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9DF15966-4A73-4B28-B29F-E146EDDED5C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txBox="1"/>
          <p:nvPr/>
        </p:nvSpPr>
        <p:spPr>
          <a:xfrm>
            <a:off x="777239" y="6634573"/>
            <a:ext cx="5781822" cy="220979"/>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small" strike="noStrike">
              <a:solidFill>
                <a:schemeClr val="lt1"/>
              </a:solidFill>
              <a:latin typeface="Times New Roman"/>
              <a:ea typeface="Times New Roman"/>
              <a:cs typeface="Times New Roman"/>
              <a:sym typeface="Times New Roman"/>
            </a:endParaRPr>
          </a:p>
        </p:txBody>
      </p:sp>
      <p:sp>
        <p:nvSpPr>
          <p:cNvPr id="13" name="Google Shape;13;p2"/>
          <p:cNvSpPr txBox="1"/>
          <p:nvPr/>
        </p:nvSpPr>
        <p:spPr>
          <a:xfrm>
            <a:off x="6559062" y="6634573"/>
            <a:ext cx="5195133" cy="220979"/>
          </a:xfrm>
          <a:prstGeom prst="rect">
            <a:avLst/>
          </a:prstGeom>
          <a:solidFill>
            <a:srgbClr val="0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small" strike="noStrike">
              <a:solidFill>
                <a:schemeClr val="lt1"/>
              </a:solidFill>
              <a:latin typeface="Times New Roman"/>
              <a:ea typeface="Times New Roman"/>
              <a:cs typeface="Times New Roman"/>
              <a:sym typeface="Times New Roman"/>
            </a:endParaRPr>
          </a:p>
        </p:txBody>
      </p:sp>
      <p:sp>
        <p:nvSpPr>
          <p:cNvPr id="14" name="Google Shape;14;p2"/>
          <p:cNvSpPr txBox="1"/>
          <p:nvPr/>
        </p:nvSpPr>
        <p:spPr>
          <a:xfrm>
            <a:off x="11754196" y="6637020"/>
            <a:ext cx="437803" cy="22097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600" u="none" cap="none" strike="noStrike">
              <a:solidFill>
                <a:srgbClr val="002060"/>
              </a:solidFill>
              <a:latin typeface="Times New Roman"/>
              <a:ea typeface="Times New Roman"/>
              <a:cs typeface="Times New Roman"/>
              <a:sym typeface="Times New Roman"/>
            </a:endParaRPr>
          </a:p>
        </p:txBody>
      </p:sp>
      <p:sp>
        <p:nvSpPr>
          <p:cNvPr id="15" name="Google Shape;15;p2"/>
          <p:cNvSpPr txBox="1"/>
          <p:nvPr/>
        </p:nvSpPr>
        <p:spPr>
          <a:xfrm>
            <a:off x="-1" y="-1"/>
            <a:ext cx="12191999" cy="232759"/>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1500" u="none" cap="none" strike="noStrike">
              <a:solidFill>
                <a:schemeClr val="lt1"/>
              </a:solidFill>
              <a:latin typeface="Times New Roman"/>
              <a:ea typeface="Times New Roman"/>
              <a:cs typeface="Times New Roman"/>
              <a:sym typeface="Times New Roman"/>
            </a:endParaRPr>
          </a:p>
        </p:txBody>
      </p:sp>
      <p:sp>
        <p:nvSpPr>
          <p:cNvPr id="16" name="Google Shape;16;p2"/>
          <p:cNvSpPr txBox="1"/>
          <p:nvPr/>
        </p:nvSpPr>
        <p:spPr>
          <a:xfrm>
            <a:off x="0" y="6634573"/>
            <a:ext cx="777239" cy="221522"/>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small"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Times New Roman"/>
              <a:buNone/>
              <a:defRPr b="0" i="0" sz="4400" u="none" cap="none" strike="noStrik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lvl1pPr indent="-406400" lvl="0" marL="457200" algn="just">
              <a:lnSpc>
                <a:spcPct val="90000"/>
              </a:lnSpc>
              <a:spcBef>
                <a:spcPts val="1000"/>
              </a:spcBef>
              <a:spcAft>
                <a:spcPts val="0"/>
              </a:spcAft>
              <a:buClr>
                <a:schemeClr val="dk1"/>
              </a:buClr>
              <a:buSzPts val="2800"/>
              <a:buFont typeface="Noto Sans Symbols"/>
              <a:buChar char="⮚"/>
              <a:defRPr/>
            </a:lvl1pPr>
            <a:lvl2pPr indent="-381000" lvl="1" marL="914400" algn="just">
              <a:lnSpc>
                <a:spcPct val="90000"/>
              </a:lnSpc>
              <a:spcBef>
                <a:spcPts val="500"/>
              </a:spcBef>
              <a:spcAft>
                <a:spcPts val="0"/>
              </a:spcAft>
              <a:buClr>
                <a:schemeClr val="dk1"/>
              </a:buClr>
              <a:buSzPts val="2400"/>
              <a:buFont typeface="Noto Sans Symbols"/>
              <a:buChar char="❑"/>
              <a:defRPr/>
            </a:lvl2pPr>
            <a:lvl3pPr indent="-355600" lvl="2" marL="1371600" algn="just">
              <a:lnSpc>
                <a:spcPct val="90000"/>
              </a:lnSpc>
              <a:spcBef>
                <a:spcPts val="500"/>
              </a:spcBef>
              <a:spcAft>
                <a:spcPts val="0"/>
              </a:spcAft>
              <a:buClr>
                <a:schemeClr val="dk1"/>
              </a:buClr>
              <a:buSzPts val="2000"/>
              <a:buFont typeface="Courier New"/>
              <a:buChar char="o"/>
              <a:defRPr/>
            </a:lvl3pPr>
            <a:lvl4pPr indent="-342900" lvl="3" marL="1828800" algn="just">
              <a:lnSpc>
                <a:spcPct val="90000"/>
              </a:lnSpc>
              <a:spcBef>
                <a:spcPts val="500"/>
              </a:spcBef>
              <a:spcAft>
                <a:spcPts val="0"/>
              </a:spcAft>
              <a:buClr>
                <a:schemeClr val="dk1"/>
              </a:buClr>
              <a:buSzPts val="1800"/>
              <a:buFont typeface="Noto Sans Symbols"/>
              <a:buChar char="▪"/>
              <a:defRPr/>
            </a:lvl4pPr>
            <a:lvl5pPr indent="-342900" lvl="4" marL="2286000" algn="just">
              <a:lnSpc>
                <a:spcPct val="9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nvSpPr>
        <p:spPr>
          <a:xfrm>
            <a:off x="777239" y="6642828"/>
            <a:ext cx="5654039" cy="215172"/>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small" strike="noStrike">
                <a:solidFill>
                  <a:schemeClr val="lt1"/>
                </a:solidFill>
                <a:latin typeface="Times New Roman"/>
                <a:ea typeface="Times New Roman"/>
                <a:cs typeface="Times New Roman"/>
                <a:sym typeface="Times New Roman"/>
              </a:rPr>
              <a:t>Dept. of Computer Science and Engineering</a:t>
            </a:r>
            <a:endParaRPr b="0" i="0" sz="1600" u="none" cap="small" strike="noStrike">
              <a:solidFill>
                <a:schemeClr val="lt1"/>
              </a:solidFill>
              <a:latin typeface="Times New Roman"/>
              <a:ea typeface="Times New Roman"/>
              <a:cs typeface="Times New Roman"/>
              <a:sym typeface="Times New Roman"/>
            </a:endParaRPr>
          </a:p>
        </p:txBody>
      </p:sp>
      <p:sp>
        <p:nvSpPr>
          <p:cNvPr id="21" name="Google Shape;21;p3"/>
          <p:cNvSpPr txBox="1"/>
          <p:nvPr/>
        </p:nvSpPr>
        <p:spPr>
          <a:xfrm>
            <a:off x="6431278" y="6641866"/>
            <a:ext cx="5322917" cy="216133"/>
          </a:xfrm>
          <a:prstGeom prst="rect">
            <a:avLst/>
          </a:prstGeom>
          <a:solidFill>
            <a:srgbClr val="0080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small" strike="noStrike">
                <a:solidFill>
                  <a:schemeClr val="lt1"/>
                </a:solidFill>
                <a:latin typeface="Times New Roman"/>
                <a:ea typeface="Times New Roman"/>
                <a:cs typeface="Times New Roman"/>
                <a:sym typeface="Times New Roman"/>
              </a:rPr>
              <a:t>Srinivasa Ramanujan Institute of Technology</a:t>
            </a:r>
            <a:endParaRPr b="0" i="0" sz="1600" u="none" cap="small" strike="noStrike">
              <a:solidFill>
                <a:schemeClr val="lt1"/>
              </a:solidFill>
              <a:latin typeface="Times New Roman"/>
              <a:ea typeface="Times New Roman"/>
              <a:cs typeface="Times New Roman"/>
              <a:sym typeface="Times New Roman"/>
            </a:endParaRPr>
          </a:p>
        </p:txBody>
      </p:sp>
      <p:sp>
        <p:nvSpPr>
          <p:cNvPr id="22" name="Google Shape;22;p3"/>
          <p:cNvSpPr txBox="1"/>
          <p:nvPr/>
        </p:nvSpPr>
        <p:spPr>
          <a:xfrm>
            <a:off x="11754196" y="6641865"/>
            <a:ext cx="437803" cy="21613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i="0" lang="en-US" sz="1600" u="none" cap="none" strike="noStrike">
                <a:solidFill>
                  <a:srgbClr val="002060"/>
                </a:solidFill>
                <a:latin typeface="Times New Roman"/>
                <a:ea typeface="Times New Roman"/>
                <a:cs typeface="Times New Roman"/>
                <a:sym typeface="Times New Roman"/>
              </a:rPr>
              <a:t>‹#›</a:t>
            </a:fld>
            <a:endParaRPr b="1" i="0" sz="1600" u="none" cap="none" strike="noStrike">
              <a:solidFill>
                <a:srgbClr val="002060"/>
              </a:solidFill>
              <a:latin typeface="Times New Roman"/>
              <a:ea typeface="Times New Roman"/>
              <a:cs typeface="Times New Roman"/>
              <a:sym typeface="Times New Roman"/>
            </a:endParaRPr>
          </a:p>
        </p:txBody>
      </p:sp>
      <p:sp>
        <p:nvSpPr>
          <p:cNvPr id="23" name="Google Shape;23;p3"/>
          <p:cNvSpPr txBox="1"/>
          <p:nvPr/>
        </p:nvSpPr>
        <p:spPr>
          <a:xfrm>
            <a:off x="-1" y="0"/>
            <a:ext cx="12191999" cy="232759"/>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500" u="none" cap="none" strike="noStrike">
                <a:solidFill>
                  <a:schemeClr val="lt1"/>
                </a:solidFill>
                <a:latin typeface="Times New Roman"/>
                <a:ea typeface="Times New Roman"/>
                <a:cs typeface="Times New Roman"/>
                <a:sym typeface="Times New Roman"/>
              </a:rPr>
              <a:t>Secure File Sharing for Secret Agencies with Hybrid Crypto graphical and Fragmentation Systems</a:t>
            </a:r>
            <a:endParaRPr b="1" i="1" sz="1500" u="none" cap="none" strike="noStrike">
              <a:solidFill>
                <a:schemeClr val="lt1"/>
              </a:solidFill>
              <a:latin typeface="Times New Roman"/>
              <a:ea typeface="Times New Roman"/>
              <a:cs typeface="Times New Roman"/>
              <a:sym typeface="Times New Roman"/>
            </a:endParaRPr>
          </a:p>
        </p:txBody>
      </p:sp>
      <p:pic>
        <p:nvPicPr>
          <p:cNvPr id="24" name="Google Shape;24;p3"/>
          <p:cNvPicPr preferRelativeResize="0"/>
          <p:nvPr/>
        </p:nvPicPr>
        <p:blipFill rotWithShape="1">
          <a:blip r:embed="rId2">
            <a:alphaModFix/>
          </a:blip>
          <a:srcRect b="0" l="0" r="0" t="0"/>
          <a:stretch/>
        </p:blipFill>
        <p:spPr>
          <a:xfrm>
            <a:off x="11506200" y="5956065"/>
            <a:ext cx="685800" cy="685800"/>
          </a:xfrm>
          <a:prstGeom prst="rect">
            <a:avLst/>
          </a:prstGeom>
          <a:noFill/>
          <a:ln>
            <a:noFill/>
          </a:ln>
        </p:spPr>
      </p:pic>
      <p:sp>
        <p:nvSpPr>
          <p:cNvPr id="25" name="Google Shape;25;p3"/>
          <p:cNvSpPr txBox="1"/>
          <p:nvPr/>
        </p:nvSpPr>
        <p:spPr>
          <a:xfrm>
            <a:off x="0" y="6642828"/>
            <a:ext cx="777239" cy="215172"/>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small" strike="noStrike">
                <a:solidFill>
                  <a:schemeClr val="lt1"/>
                </a:solidFill>
                <a:latin typeface="Times New Roman"/>
                <a:ea typeface="Times New Roman"/>
                <a:cs typeface="Times New Roman"/>
                <a:sym typeface="Times New Roman"/>
              </a:rPr>
              <a:t> B17</a:t>
            </a:r>
            <a:endParaRPr b="0" i="0" sz="1600" u="none" cap="small"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just">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just">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just">
              <a:lnSpc>
                <a:spcPct val="90000"/>
              </a:lnSpc>
              <a:spcBef>
                <a:spcPts val="500"/>
              </a:spcBef>
              <a:spcAft>
                <a:spcPts val="0"/>
              </a:spcAft>
              <a:buClr>
                <a:schemeClr val="dk1"/>
              </a:buClr>
              <a:buSzPts val="2000"/>
              <a:buFont typeface="Courier New"/>
              <a:buChar char="o"/>
              <a:defRPr b="0" i="0" sz="2000" u="none" cap="none" strike="noStrike">
                <a:solidFill>
                  <a:schemeClr val="dk1"/>
                </a:solidFill>
                <a:latin typeface="Times New Roman"/>
                <a:ea typeface="Times New Roman"/>
                <a:cs typeface="Times New Roman"/>
                <a:sym typeface="Times New Roman"/>
              </a:defRPr>
            </a:lvl3pPr>
            <a:lvl4pPr indent="-342900" lvl="3" marL="1828800" marR="0" rtl="0" algn="just">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www.irjmets.com/uploadedfiles/paper//issue_3_march_2024/50592/final/fin_irjmets1711001592.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4"/>
          <p:cNvSpPr txBox="1"/>
          <p:nvPr/>
        </p:nvSpPr>
        <p:spPr>
          <a:xfrm>
            <a:off x="6095991" y="1783000"/>
            <a:ext cx="2382924" cy="584534"/>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dk1"/>
              </a:buClr>
              <a:buSzPct val="100000"/>
              <a:buFont typeface="Arial"/>
              <a:buNone/>
            </a:pPr>
            <a:r>
              <a:rPr b="0" i="0" lang="en-US" sz="2600" u="none" cap="none" strike="noStrike">
                <a:solidFill>
                  <a:schemeClr val="dk1"/>
                </a:solidFill>
                <a:latin typeface="Times New Roman"/>
                <a:ea typeface="Times New Roman"/>
                <a:cs typeface="Times New Roman"/>
                <a:sym typeface="Times New Roman"/>
              </a:rPr>
              <a:t>U. Sai Nithyusha</a:t>
            </a:r>
            <a:endParaRPr/>
          </a:p>
          <a:p>
            <a:pPr indent="0" lvl="0" marL="0" marR="0" rtl="0" algn="ctr">
              <a:lnSpc>
                <a:spcPct val="90000"/>
              </a:lnSpc>
              <a:spcBef>
                <a:spcPts val="300"/>
              </a:spcBef>
              <a:spcAft>
                <a:spcPts val="0"/>
              </a:spcAft>
              <a:buClr>
                <a:schemeClr val="dk1"/>
              </a:buClr>
              <a:buSzPct val="100000"/>
              <a:buFont typeface="Arial"/>
              <a:buNone/>
            </a:pPr>
            <a:r>
              <a:rPr b="0" i="0" lang="en-US" sz="1200" u="none" cap="none" strike="noStrike">
                <a:solidFill>
                  <a:schemeClr val="dk1"/>
                </a:solidFill>
                <a:latin typeface="Times New Roman"/>
                <a:ea typeface="Times New Roman"/>
                <a:cs typeface="Times New Roman"/>
                <a:sym typeface="Times New Roman"/>
              </a:rPr>
              <a:t>Roll No. 204G1A0588</a:t>
            </a:r>
            <a:endParaRPr/>
          </a:p>
        </p:txBody>
      </p:sp>
      <p:sp>
        <p:nvSpPr>
          <p:cNvPr id="31" name="Google Shape;31;p4"/>
          <p:cNvSpPr txBox="1"/>
          <p:nvPr/>
        </p:nvSpPr>
        <p:spPr>
          <a:xfrm>
            <a:off x="3759654" y="2475580"/>
            <a:ext cx="4672674" cy="89804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400"/>
              <a:buFont typeface="Arial"/>
              <a:buNone/>
            </a:pPr>
            <a:r>
              <a:rPr b="0" i="1" lang="en-US" sz="1400" u="none" cap="none" strike="noStrike">
                <a:solidFill>
                  <a:schemeClr val="dk1"/>
                </a:solidFill>
                <a:latin typeface="Times New Roman"/>
                <a:ea typeface="Times New Roman"/>
                <a:cs typeface="Times New Roman"/>
                <a:sym typeface="Times New Roman"/>
              </a:rPr>
              <a:t>Under the guidance of</a:t>
            </a:r>
            <a:endParaRPr/>
          </a:p>
          <a:p>
            <a:pPr indent="0" lvl="0" marL="0" marR="0" rtl="0" algn="ctr">
              <a:lnSpc>
                <a:spcPct val="90000"/>
              </a:lnSpc>
              <a:spcBef>
                <a:spcPts val="20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Mr. P. Praneel Kumar </a:t>
            </a:r>
            <a:r>
              <a:rPr b="1" i="0" lang="en-US" sz="1200" u="none" cap="none" strike="noStrike">
                <a:solidFill>
                  <a:schemeClr val="dk1"/>
                </a:solidFill>
                <a:latin typeface="Times New Roman"/>
                <a:ea typeface="Times New Roman"/>
                <a:cs typeface="Times New Roman"/>
                <a:sym typeface="Times New Roman"/>
              </a:rPr>
              <a:t>M.Tech, (Ph.D)</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20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Assistant Professor</a:t>
            </a:r>
            <a:endParaRPr/>
          </a:p>
        </p:txBody>
      </p:sp>
      <p:sp>
        <p:nvSpPr>
          <p:cNvPr id="32" name="Google Shape;32;p4"/>
          <p:cNvSpPr txBox="1"/>
          <p:nvPr/>
        </p:nvSpPr>
        <p:spPr>
          <a:xfrm>
            <a:off x="1514475" y="5162533"/>
            <a:ext cx="9163049" cy="1427181"/>
          </a:xfrm>
          <a:prstGeom prst="rect">
            <a:avLst/>
          </a:prstGeom>
          <a:noFill/>
          <a:ln>
            <a:noFill/>
          </a:ln>
        </p:spPr>
        <p:txBody>
          <a:bodyPr anchorCtr="0" anchor="t" bIns="45700" lIns="91425" spcFirstLastPara="1" rIns="91425" wrap="square" tIns="45700">
            <a:normAutofit fontScale="52499" lnSpcReduction="20000"/>
          </a:bodyPr>
          <a:lstStyle/>
          <a:p>
            <a:pPr indent="0" lvl="0" marL="0" marR="0" rtl="0" algn="ctr">
              <a:lnSpc>
                <a:spcPct val="90000"/>
              </a:lnSpc>
              <a:spcBef>
                <a:spcPts val="0"/>
              </a:spcBef>
              <a:spcAft>
                <a:spcPts val="0"/>
              </a:spcAft>
              <a:buClr>
                <a:schemeClr val="dk1"/>
              </a:buClr>
              <a:buSzPct val="100000"/>
              <a:buFont typeface="Arial"/>
              <a:buNone/>
            </a:pPr>
            <a:r>
              <a:rPr b="0" i="0" lang="en-US" sz="4200" u="none" cap="none" strike="noStrike">
                <a:solidFill>
                  <a:schemeClr val="dk1"/>
                </a:solidFill>
                <a:latin typeface="Times New Roman"/>
                <a:ea typeface="Times New Roman"/>
                <a:cs typeface="Times New Roman"/>
                <a:sym typeface="Times New Roman"/>
              </a:rPr>
              <a:t>Department of Computer Science and Engineering      </a:t>
            </a:r>
            <a:endParaRPr/>
          </a:p>
          <a:p>
            <a:pPr indent="0" lvl="0" marL="0" marR="0" rtl="0" algn="ctr">
              <a:lnSpc>
                <a:spcPct val="90000"/>
              </a:lnSpc>
              <a:spcBef>
                <a:spcPts val="500"/>
              </a:spcBef>
              <a:spcAft>
                <a:spcPts val="0"/>
              </a:spcAft>
              <a:buClr>
                <a:srgbClr val="FF0000"/>
              </a:buClr>
              <a:buSzPct val="100000"/>
              <a:buFont typeface="Arial"/>
              <a:buNone/>
            </a:pPr>
            <a:r>
              <a:rPr b="0" i="0" lang="en-US" sz="6500" u="none" cap="none" strike="noStrike">
                <a:solidFill>
                  <a:srgbClr val="FF0000"/>
                </a:solidFill>
                <a:latin typeface="Times New Roman"/>
                <a:ea typeface="Times New Roman"/>
                <a:cs typeface="Times New Roman"/>
                <a:sym typeface="Times New Roman"/>
              </a:rPr>
              <a:t>Srinivasa Ramanujan Institute of Technology</a:t>
            </a:r>
            <a:endParaRPr/>
          </a:p>
          <a:p>
            <a:pPr indent="0" lvl="0" marL="0" marR="0" rtl="0" algn="ctr">
              <a:lnSpc>
                <a:spcPct val="90000"/>
              </a:lnSpc>
              <a:spcBef>
                <a:spcPts val="300"/>
              </a:spcBef>
              <a:spcAft>
                <a:spcPts val="0"/>
              </a:spcAft>
              <a:buClr>
                <a:schemeClr val="dk1"/>
              </a:buClr>
              <a:buSzPct val="100000"/>
              <a:buFont typeface="Arial"/>
              <a:buNone/>
            </a:pPr>
            <a:r>
              <a:rPr b="1" i="0" lang="en-US" sz="2100" u="none" cap="none" strike="noStrike">
                <a:solidFill>
                  <a:schemeClr val="dk1"/>
                </a:solidFill>
                <a:latin typeface="Times New Roman"/>
                <a:ea typeface="Times New Roman"/>
                <a:cs typeface="Times New Roman"/>
                <a:sym typeface="Times New Roman"/>
              </a:rPr>
              <a:t>Autonomous</a:t>
            </a:r>
            <a:endParaRPr b="0" i="0" sz="21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300"/>
              </a:spcBef>
              <a:spcAft>
                <a:spcPts val="0"/>
              </a:spcAft>
              <a:buClr>
                <a:schemeClr val="dk1"/>
              </a:buClr>
              <a:buSzPct val="100000"/>
              <a:buFont typeface="Arial"/>
              <a:buNone/>
            </a:pPr>
            <a:r>
              <a:rPr b="1" i="0" lang="en-US" sz="2300" u="none" cap="none" strike="noStrike">
                <a:solidFill>
                  <a:schemeClr val="dk1"/>
                </a:solidFill>
                <a:latin typeface="Times New Roman"/>
                <a:ea typeface="Times New Roman"/>
                <a:cs typeface="Times New Roman"/>
                <a:sym typeface="Times New Roman"/>
              </a:rPr>
              <a:t>Rotarypuram Village, B K Samudram Mandal, Ananthapuramu – 515701.</a:t>
            </a:r>
            <a:endParaRPr/>
          </a:p>
          <a:p>
            <a:pPr indent="0" lvl="0" marL="0" marR="0" rtl="0" algn="ctr">
              <a:lnSpc>
                <a:spcPct val="90000"/>
              </a:lnSpc>
              <a:spcBef>
                <a:spcPts val="1000"/>
              </a:spcBef>
              <a:spcAft>
                <a:spcPts val="0"/>
              </a:spcAft>
              <a:buClr>
                <a:srgbClr val="1E4E79"/>
              </a:buClr>
              <a:buSzPct val="100000"/>
              <a:buFont typeface="Arial"/>
              <a:buNone/>
            </a:pPr>
            <a:r>
              <a:rPr b="1" i="0" lang="en-US" sz="2500" u="none" cap="none" strike="noStrike">
                <a:solidFill>
                  <a:srgbClr val="1E4E79"/>
                </a:solidFill>
                <a:latin typeface="Times New Roman"/>
                <a:ea typeface="Times New Roman"/>
                <a:cs typeface="Times New Roman"/>
                <a:sym typeface="Times New Roman"/>
              </a:rPr>
              <a:t>2023-2024</a:t>
            </a:r>
            <a:endParaRPr b="0" i="0" sz="25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100"/>
              </a:spcBef>
              <a:spcAft>
                <a:spcPts val="0"/>
              </a:spcAft>
              <a:buClr>
                <a:schemeClr val="dk1"/>
              </a:buClr>
              <a:buSzPct val="1000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33" name="Google Shape;33;p4"/>
          <p:cNvSpPr txBox="1"/>
          <p:nvPr/>
        </p:nvSpPr>
        <p:spPr>
          <a:xfrm>
            <a:off x="3574384" y="1783000"/>
            <a:ext cx="2382924" cy="584534"/>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dk1"/>
              </a:buClr>
              <a:buSzPct val="100000"/>
              <a:buFont typeface="Arial"/>
              <a:buNone/>
            </a:pPr>
            <a:r>
              <a:rPr b="0" i="0" lang="en-US" sz="2600" u="none" cap="none" strike="noStrike">
                <a:solidFill>
                  <a:schemeClr val="dk1"/>
                </a:solidFill>
                <a:latin typeface="Times New Roman"/>
                <a:ea typeface="Times New Roman"/>
                <a:cs typeface="Times New Roman"/>
                <a:sym typeface="Times New Roman"/>
              </a:rPr>
              <a:t>P. Vaishnavi</a:t>
            </a:r>
            <a:endParaRPr/>
          </a:p>
          <a:p>
            <a:pPr indent="0" lvl="0" marL="0" marR="0" rtl="0" algn="ctr">
              <a:lnSpc>
                <a:spcPct val="90000"/>
              </a:lnSpc>
              <a:spcBef>
                <a:spcPts val="300"/>
              </a:spcBef>
              <a:spcAft>
                <a:spcPts val="0"/>
              </a:spcAft>
              <a:buClr>
                <a:schemeClr val="dk1"/>
              </a:buClr>
              <a:buSzPct val="100000"/>
              <a:buFont typeface="Arial"/>
              <a:buNone/>
            </a:pPr>
            <a:r>
              <a:rPr b="0" i="0" lang="en-US" sz="1200" u="none" cap="none" strike="noStrike">
                <a:solidFill>
                  <a:schemeClr val="dk1"/>
                </a:solidFill>
                <a:latin typeface="Times New Roman"/>
                <a:ea typeface="Times New Roman"/>
                <a:cs typeface="Times New Roman"/>
                <a:sym typeface="Times New Roman"/>
              </a:rPr>
              <a:t>Roll No. 204G1A05B6</a:t>
            </a:r>
            <a:endParaRPr/>
          </a:p>
        </p:txBody>
      </p:sp>
      <p:sp>
        <p:nvSpPr>
          <p:cNvPr id="34" name="Google Shape;34;p4"/>
          <p:cNvSpPr txBox="1"/>
          <p:nvPr/>
        </p:nvSpPr>
        <p:spPr>
          <a:xfrm>
            <a:off x="8617598" y="1783000"/>
            <a:ext cx="2382924" cy="584534"/>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chemeClr val="dk1"/>
              </a:buClr>
              <a:buSzPct val="100000"/>
              <a:buFont typeface="Arial"/>
              <a:buNone/>
            </a:pPr>
            <a:r>
              <a:rPr b="0" i="0" lang="en-US" sz="2600" u="none" cap="none" strike="noStrike">
                <a:solidFill>
                  <a:schemeClr val="dk1"/>
                </a:solidFill>
                <a:latin typeface="Times New Roman"/>
                <a:ea typeface="Times New Roman"/>
                <a:cs typeface="Times New Roman"/>
                <a:sym typeface="Times New Roman"/>
              </a:rPr>
              <a:t>B. Obi Reddy</a:t>
            </a:r>
            <a:endParaRPr/>
          </a:p>
          <a:p>
            <a:pPr indent="0" lvl="0" marL="0" marR="0" rtl="0" algn="ctr">
              <a:lnSpc>
                <a:spcPct val="90000"/>
              </a:lnSpc>
              <a:spcBef>
                <a:spcPts val="300"/>
              </a:spcBef>
              <a:spcAft>
                <a:spcPts val="0"/>
              </a:spcAft>
              <a:buClr>
                <a:schemeClr val="dk1"/>
              </a:buClr>
              <a:buSzPct val="100000"/>
              <a:buFont typeface="Arial"/>
              <a:buNone/>
            </a:pPr>
            <a:r>
              <a:rPr b="0" i="0" lang="en-US" sz="1200" u="none" cap="none" strike="noStrike">
                <a:solidFill>
                  <a:schemeClr val="dk1"/>
                </a:solidFill>
                <a:latin typeface="Times New Roman"/>
                <a:ea typeface="Times New Roman"/>
                <a:cs typeface="Times New Roman"/>
                <a:sym typeface="Times New Roman"/>
              </a:rPr>
              <a:t>Roll No. 214G5A0510</a:t>
            </a:r>
            <a:endParaRPr/>
          </a:p>
        </p:txBody>
      </p:sp>
      <p:sp>
        <p:nvSpPr>
          <p:cNvPr id="35" name="Google Shape;35;p4"/>
          <p:cNvSpPr txBox="1"/>
          <p:nvPr/>
        </p:nvSpPr>
        <p:spPr>
          <a:xfrm>
            <a:off x="1191460" y="1783000"/>
            <a:ext cx="2382924" cy="584534"/>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D. Sushmitha</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300"/>
              </a:spcBef>
              <a:spcAft>
                <a:spcPts val="0"/>
              </a:spcAft>
              <a:buClr>
                <a:schemeClr val="dk1"/>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Roll No. 204G1A05A7</a:t>
            </a:r>
            <a:endParaRPr/>
          </a:p>
        </p:txBody>
      </p:sp>
      <p:sp>
        <p:nvSpPr>
          <p:cNvPr id="36" name="Google Shape;36;p4"/>
          <p:cNvSpPr/>
          <p:nvPr/>
        </p:nvSpPr>
        <p:spPr>
          <a:xfrm>
            <a:off x="755009" y="335271"/>
            <a:ext cx="10528183" cy="857864"/>
          </a:xfrm>
          <a:prstGeom prst="roundRect">
            <a:avLst>
              <a:gd fmla="val 16667" name="adj"/>
            </a:avLst>
          </a:prstGeom>
          <a:solidFill>
            <a:srgbClr val="FF6600"/>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Times New Roman"/>
                <a:ea typeface="Times New Roman"/>
                <a:cs typeface="Times New Roman"/>
                <a:sym typeface="Times New Roman"/>
              </a:rPr>
              <a:t>Secure File Sharing for Secret Agencies with Hybrid Crypto graphical and Fragmentation systems </a:t>
            </a:r>
            <a:endParaRPr b="0" i="0" sz="3200" u="none" cap="none" strike="noStrike">
              <a:solidFill>
                <a:schemeClr val="lt1"/>
              </a:solidFill>
              <a:latin typeface="Times New Roman"/>
              <a:ea typeface="Times New Roman"/>
              <a:cs typeface="Times New Roman"/>
              <a:sym typeface="Times New Roman"/>
            </a:endParaRPr>
          </a:p>
        </p:txBody>
      </p:sp>
      <p:sp>
        <p:nvSpPr>
          <p:cNvPr id="37" name="Google Shape;37;p4"/>
          <p:cNvSpPr/>
          <p:nvPr/>
        </p:nvSpPr>
        <p:spPr>
          <a:xfrm>
            <a:off x="2714840" y="1261696"/>
            <a:ext cx="6762303" cy="338041"/>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1" lang="en-US" sz="1600" u="none" cap="none" strike="noStrike">
                <a:solidFill>
                  <a:srgbClr val="000000"/>
                </a:solidFill>
                <a:latin typeface="Times New Roman"/>
                <a:ea typeface="Times New Roman"/>
                <a:cs typeface="Times New Roman"/>
                <a:sym typeface="Times New Roman"/>
              </a:rPr>
              <a:t>by</a:t>
            </a:r>
            <a:endParaRPr/>
          </a:p>
        </p:txBody>
      </p:sp>
      <p:pic>
        <p:nvPicPr>
          <p:cNvPr id="38" name="Google Shape;38;p4"/>
          <p:cNvPicPr preferRelativeResize="0"/>
          <p:nvPr/>
        </p:nvPicPr>
        <p:blipFill rotWithShape="1">
          <a:blip r:embed="rId3">
            <a:alphaModFix/>
          </a:blip>
          <a:srcRect b="0" l="0" r="0" t="0"/>
          <a:stretch/>
        </p:blipFill>
        <p:spPr>
          <a:xfrm>
            <a:off x="5174154" y="3477046"/>
            <a:ext cx="1843673" cy="16854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Proposed System</a:t>
            </a:r>
            <a:endParaRPr/>
          </a:p>
        </p:txBody>
      </p:sp>
      <p:sp>
        <p:nvSpPr>
          <p:cNvPr id="92" name="Google Shape;92;p13"/>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152400" lvl="0" marL="0" rtl="0" algn="just">
              <a:lnSpc>
                <a:spcPct val="90000"/>
              </a:lnSpc>
              <a:spcBef>
                <a:spcPts val="0"/>
              </a:spcBef>
              <a:spcAft>
                <a:spcPts val="0"/>
              </a:spcAft>
              <a:buClr>
                <a:schemeClr val="dk1"/>
              </a:buClr>
              <a:buSzPts val="2400"/>
              <a:buChar char="⮚"/>
            </a:pPr>
            <a:r>
              <a:rPr lang="en-US" sz="2400"/>
              <a:t> In our project we have the modules named Administrator, Data owner, Data User and Cloud server. The administrator can login with default credentials. The data owner and data user will register from our application. We are not giving access to the anonymous persons, the administrator needs to verify the data owner and data user. After verification the data owner and data user can login into the system.</a:t>
            </a:r>
            <a:endParaRPr/>
          </a:p>
          <a:p>
            <a:pPr indent="0" lvl="0" marL="0" rtl="0" algn="just">
              <a:lnSpc>
                <a:spcPct val="90000"/>
              </a:lnSpc>
              <a:spcBef>
                <a:spcPts val="1000"/>
              </a:spcBef>
              <a:spcAft>
                <a:spcPts val="0"/>
              </a:spcAft>
              <a:buClr>
                <a:schemeClr val="dk1"/>
              </a:buClr>
              <a:buSzPts val="2400"/>
              <a:buNone/>
            </a:pPr>
            <a:r>
              <a:t/>
            </a:r>
            <a:endParaRPr sz="2400"/>
          </a:p>
          <a:p>
            <a:pPr indent="-152400" lvl="0" marL="0" rtl="0" algn="just">
              <a:lnSpc>
                <a:spcPct val="90000"/>
              </a:lnSpc>
              <a:spcBef>
                <a:spcPts val="1000"/>
              </a:spcBef>
              <a:spcAft>
                <a:spcPts val="0"/>
              </a:spcAft>
              <a:buClr>
                <a:schemeClr val="dk1"/>
              </a:buClr>
              <a:buSzPts val="2400"/>
              <a:buChar char="⮚"/>
            </a:pPr>
            <a:r>
              <a:rPr lang="en-US" sz="2400"/>
              <a:t> The Data owner will upload the files into the cloud, the data user will download the files from the cloud. We are using Firebase real time database as our cloud. We are using double encryption with fragmentation,we are using AES, Triple DES and blowfish encryption techniques to secure the secrete agencies data while sharing over the cloud.</a:t>
            </a:r>
            <a:endParaRPr/>
          </a:p>
          <a:p>
            <a:pPr indent="0" lvl="0" marL="0" rtl="0" algn="just">
              <a:lnSpc>
                <a:spcPct val="90000"/>
              </a:lnSpc>
              <a:spcBef>
                <a:spcPts val="1000"/>
              </a:spcBef>
              <a:spcAft>
                <a:spcPts val="0"/>
              </a:spcAft>
              <a:buClr>
                <a:schemeClr val="dk1"/>
              </a:buClr>
              <a:buSzPts val="2400"/>
              <a:buNone/>
            </a:pPr>
            <a:r>
              <a:t/>
            </a:r>
            <a:endParaRPr sz="2400"/>
          </a:p>
          <a:p>
            <a:pPr indent="-152400" lvl="0" marL="0" rtl="0" algn="just">
              <a:lnSpc>
                <a:spcPct val="90000"/>
              </a:lnSpc>
              <a:spcBef>
                <a:spcPts val="1000"/>
              </a:spcBef>
              <a:spcAft>
                <a:spcPts val="0"/>
              </a:spcAft>
              <a:buClr>
                <a:schemeClr val="dk1"/>
              </a:buClr>
              <a:buSzPts val="2400"/>
              <a:buChar char="⮚"/>
            </a:pPr>
            <a:r>
              <a:rPr lang="en-US" sz="2400"/>
              <a:t> It is achieved by creating user-friendly screens for the data entry to handle large volume of data.</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sp>
        <p:nvSpPr>
          <p:cNvPr id="98" name="Google Shape;98;p14"/>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b="1" lang="en-US" sz="2400"/>
              <a:t>Performance</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Encryption and Decryption Overhead the computational overhead of encrypting and decrypting files using hybrid cryptography algorithms can impact performance.</a:t>
            </a:r>
            <a:endParaRPr/>
          </a:p>
          <a:p>
            <a:pPr indent="-228600" lvl="0" marL="22860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US" sz="2400"/>
              <a:t>Fragmentation and Reconstruction fragmenting files into smaller chunks and reconstructing them during file retrieval can introduce latency, especially for large files.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sp>
        <p:nvSpPr>
          <p:cNvPr id="104" name="Google Shape;104;p15"/>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None/>
            </a:pPr>
            <a:r>
              <a:rPr b="1" lang="en-US" sz="2600"/>
              <a:t>Functional Requirements</a:t>
            </a:r>
            <a:endParaRPr/>
          </a:p>
          <a:p>
            <a:pPr indent="-228600" lvl="0" marL="228600" rtl="0" algn="l">
              <a:lnSpc>
                <a:spcPct val="90000"/>
              </a:lnSpc>
              <a:spcBef>
                <a:spcPts val="1000"/>
              </a:spcBef>
              <a:spcAft>
                <a:spcPts val="0"/>
              </a:spcAft>
              <a:buClr>
                <a:schemeClr val="dk1"/>
              </a:buClr>
              <a:buSzPct val="100000"/>
              <a:buChar char="⮚"/>
            </a:pPr>
            <a:r>
              <a:rPr lang="en-US" sz="2600"/>
              <a:t>Users must authenticate themselves before accessing the file sharing system, using methods such as username/password.</a:t>
            </a:r>
            <a:endParaRPr/>
          </a:p>
          <a:p>
            <a:pPr indent="-228600" lvl="0" marL="228600" rtl="0" algn="l">
              <a:lnSpc>
                <a:spcPct val="90000"/>
              </a:lnSpc>
              <a:spcBef>
                <a:spcPts val="1000"/>
              </a:spcBef>
              <a:spcAft>
                <a:spcPts val="0"/>
              </a:spcAft>
              <a:buClr>
                <a:schemeClr val="dk1"/>
              </a:buClr>
              <a:buSzPct val="100000"/>
              <a:buChar char="⮚"/>
            </a:pPr>
            <a:r>
              <a:rPr lang="en-US" sz="2600"/>
              <a:t>All files must be encrypted using hybrid cryptography techniques to ensure confidentiality. This involves both symmetric and asymmetric encryption methods.</a:t>
            </a:r>
            <a:endParaRPr/>
          </a:p>
          <a:p>
            <a:pPr indent="-228600" lvl="0" marL="228600" rtl="0" algn="l">
              <a:lnSpc>
                <a:spcPct val="90000"/>
              </a:lnSpc>
              <a:spcBef>
                <a:spcPts val="1000"/>
              </a:spcBef>
              <a:spcAft>
                <a:spcPts val="0"/>
              </a:spcAft>
              <a:buClr>
                <a:schemeClr val="dk1"/>
              </a:buClr>
              <a:buSzPct val="100000"/>
              <a:buChar char="⮚"/>
            </a:pPr>
            <a:r>
              <a:rPr lang="en-US" sz="2600"/>
              <a:t>Files should be fragmented into smaller chunks before encryption to enhance security.</a:t>
            </a:r>
            <a:endParaRPr/>
          </a:p>
          <a:p>
            <a:pPr indent="-228600" lvl="0" marL="228600" rtl="0" algn="l">
              <a:lnSpc>
                <a:spcPct val="90000"/>
              </a:lnSpc>
              <a:spcBef>
                <a:spcPts val="1000"/>
              </a:spcBef>
              <a:spcAft>
                <a:spcPts val="0"/>
              </a:spcAft>
              <a:buClr>
                <a:schemeClr val="dk1"/>
              </a:buClr>
              <a:buSzPct val="100000"/>
              <a:buChar char="⮚"/>
            </a:pPr>
            <a:r>
              <a:rPr lang="en-US" sz="2600"/>
              <a:t>Secure management of encryption keys, including generation, storage, rotation, to prevent unauthorized access to files.</a:t>
            </a:r>
            <a:endParaRPr/>
          </a:p>
          <a:p>
            <a:pPr indent="-228600" lvl="0" marL="228600" rtl="0" algn="l">
              <a:lnSpc>
                <a:spcPct val="90000"/>
              </a:lnSpc>
              <a:spcBef>
                <a:spcPts val="1000"/>
              </a:spcBef>
              <a:spcAft>
                <a:spcPts val="0"/>
              </a:spcAft>
              <a:buClr>
                <a:schemeClr val="dk1"/>
              </a:buClr>
              <a:buSzPct val="100000"/>
              <a:buChar char="⮚"/>
            </a:pPr>
            <a:r>
              <a:rPr b="1" lang="en-US" sz="2600"/>
              <a:t>Non-Functional Requirements</a:t>
            </a:r>
            <a:endParaRPr/>
          </a:p>
          <a:p>
            <a:pPr indent="-228600" lvl="0" marL="228600" rtl="0" algn="l">
              <a:lnSpc>
                <a:spcPct val="90000"/>
              </a:lnSpc>
              <a:spcBef>
                <a:spcPts val="1000"/>
              </a:spcBef>
              <a:spcAft>
                <a:spcPts val="0"/>
              </a:spcAft>
              <a:buClr>
                <a:schemeClr val="dk1"/>
              </a:buClr>
              <a:buSzPct val="100000"/>
              <a:buChar char="⮚"/>
            </a:pPr>
            <a:r>
              <a:rPr lang="en-US" sz="2600"/>
              <a:t>Security </a:t>
            </a:r>
            <a:endParaRPr/>
          </a:p>
          <a:p>
            <a:pPr indent="-228600" lvl="0" marL="228600" rtl="0" algn="l">
              <a:lnSpc>
                <a:spcPct val="90000"/>
              </a:lnSpc>
              <a:spcBef>
                <a:spcPts val="1000"/>
              </a:spcBef>
              <a:spcAft>
                <a:spcPts val="0"/>
              </a:spcAft>
              <a:buClr>
                <a:schemeClr val="dk1"/>
              </a:buClr>
              <a:buSzPct val="100000"/>
              <a:buChar char="⮚"/>
            </a:pPr>
            <a:r>
              <a:rPr lang="en-US" sz="2600"/>
              <a:t>Scalability</a:t>
            </a:r>
            <a:endParaRPr/>
          </a:p>
          <a:p>
            <a:pPr indent="-228600" lvl="0" marL="228600" rtl="0" algn="l">
              <a:lnSpc>
                <a:spcPct val="90000"/>
              </a:lnSpc>
              <a:spcBef>
                <a:spcPts val="1000"/>
              </a:spcBef>
              <a:spcAft>
                <a:spcPts val="0"/>
              </a:spcAft>
              <a:buClr>
                <a:schemeClr val="dk1"/>
              </a:buClr>
              <a:buSzPct val="100000"/>
              <a:buChar char="⮚"/>
            </a:pPr>
            <a:r>
              <a:rPr lang="en-US" sz="2600"/>
              <a:t>Reliability</a:t>
            </a:r>
            <a:endParaRPr/>
          </a:p>
          <a:p>
            <a:pPr indent="-228600" lvl="0" marL="228600" rtl="0" algn="l">
              <a:lnSpc>
                <a:spcPct val="90000"/>
              </a:lnSpc>
              <a:spcBef>
                <a:spcPts val="1000"/>
              </a:spcBef>
              <a:spcAft>
                <a:spcPts val="0"/>
              </a:spcAft>
              <a:buClr>
                <a:schemeClr val="dk1"/>
              </a:buClr>
              <a:buSzPct val="100000"/>
              <a:buChar char="⮚"/>
            </a:pPr>
            <a:r>
              <a:rPr lang="en-US" sz="2600"/>
              <a:t>Adaptability</a:t>
            </a:r>
            <a:endParaRPr/>
          </a:p>
          <a:p>
            <a:pPr indent="-87629" lvl="0" marL="228600" rtl="0" algn="l">
              <a:lnSpc>
                <a:spcPct val="90000"/>
              </a:lnSpc>
              <a:spcBef>
                <a:spcPts val="1000"/>
              </a:spcBef>
              <a:spcAft>
                <a:spcPts val="0"/>
              </a:spcAft>
              <a:buClr>
                <a:schemeClr val="dk1"/>
              </a:buClr>
              <a:buSzPct val="100000"/>
              <a:buNone/>
            </a:pPr>
            <a:r>
              <a:t/>
            </a:r>
            <a:endParaRPr b="1" sz="2400"/>
          </a:p>
          <a:p>
            <a:pPr indent="-228600" lvl="0" marL="228600" rtl="0" algn="l">
              <a:lnSpc>
                <a:spcPct val="90000"/>
              </a:lnSpc>
              <a:spcBef>
                <a:spcPts val="1000"/>
              </a:spcBef>
              <a:spcAft>
                <a:spcPts val="0"/>
              </a:spcAft>
              <a:buClr>
                <a:schemeClr val="dk1"/>
              </a:buClr>
              <a:buSzPct val="1000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sp>
        <p:nvSpPr>
          <p:cNvPr id="110" name="Google Shape;110;p16"/>
          <p:cNvSpPr txBox="1"/>
          <p:nvPr>
            <p:ph idx="1" type="body"/>
          </p:nvPr>
        </p:nvSpPr>
        <p:spPr>
          <a:xfrm>
            <a:off x="206432" y="1097279"/>
            <a:ext cx="11779135" cy="539496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b="1" lang="en-US" sz="2400"/>
              <a:t>System Requirements:</a:t>
            </a:r>
            <a:endParaRPr/>
          </a:p>
          <a:p>
            <a:pPr indent="-228600" lvl="0" marL="228600" rtl="0" algn="just">
              <a:lnSpc>
                <a:spcPct val="90000"/>
              </a:lnSpc>
              <a:spcBef>
                <a:spcPts val="1000"/>
              </a:spcBef>
              <a:spcAft>
                <a:spcPts val="0"/>
              </a:spcAft>
              <a:buClr>
                <a:schemeClr val="dk1"/>
              </a:buClr>
              <a:buSzPts val="2400"/>
              <a:buFont typeface="Noto Sans Symbols"/>
              <a:buChar char="⮚"/>
            </a:pPr>
            <a:r>
              <a:rPr b="1" lang="en-US" sz="2400"/>
              <a:t>Hardware Requirements:</a:t>
            </a:r>
            <a:endParaRPr/>
          </a:p>
          <a:p>
            <a:pPr indent="0" lvl="0" marL="0" rtl="0" algn="just">
              <a:lnSpc>
                <a:spcPct val="90000"/>
              </a:lnSpc>
              <a:spcBef>
                <a:spcPts val="1000"/>
              </a:spcBef>
              <a:spcAft>
                <a:spcPts val="0"/>
              </a:spcAft>
              <a:buClr>
                <a:schemeClr val="dk1"/>
              </a:buClr>
              <a:buSzPts val="2400"/>
              <a:buNone/>
            </a:pPr>
            <a:r>
              <a:rPr b="1" lang="en-US" sz="2400"/>
              <a:t>    </a:t>
            </a:r>
            <a:r>
              <a:rPr lang="en-US" sz="2400"/>
              <a:t>RAM                    : 8 GB  </a:t>
            </a:r>
            <a:endParaRPr sz="2400"/>
          </a:p>
          <a:p>
            <a:pPr indent="0" lvl="0" marL="0" rtl="0" algn="just">
              <a:lnSpc>
                <a:spcPct val="90000"/>
              </a:lnSpc>
              <a:spcBef>
                <a:spcPts val="1000"/>
              </a:spcBef>
              <a:spcAft>
                <a:spcPts val="0"/>
              </a:spcAft>
              <a:buClr>
                <a:schemeClr val="dk1"/>
              </a:buClr>
              <a:buSzPts val="2400"/>
              <a:buNone/>
            </a:pPr>
            <a:r>
              <a:rPr lang="en-US" sz="2400"/>
              <a:t>    Hard Disk             : 500 GB</a:t>
            </a:r>
            <a:endParaRPr sz="2400"/>
          </a:p>
          <a:p>
            <a:pPr indent="0" lvl="0" marL="0" rtl="0" algn="just">
              <a:lnSpc>
                <a:spcPct val="90000"/>
              </a:lnSpc>
              <a:spcBef>
                <a:spcPts val="1000"/>
              </a:spcBef>
              <a:spcAft>
                <a:spcPts val="0"/>
              </a:spcAft>
              <a:buClr>
                <a:schemeClr val="dk1"/>
              </a:buClr>
              <a:buSzPts val="2400"/>
              <a:buNone/>
            </a:pPr>
            <a:r>
              <a:rPr lang="en-US" sz="2400"/>
              <a:t>    System Processor :  I5</a:t>
            </a:r>
            <a:endParaRPr/>
          </a:p>
          <a:p>
            <a:pPr indent="0" lvl="0" marL="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b="1" lang="en-US" sz="2400"/>
              <a:t>Software Requirements:</a:t>
            </a:r>
            <a:endParaRPr/>
          </a:p>
          <a:p>
            <a:pPr indent="0" lvl="0" marL="0" rtl="0" algn="l">
              <a:lnSpc>
                <a:spcPct val="90000"/>
              </a:lnSpc>
              <a:spcBef>
                <a:spcPts val="1000"/>
              </a:spcBef>
              <a:spcAft>
                <a:spcPts val="0"/>
              </a:spcAft>
              <a:buClr>
                <a:schemeClr val="dk1"/>
              </a:buClr>
              <a:buSzPts val="2400"/>
              <a:buNone/>
            </a:pPr>
            <a:r>
              <a:rPr lang="en-US" sz="2400"/>
              <a:t>   Operating system : Windows 10</a:t>
            </a:r>
            <a:endParaRPr sz="2400"/>
          </a:p>
          <a:p>
            <a:pPr indent="0" lvl="0" marL="0" rtl="0" algn="l">
              <a:lnSpc>
                <a:spcPct val="90000"/>
              </a:lnSpc>
              <a:spcBef>
                <a:spcPts val="1000"/>
              </a:spcBef>
              <a:spcAft>
                <a:spcPts val="0"/>
              </a:spcAft>
              <a:buClr>
                <a:schemeClr val="dk1"/>
              </a:buClr>
              <a:buSzPts val="2400"/>
              <a:buNone/>
            </a:pPr>
            <a:r>
              <a:rPr lang="en-US" sz="2400"/>
              <a:t>   Coding Language : Python</a:t>
            </a:r>
            <a:endParaRPr/>
          </a:p>
          <a:p>
            <a:pPr indent="0" lvl="0" marL="0" rtl="0" algn="l">
              <a:lnSpc>
                <a:spcPct val="90000"/>
              </a:lnSpc>
              <a:spcBef>
                <a:spcPts val="1000"/>
              </a:spcBef>
              <a:spcAft>
                <a:spcPts val="0"/>
              </a:spcAft>
              <a:buClr>
                <a:schemeClr val="dk1"/>
              </a:buClr>
              <a:buSzPts val="2400"/>
              <a:buNone/>
            </a:pPr>
            <a:r>
              <a:rPr lang="en-US" sz="2400"/>
              <a:t>   Database               : MYSQL</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sp>
        <p:nvSpPr>
          <p:cNvPr id="116" name="Google Shape;116;p17"/>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b="1" lang="en-US" sz="2400"/>
              <a:t>Methodology</a:t>
            </a:r>
            <a:endParaRPr/>
          </a:p>
          <a:p>
            <a:pPr indent="0" lvl="0" marL="0" rtl="0" algn="just">
              <a:lnSpc>
                <a:spcPct val="90000"/>
              </a:lnSpc>
              <a:spcBef>
                <a:spcPts val="1000"/>
              </a:spcBef>
              <a:spcAft>
                <a:spcPts val="0"/>
              </a:spcAft>
              <a:buClr>
                <a:schemeClr val="dk1"/>
              </a:buClr>
              <a:buSzPts val="2400"/>
              <a:buNone/>
            </a:pPr>
            <a:r>
              <a:rPr lang="en-US" sz="2400"/>
              <a:t>A robust methodology for secure file sharing for secretive agencies with hybrid cryptography and fragmentation systems involves several key steps:</a:t>
            </a:r>
            <a:endParaRPr/>
          </a:p>
          <a:p>
            <a:pPr indent="-457200" lvl="0" marL="457200" rtl="0" algn="just">
              <a:lnSpc>
                <a:spcPct val="90000"/>
              </a:lnSpc>
              <a:spcBef>
                <a:spcPts val="1000"/>
              </a:spcBef>
              <a:spcAft>
                <a:spcPts val="0"/>
              </a:spcAft>
              <a:buClr>
                <a:schemeClr val="dk1"/>
              </a:buClr>
              <a:buSzPts val="2400"/>
              <a:buAutoNum type="arabicPeriod"/>
            </a:pPr>
            <a:r>
              <a:rPr lang="en-US" sz="2400"/>
              <a:t>Risk Assessment</a:t>
            </a:r>
            <a:endParaRPr/>
          </a:p>
          <a:p>
            <a:pPr indent="-457200" lvl="0" marL="457200" rtl="0" algn="just">
              <a:lnSpc>
                <a:spcPct val="90000"/>
              </a:lnSpc>
              <a:spcBef>
                <a:spcPts val="1000"/>
              </a:spcBef>
              <a:spcAft>
                <a:spcPts val="0"/>
              </a:spcAft>
              <a:buClr>
                <a:schemeClr val="dk1"/>
              </a:buClr>
              <a:buSzPts val="2400"/>
              <a:buAutoNum type="arabicPeriod"/>
            </a:pPr>
            <a:r>
              <a:rPr lang="en-US" sz="2400"/>
              <a:t>Requirements Gathering</a:t>
            </a:r>
            <a:endParaRPr/>
          </a:p>
          <a:p>
            <a:pPr indent="-457200" lvl="0" marL="457200" rtl="0" algn="just">
              <a:lnSpc>
                <a:spcPct val="90000"/>
              </a:lnSpc>
              <a:spcBef>
                <a:spcPts val="1000"/>
              </a:spcBef>
              <a:spcAft>
                <a:spcPts val="0"/>
              </a:spcAft>
              <a:buClr>
                <a:schemeClr val="dk1"/>
              </a:buClr>
              <a:buSzPts val="2400"/>
              <a:buAutoNum type="arabicPeriod"/>
            </a:pPr>
            <a:r>
              <a:rPr lang="en-US" sz="2400"/>
              <a:t>System Design</a:t>
            </a:r>
            <a:endParaRPr/>
          </a:p>
          <a:p>
            <a:pPr indent="-457200" lvl="0" marL="457200" rtl="0" algn="just">
              <a:lnSpc>
                <a:spcPct val="90000"/>
              </a:lnSpc>
              <a:spcBef>
                <a:spcPts val="1000"/>
              </a:spcBef>
              <a:spcAft>
                <a:spcPts val="0"/>
              </a:spcAft>
              <a:buClr>
                <a:schemeClr val="dk1"/>
              </a:buClr>
              <a:buSzPts val="2400"/>
              <a:buAutoNum type="arabicPeriod"/>
            </a:pPr>
            <a:r>
              <a:rPr lang="en-US" sz="2400"/>
              <a:t>Implementation</a:t>
            </a:r>
            <a:endParaRPr/>
          </a:p>
          <a:p>
            <a:pPr indent="-457200" lvl="0" marL="457200" rtl="0" algn="just">
              <a:lnSpc>
                <a:spcPct val="90000"/>
              </a:lnSpc>
              <a:spcBef>
                <a:spcPts val="1000"/>
              </a:spcBef>
              <a:spcAft>
                <a:spcPts val="0"/>
              </a:spcAft>
              <a:buClr>
                <a:schemeClr val="dk1"/>
              </a:buClr>
              <a:buSzPts val="2400"/>
              <a:buAutoNum type="arabicPeriod"/>
            </a:pPr>
            <a:r>
              <a:rPr lang="en-US" sz="2400"/>
              <a:t>Testing</a:t>
            </a:r>
            <a:endParaRPr sz="2400"/>
          </a:p>
          <a:p>
            <a:pPr indent="0" lvl="0" marL="0" rtl="0" algn="just">
              <a:lnSpc>
                <a:spcPct val="90000"/>
              </a:lnSpc>
              <a:spcBef>
                <a:spcPts val="1000"/>
              </a:spcBef>
              <a:spcAft>
                <a:spcPts val="0"/>
              </a:spcAft>
              <a:buClr>
                <a:schemeClr val="dk1"/>
              </a:buClr>
              <a:buSzPts val="2400"/>
              <a:buNone/>
            </a:pPr>
            <a:r>
              <a:rPr b="1" lang="en-US" sz="2400"/>
              <a:t>Advantages: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The System is very secure and robust in nature.</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 Data is kept secure on a cloud server which avoids unauthorized access.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The key is also safe as it embeds the keys using methods.</a:t>
            </a:r>
            <a:endParaRPr sz="2400"/>
          </a:p>
          <a:p>
            <a:pPr indent="0" lvl="0" marL="0" rtl="0" algn="just">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sp>
        <p:nvSpPr>
          <p:cNvPr id="122" name="Google Shape;122;p18"/>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IMPLEMENTATION:</a:t>
            </a:r>
            <a:endParaRPr sz="2400">
              <a:latin typeface="Calibri"/>
              <a:ea typeface="Calibri"/>
              <a:cs typeface="Calibri"/>
              <a:sym typeface="Calibri"/>
            </a:endParaRPr>
          </a:p>
          <a:p>
            <a:pPr indent="-228600" lvl="0" marL="228600" rtl="0" algn="just">
              <a:lnSpc>
                <a:spcPct val="150000"/>
              </a:lnSpc>
              <a:spcBef>
                <a:spcPts val="2000"/>
              </a:spcBef>
              <a:spcAft>
                <a:spcPts val="0"/>
              </a:spcAft>
              <a:buClr>
                <a:schemeClr val="dk1"/>
              </a:buClr>
              <a:buSzPts val="2400"/>
              <a:buChar char="⮚"/>
            </a:pPr>
            <a:r>
              <a:rPr b="1" lang="en-US" sz="2400">
                <a:latin typeface="Times New Roman"/>
                <a:ea typeface="Times New Roman"/>
                <a:cs typeface="Times New Roman"/>
                <a:sym typeface="Times New Roman"/>
              </a:rPr>
              <a:t>MODULES:</a:t>
            </a:r>
            <a:endParaRPr b="1" sz="2400">
              <a:latin typeface="Calibri"/>
              <a:ea typeface="Calibri"/>
              <a:cs typeface="Calibri"/>
              <a:sym typeface="Calibri"/>
            </a:endParaRPr>
          </a:p>
          <a:p>
            <a:pPr indent="-457200" lvl="0" marL="457200" rtl="0" algn="just">
              <a:lnSpc>
                <a:spcPct val="150000"/>
              </a:lnSpc>
              <a:spcBef>
                <a:spcPts val="2000"/>
              </a:spcBef>
              <a:spcAft>
                <a:spcPts val="0"/>
              </a:spcAft>
              <a:buClr>
                <a:schemeClr val="dk1"/>
              </a:buClr>
              <a:buSzPts val="2400"/>
              <a:buAutoNum type="arabicPeriod"/>
            </a:pPr>
            <a:r>
              <a:rPr lang="en-US" sz="2400">
                <a:latin typeface="Calibri"/>
                <a:ea typeface="Calibri"/>
                <a:cs typeface="Calibri"/>
                <a:sym typeface="Calibri"/>
              </a:rPr>
              <a:t>Admin</a:t>
            </a:r>
            <a:endParaRPr/>
          </a:p>
          <a:p>
            <a:pPr indent="-457200" lvl="0" marL="457200" rtl="0" algn="just">
              <a:lnSpc>
                <a:spcPct val="150000"/>
              </a:lnSpc>
              <a:spcBef>
                <a:spcPts val="2000"/>
              </a:spcBef>
              <a:spcAft>
                <a:spcPts val="0"/>
              </a:spcAft>
              <a:buClr>
                <a:schemeClr val="dk1"/>
              </a:buClr>
              <a:buSzPts val="2400"/>
              <a:buNone/>
            </a:pPr>
            <a:r>
              <a:rPr lang="en-US" sz="2400">
                <a:latin typeface="Calibri"/>
                <a:ea typeface="Calibri"/>
                <a:cs typeface="Calibri"/>
                <a:sym typeface="Calibri"/>
              </a:rPr>
              <a:t>2.  Data User</a:t>
            </a:r>
            <a:endParaRPr/>
          </a:p>
          <a:p>
            <a:pPr indent="0" lvl="0" marL="0" rtl="0" algn="just">
              <a:lnSpc>
                <a:spcPct val="150000"/>
              </a:lnSpc>
              <a:spcBef>
                <a:spcPts val="2000"/>
              </a:spcBef>
              <a:spcAft>
                <a:spcPts val="0"/>
              </a:spcAft>
              <a:buClr>
                <a:schemeClr val="dk1"/>
              </a:buClr>
              <a:buSzPts val="2400"/>
              <a:buNone/>
            </a:pPr>
            <a:r>
              <a:rPr lang="en-US" sz="2400">
                <a:latin typeface="Calibri"/>
                <a:ea typeface="Calibri"/>
                <a:cs typeface="Calibri"/>
                <a:sym typeface="Calibri"/>
              </a:rPr>
              <a:t>3. Data Owner</a:t>
            </a:r>
            <a:endParaRPr/>
          </a:p>
          <a:p>
            <a:pPr indent="0" lvl="0" marL="0" rtl="0" algn="just">
              <a:lnSpc>
                <a:spcPct val="150000"/>
              </a:lnSpc>
              <a:spcBef>
                <a:spcPts val="2000"/>
              </a:spcBef>
              <a:spcAft>
                <a:spcPts val="0"/>
              </a:spcAft>
              <a:buClr>
                <a:schemeClr val="dk1"/>
              </a:buClr>
              <a:buSzPts val="2400"/>
              <a:buNone/>
            </a:pPr>
            <a:r>
              <a:rPr lang="en-US" sz="2400">
                <a:latin typeface="Calibri"/>
                <a:ea typeface="Calibri"/>
                <a:cs typeface="Calibri"/>
                <a:sym typeface="Calibri"/>
              </a:rPr>
              <a:t>4. Cloud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sp>
        <p:nvSpPr>
          <p:cNvPr id="128" name="Google Shape;128;p19"/>
          <p:cNvSpPr txBox="1"/>
          <p:nvPr>
            <p:ph idx="1" type="body"/>
          </p:nvPr>
        </p:nvSpPr>
        <p:spPr>
          <a:xfrm>
            <a:off x="206430" y="1069287"/>
            <a:ext cx="11779135" cy="5394960"/>
          </a:xfrm>
          <a:prstGeom prst="rect">
            <a:avLst/>
          </a:prstGeom>
          <a:noFill/>
          <a:ln>
            <a:noFill/>
          </a:ln>
        </p:spPr>
        <p:txBody>
          <a:bodyPr anchorCtr="0" anchor="t" bIns="45700" lIns="91425" spcFirstLastPara="1" rIns="91425" wrap="square" tIns="45700">
            <a:normAutofit fontScale="92500" lnSpcReduction="20000"/>
          </a:bodyPr>
          <a:lstStyle/>
          <a:p>
            <a:pPr indent="-228631" lvl="0" marL="228600" rtl="0" algn="just">
              <a:lnSpc>
                <a:spcPct val="90000"/>
              </a:lnSpc>
              <a:spcBef>
                <a:spcPts val="0"/>
              </a:spcBef>
              <a:spcAft>
                <a:spcPts val="0"/>
              </a:spcAft>
              <a:buClr>
                <a:schemeClr val="dk1"/>
              </a:buClr>
              <a:buSzPct val="100000"/>
              <a:buFont typeface="Noto Sans Symbols"/>
              <a:buChar char="⮚"/>
            </a:pPr>
            <a:r>
              <a:rPr b="1" lang="en-US" sz="2900"/>
              <a:t>Administrator:</a:t>
            </a:r>
            <a:endParaRPr/>
          </a:p>
          <a:p>
            <a:pPr indent="0" lvl="0" marL="0" rtl="0" algn="just">
              <a:lnSpc>
                <a:spcPct val="90000"/>
              </a:lnSpc>
              <a:spcBef>
                <a:spcPts val="1000"/>
              </a:spcBef>
              <a:spcAft>
                <a:spcPts val="0"/>
              </a:spcAft>
              <a:buClr>
                <a:schemeClr val="dk1"/>
              </a:buClr>
              <a:buSzPct val="100000"/>
              <a:buNone/>
            </a:pPr>
            <a:r>
              <a:rPr lang="en-US" sz="2800"/>
              <a:t>Once the administrator logs in using the default credentials, they can act as the application's owner by activating and deactivating the user and owner. If the username and password are entered correctly, only the administrator can access the home page; if they are entered incorrectly, the administrator cannot access the home page. All file details that are downloaded and uploaded can be viewed by the admin. The administrator will grant the data user permission to access the file. Having the authorization to access the file. The user of the data cannot access the data.</a:t>
            </a:r>
            <a:endParaRPr b="1" sz="2800"/>
          </a:p>
          <a:p>
            <a:pPr indent="0" lvl="0" marL="0" rtl="0" algn="just">
              <a:lnSpc>
                <a:spcPct val="90000"/>
              </a:lnSpc>
              <a:spcBef>
                <a:spcPts val="1000"/>
              </a:spcBef>
              <a:spcAft>
                <a:spcPts val="0"/>
              </a:spcAft>
              <a:buClr>
                <a:schemeClr val="dk1"/>
              </a:buClr>
              <a:buSzPct val="100000"/>
              <a:buNone/>
            </a:pPr>
            <a:r>
              <a:rPr lang="en-US"/>
              <a:t>1. Verify Users</a:t>
            </a:r>
            <a:endParaRPr/>
          </a:p>
          <a:p>
            <a:pPr indent="0" lvl="0" marL="0" rtl="0" algn="just">
              <a:lnSpc>
                <a:spcPct val="90000"/>
              </a:lnSpc>
              <a:spcBef>
                <a:spcPts val="1000"/>
              </a:spcBef>
              <a:spcAft>
                <a:spcPts val="0"/>
              </a:spcAft>
              <a:buClr>
                <a:schemeClr val="dk1"/>
              </a:buClr>
              <a:buSzPct val="100000"/>
              <a:buNone/>
            </a:pPr>
            <a:r>
              <a:rPr lang="en-US"/>
              <a:t>2. Verify Owners</a:t>
            </a:r>
            <a:endParaRPr/>
          </a:p>
          <a:p>
            <a:pPr indent="0" lvl="0" marL="0" rtl="0" algn="just">
              <a:lnSpc>
                <a:spcPct val="90000"/>
              </a:lnSpc>
              <a:spcBef>
                <a:spcPts val="1000"/>
              </a:spcBef>
              <a:spcAft>
                <a:spcPts val="0"/>
              </a:spcAft>
              <a:buClr>
                <a:schemeClr val="dk1"/>
              </a:buClr>
              <a:buSzPct val="100000"/>
              <a:buNone/>
            </a:pPr>
            <a:r>
              <a:rPr lang="en-US"/>
              <a:t>3. View Uploaded Files</a:t>
            </a:r>
            <a:endParaRPr/>
          </a:p>
          <a:p>
            <a:pPr indent="0" lvl="0" marL="0" rtl="0" algn="just">
              <a:lnSpc>
                <a:spcPct val="90000"/>
              </a:lnSpc>
              <a:spcBef>
                <a:spcPts val="1000"/>
              </a:spcBef>
              <a:spcAft>
                <a:spcPts val="0"/>
              </a:spcAft>
              <a:buClr>
                <a:schemeClr val="dk1"/>
              </a:buClr>
              <a:buSzPct val="100000"/>
              <a:buNone/>
            </a:pPr>
            <a:r>
              <a:rPr lang="en-US"/>
              <a:t>4. Accept User request</a:t>
            </a:r>
            <a:endParaRPr/>
          </a:p>
          <a:p>
            <a:pPr indent="0" lvl="0" marL="0" rtl="0" algn="just">
              <a:lnSpc>
                <a:spcPct val="90000"/>
              </a:lnSpc>
              <a:spcBef>
                <a:spcPts val="1000"/>
              </a:spcBef>
              <a:spcAft>
                <a:spcPts val="0"/>
              </a:spcAft>
              <a:buClr>
                <a:schemeClr val="dk1"/>
              </a:buClr>
              <a:buSzPct val="100000"/>
              <a:buNone/>
            </a:pPr>
            <a:r>
              <a:rPr lang="en-US"/>
              <a:t>5. View User download details</a:t>
            </a:r>
            <a:endParaRPr/>
          </a:p>
          <a:p>
            <a:pPr indent="0" lvl="0" marL="0" rtl="0" algn="just">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2" y="246011"/>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sp>
        <p:nvSpPr>
          <p:cNvPr id="134" name="Google Shape;134;p20"/>
          <p:cNvSpPr txBox="1"/>
          <p:nvPr>
            <p:ph idx="1" type="body"/>
          </p:nvPr>
        </p:nvSpPr>
        <p:spPr>
          <a:xfrm>
            <a:off x="206432" y="1097279"/>
            <a:ext cx="11779135" cy="5394960"/>
          </a:xfrm>
          <a:prstGeom prst="rect">
            <a:avLst/>
          </a:prstGeom>
          <a:noFill/>
          <a:ln>
            <a:noFill/>
          </a:ln>
        </p:spPr>
        <p:txBody>
          <a:bodyPr anchorCtr="0" anchor="t" bIns="45700" lIns="91425" spcFirstLastPara="1" rIns="91425" wrap="square" tIns="45700">
            <a:normAutofit fontScale="47500" lnSpcReduction="20000"/>
          </a:bodyPr>
          <a:lstStyle/>
          <a:p>
            <a:pPr indent="-228631" lvl="0" marL="228600" rtl="0" algn="just">
              <a:lnSpc>
                <a:spcPct val="100000"/>
              </a:lnSpc>
              <a:spcBef>
                <a:spcPts val="0"/>
              </a:spcBef>
              <a:spcAft>
                <a:spcPts val="0"/>
              </a:spcAft>
              <a:buClr>
                <a:schemeClr val="dk1"/>
              </a:buClr>
              <a:buSzPct val="100000"/>
              <a:buChar char="⮚"/>
            </a:pPr>
            <a:r>
              <a:rPr b="1" lang="en-US" sz="5100"/>
              <a:t>Data Owner:</a:t>
            </a:r>
            <a:endParaRPr/>
          </a:p>
          <a:p>
            <a:pPr indent="0" lvl="0" marL="0" rtl="0" algn="just">
              <a:lnSpc>
                <a:spcPct val="100000"/>
              </a:lnSpc>
              <a:spcBef>
                <a:spcPts val="1000"/>
              </a:spcBef>
              <a:spcAft>
                <a:spcPts val="0"/>
              </a:spcAft>
              <a:buClr>
                <a:schemeClr val="dk1"/>
              </a:buClr>
              <a:buSzPct val="100000"/>
              <a:buNone/>
            </a:pPr>
            <a:r>
              <a:rPr lang="en-US" sz="4400"/>
              <a:t>The owner of the data will sign up through our application. We do not grant access to anonymous users; instead, the administrator must authenticate the owner of the data. The data owner can log in to the system after verification. The files will be uploaded into the cloud by the data owner. Our cloud is a Firebase real-time database. The files will be uploaded by the data owner to the cloud server. The text file will be encrypted using the AES encryption algorithm during upload. Subsequently, if the file size is little, Blowfish encryption will be used for the second encryption, and if the file size is large, Triple DES encryption will be used. The file that is double encrypted will split into seven equal pieces. The Firebase Realtime Database Cloud will house the seven pieces. We are utilizing MySql as our local database, and it will house the encryption keys. The cloud is where we are keeping the encrypted data. The file keys are not kept on cloud storage. The file uploaded can be viewed by the data owner.</a:t>
            </a:r>
            <a:endParaRPr/>
          </a:p>
          <a:p>
            <a:pPr indent="0" lvl="0" marL="0" rtl="0" algn="just">
              <a:lnSpc>
                <a:spcPct val="100000"/>
              </a:lnSpc>
              <a:spcBef>
                <a:spcPts val="1000"/>
              </a:spcBef>
              <a:spcAft>
                <a:spcPts val="0"/>
              </a:spcAft>
              <a:buClr>
                <a:schemeClr val="dk1"/>
              </a:buClr>
              <a:buSzPct val="100000"/>
              <a:buNone/>
            </a:pPr>
            <a:r>
              <a:rPr lang="en-US" sz="4400"/>
              <a:t>1. Register</a:t>
            </a:r>
            <a:endParaRPr/>
          </a:p>
          <a:p>
            <a:pPr indent="0" lvl="0" marL="0" rtl="0" algn="just">
              <a:lnSpc>
                <a:spcPct val="100000"/>
              </a:lnSpc>
              <a:spcBef>
                <a:spcPts val="1000"/>
              </a:spcBef>
              <a:spcAft>
                <a:spcPts val="0"/>
              </a:spcAft>
              <a:buClr>
                <a:schemeClr val="dk1"/>
              </a:buClr>
              <a:buSzPct val="100000"/>
              <a:buNone/>
            </a:pPr>
            <a:r>
              <a:rPr lang="en-US" sz="4600"/>
              <a:t>2. Login</a:t>
            </a:r>
            <a:endParaRPr/>
          </a:p>
          <a:p>
            <a:pPr indent="0" lvl="0" marL="0" rtl="0" algn="just">
              <a:lnSpc>
                <a:spcPct val="100000"/>
              </a:lnSpc>
              <a:spcBef>
                <a:spcPts val="1000"/>
              </a:spcBef>
              <a:spcAft>
                <a:spcPts val="0"/>
              </a:spcAft>
              <a:buClr>
                <a:schemeClr val="dk1"/>
              </a:buClr>
              <a:buSzPct val="100000"/>
              <a:buNone/>
            </a:pPr>
            <a:r>
              <a:rPr lang="en-US" sz="4600"/>
              <a:t>3. Upload File</a:t>
            </a:r>
            <a:endParaRPr/>
          </a:p>
          <a:p>
            <a:pPr indent="0" lvl="0" marL="0" rtl="0" algn="just">
              <a:lnSpc>
                <a:spcPct val="100000"/>
              </a:lnSpc>
              <a:spcBef>
                <a:spcPts val="1000"/>
              </a:spcBef>
              <a:spcAft>
                <a:spcPts val="0"/>
              </a:spcAft>
              <a:buClr>
                <a:schemeClr val="dk1"/>
              </a:buClr>
              <a:buSzPct val="100000"/>
              <a:buNone/>
            </a:pPr>
            <a:r>
              <a:rPr lang="en-US" sz="4600"/>
              <a:t>4. View Uploaded Files</a:t>
            </a:r>
            <a:endParaRPr/>
          </a:p>
          <a:p>
            <a:pPr indent="0" lvl="0" marL="0" rtl="0" algn="just">
              <a:lnSpc>
                <a:spcPct val="100000"/>
              </a:lnSpc>
              <a:spcBef>
                <a:spcPts val="1000"/>
              </a:spcBef>
              <a:spcAft>
                <a:spcPts val="0"/>
              </a:spcAft>
              <a:buClr>
                <a:schemeClr val="dk1"/>
              </a:buClr>
              <a:buSzPct val="100000"/>
              <a:buNone/>
            </a:pPr>
            <a:r>
              <a:rPr lang="en-US" sz="4600"/>
              <a:t>5. Send Key To User</a:t>
            </a:r>
            <a:endParaRPr/>
          </a:p>
          <a:p>
            <a:pPr indent="0" lvl="0" marL="0" rtl="0" algn="just">
              <a:lnSpc>
                <a:spcPct val="100000"/>
              </a:lnSpc>
              <a:spcBef>
                <a:spcPts val="1000"/>
              </a:spcBef>
              <a:spcAft>
                <a:spcPts val="0"/>
              </a:spcAft>
              <a:buClr>
                <a:schemeClr val="dk1"/>
              </a:buClr>
              <a:buSzPct val="100000"/>
              <a:buNone/>
            </a:pPr>
            <a:r>
              <a:rPr lang="en-US" sz="3600"/>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sp>
        <p:nvSpPr>
          <p:cNvPr id="140" name="Google Shape;140;p21"/>
          <p:cNvSpPr txBox="1"/>
          <p:nvPr>
            <p:ph idx="1" type="body"/>
          </p:nvPr>
        </p:nvSpPr>
        <p:spPr>
          <a:xfrm>
            <a:off x="199505" y="1045029"/>
            <a:ext cx="11779135" cy="544721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80000"/>
              </a:lnSpc>
              <a:spcBef>
                <a:spcPts val="0"/>
              </a:spcBef>
              <a:spcAft>
                <a:spcPts val="0"/>
              </a:spcAft>
              <a:buClr>
                <a:schemeClr val="dk1"/>
              </a:buClr>
              <a:buSzPct val="100000"/>
              <a:buChar char="⮚"/>
            </a:pPr>
            <a:r>
              <a:rPr b="1" lang="en-US" sz="2400"/>
              <a:t> </a:t>
            </a:r>
            <a:r>
              <a:rPr b="1" lang="en-US" sz="2600"/>
              <a:t>Data User</a:t>
            </a:r>
            <a:r>
              <a:rPr b="1" lang="en-US" sz="2400"/>
              <a:t>:</a:t>
            </a:r>
            <a:endParaRPr/>
          </a:p>
          <a:p>
            <a:pPr indent="0" lvl="0" marL="0" rtl="0" algn="just">
              <a:lnSpc>
                <a:spcPct val="80000"/>
              </a:lnSpc>
              <a:spcBef>
                <a:spcPts val="1000"/>
              </a:spcBef>
              <a:spcAft>
                <a:spcPts val="0"/>
              </a:spcAft>
              <a:buClr>
                <a:schemeClr val="dk1"/>
              </a:buClr>
              <a:buSzPct val="100000"/>
              <a:buNone/>
            </a:pPr>
            <a:r>
              <a:rPr lang="en-US" sz="2400"/>
              <a:t>The administrator must validate the data user after they register with our application. The user can log in to the system after the data has been verified. The files will be downloaded by the data user from the cloud. The data user will obtain permission to browse the list of files that are available in the cloud before downloading the file from the cloud. The administrator will get the file access request from the data user. The data user can examine the files that are available in the cloud if the administrator grants the request. A data user must submit a request to the data owner in order to download the file. The key will generate and be sent to the data user's email address while the request is approved by the data owner.</a:t>
            </a:r>
            <a:endParaRPr/>
          </a:p>
          <a:p>
            <a:pPr indent="0" lvl="0" marL="0" rtl="0" algn="just">
              <a:lnSpc>
                <a:spcPct val="80000"/>
              </a:lnSpc>
              <a:spcBef>
                <a:spcPts val="1000"/>
              </a:spcBef>
              <a:spcAft>
                <a:spcPts val="0"/>
              </a:spcAft>
              <a:buClr>
                <a:schemeClr val="dk1"/>
              </a:buClr>
              <a:buSzPct val="100000"/>
              <a:buNone/>
            </a:pPr>
            <a:r>
              <a:rPr lang="en-US" sz="2200"/>
              <a:t>1. Login</a:t>
            </a:r>
            <a:endParaRPr/>
          </a:p>
          <a:p>
            <a:pPr indent="0" lvl="0" marL="0" rtl="0" algn="just">
              <a:lnSpc>
                <a:spcPct val="80000"/>
              </a:lnSpc>
              <a:spcBef>
                <a:spcPts val="1000"/>
              </a:spcBef>
              <a:spcAft>
                <a:spcPts val="0"/>
              </a:spcAft>
              <a:buClr>
                <a:schemeClr val="dk1"/>
              </a:buClr>
              <a:buSzPct val="100000"/>
              <a:buNone/>
            </a:pPr>
            <a:r>
              <a:rPr lang="en-US" sz="2200"/>
              <a:t>2. Register</a:t>
            </a:r>
            <a:endParaRPr/>
          </a:p>
          <a:p>
            <a:pPr indent="0" lvl="0" marL="0" rtl="0" algn="just">
              <a:lnSpc>
                <a:spcPct val="80000"/>
              </a:lnSpc>
              <a:spcBef>
                <a:spcPts val="1000"/>
              </a:spcBef>
              <a:spcAft>
                <a:spcPts val="0"/>
              </a:spcAft>
              <a:buClr>
                <a:schemeClr val="dk1"/>
              </a:buClr>
              <a:buSzPct val="100000"/>
              <a:buNone/>
            </a:pPr>
            <a:r>
              <a:rPr lang="en-US" sz="2200"/>
              <a:t>3. Send Access Request</a:t>
            </a:r>
            <a:endParaRPr/>
          </a:p>
          <a:p>
            <a:pPr indent="0" lvl="0" marL="0" rtl="0" algn="just">
              <a:lnSpc>
                <a:spcPct val="80000"/>
              </a:lnSpc>
              <a:spcBef>
                <a:spcPts val="1000"/>
              </a:spcBef>
              <a:spcAft>
                <a:spcPts val="0"/>
              </a:spcAft>
              <a:buClr>
                <a:schemeClr val="dk1"/>
              </a:buClr>
              <a:buSzPct val="100000"/>
              <a:buNone/>
            </a:pPr>
            <a:r>
              <a:rPr lang="en-US" sz="2200"/>
              <a:t>4. View Files</a:t>
            </a:r>
            <a:endParaRPr/>
          </a:p>
          <a:p>
            <a:pPr indent="0" lvl="0" marL="0" rtl="0" algn="just">
              <a:lnSpc>
                <a:spcPct val="80000"/>
              </a:lnSpc>
              <a:spcBef>
                <a:spcPts val="1000"/>
              </a:spcBef>
              <a:spcAft>
                <a:spcPts val="0"/>
              </a:spcAft>
              <a:buClr>
                <a:schemeClr val="dk1"/>
              </a:buClr>
              <a:buSzPct val="100000"/>
              <a:buNone/>
            </a:pPr>
            <a:r>
              <a:rPr lang="en-US" sz="2200"/>
              <a:t>5. Send Request</a:t>
            </a:r>
            <a:endParaRPr/>
          </a:p>
          <a:p>
            <a:pPr indent="0" lvl="0" marL="0" rtl="0" algn="just">
              <a:lnSpc>
                <a:spcPct val="80000"/>
              </a:lnSpc>
              <a:spcBef>
                <a:spcPts val="1000"/>
              </a:spcBef>
              <a:spcAft>
                <a:spcPts val="0"/>
              </a:spcAft>
              <a:buClr>
                <a:schemeClr val="dk1"/>
              </a:buClr>
              <a:buSzPct val="100000"/>
              <a:buNone/>
            </a:pPr>
            <a:r>
              <a:rPr lang="en-US" sz="2200"/>
              <a:t>6. Download File</a:t>
            </a:r>
            <a:endParaRPr/>
          </a:p>
          <a:p>
            <a:pPr indent="0" lvl="0" marL="0" rtl="0" algn="just">
              <a:lnSpc>
                <a:spcPct val="80000"/>
              </a:lnSpc>
              <a:spcBef>
                <a:spcPts val="1000"/>
              </a:spcBef>
              <a:spcAft>
                <a:spcPts val="0"/>
              </a:spcAft>
              <a:buClr>
                <a:schemeClr val="dk1"/>
              </a:buClr>
              <a:buSzPct val="100000"/>
              <a:buNone/>
            </a:pPr>
            <a:r>
              <a:rPr lang="en-US" sz="2200"/>
              <a:t>7. View Downloaded Files</a:t>
            </a:r>
            <a:endParaRPr/>
          </a:p>
          <a:p>
            <a:pPr indent="-99377" lvl="0" marL="228600" rtl="0" algn="just">
              <a:lnSpc>
                <a:spcPct val="80000"/>
              </a:lnSpc>
              <a:spcBef>
                <a:spcPts val="1000"/>
              </a:spcBef>
              <a:spcAft>
                <a:spcPts val="0"/>
              </a:spcAft>
              <a:buClr>
                <a:schemeClr val="dk1"/>
              </a:buClr>
              <a:buSzPct val="100000"/>
              <a:buNone/>
            </a:pPr>
            <a:r>
              <a:t/>
            </a:r>
            <a:endParaRPr b="1" sz="2200"/>
          </a:p>
          <a:p>
            <a:pPr indent="0" lvl="0" marL="0" rtl="0" algn="just">
              <a:lnSpc>
                <a:spcPct val="80000"/>
              </a:lnSpc>
              <a:spcBef>
                <a:spcPts val="1000"/>
              </a:spcBef>
              <a:spcAft>
                <a:spcPts val="0"/>
              </a:spcAft>
              <a:buClr>
                <a:schemeClr val="dk1"/>
              </a:buClr>
              <a:buSzPct val="100000"/>
              <a:buNone/>
            </a:pPr>
            <a:r>
              <a:rPr lang="en-US" sz="2000"/>
              <a:t>    </a:t>
            </a:r>
            <a:endParaRPr sz="2000"/>
          </a:p>
          <a:p>
            <a:pPr indent="0" lvl="0" marL="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sp>
        <p:nvSpPr>
          <p:cNvPr id="146" name="Google Shape;146;p22"/>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b="1" lang="en-US"/>
              <a:t> Cloud:</a:t>
            </a:r>
            <a:endParaRPr/>
          </a:p>
          <a:p>
            <a:pPr indent="0" lvl="0" marL="0" rtl="0" algn="just">
              <a:lnSpc>
                <a:spcPct val="90000"/>
              </a:lnSpc>
              <a:spcBef>
                <a:spcPts val="1000"/>
              </a:spcBef>
              <a:spcAft>
                <a:spcPts val="0"/>
              </a:spcAft>
              <a:buClr>
                <a:schemeClr val="dk1"/>
              </a:buClr>
              <a:buSzPts val="2400"/>
              <a:buNone/>
            </a:pPr>
            <a:r>
              <a:rPr lang="en-US" sz="2400"/>
              <a:t>The admin of the cloud module, who has access to all registered users and owners’ details, as well as information on uploaded and downloaded files, can run the cloud module. The cloud person is able to keep an eye on cloud activity.</a:t>
            </a:r>
            <a:endParaRPr/>
          </a:p>
          <a:p>
            <a:pPr indent="0" lvl="0" marL="0" rtl="0" algn="just">
              <a:lnSpc>
                <a:spcPct val="90000"/>
              </a:lnSpc>
              <a:spcBef>
                <a:spcPts val="1000"/>
              </a:spcBef>
              <a:spcAft>
                <a:spcPts val="0"/>
              </a:spcAft>
              <a:buClr>
                <a:schemeClr val="dk1"/>
              </a:buClr>
              <a:buSzPts val="2400"/>
              <a:buNone/>
            </a:pPr>
            <a:r>
              <a:rPr lang="en-US" sz="2400"/>
              <a:t>1. View Users</a:t>
            </a:r>
            <a:endParaRPr/>
          </a:p>
          <a:p>
            <a:pPr indent="0" lvl="0" marL="0" rtl="0" algn="just">
              <a:lnSpc>
                <a:spcPct val="90000"/>
              </a:lnSpc>
              <a:spcBef>
                <a:spcPts val="1000"/>
              </a:spcBef>
              <a:spcAft>
                <a:spcPts val="0"/>
              </a:spcAft>
              <a:buClr>
                <a:schemeClr val="dk1"/>
              </a:buClr>
              <a:buSzPts val="2400"/>
              <a:buNone/>
            </a:pPr>
            <a:r>
              <a:rPr lang="en-US" sz="2400"/>
              <a:t>2. View Uploaded Files</a:t>
            </a:r>
            <a:endParaRPr/>
          </a:p>
          <a:p>
            <a:pPr indent="0" lvl="0" marL="0" rtl="0" algn="just">
              <a:lnSpc>
                <a:spcPct val="90000"/>
              </a:lnSpc>
              <a:spcBef>
                <a:spcPts val="1000"/>
              </a:spcBef>
              <a:spcAft>
                <a:spcPts val="0"/>
              </a:spcAft>
              <a:buClr>
                <a:schemeClr val="dk1"/>
              </a:buClr>
              <a:buSzPts val="2400"/>
              <a:buNone/>
            </a:pPr>
            <a:r>
              <a:rPr lang="en-US" sz="2400"/>
              <a:t>3. View Data Owners</a:t>
            </a:r>
            <a:endParaRPr/>
          </a:p>
          <a:p>
            <a:pPr indent="0" lvl="0" marL="0" rtl="0" algn="just">
              <a:lnSpc>
                <a:spcPct val="90000"/>
              </a:lnSpc>
              <a:spcBef>
                <a:spcPts val="1000"/>
              </a:spcBef>
              <a:spcAft>
                <a:spcPts val="0"/>
              </a:spcAft>
              <a:buClr>
                <a:schemeClr val="dk1"/>
              </a:buClr>
              <a:buSzPts val="2400"/>
              <a:buNone/>
            </a:pPr>
            <a:r>
              <a:rPr lang="en-US" sz="2400"/>
              <a:t>4. View User downloaded Files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5"/>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Comments</a:t>
            </a:r>
            <a:endParaRPr/>
          </a:p>
        </p:txBody>
      </p:sp>
      <p:sp>
        <p:nvSpPr>
          <p:cNvPr id="44" name="Google Shape;44;p5"/>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t>Why files are divided into seven fragments?</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US" sz="2400"/>
              <a:t>Why is Hybrid Cryptography specifically used?</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How does the Triple DES work?</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What is the use of Blowfish Algorithm?</a:t>
            </a:r>
            <a:endParaRPr sz="2400"/>
          </a:p>
          <a:p>
            <a:pPr indent="-76200" lvl="0" marL="228600" rtl="0" algn="just">
              <a:lnSpc>
                <a:spcPct val="90000"/>
              </a:lnSpc>
              <a:spcBef>
                <a:spcPts val="1000"/>
              </a:spcBef>
              <a:spcAft>
                <a:spcPts val="0"/>
              </a:spcAft>
              <a:buClr>
                <a:schemeClr val="dk1"/>
              </a:buClr>
              <a:buSzPts val="2400"/>
              <a:buFont typeface="Noto Sans Symbols"/>
              <a:buNone/>
            </a:pPr>
            <a:r>
              <a:t/>
            </a:r>
            <a:endParaRPr sz="2400"/>
          </a:p>
          <a:p>
            <a:pPr indent="0" lvl="0" marL="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Planning</a:t>
            </a:r>
            <a:endParaRPr/>
          </a:p>
        </p:txBody>
      </p:sp>
      <p:graphicFrame>
        <p:nvGraphicFramePr>
          <p:cNvPr id="152" name="Google Shape;152;p23"/>
          <p:cNvGraphicFramePr/>
          <p:nvPr/>
        </p:nvGraphicFramePr>
        <p:xfrm>
          <a:off x="204835" y="1892808"/>
          <a:ext cx="3000000" cy="3000000"/>
        </p:xfrm>
        <a:graphic>
          <a:graphicData uri="http://schemas.openxmlformats.org/drawingml/2006/table">
            <a:tbl>
              <a:tblPr bandRow="1" firstRow="1">
                <a:noFill/>
                <a:tableStyleId>{9DF15966-4A73-4B28-B29F-E146EDDED5C3}</a:tableStyleId>
              </a:tblPr>
              <a:tblGrid>
                <a:gridCol w="1041000"/>
                <a:gridCol w="6814900"/>
                <a:gridCol w="3926425"/>
              </a:tblGrid>
              <a:tr h="370850">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S.No</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 Development Stage</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Duration</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1.</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Domain and Title</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1 week</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2.</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Literature Survey</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solidFill>
                      <a:srgbClr val="D0DEEF"/>
                    </a:solidFill>
                  </a:tcPr>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2 weeks</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3.</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Planning</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1 week</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4.</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Design</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1 week</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5. </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Requirements Gathering</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1 week</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6.</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Testing</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3 weeks</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7.</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Implementation</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80000"/>
                        </a:lnSpc>
                        <a:spcBef>
                          <a:spcPts val="0"/>
                        </a:spcBef>
                        <a:spcAft>
                          <a:spcPts val="0"/>
                        </a:spcAft>
                        <a:buClr>
                          <a:schemeClr val="dk1"/>
                        </a:buClr>
                        <a:buSzPts val="2400"/>
                        <a:buFont typeface="Noto Sans Symbols"/>
                        <a:buNone/>
                      </a:pPr>
                      <a:r>
                        <a:rPr lang="en-US" sz="2400" u="none" cap="none" strike="noStrike">
                          <a:solidFill>
                            <a:schemeClr val="dk1"/>
                          </a:solidFill>
                          <a:latin typeface="Times New Roman"/>
                          <a:ea typeface="Times New Roman"/>
                          <a:cs typeface="Times New Roman"/>
                          <a:sym typeface="Times New Roman"/>
                        </a:rPr>
                        <a:t>4 weeks</a:t>
                      </a:r>
                      <a:endParaRPr sz="2400" u="none" cap="none" strike="noStrike">
                        <a:solidFill>
                          <a:schemeClr val="dk1"/>
                        </a:solidFill>
                        <a:latin typeface="Times New Roman"/>
                        <a:ea typeface="Times New Roman"/>
                        <a:cs typeface="Times New Roman"/>
                        <a:sym typeface="Times New Roman"/>
                      </a:endParaRPr>
                    </a:p>
                  </a:txBody>
                  <a:tcPr marT="45725" marB="45725" marR="91450" marL="91450"/>
                </a:tc>
              </a:tr>
            </a:tbl>
          </a:graphicData>
        </a:graphic>
      </p:graphicFrame>
      <p:sp>
        <p:nvSpPr>
          <p:cNvPr id="153" name="Google Shape;153;p23"/>
          <p:cNvSpPr txBox="1"/>
          <p:nvPr/>
        </p:nvSpPr>
        <p:spPr>
          <a:xfrm>
            <a:off x="204835" y="1260506"/>
            <a:ext cx="6183086" cy="387798"/>
          </a:xfrm>
          <a:prstGeom prst="rect">
            <a:avLst/>
          </a:prstGeom>
          <a:noFill/>
          <a:ln>
            <a:noFill/>
          </a:ln>
        </p:spPr>
        <p:txBody>
          <a:bodyPr anchorCtr="0" anchor="t" bIns="45700" lIns="91425" spcFirstLastPara="1" rIns="91425" wrap="square" tIns="45700">
            <a:spAutoFit/>
          </a:bodyPr>
          <a:lstStyle/>
          <a:p>
            <a:pPr indent="0" lvl="0" marL="0" marR="0" rtl="0" algn="just">
              <a:lnSpc>
                <a:spcPct val="8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Work Schedule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0"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Design – A</a:t>
            </a:r>
            <a:r>
              <a:rPr lang="en-US" sz="4400"/>
              <a:t>dministrator Diagram </a:t>
            </a:r>
            <a:endParaRPr/>
          </a:p>
        </p:txBody>
      </p:sp>
      <p:pic>
        <p:nvPicPr>
          <p:cNvPr id="159" name="Google Shape;159;p24"/>
          <p:cNvPicPr preferRelativeResize="0"/>
          <p:nvPr>
            <p:ph idx="1" type="body"/>
          </p:nvPr>
        </p:nvPicPr>
        <p:blipFill rotWithShape="1">
          <a:blip r:embed="rId3">
            <a:alphaModFix/>
          </a:blip>
          <a:srcRect b="0" l="0" r="0" t="0"/>
          <a:stretch/>
        </p:blipFill>
        <p:spPr>
          <a:xfrm>
            <a:off x="1184988" y="1240972"/>
            <a:ext cx="9302620" cy="51411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Design - </a:t>
            </a:r>
            <a:r>
              <a:rPr lang="en-US" sz="4400"/>
              <a:t>Data Owner </a:t>
            </a:r>
            <a:r>
              <a:rPr lang="en-US"/>
              <a:t>Diagram </a:t>
            </a:r>
            <a:endParaRPr/>
          </a:p>
        </p:txBody>
      </p:sp>
      <p:pic>
        <p:nvPicPr>
          <p:cNvPr id="165" name="Google Shape;165;p25"/>
          <p:cNvPicPr preferRelativeResize="0"/>
          <p:nvPr>
            <p:ph idx="1" type="body"/>
          </p:nvPr>
        </p:nvPicPr>
        <p:blipFill rotWithShape="1">
          <a:blip r:embed="rId3">
            <a:alphaModFix/>
          </a:blip>
          <a:srcRect b="0" l="0" r="0" t="0"/>
          <a:stretch/>
        </p:blipFill>
        <p:spPr>
          <a:xfrm>
            <a:off x="830424" y="1184988"/>
            <a:ext cx="10422294" cy="52344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Design – Data User Diagram </a:t>
            </a:r>
            <a:endParaRPr/>
          </a:p>
        </p:txBody>
      </p:sp>
      <p:pic>
        <p:nvPicPr>
          <p:cNvPr id="171" name="Google Shape;171;p26"/>
          <p:cNvPicPr preferRelativeResize="0"/>
          <p:nvPr>
            <p:ph idx="1" type="body"/>
          </p:nvPr>
        </p:nvPicPr>
        <p:blipFill rotWithShape="1">
          <a:blip r:embed="rId3">
            <a:alphaModFix/>
          </a:blip>
          <a:srcRect b="0" l="0" r="0" t="0"/>
          <a:stretch/>
        </p:blipFill>
        <p:spPr>
          <a:xfrm>
            <a:off x="1119674" y="1278294"/>
            <a:ext cx="9675844" cy="511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Design – Flow Chart</a:t>
            </a:r>
            <a:endParaRPr/>
          </a:p>
        </p:txBody>
      </p:sp>
      <p:pic>
        <p:nvPicPr>
          <p:cNvPr id="177" name="Google Shape;177;p27"/>
          <p:cNvPicPr preferRelativeResize="0"/>
          <p:nvPr>
            <p:ph idx="1" type="body"/>
          </p:nvPr>
        </p:nvPicPr>
        <p:blipFill rotWithShape="1">
          <a:blip r:embed="rId3">
            <a:alphaModFix/>
          </a:blip>
          <a:srcRect b="0" l="0" r="0" t="0"/>
          <a:stretch/>
        </p:blipFill>
        <p:spPr>
          <a:xfrm>
            <a:off x="1518249" y="1376666"/>
            <a:ext cx="7919049" cy="44269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6928" y="219507"/>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Design- Data Flow Diagram</a:t>
            </a:r>
            <a:endParaRPr/>
          </a:p>
        </p:txBody>
      </p:sp>
      <p:pic>
        <p:nvPicPr>
          <p:cNvPr id="183" name="Google Shape;183;p28"/>
          <p:cNvPicPr preferRelativeResize="0"/>
          <p:nvPr>
            <p:ph idx="1" type="body"/>
          </p:nvPr>
        </p:nvPicPr>
        <p:blipFill rotWithShape="1">
          <a:blip r:embed="rId3">
            <a:alphaModFix/>
          </a:blip>
          <a:srcRect b="0" l="0" r="0" t="0"/>
          <a:stretch/>
        </p:blipFill>
        <p:spPr>
          <a:xfrm>
            <a:off x="1828800" y="1311966"/>
            <a:ext cx="8216348" cy="5181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Design – Class Diagram</a:t>
            </a:r>
            <a:endParaRPr/>
          </a:p>
        </p:txBody>
      </p:sp>
      <p:pic>
        <p:nvPicPr>
          <p:cNvPr id="189" name="Google Shape;189;p29"/>
          <p:cNvPicPr preferRelativeResize="0"/>
          <p:nvPr>
            <p:ph idx="1" type="body"/>
          </p:nvPr>
        </p:nvPicPr>
        <p:blipFill rotWithShape="1">
          <a:blip r:embed="rId3">
            <a:alphaModFix/>
          </a:blip>
          <a:srcRect b="0" l="0" r="0" t="0"/>
          <a:stretch/>
        </p:blipFill>
        <p:spPr>
          <a:xfrm>
            <a:off x="1245704" y="1086678"/>
            <a:ext cx="9899374" cy="527436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Design: Sequence Diagram</a:t>
            </a:r>
            <a:endParaRPr/>
          </a:p>
        </p:txBody>
      </p:sp>
      <p:pic>
        <p:nvPicPr>
          <p:cNvPr id="195" name="Google Shape;195;p30"/>
          <p:cNvPicPr preferRelativeResize="0"/>
          <p:nvPr>
            <p:ph idx="1" type="body"/>
          </p:nvPr>
        </p:nvPicPr>
        <p:blipFill rotWithShape="1">
          <a:blip r:embed="rId3">
            <a:alphaModFix/>
          </a:blip>
          <a:srcRect b="0" l="0" r="0" t="0"/>
          <a:stretch/>
        </p:blipFill>
        <p:spPr>
          <a:xfrm>
            <a:off x="1563756" y="1484243"/>
            <a:ext cx="9740347" cy="445273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Design: Activity Diagram</a:t>
            </a:r>
            <a:endParaRPr/>
          </a:p>
        </p:txBody>
      </p:sp>
      <p:pic>
        <p:nvPicPr>
          <p:cNvPr id="201" name="Google Shape;201;p31"/>
          <p:cNvPicPr preferRelativeResize="0"/>
          <p:nvPr>
            <p:ph idx="1" type="body"/>
          </p:nvPr>
        </p:nvPicPr>
        <p:blipFill rotWithShape="1">
          <a:blip r:embed="rId3">
            <a:alphaModFix/>
          </a:blip>
          <a:srcRect b="0" l="0" r="0" t="0"/>
          <a:stretch/>
        </p:blipFill>
        <p:spPr>
          <a:xfrm>
            <a:off x="2001078" y="1311965"/>
            <a:ext cx="8733183" cy="4876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07" name="Google Shape;207;p32"/>
          <p:cNvPicPr preferRelativeResize="0"/>
          <p:nvPr>
            <p:ph idx="1" type="body"/>
          </p:nvPr>
        </p:nvPicPr>
        <p:blipFill rotWithShape="1">
          <a:blip r:embed="rId3">
            <a:alphaModFix/>
          </a:blip>
          <a:srcRect b="0" l="0" r="0" t="0"/>
          <a:stretch/>
        </p:blipFill>
        <p:spPr>
          <a:xfrm>
            <a:off x="345233" y="1096963"/>
            <a:ext cx="11122089" cy="53959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6"/>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Contents</a:t>
            </a:r>
            <a:endParaRPr/>
          </a:p>
        </p:txBody>
      </p:sp>
      <p:sp>
        <p:nvSpPr>
          <p:cNvPr id="50" name="Google Shape;50;p6"/>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462280" lvl="0" marL="462280" rtl="0" algn="just">
              <a:lnSpc>
                <a:spcPct val="90000"/>
              </a:lnSpc>
              <a:spcBef>
                <a:spcPts val="0"/>
              </a:spcBef>
              <a:spcAft>
                <a:spcPts val="0"/>
              </a:spcAft>
              <a:buClr>
                <a:schemeClr val="dk1"/>
              </a:buClr>
              <a:buSzPts val="2800"/>
              <a:buChar char="•"/>
            </a:pPr>
            <a:r>
              <a:rPr lang="en-US"/>
              <a:t>Abstract</a:t>
            </a:r>
            <a:endParaRPr/>
          </a:p>
          <a:p>
            <a:pPr indent="-462280" lvl="0" marL="462280" rtl="0" algn="just">
              <a:lnSpc>
                <a:spcPct val="90000"/>
              </a:lnSpc>
              <a:spcBef>
                <a:spcPts val="1000"/>
              </a:spcBef>
              <a:spcAft>
                <a:spcPts val="0"/>
              </a:spcAft>
              <a:buClr>
                <a:schemeClr val="dk1"/>
              </a:buClr>
              <a:buSzPts val="2800"/>
              <a:buChar char="•"/>
            </a:pPr>
            <a:r>
              <a:rPr lang="en-US"/>
              <a:t>Introduction</a:t>
            </a:r>
            <a:endParaRPr/>
          </a:p>
          <a:p>
            <a:pPr indent="-462280" lvl="0" marL="462280" rtl="0" algn="just">
              <a:lnSpc>
                <a:spcPct val="90000"/>
              </a:lnSpc>
              <a:spcBef>
                <a:spcPts val="1000"/>
              </a:spcBef>
              <a:spcAft>
                <a:spcPts val="0"/>
              </a:spcAft>
              <a:buClr>
                <a:schemeClr val="dk1"/>
              </a:buClr>
              <a:buSzPts val="2800"/>
              <a:buChar char="•"/>
            </a:pPr>
            <a:r>
              <a:rPr lang="en-US"/>
              <a:t>Literature Survey</a:t>
            </a:r>
            <a:endParaRPr/>
          </a:p>
          <a:p>
            <a:pPr indent="-462280" lvl="0" marL="462280" rtl="0" algn="just">
              <a:lnSpc>
                <a:spcPct val="90000"/>
              </a:lnSpc>
              <a:spcBef>
                <a:spcPts val="1000"/>
              </a:spcBef>
              <a:spcAft>
                <a:spcPts val="0"/>
              </a:spcAft>
              <a:buClr>
                <a:schemeClr val="dk1"/>
              </a:buClr>
              <a:buSzPts val="2800"/>
              <a:buChar char="•"/>
            </a:pPr>
            <a:r>
              <a:rPr lang="en-US"/>
              <a:t>Existing System</a:t>
            </a:r>
            <a:endParaRPr/>
          </a:p>
          <a:p>
            <a:pPr indent="-462280" lvl="0" marL="462280" rtl="0" algn="just">
              <a:lnSpc>
                <a:spcPct val="90000"/>
              </a:lnSpc>
              <a:spcBef>
                <a:spcPts val="1000"/>
              </a:spcBef>
              <a:spcAft>
                <a:spcPts val="0"/>
              </a:spcAft>
              <a:buClr>
                <a:schemeClr val="dk1"/>
              </a:buClr>
              <a:buSzPts val="2800"/>
              <a:buChar char="•"/>
            </a:pPr>
            <a:r>
              <a:rPr lang="en-US"/>
              <a:t>Proposed System</a:t>
            </a:r>
            <a:endParaRPr/>
          </a:p>
          <a:p>
            <a:pPr indent="-462280" lvl="0" marL="462280" rtl="0" algn="just">
              <a:lnSpc>
                <a:spcPct val="90000"/>
              </a:lnSpc>
              <a:spcBef>
                <a:spcPts val="1000"/>
              </a:spcBef>
              <a:spcAft>
                <a:spcPts val="0"/>
              </a:spcAft>
              <a:buClr>
                <a:schemeClr val="dk1"/>
              </a:buClr>
              <a:buSzPts val="2800"/>
              <a:buChar char="•"/>
            </a:pPr>
            <a:r>
              <a:rPr lang="en-US"/>
              <a:t>Planning</a:t>
            </a:r>
            <a:endParaRPr/>
          </a:p>
          <a:p>
            <a:pPr indent="-462280" lvl="0" marL="462280" rtl="0" algn="just">
              <a:lnSpc>
                <a:spcPct val="90000"/>
              </a:lnSpc>
              <a:spcBef>
                <a:spcPts val="1000"/>
              </a:spcBef>
              <a:spcAft>
                <a:spcPts val="0"/>
              </a:spcAft>
              <a:buClr>
                <a:schemeClr val="dk1"/>
              </a:buClr>
              <a:buSzPts val="2800"/>
              <a:buChar char="•"/>
            </a:pPr>
            <a:r>
              <a:rPr lang="en-US"/>
              <a:t>Design</a:t>
            </a:r>
            <a:endParaRPr/>
          </a:p>
          <a:p>
            <a:pPr indent="-462280" lvl="0" marL="462280" rtl="0" algn="just">
              <a:lnSpc>
                <a:spcPct val="90000"/>
              </a:lnSpc>
              <a:spcBef>
                <a:spcPts val="1000"/>
              </a:spcBef>
              <a:spcAft>
                <a:spcPts val="0"/>
              </a:spcAft>
              <a:buClr>
                <a:schemeClr val="dk1"/>
              </a:buClr>
              <a:buSzPts val="2800"/>
              <a:buChar char="•"/>
            </a:pPr>
            <a:r>
              <a:rPr lang="en-US"/>
              <a:t>Implementation</a:t>
            </a:r>
            <a:endParaRPr/>
          </a:p>
          <a:p>
            <a:pPr indent="-462280" lvl="0" marL="462280" rtl="0" algn="just">
              <a:lnSpc>
                <a:spcPct val="90000"/>
              </a:lnSpc>
              <a:spcBef>
                <a:spcPts val="1000"/>
              </a:spcBef>
              <a:spcAft>
                <a:spcPts val="0"/>
              </a:spcAft>
              <a:buClr>
                <a:schemeClr val="dk1"/>
              </a:buClr>
              <a:buSzPts val="2800"/>
              <a:buChar char="•"/>
            </a:pPr>
            <a:r>
              <a:rPr lang="en-US"/>
              <a:t>Research Paper</a:t>
            </a:r>
            <a:endParaRPr/>
          </a:p>
          <a:p>
            <a:pPr indent="-462280" lvl="0" marL="462280" rtl="0" algn="just">
              <a:lnSpc>
                <a:spcPct val="90000"/>
              </a:lnSpc>
              <a:spcBef>
                <a:spcPts val="1000"/>
              </a:spcBef>
              <a:spcAft>
                <a:spcPts val="0"/>
              </a:spcAft>
              <a:buClr>
                <a:schemeClr val="dk1"/>
              </a:buClr>
              <a:buSzPts val="2800"/>
              <a:buChar char="•"/>
            </a:pPr>
            <a:r>
              <a:rPr lang="en-US"/>
              <a:t>References</a:t>
            </a:r>
            <a:endParaRPr/>
          </a:p>
          <a:p>
            <a:pPr indent="0" lvl="0" marL="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13" name="Google Shape;213;p33"/>
          <p:cNvPicPr preferRelativeResize="0"/>
          <p:nvPr/>
        </p:nvPicPr>
        <p:blipFill rotWithShape="1">
          <a:blip r:embed="rId3">
            <a:alphaModFix/>
          </a:blip>
          <a:srcRect b="0" l="0" r="0" t="0"/>
          <a:stretch/>
        </p:blipFill>
        <p:spPr>
          <a:xfrm>
            <a:off x="5793398" y="1307209"/>
            <a:ext cx="5810250" cy="4572000"/>
          </a:xfrm>
          <a:prstGeom prst="rect">
            <a:avLst/>
          </a:prstGeom>
          <a:noFill/>
          <a:ln>
            <a:noFill/>
          </a:ln>
        </p:spPr>
      </p:pic>
      <p:pic>
        <p:nvPicPr>
          <p:cNvPr id="214" name="Google Shape;214;p33"/>
          <p:cNvPicPr preferRelativeResize="0"/>
          <p:nvPr>
            <p:ph idx="1" type="body"/>
          </p:nvPr>
        </p:nvPicPr>
        <p:blipFill rotWithShape="1">
          <a:blip r:embed="rId4">
            <a:alphaModFix/>
          </a:blip>
          <a:srcRect b="0" l="0" r="0" t="0"/>
          <a:stretch/>
        </p:blipFill>
        <p:spPr>
          <a:xfrm>
            <a:off x="466531" y="1096963"/>
            <a:ext cx="11019453" cy="53959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20" name="Google Shape;220;p34"/>
          <p:cNvPicPr preferRelativeResize="0"/>
          <p:nvPr/>
        </p:nvPicPr>
        <p:blipFill rotWithShape="1">
          <a:blip r:embed="rId3">
            <a:alphaModFix/>
          </a:blip>
          <a:srcRect b="0" l="0" r="0" t="0"/>
          <a:stretch/>
        </p:blipFill>
        <p:spPr>
          <a:xfrm>
            <a:off x="6299200" y="1096170"/>
            <a:ext cx="5283200" cy="5406230"/>
          </a:xfrm>
          <a:prstGeom prst="rect">
            <a:avLst/>
          </a:prstGeom>
          <a:noFill/>
          <a:ln>
            <a:noFill/>
          </a:ln>
        </p:spPr>
      </p:pic>
      <p:pic>
        <p:nvPicPr>
          <p:cNvPr id="221" name="Google Shape;221;p34"/>
          <p:cNvPicPr preferRelativeResize="0"/>
          <p:nvPr>
            <p:ph idx="1" type="body"/>
          </p:nvPr>
        </p:nvPicPr>
        <p:blipFill rotWithShape="1">
          <a:blip r:embed="rId4">
            <a:alphaModFix/>
          </a:blip>
          <a:srcRect b="0" l="0" r="0" t="0"/>
          <a:stretch/>
        </p:blipFill>
        <p:spPr>
          <a:xfrm>
            <a:off x="382555" y="1096170"/>
            <a:ext cx="11084767" cy="53959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27" name="Google Shape;227;p35"/>
          <p:cNvPicPr preferRelativeResize="0"/>
          <p:nvPr>
            <p:ph idx="1" type="body"/>
          </p:nvPr>
        </p:nvPicPr>
        <p:blipFill rotWithShape="1">
          <a:blip r:embed="rId3">
            <a:alphaModFix/>
          </a:blip>
          <a:srcRect b="0" l="0" r="0" t="0"/>
          <a:stretch/>
        </p:blipFill>
        <p:spPr>
          <a:xfrm>
            <a:off x="270588" y="1096963"/>
            <a:ext cx="11159412" cy="53959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33" name="Google Shape;233;p36"/>
          <p:cNvPicPr preferRelativeResize="0"/>
          <p:nvPr>
            <p:ph idx="1" type="body"/>
          </p:nvPr>
        </p:nvPicPr>
        <p:blipFill rotWithShape="1">
          <a:blip r:embed="rId3">
            <a:alphaModFix/>
          </a:blip>
          <a:srcRect b="0" l="0" r="0" t="0"/>
          <a:stretch/>
        </p:blipFill>
        <p:spPr>
          <a:xfrm>
            <a:off x="177282" y="1096963"/>
            <a:ext cx="11280710" cy="53959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39" name="Google Shape;239;p37"/>
          <p:cNvPicPr preferRelativeResize="0"/>
          <p:nvPr>
            <p:ph idx="1" type="body"/>
          </p:nvPr>
        </p:nvPicPr>
        <p:blipFill rotWithShape="1">
          <a:blip r:embed="rId3">
            <a:alphaModFix/>
          </a:blip>
          <a:srcRect b="0" l="0" r="0" t="0"/>
          <a:stretch/>
        </p:blipFill>
        <p:spPr>
          <a:xfrm>
            <a:off x="251927" y="1096963"/>
            <a:ext cx="11150081" cy="539591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45" name="Google Shape;245;p38"/>
          <p:cNvPicPr preferRelativeResize="0"/>
          <p:nvPr>
            <p:ph idx="1" type="body"/>
          </p:nvPr>
        </p:nvPicPr>
        <p:blipFill rotWithShape="1">
          <a:blip r:embed="rId3">
            <a:alphaModFix/>
          </a:blip>
          <a:srcRect b="0" l="0" r="0" t="0"/>
          <a:stretch/>
        </p:blipFill>
        <p:spPr>
          <a:xfrm>
            <a:off x="233265" y="1096963"/>
            <a:ext cx="11196735" cy="53959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51" name="Google Shape;251;p39"/>
          <p:cNvPicPr preferRelativeResize="0"/>
          <p:nvPr>
            <p:ph idx="1" type="body"/>
          </p:nvPr>
        </p:nvPicPr>
        <p:blipFill rotWithShape="1">
          <a:blip r:embed="rId3">
            <a:alphaModFix/>
          </a:blip>
          <a:srcRect b="0" l="0" r="0" t="0"/>
          <a:stretch/>
        </p:blipFill>
        <p:spPr>
          <a:xfrm>
            <a:off x="1287624" y="1119673"/>
            <a:ext cx="9591869" cy="526246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57" name="Google Shape;257;p40"/>
          <p:cNvPicPr preferRelativeResize="0"/>
          <p:nvPr>
            <p:ph idx="1" type="body"/>
          </p:nvPr>
        </p:nvPicPr>
        <p:blipFill rotWithShape="1">
          <a:blip r:embed="rId3">
            <a:alphaModFix/>
          </a:blip>
          <a:srcRect b="0" l="0" r="0" t="0"/>
          <a:stretch/>
        </p:blipFill>
        <p:spPr>
          <a:xfrm>
            <a:off x="1222310" y="1073019"/>
            <a:ext cx="9078686" cy="53464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63" name="Google Shape;263;p41"/>
          <p:cNvPicPr preferRelativeResize="0"/>
          <p:nvPr>
            <p:ph idx="1" type="body"/>
          </p:nvPr>
        </p:nvPicPr>
        <p:blipFill rotWithShape="1">
          <a:blip r:embed="rId3">
            <a:alphaModFix/>
          </a:blip>
          <a:srcRect b="0" l="0" r="0" t="0"/>
          <a:stretch/>
        </p:blipFill>
        <p:spPr>
          <a:xfrm>
            <a:off x="1017038" y="1101012"/>
            <a:ext cx="9311950" cy="535577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69" name="Google Shape;269;p42"/>
          <p:cNvPicPr preferRelativeResize="0"/>
          <p:nvPr>
            <p:ph idx="1" type="body"/>
          </p:nvPr>
        </p:nvPicPr>
        <p:blipFill rotWithShape="1">
          <a:blip r:embed="rId3">
            <a:alphaModFix/>
          </a:blip>
          <a:srcRect b="0" l="0" r="0" t="0"/>
          <a:stretch/>
        </p:blipFill>
        <p:spPr>
          <a:xfrm>
            <a:off x="877079" y="1026367"/>
            <a:ext cx="9125338" cy="54210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Abstract</a:t>
            </a:r>
            <a:endParaRPr/>
          </a:p>
        </p:txBody>
      </p:sp>
      <p:sp>
        <p:nvSpPr>
          <p:cNvPr id="56" name="Google Shape;56;p7"/>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t>Nowadays, Storing a large amount of data in a single file on the cloud can lead to issues like slow data access, less security, and difficulties in data management. To provide the solution for these we are using the Cryptography technique for data security. Hybrid cryptography involves a combination of symmetric and asymmetric encryption techniques to ensure the confidentiality and integrity of files in the cloud.</a:t>
            </a:r>
            <a:endParaRPr/>
          </a:p>
          <a:p>
            <a:pPr indent="0" lvl="0" marL="0" rtl="0" algn="just">
              <a:lnSpc>
                <a:spcPct val="90000"/>
              </a:lnSpc>
              <a:spcBef>
                <a:spcPts val="1000"/>
              </a:spcBef>
              <a:spcAft>
                <a:spcPts val="0"/>
              </a:spcAft>
              <a:buClr>
                <a:schemeClr val="dk1"/>
              </a:buClr>
              <a:buSzPts val="2400"/>
              <a:buNone/>
            </a:pPr>
            <a:r>
              <a:rPr lang="en-US" sz="2400"/>
              <a:t>The file is split into seven fragments. Every part of the file is encrypted with the help of AES, Triple DES, and Blowfish algorithms by applying fragmentation. For decrypting reverse process of encryption is applied.</a:t>
            </a:r>
            <a:endParaRPr b="1"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Keywords</a:t>
            </a:r>
            <a:r>
              <a:rPr lang="en-US" sz="2400">
                <a:latin typeface="Times New Roman"/>
                <a:ea typeface="Times New Roman"/>
                <a:cs typeface="Times New Roman"/>
                <a:sym typeface="Times New Roman"/>
              </a:rPr>
              <a:t>: </a:t>
            </a:r>
            <a:r>
              <a:rPr lang="en-US" sz="2400"/>
              <a:t>Hybrid Cryptography, Fragmentation, Cloud Computing, AES, Triple DES, Blowfish.</a:t>
            </a:r>
            <a:endParaRPr/>
          </a:p>
          <a:p>
            <a:pPr indent="0" lvl="0" marL="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75" name="Google Shape;275;p43"/>
          <p:cNvPicPr preferRelativeResize="0"/>
          <p:nvPr>
            <p:ph idx="1" type="body"/>
          </p:nvPr>
        </p:nvPicPr>
        <p:blipFill rotWithShape="1">
          <a:blip r:embed="rId3">
            <a:alphaModFix/>
          </a:blip>
          <a:srcRect b="0" l="0" r="0" t="0"/>
          <a:stretch/>
        </p:blipFill>
        <p:spPr>
          <a:xfrm>
            <a:off x="830424" y="1101012"/>
            <a:ext cx="9825135" cy="516915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81" name="Google Shape;281;p44"/>
          <p:cNvPicPr preferRelativeResize="0"/>
          <p:nvPr>
            <p:ph idx="1" type="body"/>
          </p:nvPr>
        </p:nvPicPr>
        <p:blipFill rotWithShape="1">
          <a:blip r:embed="rId3">
            <a:alphaModFix/>
          </a:blip>
          <a:srcRect b="0" l="0" r="0" t="0"/>
          <a:stretch/>
        </p:blipFill>
        <p:spPr>
          <a:xfrm>
            <a:off x="578498" y="1268963"/>
            <a:ext cx="10543592" cy="48612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Implementation</a:t>
            </a:r>
            <a:endParaRPr/>
          </a:p>
        </p:txBody>
      </p:sp>
      <p:pic>
        <p:nvPicPr>
          <p:cNvPr id="287" name="Google Shape;287;p45"/>
          <p:cNvPicPr preferRelativeResize="0"/>
          <p:nvPr>
            <p:ph idx="1" type="body"/>
          </p:nvPr>
        </p:nvPicPr>
        <p:blipFill rotWithShape="1">
          <a:blip r:embed="rId3">
            <a:alphaModFix/>
          </a:blip>
          <a:srcRect b="0" l="0" r="0" t="0"/>
          <a:stretch/>
        </p:blipFill>
        <p:spPr>
          <a:xfrm>
            <a:off x="513184" y="1231641"/>
            <a:ext cx="10459616" cy="498254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Research Paper</a:t>
            </a:r>
            <a:endParaRPr/>
          </a:p>
        </p:txBody>
      </p:sp>
      <p:sp>
        <p:nvSpPr>
          <p:cNvPr id="293" name="Google Shape;293;p46"/>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u="sng">
                <a:solidFill>
                  <a:schemeClr val="hlink"/>
                </a:solidFill>
                <a:hlinkClick r:id="rId3"/>
              </a:rPr>
              <a:t>Research Paper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Cetifications</a:t>
            </a:r>
            <a:endParaRPr/>
          </a:p>
        </p:txBody>
      </p:sp>
      <p:sp>
        <p:nvSpPr>
          <p:cNvPr descr="1000444662.jpg" id="299" name="Google Shape;299;p4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0" name="Google Shape;300;p47"/>
          <p:cNvPicPr preferRelativeResize="0"/>
          <p:nvPr>
            <p:ph idx="1" type="body"/>
          </p:nvPr>
        </p:nvPicPr>
        <p:blipFill rotWithShape="1">
          <a:blip r:embed="rId3">
            <a:alphaModFix/>
          </a:blip>
          <a:srcRect b="0" l="0" r="0" t="0"/>
          <a:stretch/>
        </p:blipFill>
        <p:spPr>
          <a:xfrm>
            <a:off x="3971636" y="1002777"/>
            <a:ext cx="4091709" cy="566587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Cetifications</a:t>
            </a:r>
            <a:endParaRPr/>
          </a:p>
        </p:txBody>
      </p:sp>
      <p:sp>
        <p:nvSpPr>
          <p:cNvPr descr="1000444662.jpg" id="306" name="Google Shape;306;p4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7" name="Google Shape;307;p48"/>
          <p:cNvPicPr preferRelativeResize="0"/>
          <p:nvPr>
            <p:ph idx="1" type="body"/>
          </p:nvPr>
        </p:nvPicPr>
        <p:blipFill rotWithShape="1">
          <a:blip r:embed="rId3">
            <a:alphaModFix/>
          </a:blip>
          <a:srcRect b="0" l="0" r="0" t="0"/>
          <a:stretch/>
        </p:blipFill>
        <p:spPr>
          <a:xfrm>
            <a:off x="3934692" y="947651"/>
            <a:ext cx="4062076" cy="569329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Cetifications</a:t>
            </a:r>
            <a:endParaRPr/>
          </a:p>
        </p:txBody>
      </p:sp>
      <p:sp>
        <p:nvSpPr>
          <p:cNvPr descr="1000444662.jpg" id="313" name="Google Shape;313;p4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4" name="Google Shape;314;p49"/>
          <p:cNvPicPr preferRelativeResize="0"/>
          <p:nvPr>
            <p:ph idx="1" type="body"/>
          </p:nvPr>
        </p:nvPicPr>
        <p:blipFill rotWithShape="1">
          <a:blip r:embed="rId3">
            <a:alphaModFix/>
          </a:blip>
          <a:srcRect b="0" l="0" r="0" t="0"/>
          <a:stretch/>
        </p:blipFill>
        <p:spPr>
          <a:xfrm>
            <a:off x="3888510" y="947650"/>
            <a:ext cx="4108258" cy="564711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Cetifications</a:t>
            </a:r>
            <a:endParaRPr/>
          </a:p>
        </p:txBody>
      </p:sp>
      <p:sp>
        <p:nvSpPr>
          <p:cNvPr descr="1000444662.jpg" id="320" name="Google Shape;320;p5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1" name="Google Shape;321;p50"/>
          <p:cNvPicPr preferRelativeResize="0"/>
          <p:nvPr>
            <p:ph idx="1" type="body"/>
          </p:nvPr>
        </p:nvPicPr>
        <p:blipFill rotWithShape="1">
          <a:blip r:embed="rId3">
            <a:alphaModFix/>
          </a:blip>
          <a:srcRect b="0" l="0" r="0" t="0"/>
          <a:stretch/>
        </p:blipFill>
        <p:spPr>
          <a:xfrm>
            <a:off x="3962399" y="947651"/>
            <a:ext cx="4036123" cy="569329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Cetifications</a:t>
            </a:r>
            <a:endParaRPr/>
          </a:p>
        </p:txBody>
      </p:sp>
      <p:sp>
        <p:nvSpPr>
          <p:cNvPr descr="1000444662.jpg" id="327" name="Google Shape;327;p5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8" name="Google Shape;328;p51"/>
          <p:cNvPicPr preferRelativeResize="0"/>
          <p:nvPr>
            <p:ph idx="1" type="body"/>
          </p:nvPr>
        </p:nvPicPr>
        <p:blipFill rotWithShape="1">
          <a:blip r:embed="rId3">
            <a:alphaModFix/>
          </a:blip>
          <a:srcRect b="0" l="0" r="0" t="0"/>
          <a:stretch/>
        </p:blipFill>
        <p:spPr>
          <a:xfrm>
            <a:off x="3943927" y="947651"/>
            <a:ext cx="4054596" cy="568405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References</a:t>
            </a:r>
            <a:endParaRPr/>
          </a:p>
        </p:txBody>
      </p:sp>
      <p:sp>
        <p:nvSpPr>
          <p:cNvPr id="334" name="Google Shape;334;p52"/>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t>[1]. Y. Yang, X. Liu, R.H. Deng, “Multi-user Multi-Keyword Rank Search over Encrypted Data in Arbitrary Language”.</a:t>
            </a:r>
            <a:endParaRPr sz="2400"/>
          </a:p>
          <a:p>
            <a:pPr indent="0" lvl="0" marL="0" rtl="0" algn="just">
              <a:lnSpc>
                <a:spcPct val="90000"/>
              </a:lnSpc>
              <a:spcBef>
                <a:spcPts val="1000"/>
              </a:spcBef>
              <a:spcAft>
                <a:spcPts val="0"/>
              </a:spcAft>
              <a:buClr>
                <a:schemeClr val="dk1"/>
              </a:buClr>
              <a:buSzPts val="2400"/>
              <a:buNone/>
            </a:pPr>
            <a:r>
              <a:rPr lang="en-US" sz="2400"/>
              <a:t>[2]. W. Sun, S. Yu, W. Lou, Y. Hou and H. Li, “Protecting Your Right: Verifiable Attribute-based Keyword Search with Fine-grained”.</a:t>
            </a:r>
            <a:endParaRPr sz="2400"/>
          </a:p>
          <a:p>
            <a:pPr indent="0" lvl="0" marL="0" rtl="0" algn="just">
              <a:lnSpc>
                <a:spcPct val="90000"/>
              </a:lnSpc>
              <a:spcBef>
                <a:spcPts val="1000"/>
              </a:spcBef>
              <a:spcAft>
                <a:spcPts val="0"/>
              </a:spcAft>
              <a:buClr>
                <a:schemeClr val="dk1"/>
              </a:buClr>
              <a:buSzPts val="2400"/>
              <a:buNone/>
            </a:pPr>
            <a:r>
              <a:rPr lang="en-US" sz="2400"/>
              <a:t>[3]. M. Green, S. Hohenberger, and B.Waters, “Outsourcing the decryption of ABE ciphertexts,”.</a:t>
            </a:r>
            <a:endParaRPr sz="2400"/>
          </a:p>
          <a:p>
            <a:pPr indent="0" lvl="0" marL="0" rtl="0" algn="just">
              <a:lnSpc>
                <a:spcPct val="90000"/>
              </a:lnSpc>
              <a:spcBef>
                <a:spcPts val="1000"/>
              </a:spcBef>
              <a:spcAft>
                <a:spcPts val="0"/>
              </a:spcAft>
              <a:buClr>
                <a:schemeClr val="dk1"/>
              </a:buClr>
              <a:buSzPts val="2400"/>
              <a:buNone/>
            </a:pPr>
            <a:r>
              <a:rPr lang="en-US" sz="2400"/>
              <a:t>[4]. J. Lai, R. H. Deng, C. Guan, and J. Weng, “Attribute-based encryption with verifiable outsourced decryption”.</a:t>
            </a:r>
            <a:endParaRPr sz="2400"/>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[5]. </a:t>
            </a:r>
            <a:r>
              <a:rPr lang="en-US" sz="2400"/>
              <a:t>Z. Liu, Z. Cao, D.S. Wong, “White-box traceable cipher text-policy attribute-based encryption supporting any monotone access structures”.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8"/>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Introduction</a:t>
            </a:r>
            <a:endParaRPr/>
          </a:p>
        </p:txBody>
      </p:sp>
      <p:sp>
        <p:nvSpPr>
          <p:cNvPr id="62" name="Google Shape;62;p8"/>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t>By using fragmentation, we are putting into practice a secure cloud storage system that uses the AES, Triple, DES, and Blowfish algorithms. Our systems are open to information sharing by secret agencies. The modules Administrator, Data Owner, Data User, and Cloud Server are part of our project. The administrator is in charge of handling file access rights, data owner accounts, and data user accounts.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The uploads and downloads can be observed by the administrator. The files will be uploaded into the system by the data owner. On the file, we are using double encryption.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Seven pieces will be taken from the created cipher text. The Firebase cloud will get these pieces.</a:t>
            </a:r>
            <a:r>
              <a:rPr lang="en-US" sz="1600"/>
              <a:t> </a:t>
            </a:r>
            <a:r>
              <a:rPr lang="en-US" sz="2400"/>
              <a:t>By requesting that the seven fragments merge into a single fragment and that the file has two descriptions applied, the user can receive the files.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t>As the file key, the plain text will download. After the data owner processes the user's request, the key will be sent to them via email. The file will download if the key is legitimate. during a text file download. The cloud can monitor data owners' and users' details, as well as track uploads and downloads</a:t>
            </a:r>
            <a:r>
              <a:rPr lang="en-US" sz="1600"/>
              <a:t>.</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descr="1000444662.jpg" id="339" name="Google Shape;339;p5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53"/>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GitHub Link : </a:t>
            </a:r>
            <a:endParaRPr/>
          </a:p>
        </p:txBody>
      </p:sp>
      <p:sp>
        <p:nvSpPr>
          <p:cNvPr id="341" name="Google Shape;341;p53"/>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GitHub Dashboard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p:nvPr/>
        </p:nvSpPr>
        <p:spPr>
          <a:xfrm>
            <a:off x="2753613" y="2375670"/>
            <a:ext cx="6603859" cy="159511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i="1" lang="en-US" sz="9600">
                <a:solidFill>
                  <a:srgbClr val="FF6600"/>
                </a:solidFill>
                <a:latin typeface="Times New Roman"/>
                <a:ea typeface="Times New Roman"/>
                <a:cs typeface="Times New Roman"/>
                <a:sym typeface="Times New Roman"/>
              </a:rPr>
              <a:t>Thank You!!!</a:t>
            </a:r>
            <a:endParaRPr sz="9600">
              <a:solidFill>
                <a:srgbClr val="FF66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9"/>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  Literature survey</a:t>
            </a:r>
            <a:endParaRPr/>
          </a:p>
        </p:txBody>
      </p:sp>
      <p:sp>
        <p:nvSpPr>
          <p:cNvPr id="68" name="Google Shape;68;p9"/>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t>Y. Yang, X. Liu, R.H. Deng [1] Hybrid Cryptography Scheme A hybrid cryptography system is characterized by the integration of many cryptographic algorithms. As a result of this diversity, important files are kept in a more secure environment by increasing complexity and resistance to attacks. Breakdown Structures The Use of fragmentation systems strengthens file security much further in addition to cryptographic diversity. By splitting up files into smaller pieces, information is dispersed and becomes harder for hackers to access or reconstruct its whole.</a:t>
            </a:r>
            <a:endParaRPr/>
          </a:p>
          <a:p>
            <a:pPr indent="-228600" lvl="0" marL="228600" rtl="0" algn="just">
              <a:lnSpc>
                <a:spcPct val="90000"/>
              </a:lnSpc>
              <a:spcBef>
                <a:spcPts val="1000"/>
              </a:spcBef>
              <a:spcAft>
                <a:spcPts val="0"/>
              </a:spcAft>
              <a:buClr>
                <a:schemeClr val="dk1"/>
              </a:buClr>
              <a:buSzPts val="1600"/>
              <a:buFont typeface="Noto Sans Symbols"/>
              <a:buChar char="⮚"/>
            </a:pPr>
            <a:r>
              <a:rPr lang="en-US" sz="1600"/>
              <a:t> </a:t>
            </a:r>
            <a:r>
              <a:rPr lang="en-US" sz="2400"/>
              <a:t>W. Sun, S. Yu, W. Lou, Y. Hou and H. Li,[2] increased the use of many algorithms (AES, Blowfish, and 3-DES) in Secure File Sharing for Secret Agencies with Hybrid Cryptographical and Fragmentation Systems. This strategy aims to offer a strong barrier against any dangers and unwanted access. Here is a brief synopsis. These are Multiple Algorithm Integrations that show a layered security strategy by combining AES, Blowfish, and 3-DES and use each algorithm's advantages to improve overall file protection. Strengthened Security for Covert Organizations Sensitive material has higher security needs, which are acknowledged by the particular application of this hybrid technique in Secure File Sharing for Secret Agencies. Finding a Balance Between Security and Performance It's important to take performance into account when improving security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0"/>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  Literature survey</a:t>
            </a:r>
            <a:endParaRPr/>
          </a:p>
        </p:txBody>
      </p:sp>
      <p:sp>
        <p:nvSpPr>
          <p:cNvPr id="74" name="Google Shape;74;p10"/>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10000"/>
              </a:lnSpc>
              <a:spcBef>
                <a:spcPts val="0"/>
              </a:spcBef>
              <a:spcAft>
                <a:spcPts val="0"/>
              </a:spcAft>
              <a:buClr>
                <a:schemeClr val="dk1"/>
              </a:buClr>
              <a:buSzPct val="107692"/>
              <a:buChar char="⮚"/>
            </a:pPr>
            <a:r>
              <a:rPr lang="en-US"/>
              <a:t>M. Green, S. Hohenberger, and B.Waters,</a:t>
            </a:r>
            <a:r>
              <a:rPr lang="en-US">
                <a:solidFill>
                  <a:srgbClr val="000000"/>
                </a:solidFill>
                <a:latin typeface="Times New Roman"/>
                <a:ea typeface="Times New Roman"/>
                <a:cs typeface="Times New Roman"/>
                <a:sym typeface="Times New Roman"/>
              </a:rPr>
              <a:t> </a:t>
            </a:r>
            <a:r>
              <a:rPr lang="en-US"/>
              <a:t>[3] </a:t>
            </a:r>
            <a:r>
              <a:rPr lang="en-US" sz="2500"/>
              <a:t>In this proposed system 3DES (Triple Data Encryption Standard), RC6 (Rivest Cipher 6) and AES (Advanced Encryption Standard) algorithms are used to provide security to data. All the algorithms use 128-bit keys. LSB steganography technique is used to securely store the key information. Key information will contain the information regarding the encrypted part of the file, the algorithm, and the key for the algorithm. File during encryption is split into three parts. These individual parts of the file will be encrypted using different encryption algorithms simultaneously with the help of a multithreading technique. The key information is inserted into an image using the LSB technique. Our methodology guarantees better security and protection of customer data by storing encrypted data on a single cloud server, using AES, DES, and RC6 algorithms.</a:t>
            </a:r>
            <a:endParaRPr sz="2600"/>
          </a:p>
          <a:p>
            <a:pPr indent="-228600" lvl="0" marL="228600" rtl="0" algn="just">
              <a:lnSpc>
                <a:spcPct val="110000"/>
              </a:lnSpc>
              <a:spcBef>
                <a:spcPts val="1000"/>
              </a:spcBef>
              <a:spcAft>
                <a:spcPts val="0"/>
              </a:spcAft>
              <a:buClr>
                <a:schemeClr val="dk1"/>
              </a:buClr>
              <a:buSzPct val="100000"/>
              <a:buChar char="⮚"/>
            </a:pPr>
            <a:r>
              <a:rPr lang="en-US" sz="2400"/>
              <a:t>J. Lai, R. H. Deng, C. Guan, and J. Weng, </a:t>
            </a:r>
            <a:r>
              <a:rPr lang="en-US" sz="2700"/>
              <a:t>[4] </a:t>
            </a:r>
            <a:r>
              <a:rPr lang="en-US" sz="2600">
                <a:solidFill>
                  <a:srgbClr val="000000"/>
                </a:solidFill>
                <a:latin typeface="Times New Roman"/>
                <a:ea typeface="Times New Roman"/>
                <a:cs typeface="Times New Roman"/>
                <a:sym typeface="Times New Roman"/>
              </a:rPr>
              <a:t>The proposed scheme is proved selective-structure chosen plaintext secure and master key secure without random oracles. Besides, we develop another kind of key delegating capability in our scheme and also discuss some related issues including a stronger security model and applications.</a:t>
            </a:r>
            <a:endParaRPr sz="2600">
              <a:latin typeface="Calibri"/>
              <a:ea typeface="Calibri"/>
              <a:cs typeface="Calibri"/>
              <a:sym typeface="Calibri"/>
            </a:endParaRPr>
          </a:p>
          <a:p>
            <a:pPr indent="-5397" lvl="0" marL="228600" rtl="0" algn="just">
              <a:lnSpc>
                <a:spcPct val="110000"/>
              </a:lnSpc>
              <a:spcBef>
                <a:spcPts val="1000"/>
              </a:spcBef>
              <a:spcAft>
                <a:spcPts val="0"/>
              </a:spcAft>
              <a:buClr>
                <a:schemeClr val="dk1"/>
              </a:buClr>
              <a:buSzPct val="100000"/>
              <a:buNone/>
            </a:pPr>
            <a:r>
              <a:t/>
            </a:r>
            <a:endParaRPr sz="3800"/>
          </a:p>
          <a:p>
            <a:pPr indent="0" lvl="0" marL="0" rtl="0" algn="just">
              <a:lnSpc>
                <a:spcPct val="90000"/>
              </a:lnSpc>
              <a:spcBef>
                <a:spcPts val="1000"/>
              </a:spcBef>
              <a:spcAft>
                <a:spcPts val="0"/>
              </a:spcAft>
              <a:buClr>
                <a:schemeClr val="dk1"/>
              </a:buClr>
              <a:buSzPct val="1000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1"/>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imes New Roman"/>
              <a:buNone/>
            </a:pPr>
            <a:r>
              <a:rPr lang="en-US"/>
              <a:t>  Literature survey</a:t>
            </a:r>
            <a:endParaRPr/>
          </a:p>
        </p:txBody>
      </p:sp>
      <p:sp>
        <p:nvSpPr>
          <p:cNvPr id="80" name="Google Shape;80;p11"/>
          <p:cNvSpPr txBox="1"/>
          <p:nvPr>
            <p:ph idx="1" type="body"/>
          </p:nvPr>
        </p:nvSpPr>
        <p:spPr>
          <a:xfrm>
            <a:off x="206432" y="1097279"/>
            <a:ext cx="11779135" cy="539496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400"/>
              <a:buChar char="⮚"/>
            </a:pPr>
            <a:r>
              <a:rPr lang="en-US" sz="2400"/>
              <a:t>Z. Liu, Z. Cao, D.S. Wong, </a:t>
            </a:r>
            <a:r>
              <a:rPr lang="en-US" sz="2600">
                <a:latin typeface="Times New Roman"/>
                <a:ea typeface="Times New Roman"/>
                <a:cs typeface="Times New Roman"/>
                <a:sym typeface="Times New Roman"/>
              </a:rPr>
              <a:t>[5]</a:t>
            </a:r>
            <a:r>
              <a:rPr lang="en-US" sz="2000">
                <a:solidFill>
                  <a:srgbClr val="000000"/>
                </a:solidFill>
                <a:latin typeface="Times New Roman"/>
                <a:ea typeface="Times New Roman"/>
                <a:cs typeface="Times New Roman"/>
                <a:sym typeface="Times New Roman"/>
              </a:rPr>
              <a:t> </a:t>
            </a:r>
            <a:r>
              <a:rPr lang="en-US" sz="2700">
                <a:latin typeface="Times New Roman"/>
                <a:ea typeface="Times New Roman"/>
                <a:cs typeface="Times New Roman"/>
                <a:sym typeface="Times New Roman"/>
              </a:rPr>
              <a:t>Attribute based proxy re-encryption scheme (ABPRE) is a new cryptographic primitive which extends the traditional proxy re-encryption (public key or identity based cryptosystem) to the attribute based counterpart, and thus empower users with delegating capability in the access control environment. Users, identified by attributes, could freely designate a proxy who can re-encrypt a cipher text related with a certain access policy to another one with a different access policy</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t>Existing System</a:t>
            </a:r>
            <a:endParaRPr/>
          </a:p>
        </p:txBody>
      </p:sp>
      <p:sp>
        <p:nvSpPr>
          <p:cNvPr id="86" name="Google Shape;86;p12"/>
          <p:cNvSpPr txBox="1"/>
          <p:nvPr>
            <p:ph idx="1" type="body"/>
          </p:nvPr>
        </p:nvSpPr>
        <p:spPr>
          <a:xfrm>
            <a:off x="218658" y="1063691"/>
            <a:ext cx="11754680" cy="543443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t>Now ways the internet users utilizing cloud service in many ways. The cloud will not available at the customer end physically. The customer can access the cloud vertically. The customers not even knows where the data storing and how the data storing. In this case we need to trust the service providers. It’s very challenging issue. Particularly for the secrets agencies. The information is everything, sharing the information securely is a challenging issue. When we use secure socket layer (SSL). </a:t>
            </a:r>
            <a:endParaRPr/>
          </a:p>
          <a:p>
            <a:pPr indent="0" lvl="0" marL="0" rtl="0" algn="just">
              <a:lnSpc>
                <a:spcPct val="90000"/>
              </a:lnSpc>
              <a:spcBef>
                <a:spcPts val="1000"/>
              </a:spcBef>
              <a:spcAft>
                <a:spcPts val="0"/>
              </a:spcAft>
              <a:buClr>
                <a:schemeClr val="dk1"/>
              </a:buClr>
              <a:buSzPts val="2400"/>
              <a:buNone/>
            </a:pPr>
            <a:r>
              <a:rPr lang="en-US" sz="2400"/>
              <a:t>The information over the internet is encrypted, information will transfer securely from client to server and server to client. But the original data will store in the cloud database. For this we need to encrypt the data while uploading into the cloud. There many cryptography techniques available to encrypt the data. Still in case of keys stolen the information can decrypt.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