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6"/>
  </p:notesMasterIdLst>
  <p:sldIdLst>
    <p:sldId id="256" r:id="rId3"/>
    <p:sldId id="267" r:id="rId4"/>
    <p:sldId id="268" r:id="rId5"/>
    <p:sldId id="281" r:id="rId6"/>
    <p:sldId id="258" r:id="rId7"/>
    <p:sldId id="259" r:id="rId8"/>
    <p:sldId id="260" r:id="rId9"/>
    <p:sldId id="261" r:id="rId10"/>
    <p:sldId id="269" r:id="rId11"/>
    <p:sldId id="272" r:id="rId12"/>
    <p:sldId id="273" r:id="rId13"/>
    <p:sldId id="275" r:id="rId14"/>
    <p:sldId id="276" r:id="rId15"/>
    <p:sldId id="262" r:id="rId16"/>
    <p:sldId id="270" r:id="rId17"/>
    <p:sldId id="278" r:id="rId18"/>
    <p:sldId id="279" r:id="rId19"/>
    <p:sldId id="280" r:id="rId20"/>
    <p:sldId id="277" r:id="rId21"/>
    <p:sldId id="263" r:id="rId22"/>
    <p:sldId id="264" r:id="rId23"/>
    <p:sldId id="265" r:id="rId24"/>
    <p:sldId id="266" r:id="rId25"/>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5196" autoAdjust="0"/>
  </p:normalViewPr>
  <p:slideViewPr>
    <p:cSldViewPr snapToGrid="0">
      <p:cViewPr varScale="1">
        <p:scale>
          <a:sx n="46" d="100"/>
          <a:sy n="46" d="100"/>
        </p:scale>
        <p:origin x="82" y="178"/>
      </p:cViewPr>
      <p:guideLst/>
    </p:cSldViewPr>
  </p:slideViewPr>
  <p:outlineViewPr>
    <p:cViewPr>
      <p:scale>
        <a:sx n="33" d="100"/>
        <a:sy n="33" d="100"/>
      </p:scale>
      <p:origin x="0" y="0"/>
    </p:cViewPr>
  </p:outlineViewPr>
  <p:notesTextViewPr>
    <p:cViewPr>
      <p:scale>
        <a:sx n="20" d="100"/>
        <a:sy n="2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1297A40-5EF8-4431-8BE2-1E094B3BCBFC}" type="datetimeFigureOut">
              <a:rPr lang="en-IN" smtClean="0"/>
              <a:t>02-02-2024</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01F7CFE7-78B4-4942-9FBF-80B28A629CC1}" type="slidenum">
              <a:rPr lang="en-IN" smtClean="0"/>
              <a:t>‹#›</a:t>
            </a:fld>
            <a:endParaRPr lang="en-IN"/>
          </a:p>
        </p:txBody>
      </p:sp>
    </p:spTree>
    <p:extLst>
      <p:ext uri="{BB962C8B-B14F-4D97-AF65-F5344CB8AC3E}">
        <p14:creationId xmlns:p14="http://schemas.microsoft.com/office/powerpoint/2010/main" val="2849845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2</a:t>
            </a:fld>
            <a:endParaRPr lang="en-IN"/>
          </a:p>
        </p:txBody>
      </p:sp>
    </p:spTree>
    <p:extLst>
      <p:ext uri="{BB962C8B-B14F-4D97-AF65-F5344CB8AC3E}">
        <p14:creationId xmlns:p14="http://schemas.microsoft.com/office/powerpoint/2010/main" val="351596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13</a:t>
            </a:fld>
            <a:endParaRPr lang="en-IN"/>
          </a:p>
        </p:txBody>
      </p:sp>
    </p:spTree>
    <p:extLst>
      <p:ext uri="{BB962C8B-B14F-4D97-AF65-F5344CB8AC3E}">
        <p14:creationId xmlns:p14="http://schemas.microsoft.com/office/powerpoint/2010/main" val="553565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20</a:t>
            </a:fld>
            <a:endParaRPr lang="en-IN"/>
          </a:p>
        </p:txBody>
      </p:sp>
    </p:spTree>
    <p:extLst>
      <p:ext uri="{BB962C8B-B14F-4D97-AF65-F5344CB8AC3E}">
        <p14:creationId xmlns:p14="http://schemas.microsoft.com/office/powerpoint/2010/main" val="3606687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21</a:t>
            </a:fld>
            <a:endParaRPr lang="en-IN"/>
          </a:p>
        </p:txBody>
      </p:sp>
    </p:spTree>
    <p:extLst>
      <p:ext uri="{BB962C8B-B14F-4D97-AF65-F5344CB8AC3E}">
        <p14:creationId xmlns:p14="http://schemas.microsoft.com/office/powerpoint/2010/main" val="189045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3</a:t>
            </a:fld>
            <a:endParaRPr lang="en-IN"/>
          </a:p>
        </p:txBody>
      </p:sp>
    </p:spTree>
    <p:extLst>
      <p:ext uri="{BB962C8B-B14F-4D97-AF65-F5344CB8AC3E}">
        <p14:creationId xmlns:p14="http://schemas.microsoft.com/office/powerpoint/2010/main" val="2060547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4</a:t>
            </a:fld>
            <a:endParaRPr lang="en-IN"/>
          </a:p>
        </p:txBody>
      </p:sp>
    </p:spTree>
    <p:extLst>
      <p:ext uri="{BB962C8B-B14F-4D97-AF65-F5344CB8AC3E}">
        <p14:creationId xmlns:p14="http://schemas.microsoft.com/office/powerpoint/2010/main" val="4187163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5</a:t>
            </a:fld>
            <a:endParaRPr lang="en-IN"/>
          </a:p>
        </p:txBody>
      </p:sp>
    </p:spTree>
    <p:extLst>
      <p:ext uri="{BB962C8B-B14F-4D97-AF65-F5344CB8AC3E}">
        <p14:creationId xmlns:p14="http://schemas.microsoft.com/office/powerpoint/2010/main" val="4261472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8</a:t>
            </a:fld>
            <a:endParaRPr lang="en-IN"/>
          </a:p>
        </p:txBody>
      </p:sp>
    </p:spTree>
    <p:extLst>
      <p:ext uri="{BB962C8B-B14F-4D97-AF65-F5344CB8AC3E}">
        <p14:creationId xmlns:p14="http://schemas.microsoft.com/office/powerpoint/2010/main" val="534053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9</a:t>
            </a:fld>
            <a:endParaRPr lang="en-IN"/>
          </a:p>
        </p:txBody>
      </p:sp>
    </p:spTree>
    <p:extLst>
      <p:ext uri="{BB962C8B-B14F-4D97-AF65-F5344CB8AC3E}">
        <p14:creationId xmlns:p14="http://schemas.microsoft.com/office/powerpoint/2010/main" val="450573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10</a:t>
            </a:fld>
            <a:endParaRPr lang="en-IN"/>
          </a:p>
        </p:txBody>
      </p:sp>
    </p:spTree>
    <p:extLst>
      <p:ext uri="{BB962C8B-B14F-4D97-AF65-F5344CB8AC3E}">
        <p14:creationId xmlns:p14="http://schemas.microsoft.com/office/powerpoint/2010/main" val="1744878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11</a:t>
            </a:fld>
            <a:endParaRPr lang="en-IN"/>
          </a:p>
        </p:txBody>
      </p:sp>
    </p:spTree>
    <p:extLst>
      <p:ext uri="{BB962C8B-B14F-4D97-AF65-F5344CB8AC3E}">
        <p14:creationId xmlns:p14="http://schemas.microsoft.com/office/powerpoint/2010/main" val="2271295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12</a:t>
            </a:fld>
            <a:endParaRPr lang="en-IN"/>
          </a:p>
        </p:txBody>
      </p:sp>
    </p:spTree>
    <p:extLst>
      <p:ext uri="{BB962C8B-B14F-4D97-AF65-F5344CB8AC3E}">
        <p14:creationId xmlns:p14="http://schemas.microsoft.com/office/powerpoint/2010/main" val="1677454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B - 18</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ieeexplore.ieee.org/document/7926512"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hyperlink" Target="https://arxiv.org/pdf/2110.12638" TargetMode="External"/><Relationship Id="rId4" Type="http://schemas.openxmlformats.org/officeDocument/2006/relationships/hyperlink" Target="https://deep_learning_based_object_detection_in.pdf/"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204g1a05c0/Cse-2020-2024-B18"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4815360" y="1615320"/>
            <a:ext cx="2669522" cy="571699"/>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P. </a:t>
            </a:r>
            <a:r>
              <a:rPr lang="en-US" sz="2500" spc="-1" dirty="0">
                <a:solidFill>
                  <a:srgbClr val="000000"/>
                </a:solidFill>
                <a:latin typeface="Times New Roman"/>
              </a:rPr>
              <a:t>Srinath</a:t>
            </a:r>
            <a:endParaRPr lang="en-IN" sz="25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214G5A0511</a:t>
            </a:r>
            <a:endParaRPr lang="en-IN" sz="1200" b="0" strike="noStrike" spc="-1" dirty="0">
              <a:latin typeface="Arial"/>
            </a:endParaRPr>
          </a:p>
        </p:txBody>
      </p:sp>
      <p:sp>
        <p:nvSpPr>
          <p:cNvPr id="88" name="Subtitle 11"/>
          <p:cNvSpPr/>
          <p:nvPr/>
        </p:nvSpPr>
        <p:spPr>
          <a:xfrm>
            <a:off x="3759480" y="2475719"/>
            <a:ext cx="4630376" cy="1031051"/>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Mrs. G. </a:t>
            </a:r>
            <a:r>
              <a:rPr lang="en-US" sz="2400" spc="-1" dirty="0" err="1">
                <a:solidFill>
                  <a:srgbClr val="000000"/>
                </a:solidFill>
                <a:latin typeface="Times New Roman"/>
              </a:rPr>
              <a:t>Nagaleela</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2507529" y="1598759"/>
            <a:ext cx="2479249" cy="644819"/>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r>
              <a:rPr lang="en-US" sz="2600" spc="-1" dirty="0">
                <a:solidFill>
                  <a:srgbClr val="000000"/>
                </a:solidFill>
                <a:latin typeface="Times New Roman"/>
              </a:rPr>
              <a:t>M. </a:t>
            </a:r>
            <a:r>
              <a:rPr lang="en-US" sz="2500" spc="-1" dirty="0">
                <a:solidFill>
                  <a:srgbClr val="000000"/>
                </a:solidFill>
                <a:latin typeface="Times New Roman"/>
              </a:rPr>
              <a:t>Uma</a:t>
            </a:r>
            <a:endParaRPr lang="en-IN" sz="25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204G1A05B5</a:t>
            </a:r>
            <a:endParaRPr lang="en-IN" sz="1200" b="0" strike="noStrike" spc="-1" dirty="0">
              <a:latin typeface="Arial"/>
            </a:endParaRPr>
          </a:p>
        </p:txBody>
      </p:sp>
      <p:sp>
        <p:nvSpPr>
          <p:cNvPr id="91" name="Subtitle 11"/>
          <p:cNvSpPr/>
          <p:nvPr/>
        </p:nvSpPr>
        <p:spPr>
          <a:xfrm>
            <a:off x="7657542" y="1643903"/>
            <a:ext cx="3497344" cy="448138"/>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25000" lnSpcReduction="20000"/>
          </a:bodyPr>
          <a:lstStyle/>
          <a:p>
            <a:pPr algn="ctr">
              <a:lnSpc>
                <a:spcPct val="90000"/>
              </a:lnSpc>
              <a:spcBef>
                <a:spcPts val="300"/>
              </a:spcBef>
              <a:tabLst>
                <a:tab pos="0" algn="l"/>
              </a:tabLst>
            </a:pPr>
            <a:r>
              <a:rPr lang="en-US" sz="8600" spc="-1" dirty="0">
                <a:solidFill>
                  <a:srgbClr val="000000"/>
                </a:solidFill>
                <a:latin typeface="Times New Roman" panose="02020603050405020304" pitchFamily="18" charset="0"/>
                <a:cs typeface="Times New Roman" panose="02020603050405020304" pitchFamily="18" charset="0"/>
              </a:rPr>
              <a:t> A. Srinivasa </a:t>
            </a:r>
            <a:r>
              <a:rPr lang="en-US" sz="9600" spc="-1" dirty="0">
                <a:solidFill>
                  <a:srgbClr val="000000"/>
                </a:solidFill>
                <a:latin typeface="Times New Roman" panose="02020603050405020304" pitchFamily="18" charset="0"/>
                <a:cs typeface="Times New Roman" panose="02020603050405020304" pitchFamily="18" charset="0"/>
              </a:rPr>
              <a:t>Sree</a:t>
            </a:r>
            <a:r>
              <a:rPr lang="en-US" sz="8600" spc="-1" dirty="0">
                <a:solidFill>
                  <a:srgbClr val="000000"/>
                </a:solidFill>
                <a:latin typeface="Times New Roman" panose="02020603050405020304" pitchFamily="18" charset="0"/>
                <a:cs typeface="Times New Roman" panose="02020603050405020304" pitchFamily="18" charset="0"/>
              </a:rPr>
              <a:t> Sharan</a:t>
            </a:r>
            <a:endParaRPr lang="en-IN" sz="8600" b="0" strike="noStrike" spc="-1" dirty="0">
              <a:latin typeface="Times New Roman" panose="02020603050405020304" pitchFamily="18" charset="0"/>
              <a:cs typeface="Times New Roman" panose="02020603050405020304" pitchFamily="18" charset="0"/>
            </a:endParaRPr>
          </a:p>
          <a:p>
            <a:pPr algn="ctr">
              <a:lnSpc>
                <a:spcPct val="90000"/>
              </a:lnSpc>
              <a:spcBef>
                <a:spcPts val="300"/>
              </a:spcBef>
              <a:tabLst>
                <a:tab pos="0" algn="l"/>
              </a:tabLst>
            </a:pPr>
            <a:r>
              <a:rPr lang="en-US" sz="4800" b="0" strike="noStrike" spc="-1" dirty="0">
                <a:solidFill>
                  <a:srgbClr val="000000"/>
                </a:solidFill>
                <a:latin typeface="Times New Roman"/>
              </a:rPr>
              <a:t>Roll No. </a:t>
            </a:r>
            <a:r>
              <a:rPr lang="en-US" sz="4800" spc="-1" dirty="0">
                <a:solidFill>
                  <a:srgbClr val="000000"/>
                </a:solidFill>
                <a:latin typeface="Times New Roman"/>
              </a:rPr>
              <a:t>204G1A05A3</a:t>
            </a:r>
            <a:endParaRPr lang="en-IN" sz="4800" b="0" strike="noStrike" spc="-1" dirty="0">
              <a:latin typeface="Arial"/>
            </a:endParaRPr>
          </a:p>
        </p:txBody>
      </p:sp>
      <p:sp>
        <p:nvSpPr>
          <p:cNvPr id="92" name="Subtitle 11"/>
          <p:cNvSpPr/>
          <p:nvPr/>
        </p:nvSpPr>
        <p:spPr>
          <a:xfrm>
            <a:off x="320759" y="1598760"/>
            <a:ext cx="2573269" cy="67310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r>
              <a:rPr lang="en-US" sz="2600" spc="-1" dirty="0">
                <a:solidFill>
                  <a:srgbClr val="000000"/>
                </a:solidFill>
                <a:latin typeface="Times New Roman" panose="02020603050405020304" pitchFamily="18" charset="0"/>
                <a:cs typeface="Times New Roman" panose="02020603050405020304" pitchFamily="18" charset="0"/>
              </a:rPr>
              <a:t>U. Varun</a:t>
            </a:r>
            <a:endParaRPr lang="en-IN" sz="2600" b="0" strike="noStrike" spc="-1" dirty="0">
              <a:latin typeface="Times New Roman" panose="02020603050405020304" pitchFamily="18" charset="0"/>
              <a:cs typeface="Times New Roman" panose="02020603050405020304" pitchFamily="18" charset="0"/>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204G1A05C0</a:t>
            </a:r>
            <a:endParaRPr lang="en-IN" sz="1200" b="0" strike="noStrike" spc="-1" dirty="0">
              <a:latin typeface="Arial"/>
            </a:endParaRPr>
          </a:p>
        </p:txBody>
      </p:sp>
      <p:sp>
        <p:nvSpPr>
          <p:cNvPr id="93" name="Rectangle: Rounded Corners 16"/>
          <p:cNvSpPr/>
          <p:nvPr/>
        </p:nvSpPr>
        <p:spPr>
          <a:xfrm>
            <a:off x="754920" y="276165"/>
            <a:ext cx="10612080" cy="984059"/>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3200" b="0" strike="noStrike" spc="-1" dirty="0">
              <a:solidFill>
                <a:schemeClr val="bg1"/>
              </a:solidFill>
              <a:latin typeface="Times New Roman" panose="02020603050405020304" pitchFamily="18" charset="0"/>
              <a:cs typeface="Times New Roman" panose="02020603050405020304" pitchFamily="18" charset="0"/>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777126" cy="1426680"/>
          </a:xfrm>
          <a:prstGeom prst="rect">
            <a:avLst/>
          </a:prstGeom>
          <a:ln w="0">
            <a:noFill/>
          </a:ln>
        </p:spPr>
      </p:pic>
      <p:sp>
        <p:nvSpPr>
          <p:cNvPr id="96" name="Subtitle 11"/>
          <p:cNvSpPr/>
          <p:nvPr/>
        </p:nvSpPr>
        <p:spPr>
          <a:xfrm>
            <a:off x="9349920" y="1666057"/>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2600" b="0" strike="noStrike" spc="-1" dirty="0">
              <a:latin typeface="Arial"/>
            </a:endParaRPr>
          </a:p>
        </p:txBody>
      </p:sp>
      <p:sp>
        <p:nvSpPr>
          <p:cNvPr id="2" name="TextBox 1">
            <a:extLst>
              <a:ext uri="{FF2B5EF4-FFF2-40B4-BE49-F238E27FC236}">
                <a16:creationId xmlns:a16="http://schemas.microsoft.com/office/drawing/2014/main" id="{7DEDEA37-B85C-068B-E7E6-EDD1C1FAD6B5}"/>
              </a:ext>
            </a:extLst>
          </p:cNvPr>
          <p:cNvSpPr txBox="1"/>
          <p:nvPr/>
        </p:nvSpPr>
        <p:spPr>
          <a:xfrm flipH="1">
            <a:off x="0" y="6589081"/>
            <a:ext cx="754919"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  B-18</a:t>
            </a:r>
          </a:p>
        </p:txBody>
      </p:sp>
      <p:sp>
        <p:nvSpPr>
          <p:cNvPr id="3" name="TextBox 2">
            <a:extLst>
              <a:ext uri="{FF2B5EF4-FFF2-40B4-BE49-F238E27FC236}">
                <a16:creationId xmlns:a16="http://schemas.microsoft.com/office/drawing/2014/main" id="{F73B2455-9602-47AA-D865-22E411722242}"/>
              </a:ext>
            </a:extLst>
          </p:cNvPr>
          <p:cNvSpPr txBox="1"/>
          <p:nvPr/>
        </p:nvSpPr>
        <p:spPr>
          <a:xfrm>
            <a:off x="754919" y="6559190"/>
            <a:ext cx="5832694" cy="338554"/>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rPr>
              <a:t>          D</a:t>
            </a:r>
            <a:r>
              <a:rPr lang="en-IN" sz="1400" dirty="0">
                <a:solidFill>
                  <a:schemeClr val="bg1"/>
                </a:solidFill>
                <a:latin typeface="Times New Roman" panose="02020603050405020304" pitchFamily="18" charset="0"/>
                <a:cs typeface="Times New Roman" panose="02020603050405020304" pitchFamily="18" charset="0"/>
              </a:rPr>
              <a:t>EPT</a:t>
            </a:r>
            <a:r>
              <a:rPr lang="en-IN" sz="1600" dirty="0">
                <a:solidFill>
                  <a:schemeClr val="bg1"/>
                </a:solidFill>
                <a:latin typeface="Times New Roman" panose="02020603050405020304" pitchFamily="18" charset="0"/>
                <a:cs typeface="Times New Roman" panose="02020603050405020304" pitchFamily="18" charset="0"/>
              </a:rPr>
              <a:t>. O</a:t>
            </a:r>
            <a:r>
              <a:rPr lang="en-IN" sz="1400" dirty="0">
                <a:solidFill>
                  <a:schemeClr val="bg1"/>
                </a:solidFill>
                <a:latin typeface="Times New Roman" panose="02020603050405020304" pitchFamily="18" charset="0"/>
                <a:cs typeface="Times New Roman" panose="02020603050405020304" pitchFamily="18" charset="0"/>
              </a:rPr>
              <a:t>F</a:t>
            </a:r>
            <a:r>
              <a:rPr lang="en-IN" sz="1600" dirty="0">
                <a:solidFill>
                  <a:schemeClr val="bg1"/>
                </a:solidFill>
                <a:latin typeface="Times New Roman" panose="02020603050405020304" pitchFamily="18" charset="0"/>
                <a:cs typeface="Times New Roman" panose="02020603050405020304" pitchFamily="18" charset="0"/>
              </a:rPr>
              <a:t> C</a:t>
            </a:r>
            <a:r>
              <a:rPr lang="en-IN" sz="1400" dirty="0">
                <a:solidFill>
                  <a:schemeClr val="bg1"/>
                </a:solidFill>
                <a:latin typeface="Times New Roman" panose="02020603050405020304" pitchFamily="18" charset="0"/>
                <a:cs typeface="Times New Roman" panose="02020603050405020304" pitchFamily="18" charset="0"/>
              </a:rPr>
              <a:t>OMPUTER</a:t>
            </a:r>
            <a:r>
              <a:rPr lang="en-IN" sz="1600" dirty="0">
                <a:solidFill>
                  <a:schemeClr val="bg1"/>
                </a:solidFill>
                <a:latin typeface="Times New Roman" panose="02020603050405020304" pitchFamily="18" charset="0"/>
                <a:cs typeface="Times New Roman" panose="02020603050405020304" pitchFamily="18" charset="0"/>
              </a:rPr>
              <a:t> S</a:t>
            </a:r>
            <a:r>
              <a:rPr lang="en-IN" sz="1400" dirty="0">
                <a:solidFill>
                  <a:schemeClr val="bg1"/>
                </a:solidFill>
                <a:latin typeface="Times New Roman" panose="02020603050405020304" pitchFamily="18" charset="0"/>
                <a:cs typeface="Times New Roman" panose="02020603050405020304" pitchFamily="18" charset="0"/>
              </a:rPr>
              <a:t>CIENCE</a:t>
            </a:r>
            <a:r>
              <a:rPr lang="en-IN" sz="1600" dirty="0">
                <a:solidFill>
                  <a:schemeClr val="bg1"/>
                </a:solidFill>
                <a:latin typeface="Times New Roman" panose="02020603050405020304" pitchFamily="18" charset="0"/>
                <a:cs typeface="Times New Roman" panose="02020603050405020304" pitchFamily="18" charset="0"/>
              </a:rPr>
              <a:t> A</a:t>
            </a:r>
            <a:r>
              <a:rPr lang="en-IN" sz="1400" dirty="0">
                <a:solidFill>
                  <a:schemeClr val="bg1"/>
                </a:solidFill>
                <a:latin typeface="Times New Roman" panose="02020603050405020304" pitchFamily="18" charset="0"/>
                <a:cs typeface="Times New Roman" panose="02020603050405020304" pitchFamily="18" charset="0"/>
              </a:rPr>
              <a:t>ND</a:t>
            </a:r>
            <a:r>
              <a:rPr lang="en-IN" sz="1600" dirty="0">
                <a:solidFill>
                  <a:schemeClr val="bg1"/>
                </a:solidFill>
                <a:latin typeface="Times New Roman" panose="02020603050405020304" pitchFamily="18" charset="0"/>
                <a:cs typeface="Times New Roman" panose="02020603050405020304" pitchFamily="18" charset="0"/>
              </a:rPr>
              <a:t> E</a:t>
            </a:r>
            <a:r>
              <a:rPr lang="en-IN" sz="1400" dirty="0">
                <a:solidFill>
                  <a:schemeClr val="bg1"/>
                </a:solidFill>
                <a:latin typeface="Times New Roman" panose="02020603050405020304" pitchFamily="18" charset="0"/>
                <a:cs typeface="Times New Roman" panose="02020603050405020304" pitchFamily="18" charset="0"/>
              </a:rPr>
              <a:t>NGINEERING</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BE8B161-1D56-BAF4-AE09-4081AB9A4BB8}"/>
              </a:ext>
            </a:extLst>
          </p:cNvPr>
          <p:cNvSpPr txBox="1"/>
          <p:nvPr/>
        </p:nvSpPr>
        <p:spPr>
          <a:xfrm>
            <a:off x="6587613" y="6589080"/>
            <a:ext cx="5171768" cy="338554"/>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rPr>
              <a:t>S</a:t>
            </a:r>
            <a:r>
              <a:rPr lang="en-IN" sz="1400" dirty="0">
                <a:solidFill>
                  <a:schemeClr val="bg1"/>
                </a:solidFill>
                <a:latin typeface="Times New Roman" panose="02020603050405020304" pitchFamily="18" charset="0"/>
                <a:cs typeface="Times New Roman" panose="02020603050405020304" pitchFamily="18" charset="0"/>
              </a:rPr>
              <a:t>RINIVASA</a:t>
            </a:r>
            <a:r>
              <a:rPr lang="en-IN" sz="1600" dirty="0">
                <a:solidFill>
                  <a:schemeClr val="bg1"/>
                </a:solidFill>
                <a:latin typeface="Times New Roman" panose="02020603050405020304" pitchFamily="18" charset="0"/>
                <a:cs typeface="Times New Roman" panose="02020603050405020304" pitchFamily="18" charset="0"/>
              </a:rPr>
              <a:t> R</a:t>
            </a:r>
            <a:r>
              <a:rPr lang="en-IN" sz="1400" dirty="0">
                <a:solidFill>
                  <a:schemeClr val="bg1"/>
                </a:solidFill>
                <a:latin typeface="Times New Roman" panose="02020603050405020304" pitchFamily="18" charset="0"/>
                <a:cs typeface="Times New Roman" panose="02020603050405020304" pitchFamily="18" charset="0"/>
              </a:rPr>
              <a:t>AMANUJAN</a:t>
            </a:r>
            <a:r>
              <a:rPr lang="en-IN" sz="1600" dirty="0">
                <a:solidFill>
                  <a:schemeClr val="bg1"/>
                </a:solidFill>
                <a:latin typeface="Times New Roman" panose="02020603050405020304" pitchFamily="18" charset="0"/>
                <a:cs typeface="Times New Roman" panose="02020603050405020304" pitchFamily="18" charset="0"/>
              </a:rPr>
              <a:t> I</a:t>
            </a:r>
            <a:r>
              <a:rPr lang="en-IN" sz="1400" dirty="0">
                <a:solidFill>
                  <a:schemeClr val="bg1"/>
                </a:solidFill>
                <a:latin typeface="Times New Roman" panose="02020603050405020304" pitchFamily="18" charset="0"/>
                <a:cs typeface="Times New Roman" panose="02020603050405020304" pitchFamily="18" charset="0"/>
              </a:rPr>
              <a:t>NSTITUTE</a:t>
            </a:r>
            <a:r>
              <a:rPr lang="en-IN" sz="1600" dirty="0">
                <a:solidFill>
                  <a:schemeClr val="bg1"/>
                </a:solidFill>
                <a:latin typeface="Times New Roman" panose="02020603050405020304" pitchFamily="18" charset="0"/>
                <a:cs typeface="Times New Roman" panose="02020603050405020304" pitchFamily="18" charset="0"/>
              </a:rPr>
              <a:t> O</a:t>
            </a:r>
            <a:r>
              <a:rPr lang="en-IN" sz="1400" dirty="0">
                <a:solidFill>
                  <a:schemeClr val="bg1"/>
                </a:solidFill>
                <a:latin typeface="Times New Roman" panose="02020603050405020304" pitchFamily="18" charset="0"/>
                <a:cs typeface="Times New Roman" panose="02020603050405020304" pitchFamily="18" charset="0"/>
              </a:rPr>
              <a:t>F </a:t>
            </a:r>
            <a:r>
              <a:rPr lang="en-IN" sz="1600" dirty="0">
                <a:solidFill>
                  <a:schemeClr val="bg1"/>
                </a:solidFill>
                <a:latin typeface="Times New Roman" panose="02020603050405020304" pitchFamily="18" charset="0"/>
                <a:cs typeface="Times New Roman" panose="02020603050405020304" pitchFamily="18" charset="0"/>
              </a:rPr>
              <a:t>T</a:t>
            </a:r>
            <a:r>
              <a:rPr lang="en-IN" sz="1400" dirty="0">
                <a:solidFill>
                  <a:schemeClr val="bg1"/>
                </a:solidFill>
                <a:latin typeface="Times New Roman" panose="02020603050405020304" pitchFamily="18" charset="0"/>
                <a:cs typeface="Times New Roman" panose="02020603050405020304" pitchFamily="18" charset="0"/>
              </a:rPr>
              <a:t>ECHNOLOGY</a:t>
            </a:r>
          </a:p>
        </p:txBody>
      </p:sp>
      <p:sp>
        <p:nvSpPr>
          <p:cNvPr id="5" name="TextBox 4">
            <a:extLst>
              <a:ext uri="{FF2B5EF4-FFF2-40B4-BE49-F238E27FC236}">
                <a16:creationId xmlns:a16="http://schemas.microsoft.com/office/drawing/2014/main" id="{13550527-92F5-63E5-A9C7-971112691D81}"/>
              </a:ext>
            </a:extLst>
          </p:cNvPr>
          <p:cNvSpPr txBox="1"/>
          <p:nvPr/>
        </p:nvSpPr>
        <p:spPr>
          <a:xfrm>
            <a:off x="11660706" y="6589080"/>
            <a:ext cx="432619"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3494"/>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Objective-1(Design &amp; Implementation)</a:t>
            </a:r>
            <a:r>
              <a:rPr lang="en-US" sz="3200" b="0" strike="noStrike" spc="-1" dirty="0">
                <a:solidFill>
                  <a:schemeClr val="bg1"/>
                </a:solidFill>
                <a:latin typeface="Times New Roman"/>
              </a:rPr>
              <a:t>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3" name="PlaceHolder 2">
            <a:extLst>
              <a:ext uri="{FF2B5EF4-FFF2-40B4-BE49-F238E27FC236}">
                <a16:creationId xmlns:a16="http://schemas.microsoft.com/office/drawing/2014/main" id="{BDA052EE-7FFC-1116-1055-6D475D81E933}"/>
              </a:ext>
            </a:extLst>
          </p:cNvPr>
          <p:cNvSpPr txBox="1">
            <a:spLocks/>
          </p:cNvSpPr>
          <p:nvPr/>
        </p:nvSpPr>
        <p:spPr>
          <a:xfrm>
            <a:off x="413160" y="1016851"/>
            <a:ext cx="11778840" cy="5607332"/>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1001"/>
              </a:spcBef>
              <a:buClr>
                <a:srgbClr val="000000"/>
              </a:buClr>
              <a:buFont typeface="Arial" panose="020B0604020202020204" pitchFamily="34" charset="0"/>
              <a:buNone/>
            </a:pPr>
            <a:endParaRPr lang="en-US" spc="-1" dirty="0">
              <a:solidFill>
                <a:srgbClr val="0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0DC0E0D-BE2C-6335-380A-3A6DD7F47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76275"/>
            <a:ext cx="11485267" cy="5678397"/>
          </a:xfrm>
          <a:prstGeom prst="rect">
            <a:avLst/>
          </a:prstGeom>
        </p:spPr>
      </p:pic>
    </p:spTree>
    <p:extLst>
      <p:ext uri="{BB962C8B-B14F-4D97-AF65-F5344CB8AC3E}">
        <p14:creationId xmlns:p14="http://schemas.microsoft.com/office/powerpoint/2010/main" val="1784247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3494"/>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Objective-1(Design &amp; Implementation)</a:t>
            </a:r>
            <a:r>
              <a:rPr lang="en-US" sz="3200" b="0" strike="noStrike" spc="-1" dirty="0">
                <a:solidFill>
                  <a:schemeClr val="bg1"/>
                </a:solidFill>
                <a:latin typeface="Times New Roman"/>
              </a:rPr>
              <a:t>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3" name="PlaceHolder 2">
            <a:extLst>
              <a:ext uri="{FF2B5EF4-FFF2-40B4-BE49-F238E27FC236}">
                <a16:creationId xmlns:a16="http://schemas.microsoft.com/office/drawing/2014/main" id="{BDA052EE-7FFC-1116-1055-6D475D81E933}"/>
              </a:ext>
            </a:extLst>
          </p:cNvPr>
          <p:cNvSpPr txBox="1">
            <a:spLocks/>
          </p:cNvSpPr>
          <p:nvPr/>
        </p:nvSpPr>
        <p:spPr>
          <a:xfrm>
            <a:off x="351840" y="1036948"/>
            <a:ext cx="11778840" cy="5607332"/>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1001"/>
              </a:spcBef>
              <a:buClr>
                <a:srgbClr val="000000"/>
              </a:buClr>
              <a:buFont typeface="Arial" panose="020B0604020202020204" pitchFamily="34" charset="0"/>
              <a:buNone/>
            </a:pP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Clr>
                <a:srgbClr val="000000"/>
              </a:buClr>
              <a:buFont typeface="Arial" panose="020B0604020202020204" pitchFamily="34" charset="0"/>
              <a:buNone/>
            </a:pPr>
            <a:r>
              <a:rPr lang="en-US" spc="-1" dirty="0">
                <a:solidFill>
                  <a:srgbClr val="000000"/>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51DEB53C-DC40-8993-FE41-EAE1F9596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2003"/>
            <a:ext cx="11450320" cy="5560010"/>
          </a:xfrm>
          <a:prstGeom prst="rect">
            <a:avLst/>
          </a:prstGeom>
        </p:spPr>
      </p:pic>
    </p:spTree>
    <p:extLst>
      <p:ext uri="{BB962C8B-B14F-4D97-AF65-F5344CB8AC3E}">
        <p14:creationId xmlns:p14="http://schemas.microsoft.com/office/powerpoint/2010/main" val="17422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3494"/>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Objective-1(Design &amp; Implementation)</a:t>
            </a:r>
            <a:r>
              <a:rPr lang="en-US" sz="3200" b="0" strike="noStrike" spc="-1" dirty="0">
                <a:solidFill>
                  <a:schemeClr val="bg1"/>
                </a:solidFill>
                <a:latin typeface="Times New Roman"/>
              </a:rPr>
              <a:t>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3" name="PlaceHolder 2">
            <a:extLst>
              <a:ext uri="{FF2B5EF4-FFF2-40B4-BE49-F238E27FC236}">
                <a16:creationId xmlns:a16="http://schemas.microsoft.com/office/drawing/2014/main" id="{BDA052EE-7FFC-1116-1055-6D475D81E933}"/>
              </a:ext>
            </a:extLst>
          </p:cNvPr>
          <p:cNvSpPr txBox="1">
            <a:spLocks/>
          </p:cNvSpPr>
          <p:nvPr/>
        </p:nvSpPr>
        <p:spPr>
          <a:xfrm>
            <a:off x="351840" y="1036948"/>
            <a:ext cx="11778840" cy="5607332"/>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1001"/>
              </a:spcBef>
              <a:buClr>
                <a:srgbClr val="000000"/>
              </a:buClr>
              <a:buFont typeface="Arial" panose="020B0604020202020204" pitchFamily="34" charset="0"/>
              <a:buNone/>
            </a:pP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Clr>
                <a:srgbClr val="000000"/>
              </a:buClr>
              <a:buFont typeface="Arial" panose="020B0604020202020204" pitchFamily="34" charset="0"/>
              <a:buNone/>
            </a:pPr>
            <a:r>
              <a:rPr lang="en-US" spc="-1" dirty="0">
                <a:solidFill>
                  <a:srgbClr val="000000"/>
                </a:solidFill>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1AA01018-C946-546C-0DD4-A189C3E72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46009"/>
            <a:ext cx="11364686" cy="5665806"/>
          </a:xfrm>
          <a:prstGeom prst="rect">
            <a:avLst/>
          </a:prstGeom>
        </p:spPr>
      </p:pic>
    </p:spTree>
    <p:extLst>
      <p:ext uri="{BB962C8B-B14F-4D97-AF65-F5344CB8AC3E}">
        <p14:creationId xmlns:p14="http://schemas.microsoft.com/office/powerpoint/2010/main" val="3221368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3494"/>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Objective-1(Design &amp; Implementation)</a:t>
            </a:r>
            <a:r>
              <a:rPr lang="en-US" sz="3200" b="0" strike="noStrike" spc="-1" dirty="0">
                <a:solidFill>
                  <a:schemeClr val="bg1"/>
                </a:solidFill>
                <a:latin typeface="Times New Roman"/>
              </a:rPr>
              <a:t>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3" name="PlaceHolder 2">
            <a:extLst>
              <a:ext uri="{FF2B5EF4-FFF2-40B4-BE49-F238E27FC236}">
                <a16:creationId xmlns:a16="http://schemas.microsoft.com/office/drawing/2014/main" id="{BDA052EE-7FFC-1116-1055-6D475D81E933}"/>
              </a:ext>
            </a:extLst>
          </p:cNvPr>
          <p:cNvSpPr txBox="1">
            <a:spLocks/>
          </p:cNvSpPr>
          <p:nvPr/>
        </p:nvSpPr>
        <p:spPr>
          <a:xfrm>
            <a:off x="351840" y="1005003"/>
            <a:ext cx="11778840" cy="5607332"/>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1001"/>
              </a:spcBef>
              <a:buClr>
                <a:srgbClr val="000000"/>
              </a:buClr>
              <a:buFont typeface="Arial" panose="020B0604020202020204" pitchFamily="34" charset="0"/>
              <a:buNone/>
            </a:pP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Clr>
                <a:srgbClr val="000000"/>
              </a:buClr>
              <a:buFont typeface="Arial" panose="020B0604020202020204" pitchFamily="34" charset="0"/>
              <a:buNone/>
            </a:pPr>
            <a:r>
              <a:rPr lang="en-US" spc="-1" dirty="0">
                <a:solidFill>
                  <a:srgbClr val="000000"/>
                </a:solidFill>
                <a:latin typeface="Times New Roman" panose="02020603050405020304" pitchFamily="18" charset="0"/>
                <a:cs typeface="Times New Roman" panose="02020603050405020304" pitchFamily="18" charset="0"/>
              </a:rPr>
              <a:t>                                                                                                                                                                        </a:t>
            </a:r>
          </a:p>
        </p:txBody>
      </p:sp>
      <p:pic>
        <p:nvPicPr>
          <p:cNvPr id="12" name="Picture 11">
            <a:extLst>
              <a:ext uri="{FF2B5EF4-FFF2-40B4-BE49-F238E27FC236}">
                <a16:creationId xmlns:a16="http://schemas.microsoft.com/office/drawing/2014/main" id="{1268A00F-068E-7DDD-6E6B-A01759F80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803" y="1163918"/>
            <a:ext cx="3701303" cy="4935070"/>
          </a:xfrm>
          <a:prstGeom prst="rect">
            <a:avLst/>
          </a:prstGeom>
        </p:spPr>
      </p:pic>
      <p:pic>
        <p:nvPicPr>
          <p:cNvPr id="14" name="Picture 13">
            <a:extLst>
              <a:ext uri="{FF2B5EF4-FFF2-40B4-BE49-F238E27FC236}">
                <a16:creationId xmlns:a16="http://schemas.microsoft.com/office/drawing/2014/main" id="{D87D1996-4965-3114-8CD1-3D938F4A36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684" y="1441465"/>
            <a:ext cx="5153744" cy="1448002"/>
          </a:xfrm>
          <a:prstGeom prst="rect">
            <a:avLst/>
          </a:prstGeom>
        </p:spPr>
      </p:pic>
      <p:pic>
        <p:nvPicPr>
          <p:cNvPr id="16" name="Picture 15">
            <a:extLst>
              <a:ext uri="{FF2B5EF4-FFF2-40B4-BE49-F238E27FC236}">
                <a16:creationId xmlns:a16="http://schemas.microsoft.com/office/drawing/2014/main" id="{EB833C1F-9EE1-4A4D-6210-3B890F3E08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5005" y="3517675"/>
            <a:ext cx="6546017" cy="1453336"/>
          </a:xfrm>
          <a:prstGeom prst="rect">
            <a:avLst/>
          </a:prstGeom>
        </p:spPr>
      </p:pic>
    </p:spTree>
    <p:extLst>
      <p:ext uri="{BB962C8B-B14F-4D97-AF65-F5344CB8AC3E}">
        <p14:creationId xmlns:p14="http://schemas.microsoft.com/office/powerpoint/2010/main" val="861858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59" cy="57332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b="0" strike="noStrike" spc="-1" dirty="0">
                <a:solidFill>
                  <a:schemeClr val="bg1"/>
                </a:solidFill>
                <a:latin typeface="Times New Roman"/>
              </a:rPr>
              <a:t>Literature Survey for Second </a:t>
            </a:r>
            <a:r>
              <a:rPr lang="en-US" sz="3200" spc="-1" dirty="0">
                <a:solidFill>
                  <a:schemeClr val="bg1"/>
                </a:solidFill>
                <a:latin typeface="Times New Roman"/>
              </a:rPr>
              <a:t>O</a:t>
            </a:r>
            <a:r>
              <a:rPr lang="en-US" sz="3200" b="0" strike="noStrike" spc="-1" dirty="0">
                <a:solidFill>
                  <a:schemeClr val="bg1"/>
                </a:solidFill>
                <a:latin typeface="Times New Roman"/>
              </a:rPr>
              <a:t>bjective </a:t>
            </a:r>
            <a:endParaRPr lang="en-US" sz="3200"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dirty="0">
                <a:latin typeface="Times New Roman" panose="02020603050405020304" pitchFamily="18" charset="0"/>
                <a:cs typeface="Times New Roman" panose="02020603050405020304" pitchFamily="18" charset="0"/>
              </a:rPr>
              <a:t>[2] Unmanned aerial vehicle (UAV) has recently become a hotspot across the fields of computer vision (CV) and remote sensing (RS). Inspired by recent success of deep learning (DL), many advanced object detection and tracking approaches have been widely applied to various UAV-related tasks, such as environmental monitoring, precision agriculture, traffic management.</a:t>
            </a:r>
          </a:p>
          <a:p>
            <a:pPr marL="0" indent="0" algn="just">
              <a:lnSpc>
                <a:spcPct val="90000"/>
              </a:lnSpc>
              <a:spcBef>
                <a:spcPts val="1001"/>
              </a:spcBef>
              <a:buClr>
                <a:srgbClr val="000000"/>
              </a:buClr>
              <a:buNone/>
            </a:pPr>
            <a:r>
              <a:rPr lang="en-US" dirty="0">
                <a:latin typeface="Times New Roman" panose="02020603050405020304" pitchFamily="18" charset="0"/>
                <a:cs typeface="Times New Roman" panose="02020603050405020304" pitchFamily="18" charset="0"/>
              </a:rPr>
              <a:t>[3] Deep learning-based object detection solutions emerged from computer vision has captivated full attention in re-cent years. The primary objective of the paper is to provide a comprehensive review of the state of the art deep learning based object detection algorithms and analyze recent contributions of these algorithms to low altitude UAV datasets. </a:t>
            </a:r>
          </a:p>
        </p:txBody>
      </p:sp>
      <p:sp>
        <p:nvSpPr>
          <p:cNvPr id="2" name="TextBox 1">
            <a:extLst>
              <a:ext uri="{FF2B5EF4-FFF2-40B4-BE49-F238E27FC236}">
                <a16:creationId xmlns:a16="http://schemas.microsoft.com/office/drawing/2014/main" id="{A5F45FB5-02F3-7D9E-1B00-BA40D8CA7E3A}"/>
              </a:ext>
            </a:extLst>
          </p:cNvPr>
          <p:cNvSpPr txBox="1"/>
          <p:nvPr/>
        </p:nvSpPr>
        <p:spPr>
          <a:xfrm>
            <a:off x="2273784" y="-87121"/>
            <a:ext cx="11002057"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    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59" cy="57332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O</a:t>
            </a:r>
            <a:r>
              <a:rPr lang="en-US" sz="3200" b="0" strike="noStrike" spc="-1" dirty="0">
                <a:solidFill>
                  <a:schemeClr val="bg1"/>
                </a:solidFill>
                <a:latin typeface="Times New Roman"/>
              </a:rPr>
              <a:t>bjective-2(Design &amp; Implementation) </a:t>
            </a:r>
            <a:endParaRPr lang="en-US" sz="3200"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5F45FB5-02F3-7D9E-1B00-BA40D8CA7E3A}"/>
              </a:ext>
            </a:extLst>
          </p:cNvPr>
          <p:cNvSpPr txBox="1"/>
          <p:nvPr/>
        </p:nvSpPr>
        <p:spPr>
          <a:xfrm>
            <a:off x="2273784" y="-87121"/>
            <a:ext cx="11002057"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    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ECC52ED-9234-06BE-68AA-D24EAF1A0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28" y="1878676"/>
            <a:ext cx="11044053" cy="3491346"/>
          </a:xfrm>
          <a:prstGeom prst="rect">
            <a:avLst/>
          </a:prstGeom>
        </p:spPr>
      </p:pic>
    </p:spTree>
    <p:extLst>
      <p:ext uri="{BB962C8B-B14F-4D97-AF65-F5344CB8AC3E}">
        <p14:creationId xmlns:p14="http://schemas.microsoft.com/office/powerpoint/2010/main" val="119264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59" cy="57332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O</a:t>
            </a:r>
            <a:r>
              <a:rPr lang="en-US" sz="3200" b="0" strike="noStrike" spc="-1" dirty="0">
                <a:solidFill>
                  <a:schemeClr val="bg1"/>
                </a:solidFill>
                <a:latin typeface="Times New Roman"/>
              </a:rPr>
              <a:t>bjective-2(Design &amp; Implementation) </a:t>
            </a:r>
            <a:endParaRPr lang="en-US" sz="3200"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5F45FB5-02F3-7D9E-1B00-BA40D8CA7E3A}"/>
              </a:ext>
            </a:extLst>
          </p:cNvPr>
          <p:cNvSpPr txBox="1"/>
          <p:nvPr/>
        </p:nvSpPr>
        <p:spPr>
          <a:xfrm>
            <a:off x="2273784" y="-87121"/>
            <a:ext cx="11002057"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    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CB2C727-191E-9DBB-A586-46B889486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5082"/>
            <a:ext cx="8000951" cy="5432612"/>
          </a:xfrm>
          <a:prstGeom prst="rect">
            <a:avLst/>
          </a:prstGeom>
        </p:spPr>
      </p:pic>
      <p:pic>
        <p:nvPicPr>
          <p:cNvPr id="7" name="Picture 6">
            <a:extLst>
              <a:ext uri="{FF2B5EF4-FFF2-40B4-BE49-F238E27FC236}">
                <a16:creationId xmlns:a16="http://schemas.microsoft.com/office/drawing/2014/main" id="{6ACD768A-C4C7-53AA-22A1-2C27F62CA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6846" y="887506"/>
            <a:ext cx="7862219" cy="5689040"/>
          </a:xfrm>
          <a:prstGeom prst="rect">
            <a:avLst/>
          </a:prstGeom>
        </p:spPr>
      </p:pic>
    </p:spTree>
    <p:extLst>
      <p:ext uri="{BB962C8B-B14F-4D97-AF65-F5344CB8AC3E}">
        <p14:creationId xmlns:p14="http://schemas.microsoft.com/office/powerpoint/2010/main" val="1229254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59" cy="57332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O</a:t>
            </a:r>
            <a:r>
              <a:rPr lang="en-US" sz="3200" b="0" strike="noStrike" spc="-1" dirty="0">
                <a:solidFill>
                  <a:schemeClr val="bg1"/>
                </a:solidFill>
                <a:latin typeface="Times New Roman"/>
              </a:rPr>
              <a:t>bjective-2(Design &amp; Implementation) </a:t>
            </a:r>
            <a:endParaRPr lang="en-US" sz="3200"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5F45FB5-02F3-7D9E-1B00-BA40D8CA7E3A}"/>
              </a:ext>
            </a:extLst>
          </p:cNvPr>
          <p:cNvSpPr txBox="1"/>
          <p:nvPr/>
        </p:nvSpPr>
        <p:spPr>
          <a:xfrm>
            <a:off x="2273784" y="-87121"/>
            <a:ext cx="11002057"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    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7D8EE202-DFF5-E5CE-72AD-60D9819B6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10" y="1192306"/>
            <a:ext cx="12108889" cy="4504304"/>
          </a:xfrm>
          <a:prstGeom prst="rect">
            <a:avLst/>
          </a:prstGeom>
        </p:spPr>
      </p:pic>
    </p:spTree>
    <p:extLst>
      <p:ext uri="{BB962C8B-B14F-4D97-AF65-F5344CB8AC3E}">
        <p14:creationId xmlns:p14="http://schemas.microsoft.com/office/powerpoint/2010/main" val="898501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59" cy="57332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O</a:t>
            </a:r>
            <a:r>
              <a:rPr lang="en-US" sz="3200" b="0" strike="noStrike" spc="-1" dirty="0">
                <a:solidFill>
                  <a:schemeClr val="bg1"/>
                </a:solidFill>
                <a:latin typeface="Times New Roman"/>
              </a:rPr>
              <a:t>bjective-2(Design &amp; Implementation) </a:t>
            </a:r>
            <a:endParaRPr lang="en-US" sz="3200"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5F45FB5-02F3-7D9E-1B00-BA40D8CA7E3A}"/>
              </a:ext>
            </a:extLst>
          </p:cNvPr>
          <p:cNvSpPr txBox="1"/>
          <p:nvPr/>
        </p:nvSpPr>
        <p:spPr>
          <a:xfrm>
            <a:off x="2273784" y="-87121"/>
            <a:ext cx="11002057"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    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45F9027-B9CE-59ED-8F8B-1340CB7AC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416" y="1137918"/>
            <a:ext cx="6935168" cy="4582164"/>
          </a:xfrm>
          <a:prstGeom prst="rect">
            <a:avLst/>
          </a:prstGeom>
        </p:spPr>
      </p:pic>
    </p:spTree>
    <p:extLst>
      <p:ext uri="{BB962C8B-B14F-4D97-AF65-F5344CB8AC3E}">
        <p14:creationId xmlns:p14="http://schemas.microsoft.com/office/powerpoint/2010/main" val="2132162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59" cy="57332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O</a:t>
            </a:r>
            <a:r>
              <a:rPr lang="en-US" sz="3200" b="0" strike="noStrike" spc="-1" dirty="0">
                <a:solidFill>
                  <a:schemeClr val="bg1"/>
                </a:solidFill>
                <a:latin typeface="Times New Roman"/>
              </a:rPr>
              <a:t>bjective-2(Design &amp; Implementation) </a:t>
            </a:r>
            <a:endParaRPr lang="en-US" sz="3200"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5F45FB5-02F3-7D9E-1B00-BA40D8CA7E3A}"/>
              </a:ext>
            </a:extLst>
          </p:cNvPr>
          <p:cNvSpPr txBox="1"/>
          <p:nvPr/>
        </p:nvSpPr>
        <p:spPr>
          <a:xfrm>
            <a:off x="2273784" y="-87121"/>
            <a:ext cx="11002057"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    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F552C95-D896-94F5-DE05-A96A0E9B51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7980" y="1130531"/>
            <a:ext cx="2936471" cy="5220392"/>
          </a:xfrm>
          <a:prstGeom prst="rect">
            <a:avLst/>
          </a:prstGeom>
        </p:spPr>
      </p:pic>
      <p:pic>
        <p:nvPicPr>
          <p:cNvPr id="4" name="Picture 3">
            <a:extLst>
              <a:ext uri="{FF2B5EF4-FFF2-40B4-BE49-F238E27FC236}">
                <a16:creationId xmlns:a16="http://schemas.microsoft.com/office/drawing/2014/main" id="{56418699-1B61-222E-1C6B-E82107BF19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9106" y="1087719"/>
            <a:ext cx="3890682" cy="5187575"/>
          </a:xfrm>
          <a:prstGeom prst="rect">
            <a:avLst/>
          </a:prstGeom>
        </p:spPr>
      </p:pic>
    </p:spTree>
    <p:extLst>
      <p:ext uri="{BB962C8B-B14F-4D97-AF65-F5344CB8AC3E}">
        <p14:creationId xmlns:p14="http://schemas.microsoft.com/office/powerpoint/2010/main" val="75045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42888"/>
            <a:ext cx="12192000" cy="71437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idx="4294967295"/>
          </p:nvPr>
        </p:nvSpPr>
        <p:spPr>
          <a:xfrm>
            <a:off x="0" y="1096963"/>
            <a:ext cx="11777663" cy="5394325"/>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Review-0 Comments</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Abstract</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Literature survey for first objective</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Objective-1(Design &amp; Implementation)</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Objective-2 (Design &amp; Implementation)</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Proposed Work -(Methods to be followed for proposed system)</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References</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GitHub Link</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Queries</a:t>
            </a:r>
          </a:p>
        </p:txBody>
      </p:sp>
      <p:sp>
        <p:nvSpPr>
          <p:cNvPr id="3" name="TextBox 2">
            <a:extLst>
              <a:ext uri="{FF2B5EF4-FFF2-40B4-BE49-F238E27FC236}">
                <a16:creationId xmlns:a16="http://schemas.microsoft.com/office/drawing/2014/main" id="{8A064960-611F-993B-0028-757CB1EAE1A5}"/>
              </a:ext>
            </a:extLst>
          </p:cNvPr>
          <p:cNvSpPr txBox="1"/>
          <p:nvPr/>
        </p:nvSpPr>
        <p:spPr>
          <a:xfrm>
            <a:off x="1027039" y="-70988"/>
            <a:ext cx="12103270" cy="646331"/>
          </a:xfrm>
          <a:prstGeom prst="rect">
            <a:avLst/>
          </a:prstGeom>
          <a:noFill/>
        </p:spPr>
        <p:txBody>
          <a:bodyPr wrap="square" rtlCol="0">
            <a:spAutoFit/>
          </a:bodyPr>
          <a:lstStyle/>
          <a:p>
            <a:r>
              <a:rPr lang="en-IN" b="0" strike="noStrike" spc="-1" dirty="0">
                <a:latin typeface="Times New Roman" panose="02020603050405020304" pitchFamily="18" charset="0"/>
                <a:cs typeface="Times New Roman" panose="02020603050405020304" pitchFamily="18" charset="0"/>
              </a:rPr>
              <a:t>                     </a:t>
            </a:r>
            <a:r>
              <a:rPr lang="en-US"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12445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2"/>
          <p:cNvSpPr>
            <a:spLocks noGrp="1"/>
          </p:cNvSpPr>
          <p:nvPr>
            <p:ph type="title"/>
          </p:nvPr>
        </p:nvSpPr>
        <p:spPr>
          <a:xfrm>
            <a:off x="0" y="232920"/>
            <a:ext cx="12191759" cy="612654"/>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3200" b="0" strike="noStrike" spc="-1" dirty="0">
                <a:solidFill>
                  <a:srgbClr val="FFFFFF"/>
                </a:solidFill>
                <a:latin typeface="Times New Roman"/>
              </a:rPr>
              <a:t>Proposed System</a:t>
            </a:r>
            <a:endParaRPr lang="en-US" sz="3200" b="0" strike="noStrike" spc="-1" dirty="0">
              <a:solidFill>
                <a:srgbClr val="000000"/>
              </a:solidFill>
              <a:latin typeface="Calibri"/>
            </a:endParaRPr>
          </a:p>
        </p:txBody>
      </p:sp>
      <p:sp>
        <p:nvSpPr>
          <p:cNvPr id="2" name="TextBox 1">
            <a:extLst>
              <a:ext uri="{FF2B5EF4-FFF2-40B4-BE49-F238E27FC236}">
                <a16:creationId xmlns:a16="http://schemas.microsoft.com/office/drawing/2014/main" id="{176C20D7-AD71-2271-0B07-1573EA2EE1AF}"/>
              </a:ext>
            </a:extLst>
          </p:cNvPr>
          <p:cNvSpPr txBox="1"/>
          <p:nvPr/>
        </p:nvSpPr>
        <p:spPr>
          <a:xfrm>
            <a:off x="98322" y="-78658"/>
            <a:ext cx="12093437" cy="369332"/>
          </a:xfrm>
          <a:prstGeom prst="rect">
            <a:avLst/>
          </a:prstGeom>
          <a:noFill/>
        </p:spPr>
        <p:txBody>
          <a:bodyPr wrap="square" rtlCol="0">
            <a:spAutoFit/>
          </a:bodyPr>
          <a:lstStyle/>
          <a:p>
            <a:pPr algn="ctr">
              <a:lnSpc>
                <a:spcPct val="100000"/>
              </a:lnSpc>
            </a:pP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537C21E-01F7-B884-005B-FF83896C1C4D}"/>
              </a:ext>
            </a:extLst>
          </p:cNvPr>
          <p:cNvSpPr txBox="1"/>
          <p:nvPr/>
        </p:nvSpPr>
        <p:spPr>
          <a:xfrm>
            <a:off x="0" y="947520"/>
            <a:ext cx="11946194" cy="5130635"/>
          </a:xfrm>
          <a:prstGeom prst="rect">
            <a:avLst/>
          </a:prstGeom>
          <a:noFill/>
        </p:spPr>
        <p:txBody>
          <a:bodyPr wrap="square" rtlCol="0">
            <a:spAutoFit/>
          </a:bodyPr>
          <a:lstStyle/>
          <a:p>
            <a:pPr marL="457200" indent="-457200" algn="just">
              <a:lnSpc>
                <a:spcPct val="90000"/>
              </a:lnSpc>
              <a:spcBef>
                <a:spcPts val="1001"/>
              </a:spcBef>
              <a:buClr>
                <a:srgbClr val="000000"/>
              </a:buClr>
              <a:buFont typeface="Wingdings" charset="2"/>
              <a:buChar char=""/>
            </a:pPr>
            <a:r>
              <a:rPr lang="en-US" sz="2800" b="0" i="0" dirty="0">
                <a:solidFill>
                  <a:srgbClr val="374151"/>
                </a:solidFill>
                <a:effectLst/>
                <a:latin typeface="Times New Roman" panose="02020603050405020304" pitchFamily="18" charset="0"/>
                <a:cs typeface="Times New Roman" panose="02020603050405020304" pitchFamily="18" charset="0"/>
              </a:rPr>
              <a:t>Gather a diverse range of images showcasing various objects that drones need to detect. Annotate these images by marking the locations of objects.</a:t>
            </a:r>
          </a:p>
          <a:p>
            <a:pPr marL="457200" indent="-457200" algn="just">
              <a:lnSpc>
                <a:spcPct val="90000"/>
              </a:lnSpc>
              <a:spcBef>
                <a:spcPts val="1001"/>
              </a:spcBef>
              <a:buClr>
                <a:srgbClr val="000000"/>
              </a:buClr>
              <a:buFont typeface="Wingdings" charset="2"/>
              <a:buChar char=""/>
            </a:pPr>
            <a:r>
              <a:rPr lang="en-US" sz="2800" b="0" i="0" dirty="0">
                <a:solidFill>
                  <a:srgbClr val="374151"/>
                </a:solidFill>
                <a:effectLst/>
                <a:latin typeface="Times New Roman" panose="02020603050405020304" pitchFamily="18" charset="0"/>
                <a:cs typeface="Times New Roman" panose="02020603050405020304" pitchFamily="18" charset="0"/>
              </a:rPr>
              <a:t>Choose YOLO, a smart computer model known as a convolutional neural network (CNN). YOLO is designed to be fast and accurate in spotting objects in pictures.</a:t>
            </a:r>
          </a:p>
          <a:p>
            <a:pPr marL="457200" indent="-457200" algn="just">
              <a:lnSpc>
                <a:spcPct val="90000"/>
              </a:lnSpc>
              <a:spcBef>
                <a:spcPts val="1001"/>
              </a:spcBef>
              <a:buClr>
                <a:srgbClr val="000000"/>
              </a:buClr>
              <a:buFont typeface="Wingdings" charset="2"/>
              <a:buChar char=""/>
            </a:pPr>
            <a:r>
              <a:rPr lang="en-US" sz="2800" b="0" i="0" dirty="0">
                <a:solidFill>
                  <a:srgbClr val="374151"/>
                </a:solidFill>
                <a:effectLst/>
                <a:latin typeface="Times New Roman" panose="02020603050405020304" pitchFamily="18" charset="0"/>
                <a:cs typeface="Times New Roman" panose="02020603050405020304" pitchFamily="18" charset="0"/>
              </a:rPr>
              <a:t>Train the YOLO CNN by showing it lots of images containing different objects. Deploy the trained YOLO CNN onto the drone's computer system. Whenever the drone takes pictures, this model quickly analyzes those images to see if any objects are present.</a:t>
            </a:r>
          </a:p>
          <a:p>
            <a:pPr marL="457200" indent="-457200" algn="just">
              <a:lnSpc>
                <a:spcPct val="90000"/>
              </a:lnSpc>
              <a:spcBef>
                <a:spcPts val="1001"/>
              </a:spcBef>
              <a:buClr>
                <a:srgbClr val="000000"/>
              </a:buClr>
              <a:buFont typeface="Wingdings" charset="2"/>
              <a:buChar char=""/>
            </a:pPr>
            <a:r>
              <a:rPr lang="en-US" sz="2800" b="0" i="0" dirty="0">
                <a:solidFill>
                  <a:srgbClr val="374151"/>
                </a:solidFill>
                <a:effectLst/>
                <a:latin typeface="Times New Roman" panose="02020603050405020304" pitchFamily="18" charset="0"/>
                <a:cs typeface="Times New Roman" panose="02020603050405020304" pitchFamily="18" charset="0"/>
              </a:rPr>
              <a:t>Ensure the model can handle various scenarios. It should be able to identify objects accurately even when faced with challenges like different lighting conditions or objects appearing in unexpected ways.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a:t>
            </a:r>
            <a:r>
              <a:rPr lang="en-IN" sz="3200" b="0" strike="noStrike" spc="-1" dirty="0">
                <a:solidFill>
                  <a:srgbClr val="FFFFFF"/>
                </a:solidFill>
                <a:latin typeface="Times New Roman"/>
              </a:rPr>
              <a:t>Reference</a:t>
            </a:r>
            <a:r>
              <a:rPr lang="en-US" sz="3200" b="0" strike="noStrike" spc="-1" dirty="0">
                <a:solidFill>
                  <a:srgbClr val="FFFFFF"/>
                </a:solidFill>
                <a:latin typeface="Times New Roman"/>
              </a:rPr>
              <a:t>s</a:t>
            </a:r>
            <a:endParaRPr lang="en-US" sz="3200" b="0" strike="noStrike" spc="-1" dirty="0">
              <a:solidFill>
                <a:srgbClr val="000000"/>
              </a:solidFill>
              <a:latin typeface="Calibri"/>
            </a:endParaRPr>
          </a:p>
        </p:txBody>
      </p:sp>
      <p:sp>
        <p:nvSpPr>
          <p:cNvPr id="112" name="PlaceHolder 2"/>
          <p:cNvSpPr>
            <a:spLocks noGrp="1"/>
          </p:cNvSpPr>
          <p:nvPr>
            <p:ph/>
          </p:nvPr>
        </p:nvSpPr>
        <p:spPr>
          <a:xfrm>
            <a:off x="199440" y="1144414"/>
            <a:ext cx="11778840" cy="5394600"/>
          </a:xfrm>
          <a:prstGeom prst="rect">
            <a:avLst/>
          </a:prstGeom>
          <a:noFill/>
          <a:ln w="0">
            <a:noFill/>
          </a:ln>
        </p:spPr>
        <p:txBody>
          <a:bodyPr anchor="t">
            <a:noAutofit/>
          </a:bodyPr>
          <a:lstStyle/>
          <a:p>
            <a:pPr algn="just">
              <a:spcBef>
                <a:spcPts val="1001"/>
              </a:spcBef>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 [1]. </a:t>
            </a:r>
            <a:r>
              <a:rPr lang="en-IN" dirty="0" err="1">
                <a:latin typeface="Times New Roman" panose="02020603050405020304" pitchFamily="18" charset="0"/>
                <a:cs typeface="Times New Roman" panose="02020603050405020304" pitchFamily="18" charset="0"/>
              </a:rPr>
              <a:t>Jangwon</a:t>
            </a:r>
            <a:r>
              <a:rPr lang="en-IN" dirty="0">
                <a:latin typeface="Times New Roman" panose="02020603050405020304" pitchFamily="18" charset="0"/>
                <a:cs typeface="Times New Roman" panose="02020603050405020304" pitchFamily="18" charset="0"/>
              </a:rPr>
              <a:t> Lee, </a:t>
            </a:r>
            <a:r>
              <a:rPr lang="en-IN" dirty="0" err="1">
                <a:latin typeface="Times New Roman" panose="02020603050405020304" pitchFamily="18" charset="0"/>
                <a:cs typeface="Times New Roman" panose="02020603050405020304" pitchFamily="18" charset="0"/>
              </a:rPr>
              <a:t>Jingya</a:t>
            </a:r>
            <a:r>
              <a:rPr lang="en-IN" dirty="0">
                <a:latin typeface="Times New Roman" panose="02020603050405020304" pitchFamily="18" charset="0"/>
                <a:cs typeface="Times New Roman" panose="02020603050405020304" pitchFamily="18" charset="0"/>
              </a:rPr>
              <a:t> Wang, David Crandall, Selma </a:t>
            </a:r>
            <a:r>
              <a:rPr lang="en-IN" dirty="0" err="1">
                <a:latin typeface="Times New Roman" panose="02020603050405020304" pitchFamily="18" charset="0"/>
                <a:cs typeface="Times New Roman" panose="02020603050405020304" pitchFamily="18" charset="0"/>
              </a:rPr>
              <a:t>Sabanovi</a:t>
            </a:r>
            <a:r>
              <a:rPr lang="en-IN" dirty="0">
                <a:latin typeface="Times New Roman" panose="02020603050405020304" pitchFamily="18" charset="0"/>
                <a:cs typeface="Times New Roman" panose="02020603050405020304" pitchFamily="18" charset="0"/>
              </a:rPr>
              <a:t> ˇ c, and Geoffrey Fox”</a:t>
            </a:r>
            <a:r>
              <a:rPr lang="en-US" dirty="0">
                <a:latin typeface="Times New Roman" panose="02020603050405020304" pitchFamily="18" charset="0"/>
                <a:cs typeface="Times New Roman" panose="02020603050405020304" pitchFamily="18" charset="0"/>
              </a:rPr>
              <a:t> Real-Time, Cloud-based Object Detection for Unmanned Aerial Vehicles”</a:t>
            </a:r>
            <a:r>
              <a:rPr lang="en-US" sz="2800" b="0" strike="noStrike" spc="-1" dirty="0">
                <a:solidFill>
                  <a:srgbClr val="000000"/>
                </a:solidFill>
                <a:latin typeface="Times New Roman" panose="02020603050405020304" pitchFamily="18" charset="0"/>
                <a:cs typeface="Times New Roman" panose="02020603050405020304" pitchFamily="18" charset="0"/>
              </a:rPr>
              <a:t>pp.8,2021.</a:t>
            </a:r>
            <a:r>
              <a:rPr lang="en-US" sz="2800" b="0" strike="noStrike" spc="-1" dirty="0">
                <a:solidFill>
                  <a:srgbClr val="000000"/>
                </a:solidFill>
                <a:latin typeface="Times New Roman" panose="02020603050405020304" pitchFamily="18" charset="0"/>
                <a:cs typeface="Times New Roman" panose="02020603050405020304" pitchFamily="18" charset="0"/>
                <a:hlinkClick r:id="rId3"/>
              </a:rPr>
              <a:t>https://ieeexplore.ieee.org/document/7926512</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algn="just">
              <a:spcBef>
                <a:spcPts val="1001"/>
              </a:spcBef>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Payal Mittal a , Raman Singh b , Akashdeep Sharma c, ⁎” Deep learning-based object detection in low-altitude UAV datasets: A survey”pp.1-13.</a:t>
            </a:r>
            <a:r>
              <a:rPr lang="en-US" dirty="0">
                <a:latin typeface="Times New Roman" panose="02020603050405020304" pitchFamily="18" charset="0"/>
                <a:cs typeface="Times New Roman" panose="02020603050405020304" pitchFamily="18" charset="0"/>
                <a:hlinkClick r:id="rId4"/>
              </a:rPr>
              <a:t>https://deep_learning_based_object_detection_in.pdf</a:t>
            </a:r>
            <a:endParaRPr lang="en-US" dirty="0">
              <a:latin typeface="Times New Roman" panose="02020603050405020304" pitchFamily="18" charset="0"/>
              <a:cs typeface="Times New Roman" panose="02020603050405020304" pitchFamily="18" charset="0"/>
            </a:endParaRPr>
          </a:p>
          <a:p>
            <a:pPr algn="just">
              <a:spcBef>
                <a:spcPts val="1001"/>
              </a:spcBef>
              <a:tabLst>
                <a:tab pos="0" algn="l"/>
              </a:tabLst>
            </a:pPr>
            <a:r>
              <a:rPr lang="en-US" dirty="0">
                <a:latin typeface="Times New Roman" panose="02020603050405020304" pitchFamily="18" charset="0"/>
                <a:cs typeface="Times New Roman" panose="02020603050405020304" pitchFamily="18" charset="0"/>
              </a:rPr>
              <a:t> </a:t>
            </a:r>
            <a:r>
              <a:rPr lang="en-US" sz="2800" b="0" strike="noStrike" spc="-1" dirty="0">
                <a:solidFill>
                  <a:srgbClr val="000000"/>
                </a:solidFill>
                <a:latin typeface="Times New Roman" panose="02020603050405020304" pitchFamily="18" charset="0"/>
                <a:cs typeface="Times New Roman" panose="02020603050405020304" pitchFamily="18" charset="0"/>
              </a:rPr>
              <a:t>[3]. </a:t>
            </a:r>
            <a:r>
              <a:rPr lang="en-IN" dirty="0">
                <a:latin typeface="Times New Roman" panose="02020603050405020304" pitchFamily="18" charset="0"/>
                <a:cs typeface="Times New Roman" panose="02020603050405020304" pitchFamily="18" charset="0"/>
              </a:rPr>
              <a:t>Xin Wu, Member, IEEE, Wei Li, Senior Member, IEEE, </a:t>
            </a:r>
            <a:r>
              <a:rPr lang="en-IN" dirty="0" err="1">
                <a:latin typeface="Times New Roman" panose="02020603050405020304" pitchFamily="18" charset="0"/>
                <a:cs typeface="Times New Roman" panose="02020603050405020304" pitchFamily="18" charset="0"/>
              </a:rPr>
              <a:t>Danfeng</a:t>
            </a:r>
            <a:r>
              <a:rPr lang="en-IN" dirty="0">
                <a:latin typeface="Times New Roman" panose="02020603050405020304" pitchFamily="18" charset="0"/>
                <a:cs typeface="Times New Roman" panose="02020603050405020304" pitchFamily="18" charset="0"/>
              </a:rPr>
              <a:t> Hong, Senior Member, IEEE, Ran Tao, Senior Member, IEEE, and Qian Du, Fellow, IEEE</a:t>
            </a:r>
            <a:r>
              <a:rPr lang="en-US" sz="2800" b="0" strike="noStrike" spc="-1"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Deep Learning for UAV-based Object Detection and Tracking:ASurvey</a:t>
            </a:r>
            <a:r>
              <a:rPr lang="en-US" sz="2800" b="0" strike="noStrike" spc="-1" dirty="0">
                <a:solidFill>
                  <a:srgbClr val="000000"/>
                </a:solidFill>
                <a:latin typeface="Times New Roman" panose="02020603050405020304" pitchFamily="18" charset="0"/>
                <a:cs typeface="Times New Roman" panose="02020603050405020304" pitchFamily="18" charset="0"/>
              </a:rPr>
              <a:t>”pp.24,2021.</a:t>
            </a:r>
            <a:r>
              <a:rPr lang="en-US" sz="2800" b="0" strike="noStrike" spc="-1" dirty="0">
                <a:solidFill>
                  <a:srgbClr val="000000"/>
                </a:solidFill>
                <a:latin typeface="Times New Roman" panose="02020603050405020304" pitchFamily="18" charset="0"/>
                <a:cs typeface="Times New Roman" panose="02020603050405020304" pitchFamily="18" charset="0"/>
                <a:hlinkClick r:id="rId5"/>
              </a:rPr>
              <a:t>https://arxiv.org/pdf/2110.12638</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B6A31F4-D5DE-E976-1312-ECD2551BDC7D}"/>
              </a:ext>
            </a:extLst>
          </p:cNvPr>
          <p:cNvSpPr txBox="1"/>
          <p:nvPr/>
        </p:nvSpPr>
        <p:spPr>
          <a:xfrm>
            <a:off x="2677212" y="-89317"/>
            <a:ext cx="10353774" cy="615553"/>
          </a:xfrm>
          <a:prstGeom prst="rect">
            <a:avLst/>
          </a:prstGeom>
          <a:noFill/>
        </p:spPr>
        <p:txBody>
          <a:bodyPr wrap="square" rtlCol="0">
            <a:spAutoFit/>
          </a:bodyPr>
          <a:lstStyle/>
          <a:p>
            <a:r>
              <a:rPr lang="en-US" sz="1600" strike="noStrike" spc="-1" dirty="0">
                <a:solidFill>
                  <a:schemeClr val="bg1"/>
                </a:solidFill>
                <a:latin typeface="Times New Roman" panose="02020603050405020304" pitchFamily="18" charset="0"/>
                <a:cs typeface="Times New Roman" panose="02020603050405020304" pitchFamily="18" charset="0"/>
              </a:rPr>
              <a:t>   Deep Learning Based Object Detection For Autonomous Drones</a:t>
            </a:r>
            <a:endParaRPr lang="en-IN" sz="160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59" cy="553661"/>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3200" b="0" strike="noStrike" spc="-1" dirty="0">
                <a:solidFill>
                  <a:srgbClr val="FFFFFF"/>
                </a:solidFill>
                <a:latin typeface="Times New Roman"/>
              </a:rPr>
              <a:t>Git Hub Dashboards </a:t>
            </a:r>
            <a:r>
              <a:rPr lang="en-IN" sz="3200" spc="-1" dirty="0">
                <a:solidFill>
                  <a:srgbClr val="FFFFFF"/>
                </a:solidFill>
                <a:latin typeface="Times New Roman"/>
              </a:rPr>
              <a:t>o</a:t>
            </a:r>
            <a:r>
              <a:rPr lang="en-IN" sz="3200" b="0" strike="noStrike" spc="-1" dirty="0">
                <a:solidFill>
                  <a:srgbClr val="FFFFFF"/>
                </a:solidFill>
                <a:latin typeface="Times New Roman"/>
              </a:rPr>
              <a:t>f Each </a:t>
            </a:r>
            <a:r>
              <a:rPr lang="en-IN" sz="3200" spc="-1" dirty="0">
                <a:solidFill>
                  <a:srgbClr val="FFFFFF"/>
                </a:solidFill>
                <a:latin typeface="Times New Roman"/>
              </a:rPr>
              <a:t>S</a:t>
            </a:r>
            <a:r>
              <a:rPr lang="en-IN" sz="3200" b="0" strike="noStrike" spc="-1" dirty="0">
                <a:solidFill>
                  <a:srgbClr val="FFFFFF"/>
                </a:solidFill>
                <a:latin typeface="Times New Roman"/>
              </a:rPr>
              <a:t>tudent</a:t>
            </a:r>
            <a:endParaRPr lang="en-US" sz="3200" b="0" strike="noStrike" spc="-1" dirty="0">
              <a:solidFill>
                <a:srgbClr val="000000"/>
              </a:solidFill>
              <a:latin typeface="Calibri"/>
            </a:endParaRPr>
          </a:p>
        </p:txBody>
      </p:sp>
      <p:pic>
        <p:nvPicPr>
          <p:cNvPr id="5" name="Content Placeholder 4">
            <a:hlinkClick r:id="rId2"/>
            <a:extLst>
              <a:ext uri="{FF2B5EF4-FFF2-40B4-BE49-F238E27FC236}">
                <a16:creationId xmlns:a16="http://schemas.microsoft.com/office/drawing/2014/main" id="{F500CA72-35F0-226C-C6EB-0D2F36392531}"/>
              </a:ext>
            </a:extLst>
          </p:cNvPr>
          <p:cNvPicPr>
            <a:picLocks noGrp="1" noChangeAspect="1"/>
          </p:cNvPicPr>
          <p:nvPr>
            <p:ph/>
          </p:nvPr>
        </p:nvPicPr>
        <p:blipFill>
          <a:blip r:embed="rId3">
            <a:extLst>
              <a:ext uri="{28A0092B-C50C-407E-A947-70E740481C1C}">
                <a14:useLocalDpi xmlns:a14="http://schemas.microsoft.com/office/drawing/2010/main" val="0"/>
              </a:ext>
            </a:extLst>
          </a:blip>
          <a:srcRect/>
          <a:stretch/>
        </p:blipFill>
        <p:spPr>
          <a:xfrm>
            <a:off x="1161927" y="1300899"/>
            <a:ext cx="9019022" cy="4756771"/>
          </a:xfrm>
          <a:prstGeom prst="rect">
            <a:avLst/>
          </a:prstGeom>
          <a:noFill/>
          <a:ln w="0">
            <a:noFill/>
          </a:ln>
        </p:spPr>
      </p:pic>
      <p:sp>
        <p:nvSpPr>
          <p:cNvPr id="3" name="TextBox 2">
            <a:extLst>
              <a:ext uri="{FF2B5EF4-FFF2-40B4-BE49-F238E27FC236}">
                <a16:creationId xmlns:a16="http://schemas.microsoft.com/office/drawing/2014/main" id="{4FA6B4BC-18F6-48B5-AD8C-DC54D01200BF}"/>
              </a:ext>
            </a:extLst>
          </p:cNvPr>
          <p:cNvSpPr txBox="1"/>
          <p:nvPr/>
        </p:nvSpPr>
        <p:spPr>
          <a:xfrm>
            <a:off x="2511723" y="-96548"/>
            <a:ext cx="10952895"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42888"/>
            <a:ext cx="12192000" cy="71437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Review-0 Comments</a:t>
            </a:r>
            <a:endParaRPr lang="en-US" sz="4400" b="0" strike="noStrike" spc="-1" dirty="0">
              <a:solidFill>
                <a:srgbClr val="000000"/>
              </a:solidFill>
              <a:latin typeface="Calibri"/>
            </a:endParaRPr>
          </a:p>
        </p:txBody>
      </p:sp>
      <p:sp>
        <p:nvSpPr>
          <p:cNvPr id="98" name="PlaceHolder 2"/>
          <p:cNvSpPr>
            <a:spLocks noGrp="1"/>
          </p:cNvSpPr>
          <p:nvPr>
            <p:ph idx="4294967295"/>
          </p:nvPr>
        </p:nvSpPr>
        <p:spPr>
          <a:xfrm>
            <a:off x="0" y="1096963"/>
            <a:ext cx="11777663" cy="5394325"/>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Can you implement with drone?</a:t>
            </a:r>
          </a:p>
          <a:p>
            <a:pPr marL="462240" indent="-462240" algn="just">
              <a:lnSpc>
                <a:spcPct val="90000"/>
              </a:lnSpc>
              <a:spcBef>
                <a:spcPts val="1001"/>
              </a:spcBef>
              <a:buSzPct val="100058"/>
              <a:buBlip>
                <a:blip r:embed="rId3"/>
              </a:buBlip>
            </a:pPr>
            <a:endParaRPr lang="en-US" sz="2800" b="0" strike="noStrike" spc="-1" dirty="0">
              <a:solidFill>
                <a:srgbClr val="000000"/>
              </a:solidFill>
              <a:latin typeface="Times New Roman"/>
            </a:endParaRPr>
          </a:p>
          <a:p>
            <a:pPr marL="0" indent="0" algn="just">
              <a:lnSpc>
                <a:spcPct val="90000"/>
              </a:lnSpc>
              <a:spcBef>
                <a:spcPts val="1001"/>
              </a:spcBef>
              <a:buSzPct val="100058"/>
              <a:buNone/>
            </a:pPr>
            <a:endParaRPr lang="en-US" sz="2800" b="0" strike="noStrike" spc="-1" dirty="0">
              <a:solidFill>
                <a:srgbClr val="000000"/>
              </a:solidFill>
              <a:latin typeface="Times New Roman"/>
            </a:endParaRPr>
          </a:p>
          <a:p>
            <a:pPr marL="0" indent="0" algn="just">
              <a:lnSpc>
                <a:spcPct val="90000"/>
              </a:lnSpc>
              <a:spcBef>
                <a:spcPts val="1001"/>
              </a:spcBef>
              <a:buSzPct val="100058"/>
              <a:buNone/>
            </a:pPr>
            <a:endParaRPr lang="en-US" sz="2800" b="0" strike="noStrike" spc="-1" dirty="0">
              <a:solidFill>
                <a:srgbClr val="000000"/>
              </a:solidFill>
              <a:latin typeface="Times New Roman"/>
            </a:endParaRPr>
          </a:p>
        </p:txBody>
      </p:sp>
      <p:sp>
        <p:nvSpPr>
          <p:cNvPr id="3" name="TextBox 2">
            <a:extLst>
              <a:ext uri="{FF2B5EF4-FFF2-40B4-BE49-F238E27FC236}">
                <a16:creationId xmlns:a16="http://schemas.microsoft.com/office/drawing/2014/main" id="{8A064960-611F-993B-0028-757CB1EAE1A5}"/>
              </a:ext>
            </a:extLst>
          </p:cNvPr>
          <p:cNvSpPr txBox="1"/>
          <p:nvPr/>
        </p:nvSpPr>
        <p:spPr>
          <a:xfrm>
            <a:off x="1027039" y="-70988"/>
            <a:ext cx="12103270" cy="646331"/>
          </a:xfrm>
          <a:prstGeom prst="rect">
            <a:avLst/>
          </a:prstGeom>
          <a:noFill/>
        </p:spPr>
        <p:txBody>
          <a:bodyPr wrap="square" rtlCol="0">
            <a:spAutoFit/>
          </a:bodyPr>
          <a:lstStyle/>
          <a:p>
            <a:r>
              <a:rPr lang="en-IN" b="0" strike="noStrike" spc="-1" dirty="0">
                <a:latin typeface="Times New Roman" panose="02020603050405020304" pitchFamily="18" charset="0"/>
                <a:cs typeface="Times New Roman" panose="02020603050405020304" pitchFamily="18" charset="0"/>
              </a:rPr>
              <a:t>                     </a:t>
            </a:r>
            <a:r>
              <a:rPr lang="en-US"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02779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42888"/>
            <a:ext cx="12192000" cy="71437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Review-1 Comments</a:t>
            </a:r>
            <a:endParaRPr lang="en-US" sz="4400" b="0" strike="noStrike" spc="-1" dirty="0">
              <a:solidFill>
                <a:srgbClr val="000000"/>
              </a:solidFill>
              <a:latin typeface="Calibri"/>
            </a:endParaRPr>
          </a:p>
        </p:txBody>
      </p:sp>
      <p:sp>
        <p:nvSpPr>
          <p:cNvPr id="98" name="PlaceHolder 2"/>
          <p:cNvSpPr>
            <a:spLocks noGrp="1"/>
          </p:cNvSpPr>
          <p:nvPr>
            <p:ph idx="4294967295"/>
          </p:nvPr>
        </p:nvSpPr>
        <p:spPr>
          <a:xfrm>
            <a:off x="0" y="1096963"/>
            <a:ext cx="11777663" cy="5394325"/>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Clarity about camera pixel?</a:t>
            </a:r>
          </a:p>
          <a:p>
            <a:pPr marL="462240" indent="-462240" algn="just">
              <a:lnSpc>
                <a:spcPct val="90000"/>
              </a:lnSpc>
              <a:spcBef>
                <a:spcPts val="1001"/>
              </a:spcBef>
              <a:buSzPct val="100058"/>
              <a:buBlip>
                <a:blip r:embed="rId3"/>
              </a:buBlip>
            </a:pPr>
            <a:r>
              <a:rPr lang="en-US" spc="-1" dirty="0">
                <a:solidFill>
                  <a:srgbClr val="000000"/>
                </a:solidFill>
                <a:latin typeface="Times New Roman"/>
              </a:rPr>
              <a:t>Try to implement by drone?</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Explain in detail about code?</a:t>
            </a:r>
          </a:p>
          <a:p>
            <a:pPr marL="0" indent="0" algn="just">
              <a:lnSpc>
                <a:spcPct val="90000"/>
              </a:lnSpc>
              <a:spcBef>
                <a:spcPts val="1001"/>
              </a:spcBef>
              <a:buSzPct val="100058"/>
              <a:buNone/>
            </a:pPr>
            <a:endParaRPr lang="en-US" sz="2800" b="0" strike="noStrike" spc="-1" dirty="0">
              <a:solidFill>
                <a:srgbClr val="000000"/>
              </a:solidFill>
              <a:latin typeface="Times New Roman"/>
            </a:endParaRPr>
          </a:p>
          <a:p>
            <a:pPr marL="0" indent="0" algn="just">
              <a:lnSpc>
                <a:spcPct val="90000"/>
              </a:lnSpc>
              <a:spcBef>
                <a:spcPts val="1001"/>
              </a:spcBef>
              <a:buSzPct val="100058"/>
              <a:buNone/>
            </a:pPr>
            <a:endParaRPr lang="en-US" sz="2800" b="0" strike="noStrike" spc="-1" dirty="0">
              <a:solidFill>
                <a:srgbClr val="000000"/>
              </a:solidFill>
              <a:latin typeface="Times New Roman"/>
            </a:endParaRPr>
          </a:p>
          <a:p>
            <a:pPr marL="0" indent="0" algn="just">
              <a:lnSpc>
                <a:spcPct val="90000"/>
              </a:lnSpc>
              <a:spcBef>
                <a:spcPts val="1001"/>
              </a:spcBef>
              <a:buSzPct val="100058"/>
              <a:buNone/>
            </a:pPr>
            <a:endParaRPr lang="en-US" sz="2800" b="0" strike="noStrike" spc="-1" dirty="0">
              <a:solidFill>
                <a:srgbClr val="000000"/>
              </a:solidFill>
              <a:latin typeface="Times New Roman"/>
            </a:endParaRPr>
          </a:p>
        </p:txBody>
      </p:sp>
      <p:sp>
        <p:nvSpPr>
          <p:cNvPr id="3" name="TextBox 2">
            <a:extLst>
              <a:ext uri="{FF2B5EF4-FFF2-40B4-BE49-F238E27FC236}">
                <a16:creationId xmlns:a16="http://schemas.microsoft.com/office/drawing/2014/main" id="{8A064960-611F-993B-0028-757CB1EAE1A5}"/>
              </a:ext>
            </a:extLst>
          </p:cNvPr>
          <p:cNvSpPr txBox="1"/>
          <p:nvPr/>
        </p:nvSpPr>
        <p:spPr>
          <a:xfrm>
            <a:off x="1027039" y="-70988"/>
            <a:ext cx="12103270" cy="646331"/>
          </a:xfrm>
          <a:prstGeom prst="rect">
            <a:avLst/>
          </a:prstGeom>
          <a:noFill/>
        </p:spPr>
        <p:txBody>
          <a:bodyPr wrap="square" rtlCol="0">
            <a:spAutoFit/>
          </a:bodyPr>
          <a:lstStyle/>
          <a:p>
            <a:r>
              <a:rPr lang="en-IN" b="0" strike="noStrike" spc="-1" dirty="0">
                <a:latin typeface="Times New Roman" panose="02020603050405020304" pitchFamily="18" charset="0"/>
                <a:cs typeface="Times New Roman" panose="02020603050405020304" pitchFamily="18" charset="0"/>
              </a:rPr>
              <a:t>                     </a:t>
            </a:r>
            <a:r>
              <a:rPr lang="en-US"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8264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52584"/>
            <a:ext cx="12191760" cy="646331"/>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3200" b="0" strike="noStrike" spc="-1" dirty="0">
                <a:solidFill>
                  <a:schemeClr val="bg1"/>
                </a:solidFill>
                <a:latin typeface="Times New Roman"/>
              </a:rPr>
              <a:t>Abstract</a:t>
            </a:r>
            <a:endParaRPr lang="en-US" sz="3200" b="0" strike="noStrike" spc="-1" dirty="0">
              <a:solidFill>
                <a:schemeClr val="bg1"/>
              </a:solidFill>
              <a:latin typeface="Calibri"/>
            </a:endParaRPr>
          </a:p>
        </p:txBody>
      </p:sp>
      <p:sp>
        <p:nvSpPr>
          <p:cNvPr id="100" name="PlaceHolder 2"/>
          <p:cNvSpPr>
            <a:spLocks noGrp="1"/>
          </p:cNvSpPr>
          <p:nvPr>
            <p:ph/>
          </p:nvPr>
        </p:nvSpPr>
        <p:spPr>
          <a:xfrm>
            <a:off x="157316" y="983226"/>
            <a:ext cx="11747469" cy="5508654"/>
          </a:xfrm>
          <a:prstGeom prst="rect">
            <a:avLst/>
          </a:prstGeom>
          <a:noFill/>
          <a:ln w="0">
            <a:noFill/>
          </a:ln>
        </p:spPr>
        <p:txBody>
          <a:bodyPr anchor="t">
            <a:noAutofit/>
          </a:bodyPr>
          <a:lstStyle/>
          <a:p>
            <a:pPr marL="0" indent="0" algn="just">
              <a:lnSpc>
                <a:spcPct val="90000"/>
              </a:lnSpc>
              <a:spcBef>
                <a:spcPts val="1001"/>
              </a:spcBef>
              <a:buNone/>
            </a:pPr>
            <a:r>
              <a:rPr lang="en-US" b="0" i="0" dirty="0">
                <a:solidFill>
                  <a:srgbClr val="374151"/>
                </a:solidFill>
                <a:effectLst/>
                <a:latin typeface="Times New Roman" panose="02020603050405020304" pitchFamily="18" charset="0"/>
                <a:cs typeface="Times New Roman" panose="02020603050405020304" pitchFamily="18" charset="0"/>
              </a:rPr>
              <a:t> Object detection plays a vital role in enabling drones to perceive and interact intelligently with their surroundings. The process involves data collection, selecting appropriate deep learning architectures for accurate detection. In</a:t>
            </a:r>
            <a:r>
              <a:rPr lang="en-US" i="1" dirty="0">
                <a:solidFill>
                  <a:srgbClr val="374151"/>
                </a:solidFill>
                <a:latin typeface="Times New Roman" panose="02020603050405020304" pitchFamily="18" charset="0"/>
                <a:cs typeface="Times New Roman" panose="02020603050405020304" pitchFamily="18" charset="0"/>
              </a:rPr>
              <a:t> </a:t>
            </a:r>
            <a:r>
              <a:rPr lang="en-US" dirty="0">
                <a:solidFill>
                  <a:srgbClr val="374151"/>
                </a:solidFill>
                <a:latin typeface="Times New Roman" panose="02020603050405020304" pitchFamily="18" charset="0"/>
                <a:cs typeface="Times New Roman" panose="02020603050405020304" pitchFamily="18" charset="0"/>
              </a:rPr>
              <a:t>our proposed system, we</a:t>
            </a:r>
            <a:r>
              <a:rPr lang="en-US" i="1"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explore the integration of advanced deep learning techniques into autonomous drones for object detection.</a:t>
            </a:r>
          </a:p>
          <a:p>
            <a:pPr marL="0" indent="0" algn="just">
              <a:lnSpc>
                <a:spcPct val="90000"/>
              </a:lnSpc>
              <a:spcBef>
                <a:spcPts val="1001"/>
              </a:spcBef>
              <a:buNone/>
            </a:pP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The trained models efficiently predict object presence in real-time imagery. The project aims to significantly improve the accuracy and reliability of object recognition, enabling drones to distinguish between different objects and navigate their environment with increased precision. The project's outcomes hold </a:t>
            </a:r>
            <a:r>
              <a:rPr lang="en-IN" dirty="0">
                <a:solidFill>
                  <a:srgbClr val="374151"/>
                </a:solidFill>
                <a:latin typeface="Times New Roman" panose="02020603050405020304" pitchFamily="18" charset="0"/>
                <a:cs typeface="Times New Roman" panose="02020603050405020304" pitchFamily="18" charset="0"/>
              </a:rPr>
              <a:t>p</a:t>
            </a:r>
            <a:r>
              <a:rPr lang="en-IN" i="0" dirty="0">
                <a:effectLst/>
                <a:latin typeface="Times New Roman" panose="02020603050405020304" pitchFamily="18" charset="0"/>
                <a:cs typeface="Times New Roman" panose="02020603050405020304" pitchFamily="18" charset="0"/>
              </a:rPr>
              <a:t>romising possibilities </a:t>
            </a:r>
            <a:r>
              <a:rPr lang="en-US" b="0" i="0" dirty="0">
                <a:solidFill>
                  <a:srgbClr val="374151"/>
                </a:solidFill>
                <a:effectLst/>
                <a:latin typeface="Times New Roman" panose="02020603050405020304" pitchFamily="18" charset="0"/>
                <a:cs typeface="Times New Roman" panose="02020603050405020304" pitchFamily="18" charset="0"/>
              </a:rPr>
              <a:t>for enhancing drone applications in fields such as surveillance, search </a:t>
            </a:r>
            <a:r>
              <a:rPr lang="en-US" b="0" i="0">
                <a:solidFill>
                  <a:srgbClr val="374151"/>
                </a:solidFill>
                <a:effectLst/>
                <a:latin typeface="Times New Roman" panose="02020603050405020304" pitchFamily="18" charset="0"/>
                <a:cs typeface="Times New Roman" panose="02020603050405020304" pitchFamily="18" charset="0"/>
              </a:rPr>
              <a:t>and rescue.</a:t>
            </a:r>
            <a:endParaRPr lang="en-US"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04B6AE2-A303-FCEF-FF93-DCACC7E6F0A4}"/>
              </a:ext>
            </a:extLst>
          </p:cNvPr>
          <p:cNvSpPr txBox="1"/>
          <p:nvPr/>
        </p:nvSpPr>
        <p:spPr>
          <a:xfrm>
            <a:off x="0" y="-99045"/>
            <a:ext cx="12191759" cy="646331"/>
          </a:xfrm>
          <a:prstGeom prst="rect">
            <a:avLst/>
          </a:prstGeom>
          <a:noFill/>
        </p:spPr>
        <p:txBody>
          <a:bodyPr wrap="square" rtlCol="0">
            <a:spAutoFit/>
          </a:bodyPr>
          <a:lstStyle/>
          <a:p>
            <a:r>
              <a:rPr lang="en-IN" b="0" strike="noStrike" spc="-1" dirty="0">
                <a:latin typeface="Times New Roman" panose="02020603050405020304" pitchFamily="18" charset="0"/>
                <a:cs typeface="Times New Roman" panose="02020603050405020304" pitchFamily="18" charset="0"/>
              </a:rPr>
              <a:t>                                                </a:t>
            </a:r>
            <a:r>
              <a:rPr lang="en-US"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2000" cy="583157"/>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3200" b="0" strike="noStrike" spc="-1" dirty="0">
                <a:solidFill>
                  <a:srgbClr val="FFFFFF"/>
                </a:solidFill>
                <a:latin typeface="Times New Roman"/>
              </a:rPr>
              <a:t>Problem Statement</a:t>
            </a:r>
            <a:endParaRPr lang="en-US" sz="3200" b="0" strike="noStrike" spc="-1" dirty="0">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r>
              <a:rPr lang="en-US" b="0" i="0" dirty="0">
                <a:solidFill>
                  <a:srgbClr val="374151"/>
                </a:solidFill>
                <a:effectLst/>
                <a:latin typeface="Söhne"/>
              </a:rPr>
              <a:t>Drones need to quickly recognize objects to avoid obstacles and make timely decisions.</a:t>
            </a:r>
          </a:p>
          <a:p>
            <a:r>
              <a:rPr lang="en-US" b="0" i="0" dirty="0">
                <a:solidFill>
                  <a:srgbClr val="374151"/>
                </a:solidFill>
                <a:effectLst/>
                <a:latin typeface="Söhne"/>
              </a:rPr>
              <a:t>Drones have restricted computing power, requiring  efficient object detection models.</a:t>
            </a:r>
          </a:p>
          <a:p>
            <a:r>
              <a:rPr lang="en-US" b="0" i="0" dirty="0">
                <a:solidFill>
                  <a:srgbClr val="374151"/>
                </a:solidFill>
                <a:effectLst/>
                <a:latin typeface="Söhne"/>
              </a:rPr>
              <a:t>Objects appear differently under changing light and weather conditions, posing a challenge for accurate detection</a:t>
            </a:r>
          </a:p>
          <a:p>
            <a:r>
              <a:rPr lang="en-US" b="0" i="0" dirty="0">
                <a:solidFill>
                  <a:srgbClr val="374151"/>
                </a:solidFill>
                <a:effectLst/>
                <a:latin typeface="Söhne"/>
              </a:rPr>
              <a:t>The system should handle rare objects effectively, not just common ones.</a:t>
            </a:r>
          </a:p>
          <a:p>
            <a:r>
              <a:rPr lang="en-US" b="0" i="0" dirty="0">
                <a:solidFill>
                  <a:srgbClr val="374151"/>
                </a:solidFill>
                <a:effectLst/>
                <a:latin typeface="Söhne"/>
              </a:rPr>
              <a:t>Accurate object detection is essential for drones to safely navigate and interact with the environment.</a:t>
            </a:r>
          </a:p>
        </p:txBody>
      </p:sp>
      <p:sp>
        <p:nvSpPr>
          <p:cNvPr id="3" name="TextBox 2">
            <a:extLst>
              <a:ext uri="{FF2B5EF4-FFF2-40B4-BE49-F238E27FC236}">
                <a16:creationId xmlns:a16="http://schemas.microsoft.com/office/drawing/2014/main" id="{B432667F-C7C2-5356-C00F-4A90AAAF32C0}"/>
              </a:ext>
            </a:extLst>
          </p:cNvPr>
          <p:cNvSpPr txBox="1"/>
          <p:nvPr/>
        </p:nvSpPr>
        <p:spPr>
          <a:xfrm>
            <a:off x="2538851" y="-77780"/>
            <a:ext cx="10746658"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100000"/>
              </a:lnSpc>
            </a:pPr>
            <a:r>
              <a:rPr lang="en-US" sz="3200" b="0" strike="noStrike" spc="-1" dirty="0">
                <a:solidFill>
                  <a:srgbClr val="FFFFFF"/>
                </a:solidFill>
                <a:latin typeface="Times New Roman"/>
              </a:rPr>
              <a:t>Objectives of Project</a:t>
            </a:r>
            <a:endParaRPr lang="en-US" sz="3200" b="0" strike="noStrike" spc="-1" dirty="0">
              <a:solidFill>
                <a:srgbClr val="000000"/>
              </a:solidFill>
              <a:latin typeface="Calibri"/>
            </a:endParaRPr>
          </a:p>
        </p:txBody>
      </p:sp>
      <p:sp>
        <p:nvSpPr>
          <p:cNvPr id="104" name="PlaceHolder 2"/>
          <p:cNvSpPr>
            <a:spLocks noGrp="1"/>
          </p:cNvSpPr>
          <p:nvPr>
            <p:ph/>
          </p:nvPr>
        </p:nvSpPr>
        <p:spPr>
          <a:xfrm>
            <a:off x="199440" y="1133280"/>
            <a:ext cx="10970005" cy="4117146"/>
          </a:xfrm>
          <a:prstGeom prst="rect">
            <a:avLst/>
          </a:prstGeom>
          <a:noFill/>
          <a:ln w="0">
            <a:noFill/>
          </a:ln>
        </p:spPr>
        <p:txBody>
          <a:bodyPr anchor="t">
            <a:normAutofit/>
          </a:bodyPr>
          <a:lstStyle/>
          <a:p>
            <a:r>
              <a:rPr lang="en-US" b="0" i="0" dirty="0">
                <a:solidFill>
                  <a:srgbClr val="374151"/>
                </a:solidFill>
                <a:effectLst/>
                <a:latin typeface="Times New Roman" panose="02020603050405020304" pitchFamily="18" charset="0"/>
                <a:cs typeface="Times New Roman" panose="02020603050405020304" pitchFamily="18" charset="0"/>
              </a:rPr>
              <a:t>Develop a deep learning model that can accurately identify and classify various objects in real-time images captured by autonomous drones, enabling safer navigation. </a:t>
            </a:r>
          </a:p>
          <a:p>
            <a:r>
              <a:rPr lang="en-US" b="0" i="0">
                <a:solidFill>
                  <a:srgbClr val="374151"/>
                </a:solidFill>
                <a:effectLst/>
                <a:latin typeface="Times New Roman" panose="02020603050405020304" pitchFamily="18" charset="0"/>
                <a:cs typeface="Times New Roman" panose="02020603050405020304" pitchFamily="18" charset="0"/>
              </a:rPr>
              <a:t> </a:t>
            </a:r>
            <a:r>
              <a:rPr lang="en-US" dirty="0">
                <a:solidFill>
                  <a:srgbClr val="374151"/>
                </a:solidFill>
                <a:latin typeface="Times New Roman" panose="02020603050405020304" pitchFamily="18" charset="0"/>
                <a:cs typeface="Times New Roman" panose="02020603050405020304" pitchFamily="18" charset="0"/>
              </a:rPr>
              <a:t>T</a:t>
            </a:r>
            <a:r>
              <a:rPr lang="en-US" b="0" i="0">
                <a:solidFill>
                  <a:srgbClr val="374151"/>
                </a:solidFill>
                <a:effectLst/>
                <a:latin typeface="Times New Roman" panose="02020603050405020304" pitchFamily="18" charset="0"/>
                <a:cs typeface="Times New Roman" panose="02020603050405020304" pitchFamily="18" charset="0"/>
              </a:rPr>
              <a:t>o </a:t>
            </a:r>
            <a:r>
              <a:rPr lang="en-US" b="0" i="0" dirty="0">
                <a:solidFill>
                  <a:srgbClr val="374151"/>
                </a:solidFill>
                <a:effectLst/>
                <a:latin typeface="Times New Roman" panose="02020603050405020304" pitchFamily="18" charset="0"/>
                <a:cs typeface="Times New Roman" panose="02020603050405020304" pitchFamily="18" charset="0"/>
              </a:rPr>
              <a:t>ensure that the object detection model runs efficiently on the limited computational resources of drones, enabling rapid decision-making and responsive actions in dynamic environments.</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None/>
              <a:tabLst>
                <a:tab pos="0" algn="l"/>
              </a:tabLst>
            </a:pPr>
            <a:endParaRPr lang="en-US" sz="2800" b="0" strike="noStrike" spc="-1" dirty="0">
              <a:solidFill>
                <a:srgbClr val="000000"/>
              </a:solidFill>
              <a:latin typeface="Times New Roman"/>
            </a:endParaRPr>
          </a:p>
          <a:p>
            <a:pPr marL="0" indent="0" algn="just">
              <a:lnSpc>
                <a:spcPct val="90000"/>
              </a:lnSpc>
              <a:spcBef>
                <a:spcPts val="1001"/>
              </a:spcBef>
              <a:buNone/>
              <a:tabLst>
                <a:tab pos="0" algn="l"/>
              </a:tabLst>
            </a:pPr>
            <a:r>
              <a:rPr lang="en-US" sz="2800" b="0" strike="noStrike" spc="-1" dirty="0">
                <a:solidFill>
                  <a:srgbClr val="000000"/>
                </a:solidFill>
                <a:latin typeface="Times New Roman"/>
              </a:rPr>
              <a:t>                                                                                                                                                                     </a:t>
            </a:r>
          </a:p>
        </p:txBody>
      </p:sp>
      <p:sp>
        <p:nvSpPr>
          <p:cNvPr id="2" name="TextBox 1">
            <a:extLst>
              <a:ext uri="{FF2B5EF4-FFF2-40B4-BE49-F238E27FC236}">
                <a16:creationId xmlns:a16="http://schemas.microsoft.com/office/drawing/2014/main" id="{57E2CBA3-C19A-61FA-D347-D9760BC75C9C}"/>
              </a:ext>
            </a:extLst>
          </p:cNvPr>
          <p:cNvSpPr txBox="1"/>
          <p:nvPr/>
        </p:nvSpPr>
        <p:spPr>
          <a:xfrm>
            <a:off x="2473775" y="-96549"/>
            <a:ext cx="10952895"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b="0" strike="noStrike" spc="-1" dirty="0">
                <a:solidFill>
                  <a:schemeClr val="bg1"/>
                </a:solidFill>
                <a:latin typeface="Times New Roman"/>
              </a:rPr>
              <a:t>Literature Survey for First Objective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b="0" strike="noStrike" spc="-1" dirty="0">
                <a:solidFill>
                  <a:srgbClr val="000000"/>
                </a:solidFill>
                <a:latin typeface="Times New Roman"/>
              </a:rPr>
              <a:t>[1] </a:t>
            </a:r>
            <a:r>
              <a:rPr lang="en-US" dirty="0">
                <a:latin typeface="Times New Roman" panose="02020603050405020304" pitchFamily="18" charset="0"/>
                <a:cs typeface="Times New Roman" panose="02020603050405020304" pitchFamily="18" charset="0"/>
              </a:rPr>
              <a:t>Real-time object detection is crucial for many applications of Unmanned Aerial Vehicles (UAVs) such as reconnaissance and surveillance, search-and-rescue, and infrastructure inspection. In the last few years, Convolutional Neural Networks (CNNs) have emerged as a powerful class of models for recognizing image content.</a:t>
            </a:r>
          </a:p>
          <a:p>
            <a:pPr marL="0" indent="0" algn="just">
              <a:lnSpc>
                <a:spcPct val="90000"/>
              </a:lnSpc>
              <a:spcBef>
                <a:spcPts val="1001"/>
              </a:spcBef>
              <a:buClr>
                <a:srgbClr val="000000"/>
              </a:buClr>
              <a:buNone/>
            </a:pPr>
            <a:r>
              <a:rPr lang="en-US" dirty="0">
                <a:latin typeface="Times New Roman" panose="02020603050405020304" pitchFamily="18" charset="0"/>
                <a:cs typeface="Times New Roman" panose="02020603050405020304" pitchFamily="18" charset="0"/>
              </a:rPr>
              <a:t>     Object detection based on CNNs is extremely computationally demanding, typically requiring high-end Graphics Processing Units (GPUs) that require too much power and weight, especially for a lightweight and low-cost drone</a:t>
            </a:r>
            <a:r>
              <a:rPr lang="en-US" b="0" strike="noStrike" spc="-1" dirty="0">
                <a:solidFill>
                  <a:srgbClr val="00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In this paper , they used </a:t>
            </a:r>
            <a:r>
              <a:rPr lang="en-US" dirty="0">
                <a:latin typeface="Times New Roman" panose="02020603050405020304" pitchFamily="18" charset="0"/>
                <a:cs typeface="Times New Roman" panose="02020603050405020304" pitchFamily="18" charset="0"/>
              </a:rPr>
              <a:t>Regions with CNNs (R-CNNs), a state-of-the-art algorithm, to detect not one or two but hundreds of object types in near real-time.</a:t>
            </a:r>
            <a:r>
              <a:rPr lang="en-US" sz="2800" b="0" strike="noStrike" spc="-1" dirty="0">
                <a:solidFill>
                  <a:srgbClr val="00000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3494"/>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Objective-1(Design &amp; Implementation)</a:t>
            </a:r>
            <a:r>
              <a:rPr lang="en-US" sz="3200" b="0" strike="noStrike" spc="-1" dirty="0">
                <a:solidFill>
                  <a:schemeClr val="bg1"/>
                </a:solidFill>
                <a:latin typeface="Times New Roman"/>
              </a:rPr>
              <a:t>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31FC509-E584-F222-EC73-760E70A7A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6824" y="980387"/>
            <a:ext cx="7869207" cy="5670457"/>
          </a:xfrm>
          <a:prstGeom prst="rect">
            <a:avLst/>
          </a:prstGeom>
        </p:spPr>
      </p:pic>
    </p:spTree>
    <p:extLst>
      <p:ext uri="{BB962C8B-B14F-4D97-AF65-F5344CB8AC3E}">
        <p14:creationId xmlns:p14="http://schemas.microsoft.com/office/powerpoint/2010/main" val="2511343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1615</TotalTime>
  <Words>1236</Words>
  <Application>Microsoft Office PowerPoint</Application>
  <PresentationFormat>Widescreen</PresentationFormat>
  <Paragraphs>142</Paragraphs>
  <Slides>23</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Calibri</vt:lpstr>
      <vt:lpstr>Courier New</vt:lpstr>
      <vt:lpstr>Söhne</vt:lpstr>
      <vt:lpstr>Symbol</vt:lpstr>
      <vt:lpstr>Times New Roman</vt:lpstr>
      <vt:lpstr>Verdana</vt:lpstr>
      <vt:lpstr>Wingdings</vt:lpstr>
      <vt:lpstr>Office Theme</vt:lpstr>
      <vt:lpstr>Office Theme</vt:lpstr>
      <vt:lpstr>PowerPoint Presentation</vt:lpstr>
      <vt:lpstr>Contents</vt:lpstr>
      <vt:lpstr>Review-0 Comments</vt:lpstr>
      <vt:lpstr>Review-1 Comments</vt:lpstr>
      <vt:lpstr>Abstract</vt:lpstr>
      <vt:lpstr>Problem Statement</vt:lpstr>
      <vt:lpstr>Objectives of Project</vt:lpstr>
      <vt:lpstr>Literature Survey for First Objective </vt:lpstr>
      <vt:lpstr>Objective-1(Design &amp; Implementation) </vt:lpstr>
      <vt:lpstr>Objective-1(Design &amp; Implementation) </vt:lpstr>
      <vt:lpstr>Objective-1(Design &amp; Implementation) </vt:lpstr>
      <vt:lpstr>Objective-1(Design &amp; Implementation) </vt:lpstr>
      <vt:lpstr>Objective-1(Design &amp; Implementation) </vt:lpstr>
      <vt:lpstr>Literature Survey for Second Objective </vt:lpstr>
      <vt:lpstr>Objective-2(Design &amp; Implementation) </vt:lpstr>
      <vt:lpstr>Objective-2(Design &amp; Implementation) </vt:lpstr>
      <vt:lpstr>Objective-2(Design &amp; Implementation) </vt:lpstr>
      <vt:lpstr>Objective-2(Design &amp; Implementation) </vt:lpstr>
      <vt:lpstr>Objective-2(Design &amp; Implementation) </vt:lpstr>
      <vt:lpstr>Proposed System</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VARUN VARU</cp:lastModifiedBy>
  <cp:revision>164</cp:revision>
  <dcterms:created xsi:type="dcterms:W3CDTF">2019-06-11T05:35:00Z</dcterms:created>
  <dcterms:modified xsi:type="dcterms:W3CDTF">2024-02-02T11:53:07Z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