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67" r:id="rId4"/>
    <p:sldId id="281" r:id="rId5"/>
    <p:sldId id="258" r:id="rId6"/>
    <p:sldId id="259" r:id="rId7"/>
    <p:sldId id="261" r:id="rId8"/>
    <p:sldId id="282" r:id="rId9"/>
    <p:sldId id="283" r:id="rId10"/>
    <p:sldId id="284" r:id="rId11"/>
    <p:sldId id="285" r:id="rId12"/>
    <p:sldId id="293" r:id="rId13"/>
    <p:sldId id="286" r:id="rId14"/>
    <p:sldId id="287" r:id="rId15"/>
    <p:sldId id="288" r:id="rId16"/>
    <p:sldId id="289" r:id="rId17"/>
    <p:sldId id="290" r:id="rId18"/>
    <p:sldId id="291" r:id="rId19"/>
    <p:sldId id="269" r:id="rId20"/>
    <p:sldId id="272" r:id="rId21"/>
    <p:sldId id="273" r:id="rId22"/>
    <p:sldId id="275" r:id="rId23"/>
    <p:sldId id="276" r:id="rId24"/>
    <p:sldId id="270" r:id="rId25"/>
    <p:sldId id="278" r:id="rId26"/>
    <p:sldId id="279" r:id="rId27"/>
    <p:sldId id="280" r:id="rId28"/>
    <p:sldId id="277" r:id="rId29"/>
    <p:sldId id="292" r:id="rId30"/>
    <p:sldId id="264" r:id="rId31"/>
    <p:sldId id="265" r:id="rId32"/>
    <p:sldId id="266" r:id="rId3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5196" autoAdjust="0"/>
  </p:normalViewPr>
  <p:slideViewPr>
    <p:cSldViewPr snapToGrid="0">
      <p:cViewPr varScale="1">
        <p:scale>
          <a:sx n="85" d="100"/>
          <a:sy n="85" d="100"/>
        </p:scale>
        <p:origin x="1013" y="48"/>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297A40-5EF8-4431-8BE2-1E094B3BCBFC}" type="datetimeFigureOut">
              <a:rPr lang="en-IN" smtClean="0"/>
              <a:t>19-03-2024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1F7CFE7-78B4-4942-9FBF-80B28A629CC1}" type="slidenum">
              <a:rPr lang="en-IN" smtClean="0"/>
              <a:t>‹#›</a:t>
            </a:fld>
            <a:endParaRPr lang="en-IN"/>
          </a:p>
        </p:txBody>
      </p:sp>
    </p:spTree>
    <p:extLst>
      <p:ext uri="{BB962C8B-B14F-4D97-AF65-F5344CB8AC3E}">
        <p14:creationId xmlns:p14="http://schemas.microsoft.com/office/powerpoint/2010/main" val="28498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a:t>
            </a:fld>
            <a:endParaRPr lang="en-IN"/>
          </a:p>
        </p:txBody>
      </p:sp>
    </p:spTree>
    <p:extLst>
      <p:ext uri="{BB962C8B-B14F-4D97-AF65-F5344CB8AC3E}">
        <p14:creationId xmlns:p14="http://schemas.microsoft.com/office/powerpoint/2010/main" val="35159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12</a:t>
            </a:fld>
            <a:endParaRPr lang="en-IN"/>
          </a:p>
        </p:txBody>
      </p:sp>
    </p:spTree>
    <p:extLst>
      <p:ext uri="{BB962C8B-B14F-4D97-AF65-F5344CB8AC3E}">
        <p14:creationId xmlns:p14="http://schemas.microsoft.com/office/powerpoint/2010/main" val="998834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13</a:t>
            </a:fld>
            <a:endParaRPr lang="en-IN"/>
          </a:p>
        </p:txBody>
      </p:sp>
    </p:spTree>
    <p:extLst>
      <p:ext uri="{BB962C8B-B14F-4D97-AF65-F5344CB8AC3E}">
        <p14:creationId xmlns:p14="http://schemas.microsoft.com/office/powerpoint/2010/main" val="225408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14</a:t>
            </a:fld>
            <a:endParaRPr lang="en-IN"/>
          </a:p>
        </p:txBody>
      </p:sp>
    </p:spTree>
    <p:extLst>
      <p:ext uri="{BB962C8B-B14F-4D97-AF65-F5344CB8AC3E}">
        <p14:creationId xmlns:p14="http://schemas.microsoft.com/office/powerpoint/2010/main" val="4287434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15</a:t>
            </a:fld>
            <a:endParaRPr lang="en-IN"/>
          </a:p>
        </p:txBody>
      </p:sp>
    </p:spTree>
    <p:extLst>
      <p:ext uri="{BB962C8B-B14F-4D97-AF65-F5344CB8AC3E}">
        <p14:creationId xmlns:p14="http://schemas.microsoft.com/office/powerpoint/2010/main" val="60300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16</a:t>
            </a:fld>
            <a:endParaRPr lang="en-IN"/>
          </a:p>
        </p:txBody>
      </p:sp>
    </p:spTree>
    <p:extLst>
      <p:ext uri="{BB962C8B-B14F-4D97-AF65-F5344CB8AC3E}">
        <p14:creationId xmlns:p14="http://schemas.microsoft.com/office/powerpoint/2010/main" val="2792662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17</a:t>
            </a:fld>
            <a:endParaRPr lang="en-IN"/>
          </a:p>
        </p:txBody>
      </p:sp>
    </p:spTree>
    <p:extLst>
      <p:ext uri="{BB962C8B-B14F-4D97-AF65-F5344CB8AC3E}">
        <p14:creationId xmlns:p14="http://schemas.microsoft.com/office/powerpoint/2010/main" val="2602244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18</a:t>
            </a:fld>
            <a:endParaRPr lang="en-IN"/>
          </a:p>
        </p:txBody>
      </p:sp>
    </p:spTree>
    <p:extLst>
      <p:ext uri="{BB962C8B-B14F-4D97-AF65-F5344CB8AC3E}">
        <p14:creationId xmlns:p14="http://schemas.microsoft.com/office/powerpoint/2010/main" val="45057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19</a:t>
            </a:fld>
            <a:endParaRPr lang="en-IN"/>
          </a:p>
        </p:txBody>
      </p:sp>
    </p:spTree>
    <p:extLst>
      <p:ext uri="{BB962C8B-B14F-4D97-AF65-F5344CB8AC3E}">
        <p14:creationId xmlns:p14="http://schemas.microsoft.com/office/powerpoint/2010/main" val="1744878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20</a:t>
            </a:fld>
            <a:endParaRPr lang="en-IN"/>
          </a:p>
        </p:txBody>
      </p:sp>
    </p:spTree>
    <p:extLst>
      <p:ext uri="{BB962C8B-B14F-4D97-AF65-F5344CB8AC3E}">
        <p14:creationId xmlns:p14="http://schemas.microsoft.com/office/powerpoint/2010/main" val="227129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21</a:t>
            </a:fld>
            <a:endParaRPr lang="en-IN"/>
          </a:p>
        </p:txBody>
      </p:sp>
    </p:spTree>
    <p:extLst>
      <p:ext uri="{BB962C8B-B14F-4D97-AF65-F5344CB8AC3E}">
        <p14:creationId xmlns:p14="http://schemas.microsoft.com/office/powerpoint/2010/main" val="16774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3</a:t>
            </a:fld>
            <a:endParaRPr lang="en-IN"/>
          </a:p>
        </p:txBody>
      </p:sp>
    </p:spTree>
    <p:extLst>
      <p:ext uri="{BB962C8B-B14F-4D97-AF65-F5344CB8AC3E}">
        <p14:creationId xmlns:p14="http://schemas.microsoft.com/office/powerpoint/2010/main" val="4187163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22</a:t>
            </a:fld>
            <a:endParaRPr lang="en-IN"/>
          </a:p>
        </p:txBody>
      </p:sp>
    </p:spTree>
    <p:extLst>
      <p:ext uri="{BB962C8B-B14F-4D97-AF65-F5344CB8AC3E}">
        <p14:creationId xmlns:p14="http://schemas.microsoft.com/office/powerpoint/2010/main" val="553565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29</a:t>
            </a:fld>
            <a:endParaRPr lang="en-IN"/>
          </a:p>
        </p:txBody>
      </p:sp>
    </p:spTree>
    <p:extLst>
      <p:ext uri="{BB962C8B-B14F-4D97-AF65-F5344CB8AC3E}">
        <p14:creationId xmlns:p14="http://schemas.microsoft.com/office/powerpoint/2010/main" val="189045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4</a:t>
            </a:fld>
            <a:endParaRPr lang="en-IN"/>
          </a:p>
        </p:txBody>
      </p:sp>
    </p:spTree>
    <p:extLst>
      <p:ext uri="{BB962C8B-B14F-4D97-AF65-F5344CB8AC3E}">
        <p14:creationId xmlns:p14="http://schemas.microsoft.com/office/powerpoint/2010/main" val="426147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6</a:t>
            </a:fld>
            <a:endParaRPr lang="en-IN"/>
          </a:p>
        </p:txBody>
      </p:sp>
    </p:spTree>
    <p:extLst>
      <p:ext uri="{BB962C8B-B14F-4D97-AF65-F5344CB8AC3E}">
        <p14:creationId xmlns:p14="http://schemas.microsoft.com/office/powerpoint/2010/main" val="53405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7</a:t>
            </a:fld>
            <a:endParaRPr lang="en-IN"/>
          </a:p>
        </p:txBody>
      </p:sp>
    </p:spTree>
    <p:extLst>
      <p:ext uri="{BB962C8B-B14F-4D97-AF65-F5344CB8AC3E}">
        <p14:creationId xmlns:p14="http://schemas.microsoft.com/office/powerpoint/2010/main" val="381610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8</a:t>
            </a:fld>
            <a:endParaRPr lang="en-IN"/>
          </a:p>
        </p:txBody>
      </p:sp>
    </p:spTree>
    <p:extLst>
      <p:ext uri="{BB962C8B-B14F-4D97-AF65-F5344CB8AC3E}">
        <p14:creationId xmlns:p14="http://schemas.microsoft.com/office/powerpoint/2010/main" val="389670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9</a:t>
            </a:fld>
            <a:endParaRPr lang="en-IN"/>
          </a:p>
        </p:txBody>
      </p:sp>
    </p:spTree>
    <p:extLst>
      <p:ext uri="{BB962C8B-B14F-4D97-AF65-F5344CB8AC3E}">
        <p14:creationId xmlns:p14="http://schemas.microsoft.com/office/powerpoint/2010/main" val="193714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10</a:t>
            </a:fld>
            <a:endParaRPr lang="en-IN"/>
          </a:p>
        </p:txBody>
      </p:sp>
    </p:spTree>
    <p:extLst>
      <p:ext uri="{BB962C8B-B14F-4D97-AF65-F5344CB8AC3E}">
        <p14:creationId xmlns:p14="http://schemas.microsoft.com/office/powerpoint/2010/main" val="1408378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11</a:t>
            </a:fld>
            <a:endParaRPr lang="en-IN"/>
          </a:p>
        </p:txBody>
      </p:sp>
    </p:spTree>
    <p:extLst>
      <p:ext uri="{BB962C8B-B14F-4D97-AF65-F5344CB8AC3E}">
        <p14:creationId xmlns:p14="http://schemas.microsoft.com/office/powerpoint/2010/main" val="348553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- 18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ieeexplore.ieee.org/document/7926512"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hyperlink" Target="https://arxiv.org/pdf/2110.12638" TargetMode="External"/><Relationship Id="rId4" Type="http://schemas.openxmlformats.org/officeDocument/2006/relationships/hyperlink" Target="https://deep_learning_based_object_detection_in.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204g1a05c0/Cse-2020-2024-B18"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4815360" y="1615320"/>
            <a:ext cx="2669522" cy="57169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P. </a:t>
            </a:r>
            <a:r>
              <a:rPr lang="en-US" sz="2500" spc="-1" dirty="0">
                <a:solidFill>
                  <a:srgbClr val="000000"/>
                </a:solidFill>
                <a:latin typeface="Times New Roman"/>
              </a:rPr>
              <a:t>Srinath</a:t>
            </a:r>
            <a:endParaRPr lang="en-IN" sz="25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214G5A0511</a:t>
            </a:r>
            <a:endParaRPr lang="en-IN" sz="1200" b="0" strike="noStrike" spc="-1" dirty="0">
              <a:latin typeface="Arial"/>
            </a:endParaRPr>
          </a:p>
        </p:txBody>
      </p:sp>
      <p:sp>
        <p:nvSpPr>
          <p:cNvPr id="88" name="Subtitle 11"/>
          <p:cNvSpPr/>
          <p:nvPr/>
        </p:nvSpPr>
        <p:spPr>
          <a:xfrm>
            <a:off x="3759480" y="2475719"/>
            <a:ext cx="4630376" cy="1031051"/>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G. </a:t>
            </a:r>
            <a:r>
              <a:rPr lang="en-US" sz="2400" spc="-1" dirty="0" err="1">
                <a:solidFill>
                  <a:srgbClr val="000000"/>
                </a:solidFill>
                <a:latin typeface="Times New Roman"/>
              </a:rPr>
              <a:t>Nagaleela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507529" y="1598759"/>
            <a:ext cx="2479249" cy="64481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600" spc="-1" dirty="0">
                <a:solidFill>
                  <a:srgbClr val="000000"/>
                </a:solidFill>
                <a:latin typeface="Times New Roman"/>
              </a:rPr>
              <a:t>M. </a:t>
            </a:r>
            <a:r>
              <a:rPr lang="en-US" sz="2500" spc="-1" dirty="0">
                <a:solidFill>
                  <a:srgbClr val="000000"/>
                </a:solidFill>
                <a:latin typeface="Times New Roman"/>
              </a:rPr>
              <a:t>Uma</a:t>
            </a:r>
            <a:endParaRPr lang="en-IN" sz="25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204G1A05B5</a:t>
            </a:r>
            <a:endParaRPr lang="en-IN" sz="1200" b="0" strike="noStrike" spc="-1" dirty="0">
              <a:latin typeface="Arial"/>
            </a:endParaRPr>
          </a:p>
        </p:txBody>
      </p:sp>
      <p:sp>
        <p:nvSpPr>
          <p:cNvPr id="91" name="Subtitle 11"/>
          <p:cNvSpPr/>
          <p:nvPr/>
        </p:nvSpPr>
        <p:spPr>
          <a:xfrm>
            <a:off x="7657542" y="1643903"/>
            <a:ext cx="3497344" cy="448138"/>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25000" lnSpcReduction="20000"/>
          </a:bodyPr>
          <a:lstStyle/>
          <a:p>
            <a:pPr algn="ctr">
              <a:lnSpc>
                <a:spcPct val="90000"/>
              </a:lnSpc>
              <a:spcBef>
                <a:spcPts val="300"/>
              </a:spcBef>
              <a:tabLst>
                <a:tab pos="0" algn="l"/>
              </a:tabLst>
            </a:pPr>
            <a:r>
              <a:rPr lang="en-US" sz="8600" spc="-1" dirty="0">
                <a:solidFill>
                  <a:srgbClr val="000000"/>
                </a:solidFill>
                <a:latin typeface="Times New Roman" panose="02020603050405020304" pitchFamily="18" charset="0"/>
                <a:cs typeface="Times New Roman" panose="02020603050405020304" pitchFamily="18" charset="0"/>
              </a:rPr>
              <a:t> A. Srinivasa </a:t>
            </a:r>
            <a:r>
              <a:rPr lang="en-US" sz="9600" spc="-1" dirty="0">
                <a:solidFill>
                  <a:srgbClr val="000000"/>
                </a:solidFill>
                <a:latin typeface="Times New Roman" panose="02020603050405020304" pitchFamily="18" charset="0"/>
                <a:cs typeface="Times New Roman" panose="02020603050405020304" pitchFamily="18" charset="0"/>
              </a:rPr>
              <a:t>Sree</a:t>
            </a:r>
            <a:r>
              <a:rPr lang="en-US" sz="8600" spc="-1" dirty="0">
                <a:solidFill>
                  <a:srgbClr val="000000"/>
                </a:solidFill>
                <a:latin typeface="Times New Roman" panose="02020603050405020304" pitchFamily="18" charset="0"/>
                <a:cs typeface="Times New Roman" panose="02020603050405020304" pitchFamily="18" charset="0"/>
              </a:rPr>
              <a:t> Sharan</a:t>
            </a:r>
            <a:endParaRPr lang="en-IN" sz="86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4800" b="0" strike="noStrike" spc="-1" dirty="0">
                <a:solidFill>
                  <a:srgbClr val="000000"/>
                </a:solidFill>
                <a:latin typeface="Times New Roman"/>
              </a:rPr>
              <a:t>Roll No. </a:t>
            </a:r>
            <a:r>
              <a:rPr lang="en-US" sz="4800" spc="-1" dirty="0">
                <a:solidFill>
                  <a:srgbClr val="000000"/>
                </a:solidFill>
                <a:latin typeface="Times New Roman"/>
              </a:rPr>
              <a:t>204G1A05A3</a:t>
            </a:r>
            <a:endParaRPr lang="en-IN" sz="4800" b="0" strike="noStrike" spc="-1" dirty="0">
              <a:latin typeface="Arial"/>
            </a:endParaRPr>
          </a:p>
        </p:txBody>
      </p:sp>
      <p:sp>
        <p:nvSpPr>
          <p:cNvPr id="92" name="Subtitle 11"/>
          <p:cNvSpPr/>
          <p:nvPr/>
        </p:nvSpPr>
        <p:spPr>
          <a:xfrm>
            <a:off x="320759" y="1598760"/>
            <a:ext cx="2573269" cy="6731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600" spc="-1" dirty="0">
                <a:solidFill>
                  <a:srgbClr val="000000"/>
                </a:solidFill>
                <a:latin typeface="Times New Roman" panose="02020603050405020304" pitchFamily="18" charset="0"/>
                <a:cs typeface="Times New Roman" panose="02020603050405020304" pitchFamily="18" charset="0"/>
              </a:rPr>
              <a:t>U. Varun</a:t>
            </a:r>
            <a:endParaRPr lang="en-IN" sz="26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204G1A05C0</a:t>
            </a:r>
            <a:endParaRPr lang="en-IN" sz="1200" b="0" strike="noStrike" spc="-1" dirty="0">
              <a:latin typeface="Arial"/>
            </a:endParaRPr>
          </a:p>
        </p:txBody>
      </p:sp>
      <p:sp>
        <p:nvSpPr>
          <p:cNvPr id="93" name="Rectangle: Rounded Corners 16"/>
          <p:cNvSpPr/>
          <p:nvPr/>
        </p:nvSpPr>
        <p:spPr>
          <a:xfrm>
            <a:off x="754920" y="276165"/>
            <a:ext cx="10612080" cy="984059"/>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32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777126" cy="1426680"/>
          </a:xfrm>
          <a:prstGeom prst="rect">
            <a:avLst/>
          </a:prstGeom>
          <a:ln w="0">
            <a:noFill/>
          </a:ln>
        </p:spPr>
      </p:pic>
      <p:sp>
        <p:nvSpPr>
          <p:cNvPr id="96" name="Subtitle 11"/>
          <p:cNvSpPr/>
          <p:nvPr/>
        </p:nvSpPr>
        <p:spPr>
          <a:xfrm>
            <a:off x="9349920" y="166605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
        <p:nvSpPr>
          <p:cNvPr id="2" name="TextBox 1">
            <a:extLst>
              <a:ext uri="{FF2B5EF4-FFF2-40B4-BE49-F238E27FC236}">
                <a16:creationId xmlns:a16="http://schemas.microsoft.com/office/drawing/2014/main" id="{7DEDEA37-B85C-068B-E7E6-EDD1C1FAD6B5}"/>
              </a:ext>
            </a:extLst>
          </p:cNvPr>
          <p:cNvSpPr txBox="1"/>
          <p:nvPr/>
        </p:nvSpPr>
        <p:spPr>
          <a:xfrm flipH="1">
            <a:off x="0" y="6589081"/>
            <a:ext cx="754919"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  B-18</a:t>
            </a:r>
          </a:p>
        </p:txBody>
      </p:sp>
      <p:sp>
        <p:nvSpPr>
          <p:cNvPr id="3" name="TextBox 2">
            <a:extLst>
              <a:ext uri="{FF2B5EF4-FFF2-40B4-BE49-F238E27FC236}">
                <a16:creationId xmlns:a16="http://schemas.microsoft.com/office/drawing/2014/main" id="{F73B2455-9602-47AA-D865-22E411722242}"/>
              </a:ext>
            </a:extLst>
          </p:cNvPr>
          <p:cNvSpPr txBox="1"/>
          <p:nvPr/>
        </p:nvSpPr>
        <p:spPr>
          <a:xfrm>
            <a:off x="754919" y="6559190"/>
            <a:ext cx="583269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          D</a:t>
            </a:r>
            <a:r>
              <a:rPr lang="en-IN" sz="1400" dirty="0">
                <a:solidFill>
                  <a:schemeClr val="bg1"/>
                </a:solidFill>
                <a:latin typeface="Times New Roman" panose="02020603050405020304" pitchFamily="18" charset="0"/>
                <a:cs typeface="Times New Roman" panose="02020603050405020304" pitchFamily="18" charset="0"/>
              </a:rPr>
              <a:t>EPT</a:t>
            </a:r>
            <a:r>
              <a:rPr lang="en-IN" sz="1600" dirty="0">
                <a:solidFill>
                  <a:schemeClr val="bg1"/>
                </a:solidFill>
                <a:latin typeface="Times New Roman" panose="02020603050405020304" pitchFamily="18" charset="0"/>
                <a:cs typeface="Times New Roman" panose="02020603050405020304" pitchFamily="18" charset="0"/>
              </a:rPr>
              <a:t>. O</a:t>
            </a:r>
            <a:r>
              <a:rPr lang="en-IN" sz="1400" dirty="0">
                <a:solidFill>
                  <a:schemeClr val="bg1"/>
                </a:solidFill>
                <a:latin typeface="Times New Roman" panose="02020603050405020304" pitchFamily="18" charset="0"/>
                <a:cs typeface="Times New Roman" panose="02020603050405020304" pitchFamily="18" charset="0"/>
              </a:rPr>
              <a:t>F</a:t>
            </a:r>
            <a:r>
              <a:rPr lang="en-IN" sz="1600" dirty="0">
                <a:solidFill>
                  <a:schemeClr val="bg1"/>
                </a:solidFill>
                <a:latin typeface="Times New Roman" panose="02020603050405020304" pitchFamily="18" charset="0"/>
                <a:cs typeface="Times New Roman" panose="02020603050405020304" pitchFamily="18" charset="0"/>
              </a:rPr>
              <a:t> C</a:t>
            </a:r>
            <a:r>
              <a:rPr lang="en-IN" sz="1400" dirty="0">
                <a:solidFill>
                  <a:schemeClr val="bg1"/>
                </a:solidFill>
                <a:latin typeface="Times New Roman" panose="02020603050405020304" pitchFamily="18" charset="0"/>
                <a:cs typeface="Times New Roman" panose="02020603050405020304" pitchFamily="18" charset="0"/>
              </a:rPr>
              <a:t>OMPUTER</a:t>
            </a:r>
            <a:r>
              <a:rPr lang="en-IN" sz="1600" dirty="0">
                <a:solidFill>
                  <a:schemeClr val="bg1"/>
                </a:solidFill>
                <a:latin typeface="Times New Roman" panose="02020603050405020304" pitchFamily="18" charset="0"/>
                <a:cs typeface="Times New Roman" panose="02020603050405020304" pitchFamily="18" charset="0"/>
              </a:rPr>
              <a:t> S</a:t>
            </a:r>
            <a:r>
              <a:rPr lang="en-IN" sz="1400" dirty="0">
                <a:solidFill>
                  <a:schemeClr val="bg1"/>
                </a:solidFill>
                <a:latin typeface="Times New Roman" panose="02020603050405020304" pitchFamily="18" charset="0"/>
                <a:cs typeface="Times New Roman" panose="02020603050405020304" pitchFamily="18" charset="0"/>
              </a:rPr>
              <a:t>CIENCE</a:t>
            </a:r>
            <a:r>
              <a:rPr lang="en-IN" sz="1600" dirty="0">
                <a:solidFill>
                  <a:schemeClr val="bg1"/>
                </a:solidFill>
                <a:latin typeface="Times New Roman" panose="02020603050405020304" pitchFamily="18" charset="0"/>
                <a:cs typeface="Times New Roman" panose="02020603050405020304" pitchFamily="18" charset="0"/>
              </a:rPr>
              <a:t> A</a:t>
            </a:r>
            <a:r>
              <a:rPr lang="en-IN" sz="1400" dirty="0">
                <a:solidFill>
                  <a:schemeClr val="bg1"/>
                </a:solidFill>
                <a:latin typeface="Times New Roman" panose="02020603050405020304" pitchFamily="18" charset="0"/>
                <a:cs typeface="Times New Roman" panose="02020603050405020304" pitchFamily="18" charset="0"/>
              </a:rPr>
              <a:t>ND</a:t>
            </a:r>
            <a:r>
              <a:rPr lang="en-IN" sz="1600" dirty="0">
                <a:solidFill>
                  <a:schemeClr val="bg1"/>
                </a:solidFill>
                <a:latin typeface="Times New Roman" panose="02020603050405020304" pitchFamily="18" charset="0"/>
                <a:cs typeface="Times New Roman" panose="02020603050405020304" pitchFamily="18" charset="0"/>
              </a:rPr>
              <a:t> E</a:t>
            </a:r>
            <a:r>
              <a:rPr lang="en-IN" sz="1400" dirty="0">
                <a:solidFill>
                  <a:schemeClr val="bg1"/>
                </a:solidFill>
                <a:latin typeface="Times New Roman" panose="02020603050405020304" pitchFamily="18" charset="0"/>
                <a:cs typeface="Times New Roman" panose="02020603050405020304" pitchFamily="18" charset="0"/>
              </a:rPr>
              <a:t>NGINEERING</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E8B161-1D56-BAF4-AE09-4081AB9A4BB8}"/>
              </a:ext>
            </a:extLst>
          </p:cNvPr>
          <p:cNvSpPr txBox="1"/>
          <p:nvPr/>
        </p:nvSpPr>
        <p:spPr>
          <a:xfrm>
            <a:off x="6587613" y="6589080"/>
            <a:ext cx="5171768"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S</a:t>
            </a:r>
            <a:r>
              <a:rPr lang="en-IN" sz="1400" dirty="0">
                <a:solidFill>
                  <a:schemeClr val="bg1"/>
                </a:solidFill>
                <a:latin typeface="Times New Roman" panose="02020603050405020304" pitchFamily="18" charset="0"/>
                <a:cs typeface="Times New Roman" panose="02020603050405020304" pitchFamily="18" charset="0"/>
              </a:rPr>
              <a:t>RINIVASA</a:t>
            </a:r>
            <a:r>
              <a:rPr lang="en-IN" sz="1600" dirty="0">
                <a:solidFill>
                  <a:schemeClr val="bg1"/>
                </a:solidFill>
                <a:latin typeface="Times New Roman" panose="02020603050405020304" pitchFamily="18" charset="0"/>
                <a:cs typeface="Times New Roman" panose="02020603050405020304" pitchFamily="18" charset="0"/>
              </a:rPr>
              <a:t> R</a:t>
            </a:r>
            <a:r>
              <a:rPr lang="en-IN" sz="1400" dirty="0">
                <a:solidFill>
                  <a:schemeClr val="bg1"/>
                </a:solidFill>
                <a:latin typeface="Times New Roman" panose="02020603050405020304" pitchFamily="18" charset="0"/>
                <a:cs typeface="Times New Roman" panose="02020603050405020304" pitchFamily="18" charset="0"/>
              </a:rPr>
              <a:t>AMANUJAN</a:t>
            </a:r>
            <a:r>
              <a:rPr lang="en-IN" sz="1600" dirty="0">
                <a:solidFill>
                  <a:schemeClr val="bg1"/>
                </a:solidFill>
                <a:latin typeface="Times New Roman" panose="02020603050405020304" pitchFamily="18" charset="0"/>
                <a:cs typeface="Times New Roman" panose="02020603050405020304" pitchFamily="18" charset="0"/>
              </a:rPr>
              <a:t> I</a:t>
            </a:r>
            <a:r>
              <a:rPr lang="en-IN" sz="1400" dirty="0">
                <a:solidFill>
                  <a:schemeClr val="bg1"/>
                </a:solidFill>
                <a:latin typeface="Times New Roman" panose="02020603050405020304" pitchFamily="18" charset="0"/>
                <a:cs typeface="Times New Roman" panose="02020603050405020304" pitchFamily="18" charset="0"/>
              </a:rPr>
              <a:t>NSTITUTE</a:t>
            </a:r>
            <a:r>
              <a:rPr lang="en-IN" sz="1600" dirty="0">
                <a:solidFill>
                  <a:schemeClr val="bg1"/>
                </a:solidFill>
                <a:latin typeface="Times New Roman" panose="02020603050405020304" pitchFamily="18" charset="0"/>
                <a:cs typeface="Times New Roman" panose="02020603050405020304" pitchFamily="18" charset="0"/>
              </a:rPr>
              <a:t> O</a:t>
            </a:r>
            <a:r>
              <a:rPr lang="en-IN" sz="1400" dirty="0">
                <a:solidFill>
                  <a:schemeClr val="bg1"/>
                </a:solidFill>
                <a:latin typeface="Times New Roman" panose="02020603050405020304" pitchFamily="18" charset="0"/>
                <a:cs typeface="Times New Roman" panose="02020603050405020304" pitchFamily="18" charset="0"/>
              </a:rPr>
              <a:t>F </a:t>
            </a:r>
            <a:r>
              <a:rPr lang="en-IN" sz="1600" dirty="0">
                <a:solidFill>
                  <a:schemeClr val="bg1"/>
                </a:solidFill>
                <a:latin typeface="Times New Roman" panose="02020603050405020304" pitchFamily="18" charset="0"/>
                <a:cs typeface="Times New Roman" panose="02020603050405020304" pitchFamily="18" charset="0"/>
              </a:rPr>
              <a:t>T</a:t>
            </a:r>
            <a:r>
              <a:rPr lang="en-IN" sz="1400" dirty="0">
                <a:solidFill>
                  <a:schemeClr val="bg1"/>
                </a:solidFill>
                <a:latin typeface="Times New Roman" panose="02020603050405020304" pitchFamily="18" charset="0"/>
                <a:cs typeface="Times New Roman" panose="02020603050405020304" pitchFamily="18" charset="0"/>
              </a:rPr>
              <a:t>ECHNOLOGY</a:t>
            </a:r>
          </a:p>
        </p:txBody>
      </p:sp>
      <p:sp>
        <p:nvSpPr>
          <p:cNvPr id="5" name="TextBox 4">
            <a:extLst>
              <a:ext uri="{FF2B5EF4-FFF2-40B4-BE49-F238E27FC236}">
                <a16:creationId xmlns:a16="http://schemas.microsoft.com/office/drawing/2014/main" id="{13550527-92F5-63E5-A9C7-971112691D81}"/>
              </a:ext>
            </a:extLst>
          </p:cNvPr>
          <p:cNvSpPr txBox="1"/>
          <p:nvPr/>
        </p:nvSpPr>
        <p:spPr>
          <a:xfrm>
            <a:off x="11660706" y="6589080"/>
            <a:ext cx="43261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Proposed System</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aims to revolutionize object detection capabilities in autonomous drones by implementing state-of-the-art deep learning techniques. Specifically, the system plans to integrate the YOLOv3 (You Only Look Once) deep learning model, renowned for its exceptional accuracy and real-time performance, into the drone's processing pipeline.</a:t>
            </a:r>
          </a:p>
          <a:p>
            <a:pPr marL="457200">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Furthermore, the system aims to optimize the integration of YOLOv3 with the drone's onboard hardware, such as the ESP32 microcontroller, to ensure efficient processing and minimal latency. This optimization will enable the drone to perform object detection tasks seamlessly in real time, without compromising on performance or responsiveness.</a:t>
            </a:r>
          </a:p>
          <a:p>
            <a:pPr marL="457200">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Overall, the proposed system represents a significant advancement in autonomous drone technology, offering improved safety, efficiency, and adaptability in various applications.</a:t>
            </a: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936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Proposed System</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fontScale="85000" lnSpcReduction="20000"/>
          </a:bodyPr>
          <a:lstStyle/>
          <a:p>
            <a:pPr indent="0">
              <a:lnSpc>
                <a:spcPct val="107000"/>
              </a:lnSpc>
              <a:spcAft>
                <a:spcPts val="800"/>
              </a:spcAft>
              <a:buNone/>
            </a:pPr>
            <a:r>
              <a:rPr lang="en-US" sz="2400" b="1" spc="-5" dirty="0">
                <a:latin typeface="Times New Roman"/>
                <a:cs typeface="Times New Roman"/>
              </a:rPr>
              <a:t>The</a:t>
            </a:r>
            <a:r>
              <a:rPr lang="en-US" sz="2400" b="1" spc="-15" dirty="0">
                <a:latin typeface="Times New Roman"/>
                <a:cs typeface="Times New Roman"/>
              </a:rPr>
              <a:t> </a:t>
            </a:r>
            <a:r>
              <a:rPr lang="en-US" sz="2400" b="1" spc="-5" dirty="0">
                <a:latin typeface="Times New Roman"/>
                <a:cs typeface="Times New Roman"/>
              </a:rPr>
              <a:t>proposed</a:t>
            </a:r>
            <a:r>
              <a:rPr lang="en-US" sz="2400" b="1" spc="-10" dirty="0">
                <a:latin typeface="Times New Roman"/>
                <a:cs typeface="Times New Roman"/>
              </a:rPr>
              <a:t> </a:t>
            </a:r>
            <a:r>
              <a:rPr lang="en-US" sz="2400" b="1" spc="-5" dirty="0">
                <a:latin typeface="Times New Roman"/>
                <a:cs typeface="Times New Roman"/>
              </a:rPr>
              <a:t>system</a:t>
            </a:r>
            <a:r>
              <a:rPr lang="en-US" sz="2400" b="1" spc="-10" dirty="0">
                <a:latin typeface="Times New Roman"/>
                <a:cs typeface="Times New Roman"/>
              </a:rPr>
              <a:t> </a:t>
            </a:r>
            <a:r>
              <a:rPr lang="en-US" sz="2400" b="1" spc="-5" dirty="0">
                <a:latin typeface="Times New Roman"/>
                <a:cs typeface="Times New Roman"/>
              </a:rPr>
              <a:t>contains</a:t>
            </a:r>
            <a:r>
              <a:rPr lang="en-US" sz="2400" b="1" spc="-15" dirty="0">
                <a:latin typeface="Times New Roman"/>
                <a:cs typeface="Times New Roman"/>
              </a:rPr>
              <a:t> </a:t>
            </a:r>
            <a:r>
              <a:rPr lang="en-US" sz="2400" b="1" dirty="0">
                <a:latin typeface="Times New Roman"/>
                <a:cs typeface="Times New Roman"/>
              </a:rPr>
              <a:t>the</a:t>
            </a:r>
            <a:r>
              <a:rPr lang="en-US" sz="2400" b="1" spc="-5" dirty="0">
                <a:latin typeface="Times New Roman"/>
                <a:cs typeface="Times New Roman"/>
              </a:rPr>
              <a:t> </a:t>
            </a:r>
            <a:r>
              <a:rPr lang="en-US" sz="2400" b="1" dirty="0">
                <a:latin typeface="Times New Roman"/>
                <a:cs typeface="Times New Roman"/>
              </a:rPr>
              <a:t>following</a:t>
            </a:r>
            <a:r>
              <a:rPr lang="en-US" sz="2400" b="1" spc="-5" dirty="0">
                <a:latin typeface="Times New Roman"/>
                <a:cs typeface="Times New Roman"/>
              </a:rPr>
              <a:t> </a:t>
            </a:r>
            <a:r>
              <a:rPr lang="en-US" sz="2400" b="1" dirty="0">
                <a:latin typeface="Times New Roman"/>
                <a:cs typeface="Times New Roman"/>
              </a:rPr>
              <a:t>facilities</a:t>
            </a:r>
            <a:r>
              <a:rPr lang="en-US" sz="2400" b="1" spc="-10" dirty="0">
                <a:latin typeface="Times New Roman"/>
                <a:cs typeface="Times New Roman"/>
              </a:rPr>
              <a:t> </a:t>
            </a:r>
            <a:r>
              <a:rPr lang="en-US" sz="2400" b="1" dirty="0">
                <a:latin typeface="Times New Roman"/>
                <a:cs typeface="Times New Roman"/>
              </a:rPr>
              <a:t>over</a:t>
            </a:r>
            <a:r>
              <a:rPr lang="en-US" sz="2400" b="1" spc="-5" dirty="0">
                <a:latin typeface="Times New Roman"/>
                <a:cs typeface="Times New Roman"/>
              </a:rPr>
              <a:t> </a:t>
            </a:r>
            <a:r>
              <a:rPr lang="en-US" sz="2400" b="1" dirty="0">
                <a:latin typeface="Times New Roman"/>
                <a:cs typeface="Times New Roman"/>
              </a:rPr>
              <a:t>the</a:t>
            </a:r>
            <a:r>
              <a:rPr lang="en-US" sz="2400" b="1" spc="-5" dirty="0">
                <a:latin typeface="Times New Roman"/>
                <a:cs typeface="Times New Roman"/>
              </a:rPr>
              <a:t> present</a:t>
            </a:r>
            <a:r>
              <a:rPr lang="en-US" sz="2400" b="1" spc="-15" dirty="0">
                <a:latin typeface="Times New Roman"/>
                <a:cs typeface="Times New Roman"/>
              </a:rPr>
              <a:t> </a:t>
            </a:r>
            <a:r>
              <a:rPr lang="en-US" sz="2400" b="1" spc="-5" dirty="0">
                <a:latin typeface="Times New Roman"/>
                <a:cs typeface="Times New Roman"/>
              </a:rPr>
              <a:t>system:</a:t>
            </a:r>
            <a:endParaRPr lang="en-US" sz="2400" dirty="0">
              <a:latin typeface="Times New Roman"/>
              <a:cs typeface="Times New Roman"/>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Integration of YOLOv3 Deep Learning Model </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Real-Time Object Detection Capability </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Enhanced Accuracy and Precision</a:t>
            </a:r>
          </a:p>
          <a:p>
            <a:pPr indent="0">
              <a:lnSpc>
                <a:spcPct val="170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a:lnSpc>
                <a:spcPct val="12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High Accuracy Object Detection</a:t>
            </a:r>
          </a:p>
          <a:p>
            <a:pPr>
              <a:lnSpc>
                <a:spcPct val="12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Real-Time Processing Capability</a:t>
            </a:r>
          </a:p>
          <a:p>
            <a:pPr>
              <a:lnSpc>
                <a:spcPct val="12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Enhanced Safety for Autonomous Drones</a:t>
            </a:r>
          </a:p>
          <a:p>
            <a:pPr>
              <a:lnSpc>
                <a:spcPct val="12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Adaptability to Varying Lighting Conditions </a:t>
            </a:r>
          </a:p>
          <a:p>
            <a:pPr>
              <a:lnSpc>
                <a:spcPct val="12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Cost-Effective Implementation</a:t>
            </a: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239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Proposed System</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nSpc>
                <a:spcPct val="170000"/>
              </a:lnSpc>
              <a:spcAft>
                <a:spcPts val="800"/>
              </a:spcAft>
              <a:buNone/>
            </a:pPr>
            <a:r>
              <a:rPr lang="en-US" sz="1800" b="1" spc="-5" dirty="0">
                <a:latin typeface="Times New Roman" panose="02020603050405020304" pitchFamily="18" charset="0"/>
                <a:cs typeface="Times New Roman" panose="02020603050405020304" pitchFamily="18" charset="0"/>
              </a:rPr>
              <a:t>The</a:t>
            </a:r>
            <a:r>
              <a:rPr lang="en-US" sz="1800" b="1" spc="-2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objectives</a:t>
            </a:r>
            <a:r>
              <a:rPr lang="en-US" sz="1800" b="1" spc="-1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of</a:t>
            </a:r>
            <a:r>
              <a:rPr lang="en-US" sz="1800" b="1" spc="-1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this</a:t>
            </a:r>
            <a:r>
              <a:rPr lang="en-US" sz="1800" b="1" spc="-15"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proposed</a:t>
            </a:r>
            <a:r>
              <a:rPr lang="en-US" sz="1800" b="1" spc="-15"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system</a:t>
            </a:r>
            <a:r>
              <a:rPr lang="en-US" sz="1800" b="1" spc="-1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are</a:t>
            </a:r>
            <a:endParaRPr lang="en-US" sz="1800" dirty="0">
              <a:latin typeface="Times New Roman" panose="02020603050405020304" pitchFamily="18" charset="0"/>
              <a:cs typeface="Times New Roman" panose="02020603050405020304" pitchFamily="18" charset="0"/>
            </a:endParaRPr>
          </a:p>
          <a:p>
            <a:pPr>
              <a:lnSpc>
                <a:spcPct val="12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Implement YOLOv3 for Real-Time Object Detection </a:t>
            </a:r>
          </a:p>
          <a:p>
            <a:pPr>
              <a:lnSpc>
                <a:spcPct val="12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Enhance Autonomy and Decision-Making of Autonomous Drones </a:t>
            </a:r>
          </a:p>
          <a:p>
            <a:pPr>
              <a:lnSpc>
                <a:spcPct val="12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Improve Accuracy and Precision of Object Detection</a:t>
            </a:r>
          </a:p>
          <a:p>
            <a:pPr>
              <a:lnSpc>
                <a:spcPct val="12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Optimize Processing Efficiency on ESP32 Microcontroller</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326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Planning</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lnSpcReduction="1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Objectives</a:t>
            </a:r>
          </a:p>
          <a:p>
            <a:pPr>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Develop a deep learning model that can accurately identify and classify various objects in real-time images captured by autonomous drones, enabling safer navigation. </a:t>
            </a:r>
          </a:p>
          <a:p>
            <a:pPr>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 Ensure that the object detection model runs efficiently on the limited computational resources of drones, enabling rapid decision-making and responsive actions in dynamic environments.</a:t>
            </a:r>
          </a:p>
          <a:p>
            <a:pPr marL="0" indent="0">
              <a:lnSpc>
                <a:spcPct val="150000"/>
              </a:lnSpc>
              <a:buNone/>
            </a:pPr>
            <a:r>
              <a:rPr lang="en-US" sz="1800" b="1" strike="noStrike" spc="-1" dirty="0">
                <a:solidFill>
                  <a:srgbClr val="374151"/>
                </a:solidFill>
                <a:latin typeface="Times New Roman" panose="02020603050405020304" pitchFamily="18" charset="0"/>
                <a:cs typeface="Times New Roman" panose="02020603050405020304" pitchFamily="18" charset="0"/>
              </a:rPr>
              <a:t>Performance</a:t>
            </a:r>
          </a:p>
          <a:p>
            <a:pPr>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Object Detection Accuracy</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Real-Time Processing Speed</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Frame Rate for Video Processing</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Detection and Recognition Time</a:t>
            </a:r>
          </a:p>
          <a:p>
            <a:pPr marL="0" indent="0">
              <a:buNone/>
            </a:pPr>
            <a:endParaRPr lang="en-US" sz="1800" b="1"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20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Planning</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buNone/>
            </a:pPr>
            <a:r>
              <a:rPr lang="en-US" sz="1800" b="1" strike="noStrike" spc="-1" dirty="0">
                <a:solidFill>
                  <a:srgbClr val="000000"/>
                </a:solidFill>
                <a:latin typeface="Times New Roman" panose="02020603050405020304" pitchFamily="18" charset="0"/>
                <a:cs typeface="Times New Roman" panose="02020603050405020304" pitchFamily="18" charset="0"/>
              </a:rPr>
              <a:t>Functional Requirements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YOLOv3 deep learning model for real-time object detection.</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Accept input from the drone's camera or external sources for object detection.</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Display detected objects with bounding boxes and labels on the user interface.</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Integrate with drone control systems to adjust flight paths based on detected objects.</a:t>
            </a:r>
          </a:p>
          <a:p>
            <a:pPr marL="0" indent="0">
              <a:lnSpc>
                <a:spcPct val="150000"/>
              </a:lnSpc>
              <a:spcBef>
                <a:spcPts val="645"/>
              </a:spcBef>
              <a:buNone/>
            </a:pPr>
            <a:r>
              <a:rPr lang="en-US" sz="1800" b="1" spc="-5" dirty="0">
                <a:latin typeface="Times New Roman"/>
                <a:cs typeface="Times New Roman"/>
              </a:rPr>
              <a:t> Non-Functional</a:t>
            </a:r>
            <a:r>
              <a:rPr lang="en-US" sz="1800" b="1" spc="-50" dirty="0">
                <a:latin typeface="Times New Roman"/>
                <a:cs typeface="Times New Roman"/>
              </a:rPr>
              <a:t> </a:t>
            </a:r>
            <a:r>
              <a:rPr lang="en-US" sz="1800" b="1" spc="-5" dirty="0">
                <a:latin typeface="Times New Roman"/>
                <a:cs typeface="Times New Roman"/>
              </a:rPr>
              <a:t>Requirements</a:t>
            </a:r>
            <a:endParaRPr lang="en-US" sz="1800" dirty="0">
              <a:latin typeface="Times New Roman"/>
              <a:cs typeface="Times New Roman"/>
            </a:endParaRPr>
          </a:p>
          <a:p>
            <a:pPr marL="273685" indent="-261620">
              <a:lnSpc>
                <a:spcPct val="150000"/>
              </a:lnSpc>
              <a:spcBef>
                <a:spcPts val="690"/>
              </a:spcBef>
              <a:buFont typeface="Lucida Sans Unicode"/>
              <a:buChar char="□"/>
              <a:tabLst>
                <a:tab pos="274320" algn="l"/>
              </a:tabLst>
            </a:pPr>
            <a:r>
              <a:rPr lang="en-US" sz="1800" spc="-5" dirty="0">
                <a:latin typeface="Times New Roman"/>
                <a:cs typeface="Times New Roman"/>
              </a:rPr>
              <a:t>Security</a:t>
            </a:r>
            <a:endParaRPr lang="en-US" sz="1800" dirty="0">
              <a:latin typeface="Times New Roman"/>
              <a:cs typeface="Times New Roman"/>
            </a:endParaRPr>
          </a:p>
          <a:p>
            <a:pPr marL="273685" indent="-261620">
              <a:lnSpc>
                <a:spcPct val="150000"/>
              </a:lnSpc>
              <a:spcBef>
                <a:spcPts val="685"/>
              </a:spcBef>
              <a:buFont typeface="Lucida Sans Unicode"/>
              <a:buChar char="□"/>
              <a:tabLst>
                <a:tab pos="274320" algn="l"/>
              </a:tabLst>
            </a:pPr>
            <a:r>
              <a:rPr lang="en-US" sz="1800" spc="-5" dirty="0">
                <a:latin typeface="Times New Roman"/>
                <a:cs typeface="Times New Roman"/>
              </a:rPr>
              <a:t>Reliability</a:t>
            </a:r>
            <a:endParaRPr lang="en-US" sz="1800" dirty="0">
              <a:latin typeface="Times New Roman"/>
              <a:cs typeface="Times New Roman"/>
            </a:endParaRPr>
          </a:p>
          <a:p>
            <a:pPr marL="273685" indent="-261620">
              <a:lnSpc>
                <a:spcPct val="150000"/>
              </a:lnSpc>
              <a:spcBef>
                <a:spcPts val="690"/>
              </a:spcBef>
              <a:buFont typeface="Lucida Sans Unicode"/>
              <a:buChar char="□"/>
              <a:tabLst>
                <a:tab pos="274320" algn="l"/>
              </a:tabLst>
            </a:pPr>
            <a:r>
              <a:rPr lang="en-US" sz="1800" spc="-5" dirty="0">
                <a:latin typeface="Times New Roman"/>
                <a:cs typeface="Times New Roman"/>
              </a:rPr>
              <a:t>Usability</a:t>
            </a:r>
            <a:endParaRPr lang="en-US" sz="1800" dirty="0">
              <a:latin typeface="Times New Roman"/>
              <a:cs typeface="Times New Roman"/>
            </a:endParaRPr>
          </a:p>
          <a:p>
            <a:pPr marL="273685" indent="-261620">
              <a:lnSpc>
                <a:spcPct val="150000"/>
              </a:lnSpc>
              <a:spcBef>
                <a:spcPts val="685"/>
              </a:spcBef>
              <a:buFont typeface="Lucida Sans Unicode"/>
              <a:buChar char="□"/>
              <a:tabLst>
                <a:tab pos="274320" algn="l"/>
              </a:tabLst>
            </a:pPr>
            <a:r>
              <a:rPr lang="en-US" sz="1800" spc="-5" dirty="0">
                <a:latin typeface="Times New Roman"/>
                <a:cs typeface="Times New Roman"/>
              </a:rPr>
              <a:t>Portability</a:t>
            </a:r>
            <a:endParaRPr lang="en-US" sz="1800" dirty="0">
              <a:latin typeface="Times New Roman"/>
              <a:cs typeface="Times New Roman"/>
            </a:endParaRPr>
          </a:p>
          <a:p>
            <a:pPr marL="0" indent="0">
              <a:buNone/>
            </a:pPr>
            <a:endParaRPr lang="en-US" sz="1800" b="1"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352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Planning</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buNone/>
            </a:pPr>
            <a:r>
              <a:rPr lang="en-US" sz="1800" b="1" spc="-1" dirty="0">
                <a:solidFill>
                  <a:srgbClr val="000000"/>
                </a:solidFill>
                <a:latin typeface="Times New Roman" panose="02020603050405020304" pitchFamily="18" charset="0"/>
                <a:cs typeface="Times New Roman" panose="02020603050405020304" pitchFamily="18" charset="0"/>
              </a:rPr>
              <a:t>System </a:t>
            </a:r>
            <a:r>
              <a:rPr lang="en-US" sz="1800" b="1" strike="noStrike" spc="-1" dirty="0">
                <a:solidFill>
                  <a:srgbClr val="000000"/>
                </a:solidFill>
                <a:latin typeface="Times New Roman" panose="02020603050405020304" pitchFamily="18" charset="0"/>
                <a:cs typeface="Times New Roman" panose="02020603050405020304" pitchFamily="18" charset="0"/>
              </a:rPr>
              <a:t>Requirements:</a:t>
            </a:r>
          </a:p>
          <a:p>
            <a:pPr marL="0" indent="0">
              <a:buNone/>
            </a:pPr>
            <a:r>
              <a:rPr lang="en-US" sz="1800" b="1" spc="-1" dirty="0">
                <a:solidFill>
                  <a:srgbClr val="000000"/>
                </a:solidFill>
                <a:latin typeface="Times New Roman" panose="02020603050405020304" pitchFamily="18" charset="0"/>
                <a:cs typeface="Times New Roman" panose="02020603050405020304" pitchFamily="18" charset="0"/>
              </a:rPr>
              <a:t>   Hardware Requirements:</a:t>
            </a:r>
          </a:p>
          <a:p>
            <a:pPr marL="45720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rPr>
              <a:t>System Processor	            : 	Intel I7</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rPr>
              <a:t>Hard Disk 		            :  	500 GB</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rPr>
              <a:t>Ram                                             :   8 GB</a:t>
            </a:r>
          </a:p>
          <a:p>
            <a:pPr indent="0" algn="just">
              <a:lnSpc>
                <a:spcPct val="150000"/>
              </a:lnSpc>
              <a:buNone/>
            </a:pPr>
            <a:r>
              <a:rPr lang="en-IN" sz="1800" b="1" dirty="0">
                <a:solidFill>
                  <a:srgbClr val="000000"/>
                </a:solidFill>
                <a:latin typeface="Times New Roman" panose="02020603050405020304" pitchFamily="18" charset="0"/>
                <a:ea typeface="Calibri" panose="020F0502020204030204" pitchFamily="34" charset="0"/>
              </a:rPr>
              <a:t>Software Requirements:</a:t>
            </a:r>
          </a:p>
          <a:p>
            <a:pPr marL="45720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rPr>
              <a:t>Operating system 		: 	Windows OS 8.1</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rPr>
              <a:t>Coding Language 		: 	Python</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rPr>
              <a:t>IDE				:	VS code and Arduino IDE</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Calibri" panose="020F0502020204030204" pitchFamily="34" charset="0"/>
              </a:rPr>
              <a:t>GUI                                                 :                IDLE Prompt</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endParaRPr lang="en-IN" sz="1800" b="1" dirty="0">
              <a:effectLst/>
              <a:latin typeface="Times New Roman" panose="02020603050405020304" pitchFamily="18" charset="0"/>
              <a:ea typeface="Times New Roman" panose="02020603050405020304" pitchFamily="18" charset="0"/>
            </a:endParaRPr>
          </a:p>
          <a:p>
            <a:pPr marL="0" indent="0">
              <a:buNone/>
            </a:pPr>
            <a:endParaRPr lang="en-US" sz="1800" b="1"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292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Planning</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indent="0" algn="just">
              <a:lnSpc>
                <a:spcPct val="150000"/>
              </a:lnSpc>
              <a:buNone/>
            </a:pPr>
            <a:r>
              <a:rPr lang="en-IN" sz="1800" b="1" dirty="0">
                <a:effectLst/>
                <a:latin typeface="Times New Roman" panose="02020603050405020304" pitchFamily="18" charset="0"/>
                <a:ea typeface="Times New Roman" panose="02020603050405020304" pitchFamily="18" charset="0"/>
              </a:rPr>
              <a:t>Methodology:</a:t>
            </a:r>
          </a:p>
          <a:p>
            <a:pPr marL="271780" indent="-259715">
              <a:lnSpc>
                <a:spcPct val="150000"/>
              </a:lnSpc>
              <a:spcBef>
                <a:spcPts val="715"/>
              </a:spcBef>
              <a:buFont typeface="Lucida Sans Unicode"/>
              <a:buChar char="□"/>
              <a:tabLst>
                <a:tab pos="272415" algn="l"/>
              </a:tabLst>
            </a:pPr>
            <a:r>
              <a:rPr lang="en-US" sz="2000" spc="-5" dirty="0">
                <a:latin typeface="Times New Roman"/>
                <a:cs typeface="Times New Roman"/>
              </a:rPr>
              <a:t>This</a:t>
            </a:r>
            <a:r>
              <a:rPr lang="en-US" sz="2000" spc="-15" dirty="0">
                <a:latin typeface="Times New Roman"/>
                <a:cs typeface="Times New Roman"/>
              </a:rPr>
              <a:t> </a:t>
            </a:r>
            <a:r>
              <a:rPr lang="en-US" sz="2000" dirty="0">
                <a:latin typeface="Times New Roman"/>
                <a:cs typeface="Times New Roman"/>
              </a:rPr>
              <a:t>project</a:t>
            </a:r>
            <a:r>
              <a:rPr lang="en-US" sz="2000" spc="-5" dirty="0">
                <a:latin typeface="Times New Roman"/>
                <a:cs typeface="Times New Roman"/>
              </a:rPr>
              <a:t> </a:t>
            </a:r>
            <a:r>
              <a:rPr lang="en-US" sz="2000" dirty="0">
                <a:latin typeface="Times New Roman"/>
                <a:cs typeface="Times New Roman"/>
              </a:rPr>
              <a:t>uses</a:t>
            </a:r>
            <a:r>
              <a:rPr lang="en-US" sz="2000" spc="-5" dirty="0">
                <a:latin typeface="Times New Roman"/>
                <a:cs typeface="Times New Roman"/>
              </a:rPr>
              <a:t> Agile</a:t>
            </a:r>
            <a:r>
              <a:rPr lang="en-US" sz="2000" spc="-10" dirty="0">
                <a:latin typeface="Times New Roman"/>
                <a:cs typeface="Times New Roman"/>
              </a:rPr>
              <a:t> </a:t>
            </a:r>
            <a:r>
              <a:rPr lang="en-US" sz="2000" spc="-5" dirty="0">
                <a:latin typeface="Times New Roman"/>
                <a:cs typeface="Times New Roman"/>
              </a:rPr>
              <a:t>methodology.</a:t>
            </a:r>
            <a:r>
              <a:rPr lang="en-US" sz="2000" spc="-10" dirty="0">
                <a:latin typeface="Times New Roman"/>
                <a:cs typeface="Times New Roman"/>
              </a:rPr>
              <a:t> </a:t>
            </a:r>
            <a:r>
              <a:rPr lang="en-US" sz="2000" dirty="0">
                <a:latin typeface="Times New Roman"/>
                <a:cs typeface="Times New Roman"/>
              </a:rPr>
              <a:t>In</a:t>
            </a:r>
            <a:r>
              <a:rPr lang="en-US" sz="2000" spc="-5" dirty="0">
                <a:latin typeface="Times New Roman"/>
                <a:cs typeface="Times New Roman"/>
              </a:rPr>
              <a:t> that</a:t>
            </a:r>
            <a:r>
              <a:rPr lang="en-US" sz="2000" spc="-10" dirty="0">
                <a:latin typeface="Times New Roman"/>
                <a:cs typeface="Times New Roman"/>
              </a:rPr>
              <a:t> </a:t>
            </a:r>
            <a:r>
              <a:rPr lang="en-US" sz="2000" spc="-5" dirty="0">
                <a:latin typeface="Times New Roman"/>
                <a:cs typeface="Times New Roman"/>
              </a:rPr>
              <a:t>we</a:t>
            </a:r>
            <a:r>
              <a:rPr lang="en-US" sz="2000" spc="-10" dirty="0">
                <a:latin typeface="Times New Roman"/>
                <a:cs typeface="Times New Roman"/>
              </a:rPr>
              <a:t> </a:t>
            </a:r>
            <a:r>
              <a:rPr lang="en-US" sz="2000" dirty="0">
                <a:latin typeface="Times New Roman"/>
                <a:cs typeface="Times New Roman"/>
              </a:rPr>
              <a:t>use</a:t>
            </a:r>
            <a:r>
              <a:rPr lang="en-US" sz="2000" spc="-5" dirty="0">
                <a:latin typeface="Times New Roman"/>
                <a:cs typeface="Times New Roman"/>
              </a:rPr>
              <a:t> scrum</a:t>
            </a:r>
            <a:r>
              <a:rPr lang="en-US" sz="2000" spc="-10" dirty="0">
                <a:latin typeface="Times New Roman"/>
                <a:cs typeface="Times New Roman"/>
              </a:rPr>
              <a:t> </a:t>
            </a:r>
            <a:r>
              <a:rPr lang="en-US" sz="2000" spc="-5" dirty="0">
                <a:latin typeface="Times New Roman"/>
                <a:cs typeface="Times New Roman"/>
              </a:rPr>
              <a:t>agile</a:t>
            </a:r>
            <a:r>
              <a:rPr lang="en-US" sz="2000" spc="-10" dirty="0">
                <a:latin typeface="Times New Roman"/>
                <a:cs typeface="Times New Roman"/>
              </a:rPr>
              <a:t> </a:t>
            </a:r>
            <a:r>
              <a:rPr lang="en-US" sz="2000" spc="-5" dirty="0">
                <a:latin typeface="Times New Roman"/>
                <a:cs typeface="Times New Roman"/>
              </a:rPr>
              <a:t>methodology.</a:t>
            </a:r>
            <a:endParaRPr lang="en-US" sz="2000" dirty="0">
              <a:latin typeface="Times New Roman"/>
              <a:cs typeface="Times New Roman"/>
            </a:endParaRPr>
          </a:p>
          <a:p>
            <a:pPr marL="271780" indent="-259715">
              <a:lnSpc>
                <a:spcPct val="150000"/>
              </a:lnSpc>
              <a:spcBef>
                <a:spcPts val="710"/>
              </a:spcBef>
              <a:buFont typeface="Lucida Sans Unicode"/>
              <a:buChar char="□"/>
              <a:tabLst>
                <a:tab pos="272415" algn="l"/>
              </a:tabLst>
            </a:pPr>
            <a:r>
              <a:rPr lang="en-US" sz="2000" spc="-5" dirty="0">
                <a:latin typeface="Times New Roman"/>
                <a:cs typeface="Times New Roman"/>
              </a:rPr>
              <a:t>Scrum</a:t>
            </a:r>
            <a:r>
              <a:rPr lang="en-US" sz="2000" spc="-15" dirty="0">
                <a:latin typeface="Times New Roman"/>
                <a:cs typeface="Times New Roman"/>
              </a:rPr>
              <a:t> </a:t>
            </a:r>
            <a:r>
              <a:rPr lang="en-US" sz="2000" spc="-5" dirty="0">
                <a:latin typeface="Times New Roman"/>
                <a:cs typeface="Times New Roman"/>
              </a:rPr>
              <a:t>is</a:t>
            </a:r>
            <a:r>
              <a:rPr lang="en-US" sz="2000" spc="-10" dirty="0">
                <a:latin typeface="Times New Roman"/>
                <a:cs typeface="Times New Roman"/>
              </a:rPr>
              <a:t> </a:t>
            </a:r>
            <a:r>
              <a:rPr lang="en-US" sz="2000" spc="-5" dirty="0">
                <a:latin typeface="Times New Roman"/>
                <a:cs typeface="Times New Roman"/>
              </a:rPr>
              <a:t>characterized</a:t>
            </a:r>
            <a:r>
              <a:rPr lang="en-US" sz="2000" spc="-10" dirty="0">
                <a:latin typeface="Times New Roman"/>
                <a:cs typeface="Times New Roman"/>
              </a:rPr>
              <a:t> </a:t>
            </a:r>
            <a:r>
              <a:rPr lang="en-US" sz="2000" dirty="0">
                <a:latin typeface="Times New Roman"/>
                <a:cs typeface="Times New Roman"/>
              </a:rPr>
              <a:t>by</a:t>
            </a:r>
            <a:r>
              <a:rPr lang="en-US" sz="2000" spc="-5" dirty="0">
                <a:latin typeface="Times New Roman"/>
                <a:cs typeface="Times New Roman"/>
              </a:rPr>
              <a:t> cycles</a:t>
            </a:r>
            <a:r>
              <a:rPr lang="en-US" sz="2000" spc="-10" dirty="0">
                <a:latin typeface="Times New Roman"/>
                <a:cs typeface="Times New Roman"/>
              </a:rPr>
              <a:t> </a:t>
            </a:r>
            <a:r>
              <a:rPr lang="en-US" sz="2000" dirty="0">
                <a:latin typeface="Times New Roman"/>
                <a:cs typeface="Times New Roman"/>
              </a:rPr>
              <a:t>or</a:t>
            </a:r>
            <a:r>
              <a:rPr lang="en-US" sz="2000" spc="-5" dirty="0">
                <a:latin typeface="Times New Roman"/>
                <a:cs typeface="Times New Roman"/>
              </a:rPr>
              <a:t> stages</a:t>
            </a:r>
            <a:r>
              <a:rPr lang="en-US" sz="2000" spc="-10" dirty="0">
                <a:latin typeface="Times New Roman"/>
                <a:cs typeface="Times New Roman"/>
              </a:rPr>
              <a:t> </a:t>
            </a:r>
            <a:r>
              <a:rPr lang="en-US" sz="2000" dirty="0">
                <a:latin typeface="Times New Roman"/>
                <a:cs typeface="Times New Roman"/>
              </a:rPr>
              <a:t>of</a:t>
            </a:r>
            <a:r>
              <a:rPr lang="en-US" sz="2000" spc="-10" dirty="0">
                <a:latin typeface="Times New Roman"/>
                <a:cs typeface="Times New Roman"/>
              </a:rPr>
              <a:t> </a:t>
            </a:r>
            <a:r>
              <a:rPr lang="en-US" sz="2000" dirty="0">
                <a:latin typeface="Times New Roman"/>
                <a:cs typeface="Times New Roman"/>
              </a:rPr>
              <a:t>development,</a:t>
            </a:r>
            <a:r>
              <a:rPr lang="en-US" sz="2000" spc="-5" dirty="0">
                <a:latin typeface="Times New Roman"/>
                <a:cs typeface="Times New Roman"/>
              </a:rPr>
              <a:t> </a:t>
            </a:r>
            <a:r>
              <a:rPr lang="en-US" sz="2000" dirty="0">
                <a:latin typeface="Times New Roman"/>
                <a:cs typeface="Times New Roman"/>
              </a:rPr>
              <a:t>known</a:t>
            </a:r>
            <a:r>
              <a:rPr lang="en-US" sz="2000" spc="-5" dirty="0">
                <a:latin typeface="Times New Roman"/>
                <a:cs typeface="Times New Roman"/>
              </a:rPr>
              <a:t> as</a:t>
            </a:r>
            <a:r>
              <a:rPr lang="en-US" sz="2000" spc="-10" dirty="0">
                <a:latin typeface="Times New Roman"/>
                <a:cs typeface="Times New Roman"/>
              </a:rPr>
              <a:t> </a:t>
            </a:r>
            <a:r>
              <a:rPr lang="en-US" sz="2000" spc="-5" dirty="0">
                <a:latin typeface="Times New Roman"/>
                <a:cs typeface="Times New Roman"/>
              </a:rPr>
              <a:t>sprints.</a:t>
            </a:r>
            <a:endParaRPr lang="en-US" sz="2000" dirty="0">
              <a:latin typeface="Times New Roman"/>
              <a:cs typeface="Times New Roman"/>
            </a:endParaRPr>
          </a:p>
          <a:p>
            <a:pPr marL="271780" indent="-259715">
              <a:lnSpc>
                <a:spcPct val="150000"/>
              </a:lnSpc>
              <a:spcBef>
                <a:spcPts val="710"/>
              </a:spcBef>
              <a:buFont typeface="Lucida Sans Unicode"/>
              <a:buChar char="□"/>
              <a:tabLst>
                <a:tab pos="272415" algn="l"/>
              </a:tabLst>
            </a:pPr>
            <a:r>
              <a:rPr lang="en-US" sz="2000" dirty="0">
                <a:latin typeface="Times New Roman"/>
                <a:cs typeface="Times New Roman"/>
              </a:rPr>
              <a:t>It</a:t>
            </a:r>
            <a:r>
              <a:rPr lang="en-US" sz="2000" spc="-10" dirty="0">
                <a:latin typeface="Times New Roman"/>
                <a:cs typeface="Times New Roman"/>
              </a:rPr>
              <a:t> </a:t>
            </a:r>
            <a:r>
              <a:rPr lang="en-US" sz="2000" dirty="0">
                <a:latin typeface="Times New Roman"/>
                <a:cs typeface="Times New Roman"/>
              </a:rPr>
              <a:t>has</a:t>
            </a:r>
            <a:r>
              <a:rPr lang="en-US" sz="2000" spc="-10" dirty="0">
                <a:latin typeface="Times New Roman"/>
                <a:cs typeface="Times New Roman"/>
              </a:rPr>
              <a:t> </a:t>
            </a:r>
            <a:r>
              <a:rPr lang="en-US" sz="2000" dirty="0">
                <a:latin typeface="Times New Roman"/>
                <a:cs typeface="Times New Roman"/>
              </a:rPr>
              <a:t>four</a:t>
            </a:r>
            <a:r>
              <a:rPr lang="en-US" sz="2000" spc="-10" dirty="0">
                <a:latin typeface="Times New Roman"/>
                <a:cs typeface="Times New Roman"/>
              </a:rPr>
              <a:t> </a:t>
            </a:r>
            <a:r>
              <a:rPr lang="en-US" sz="2000" spc="-5" dirty="0">
                <a:latin typeface="Times New Roman"/>
                <a:cs typeface="Times New Roman"/>
              </a:rPr>
              <a:t>stages:</a:t>
            </a:r>
            <a:r>
              <a:rPr lang="en-US" sz="2000" spc="-10" dirty="0">
                <a:latin typeface="Times New Roman"/>
                <a:cs typeface="Times New Roman"/>
              </a:rPr>
              <a:t> </a:t>
            </a:r>
            <a:r>
              <a:rPr lang="en-US" sz="2000" spc="-5" dirty="0">
                <a:latin typeface="Times New Roman"/>
                <a:cs typeface="Times New Roman"/>
              </a:rPr>
              <a:t>Planning,</a:t>
            </a:r>
            <a:r>
              <a:rPr lang="en-US" sz="2000" spc="-15" dirty="0">
                <a:latin typeface="Times New Roman"/>
                <a:cs typeface="Times New Roman"/>
              </a:rPr>
              <a:t> </a:t>
            </a:r>
            <a:r>
              <a:rPr lang="en-US" sz="2000" dirty="0">
                <a:latin typeface="Times New Roman"/>
                <a:cs typeface="Times New Roman"/>
              </a:rPr>
              <a:t>Implementation,</a:t>
            </a:r>
            <a:r>
              <a:rPr lang="en-US" sz="2000" spc="-10" dirty="0">
                <a:latin typeface="Times New Roman"/>
                <a:cs typeface="Times New Roman"/>
              </a:rPr>
              <a:t> </a:t>
            </a:r>
            <a:r>
              <a:rPr lang="en-US" sz="2000" spc="-5" dirty="0">
                <a:latin typeface="Times New Roman"/>
                <a:cs typeface="Times New Roman"/>
              </a:rPr>
              <a:t>Testing</a:t>
            </a:r>
            <a:r>
              <a:rPr lang="en-US" sz="2000" spc="-10" dirty="0">
                <a:latin typeface="Times New Roman"/>
                <a:cs typeface="Times New Roman"/>
              </a:rPr>
              <a:t> </a:t>
            </a:r>
            <a:r>
              <a:rPr lang="en-US" sz="2000" spc="-5" dirty="0">
                <a:latin typeface="Times New Roman"/>
                <a:cs typeface="Times New Roman"/>
              </a:rPr>
              <a:t>and</a:t>
            </a:r>
            <a:r>
              <a:rPr lang="en-US" sz="2000" spc="-15" dirty="0">
                <a:latin typeface="Times New Roman"/>
                <a:cs typeface="Times New Roman"/>
              </a:rPr>
              <a:t> </a:t>
            </a:r>
            <a:r>
              <a:rPr lang="en-US" sz="2000" dirty="0">
                <a:latin typeface="Times New Roman"/>
                <a:cs typeface="Times New Roman"/>
              </a:rPr>
              <a:t>review.</a:t>
            </a:r>
          </a:p>
          <a:p>
            <a:pPr marL="43180">
              <a:lnSpc>
                <a:spcPct val="150000"/>
              </a:lnSpc>
              <a:spcBef>
                <a:spcPts val="715"/>
              </a:spcBef>
            </a:pPr>
            <a:r>
              <a:rPr lang="en-US" sz="1800" b="1" spc="-5" dirty="0">
                <a:latin typeface="Times New Roman"/>
                <a:cs typeface="Times New Roman"/>
              </a:rPr>
              <a:t>Advantages:</a:t>
            </a:r>
            <a:endParaRPr lang="en-US" sz="1800" dirty="0">
              <a:latin typeface="Times New Roman"/>
              <a:cs typeface="Times New Roman"/>
            </a:endParaRPr>
          </a:p>
          <a:p>
            <a:pPr marL="271780" marR="5080" indent="-259715">
              <a:lnSpc>
                <a:spcPct val="150000"/>
              </a:lnSpc>
              <a:spcBef>
                <a:spcPts val="1040"/>
              </a:spcBef>
              <a:buFont typeface="Lucida Sans Unicode"/>
              <a:buChar char="□"/>
              <a:tabLst>
                <a:tab pos="272415" algn="l"/>
              </a:tabLst>
            </a:pPr>
            <a:r>
              <a:rPr lang="en-US" sz="2000" spc="-5" dirty="0">
                <a:latin typeface="Times New Roman"/>
                <a:cs typeface="Times New Roman"/>
              </a:rPr>
              <a:t>This</a:t>
            </a:r>
            <a:r>
              <a:rPr lang="en-US" sz="2000" spc="295" dirty="0">
                <a:latin typeface="Times New Roman"/>
                <a:cs typeface="Times New Roman"/>
              </a:rPr>
              <a:t> </a:t>
            </a:r>
            <a:r>
              <a:rPr lang="en-US" sz="2000" spc="-5" dirty="0">
                <a:latin typeface="Times New Roman"/>
                <a:cs typeface="Times New Roman"/>
              </a:rPr>
              <a:t>Methodology</a:t>
            </a:r>
            <a:r>
              <a:rPr lang="en-US" sz="2000" spc="295" dirty="0">
                <a:latin typeface="Times New Roman"/>
                <a:cs typeface="Times New Roman"/>
              </a:rPr>
              <a:t> </a:t>
            </a:r>
            <a:r>
              <a:rPr lang="en-US" sz="2000" dirty="0">
                <a:latin typeface="Times New Roman"/>
                <a:cs typeface="Times New Roman"/>
              </a:rPr>
              <a:t>has</a:t>
            </a:r>
            <a:r>
              <a:rPr lang="en-US" sz="2000" spc="300" dirty="0">
                <a:latin typeface="Times New Roman"/>
                <a:cs typeface="Times New Roman"/>
              </a:rPr>
              <a:t> </a:t>
            </a:r>
            <a:r>
              <a:rPr lang="en-US" sz="2000" spc="-5" dirty="0">
                <a:latin typeface="Times New Roman"/>
                <a:cs typeface="Times New Roman"/>
              </a:rPr>
              <a:t>ability</a:t>
            </a:r>
            <a:r>
              <a:rPr lang="en-US" sz="2000" spc="295" dirty="0">
                <a:latin typeface="Times New Roman"/>
                <a:cs typeface="Times New Roman"/>
              </a:rPr>
              <a:t> </a:t>
            </a:r>
            <a:r>
              <a:rPr lang="en-US" sz="2000" spc="-5" dirty="0">
                <a:latin typeface="Times New Roman"/>
                <a:cs typeface="Times New Roman"/>
              </a:rPr>
              <a:t>to</a:t>
            </a:r>
            <a:r>
              <a:rPr lang="en-US" sz="2000" spc="300" dirty="0">
                <a:latin typeface="Times New Roman"/>
                <a:cs typeface="Times New Roman"/>
              </a:rPr>
              <a:t> </a:t>
            </a:r>
            <a:r>
              <a:rPr lang="en-US" sz="2000" spc="-5" dirty="0">
                <a:latin typeface="Times New Roman"/>
                <a:cs typeface="Times New Roman"/>
              </a:rPr>
              <a:t>change</a:t>
            </a:r>
            <a:r>
              <a:rPr lang="en-US" sz="2000" spc="295" dirty="0">
                <a:latin typeface="Times New Roman"/>
                <a:cs typeface="Times New Roman"/>
              </a:rPr>
              <a:t> </a:t>
            </a:r>
            <a:r>
              <a:rPr lang="en-US" sz="2000" spc="-5" dirty="0">
                <a:latin typeface="Times New Roman"/>
                <a:cs typeface="Times New Roman"/>
              </a:rPr>
              <a:t>and</a:t>
            </a:r>
            <a:r>
              <a:rPr lang="en-US" sz="2000" spc="300" dirty="0">
                <a:latin typeface="Times New Roman"/>
                <a:cs typeface="Times New Roman"/>
              </a:rPr>
              <a:t> </a:t>
            </a:r>
            <a:r>
              <a:rPr lang="en-US" sz="2000" spc="-5" dirty="0">
                <a:latin typeface="Times New Roman"/>
                <a:cs typeface="Times New Roman"/>
              </a:rPr>
              <a:t>adapt</a:t>
            </a:r>
            <a:r>
              <a:rPr lang="en-US" sz="2000" spc="295" dirty="0">
                <a:latin typeface="Times New Roman"/>
                <a:cs typeface="Times New Roman"/>
              </a:rPr>
              <a:t> </a:t>
            </a:r>
            <a:r>
              <a:rPr lang="en-US" sz="2000" spc="-5" dirty="0">
                <a:latin typeface="Times New Roman"/>
                <a:cs typeface="Times New Roman"/>
              </a:rPr>
              <a:t>with</a:t>
            </a:r>
            <a:r>
              <a:rPr lang="en-US" sz="2000" spc="295" dirty="0">
                <a:latin typeface="Times New Roman"/>
                <a:cs typeface="Times New Roman"/>
              </a:rPr>
              <a:t> </a:t>
            </a:r>
            <a:r>
              <a:rPr lang="en-US" sz="2000" spc="-5" dirty="0">
                <a:latin typeface="Times New Roman"/>
                <a:cs typeface="Times New Roman"/>
              </a:rPr>
              <a:t>and</a:t>
            </a:r>
            <a:r>
              <a:rPr lang="en-US" sz="2000" spc="300" dirty="0">
                <a:latin typeface="Times New Roman"/>
                <a:cs typeface="Times New Roman"/>
              </a:rPr>
              <a:t> </a:t>
            </a:r>
            <a:r>
              <a:rPr lang="en-US" sz="2000" spc="-5" dirty="0">
                <a:latin typeface="Times New Roman"/>
                <a:cs typeface="Times New Roman"/>
              </a:rPr>
              <a:t>satisfy</a:t>
            </a:r>
            <a:r>
              <a:rPr lang="en-US" sz="2000" spc="295" dirty="0">
                <a:latin typeface="Times New Roman"/>
                <a:cs typeface="Times New Roman"/>
              </a:rPr>
              <a:t> </a:t>
            </a:r>
            <a:r>
              <a:rPr lang="en-US" sz="2000" spc="-5" dirty="0">
                <a:latin typeface="Times New Roman"/>
                <a:cs typeface="Times New Roman"/>
              </a:rPr>
              <a:t>the</a:t>
            </a:r>
            <a:r>
              <a:rPr lang="en-US" sz="2000" spc="300" dirty="0">
                <a:latin typeface="Times New Roman"/>
                <a:cs typeface="Times New Roman"/>
              </a:rPr>
              <a:t> </a:t>
            </a:r>
            <a:r>
              <a:rPr lang="en-US" sz="2000" spc="-5" dirty="0">
                <a:latin typeface="Times New Roman"/>
                <a:cs typeface="Times New Roman"/>
              </a:rPr>
              <a:t>changing</a:t>
            </a:r>
            <a:r>
              <a:rPr lang="en-US" sz="2000" spc="295" dirty="0">
                <a:latin typeface="Times New Roman"/>
                <a:cs typeface="Times New Roman"/>
              </a:rPr>
              <a:t> </a:t>
            </a:r>
            <a:r>
              <a:rPr lang="en-US" sz="2000" dirty="0">
                <a:latin typeface="Times New Roman"/>
                <a:cs typeface="Times New Roman"/>
              </a:rPr>
              <a:t>needs</a:t>
            </a:r>
            <a:r>
              <a:rPr lang="en-US" sz="2000" spc="300" dirty="0">
                <a:latin typeface="Times New Roman"/>
                <a:cs typeface="Times New Roman"/>
              </a:rPr>
              <a:t> </a:t>
            </a:r>
            <a:r>
              <a:rPr lang="en-US" sz="2000" spc="-5" dirty="0">
                <a:latin typeface="Times New Roman"/>
                <a:cs typeface="Times New Roman"/>
              </a:rPr>
              <a:t>in </a:t>
            </a:r>
            <a:r>
              <a:rPr lang="en-US" sz="2000" spc="-585" dirty="0">
                <a:latin typeface="Times New Roman"/>
                <a:cs typeface="Times New Roman"/>
              </a:rPr>
              <a:t> </a:t>
            </a:r>
            <a:r>
              <a:rPr lang="en-US" sz="2000" spc="-5" dirty="0">
                <a:latin typeface="Times New Roman"/>
                <a:cs typeface="Times New Roman"/>
              </a:rPr>
              <a:t>short</a:t>
            </a:r>
            <a:r>
              <a:rPr lang="en-US" sz="2000" spc="-10" dirty="0">
                <a:latin typeface="Times New Roman"/>
                <a:cs typeface="Times New Roman"/>
              </a:rPr>
              <a:t> </a:t>
            </a:r>
            <a:r>
              <a:rPr lang="en-US" sz="2000" spc="-5" dirty="0">
                <a:latin typeface="Times New Roman"/>
                <a:cs typeface="Times New Roman"/>
              </a:rPr>
              <a:t>term.</a:t>
            </a:r>
            <a:endParaRPr lang="en-US" sz="2000" dirty="0">
              <a:latin typeface="Times New Roman"/>
              <a:cs typeface="Times New Roman"/>
            </a:endParaRPr>
          </a:p>
          <a:p>
            <a:pPr marL="271780" indent="-259715">
              <a:lnSpc>
                <a:spcPct val="150000"/>
              </a:lnSpc>
              <a:spcBef>
                <a:spcPts val="675"/>
              </a:spcBef>
              <a:buFont typeface="Lucida Sans Unicode"/>
              <a:buChar char="□"/>
              <a:tabLst>
                <a:tab pos="272415" algn="l"/>
              </a:tabLst>
            </a:pPr>
            <a:r>
              <a:rPr lang="en-US" sz="2000" spc="-5" dirty="0">
                <a:latin typeface="Times New Roman"/>
                <a:cs typeface="Times New Roman"/>
              </a:rPr>
              <a:t>Requires</a:t>
            </a:r>
            <a:r>
              <a:rPr lang="en-US" sz="2000" spc="-35" dirty="0">
                <a:latin typeface="Times New Roman"/>
                <a:cs typeface="Times New Roman"/>
              </a:rPr>
              <a:t> </a:t>
            </a:r>
            <a:r>
              <a:rPr lang="en-US" sz="2000" spc="-5" dirty="0">
                <a:latin typeface="Times New Roman"/>
                <a:cs typeface="Times New Roman"/>
              </a:rPr>
              <a:t>less</a:t>
            </a:r>
            <a:r>
              <a:rPr lang="en-US" sz="2000" spc="-30" dirty="0">
                <a:latin typeface="Times New Roman"/>
                <a:cs typeface="Times New Roman"/>
              </a:rPr>
              <a:t> </a:t>
            </a:r>
            <a:r>
              <a:rPr lang="en-US" sz="2000" dirty="0">
                <a:latin typeface="Times New Roman"/>
                <a:cs typeface="Times New Roman"/>
              </a:rPr>
              <a:t>documentation.</a:t>
            </a:r>
          </a:p>
          <a:p>
            <a:pPr indent="0" algn="just">
              <a:lnSpc>
                <a:spcPct val="150000"/>
              </a:lnSpc>
              <a:buNone/>
            </a:pPr>
            <a:endParaRPr lang="en-IN" sz="1800" b="1" dirty="0">
              <a:effectLst/>
              <a:latin typeface="Times New Roman" panose="02020603050405020304" pitchFamily="18" charset="0"/>
              <a:ea typeface="Times New Roman" panose="02020603050405020304" pitchFamily="18" charset="0"/>
            </a:endParaRPr>
          </a:p>
          <a:p>
            <a:pPr marL="0" indent="0">
              <a:buNone/>
            </a:pPr>
            <a:endParaRPr lang="en-US" sz="1800" b="1"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659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Planning</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Evaluate and select appropriate technologies for implementing the system, such as YOLOv3, ESP32 microcontroller, and drone APIs.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Design the system architecture, including modules, components, and their interactions.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Ensure scalability, flexibility, and modularity in the design.</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Develop a comprehensive testing strategy, including unit testing, integration testing, and system testing.</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Plan for testing scenarios to validate object detection accuracy, response time, and system reliability.</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By including these elements, we can ensure a structured and organized approach to the development and implementation of the proposed deep learning-based object detection system for autonomous drones.</a:t>
            </a:r>
          </a:p>
          <a:p>
            <a:pPr indent="0" algn="just">
              <a:lnSpc>
                <a:spcPct val="150000"/>
              </a:lnSpc>
              <a:buNone/>
            </a:pPr>
            <a:endParaRPr lang="en-IN" sz="1800" b="1" dirty="0">
              <a:effectLst/>
              <a:latin typeface="Times New Roman" panose="02020603050405020304" pitchFamily="18" charset="0"/>
              <a:ea typeface="Times New Roman" panose="02020603050405020304" pitchFamily="18" charset="0"/>
            </a:endParaRPr>
          </a:p>
          <a:p>
            <a:pPr marL="0" indent="0">
              <a:buNone/>
            </a:pPr>
            <a:endParaRPr lang="en-US" sz="1800" b="1"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443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Design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31FC509-E584-F222-EC73-760E70A7A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24" y="980387"/>
            <a:ext cx="7869207" cy="5670457"/>
          </a:xfrm>
          <a:prstGeom prst="rect">
            <a:avLst/>
          </a:prstGeom>
        </p:spPr>
      </p:pic>
    </p:spTree>
    <p:extLst>
      <p:ext uri="{BB962C8B-B14F-4D97-AF65-F5344CB8AC3E}">
        <p14:creationId xmlns:p14="http://schemas.microsoft.com/office/powerpoint/2010/main" val="251134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413160" y="1016851"/>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0DC0E0D-BE2C-6335-380A-3A6DD7F47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4046"/>
            <a:ext cx="11655595" cy="5641661"/>
          </a:xfrm>
          <a:prstGeom prst="rect">
            <a:avLst/>
          </a:prstGeom>
        </p:spPr>
      </p:pic>
    </p:spTree>
    <p:extLst>
      <p:ext uri="{BB962C8B-B14F-4D97-AF65-F5344CB8AC3E}">
        <p14:creationId xmlns:p14="http://schemas.microsoft.com/office/powerpoint/2010/main" val="178424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400" spc="-1" dirty="0">
                <a:solidFill>
                  <a:srgbClr val="000000"/>
                </a:solidFill>
                <a:latin typeface="Times New Roman"/>
              </a:rPr>
              <a:t>Comments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Introduction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Literature Survey</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Existing System</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Proposed System</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Planning</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Design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Implementation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Research Paper</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References</a:t>
            </a: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244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51DEB53C-DC40-8993-FE41-EAE1F9596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03"/>
            <a:ext cx="11450320" cy="5560010"/>
          </a:xfrm>
          <a:prstGeom prst="rect">
            <a:avLst/>
          </a:prstGeom>
        </p:spPr>
      </p:pic>
    </p:spTree>
    <p:extLst>
      <p:ext uri="{BB962C8B-B14F-4D97-AF65-F5344CB8AC3E}">
        <p14:creationId xmlns:p14="http://schemas.microsoft.com/office/powerpoint/2010/main" val="17422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1AA01018-C946-546C-0DD4-A189C3E72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46009"/>
            <a:ext cx="11364686" cy="5665806"/>
          </a:xfrm>
          <a:prstGeom prst="rect">
            <a:avLst/>
          </a:prstGeom>
        </p:spPr>
      </p:pic>
    </p:spTree>
    <p:extLst>
      <p:ext uri="{BB962C8B-B14F-4D97-AF65-F5344CB8AC3E}">
        <p14:creationId xmlns:p14="http://schemas.microsoft.com/office/powerpoint/2010/main" val="3221368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824752" y="1005003"/>
            <a:ext cx="11305927" cy="4813091"/>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1268A00F-068E-7DDD-6E6B-A01759F800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804" y="1163918"/>
            <a:ext cx="2986368" cy="3981823"/>
          </a:xfrm>
          <a:prstGeom prst="rect">
            <a:avLst/>
          </a:prstGeom>
        </p:spPr>
      </p:pic>
      <p:pic>
        <p:nvPicPr>
          <p:cNvPr id="16" name="Picture 15">
            <a:extLst>
              <a:ext uri="{FF2B5EF4-FFF2-40B4-BE49-F238E27FC236}">
                <a16:creationId xmlns:a16="http://schemas.microsoft.com/office/drawing/2014/main" id="{EB833C1F-9EE1-4A4D-6210-3B890F3E0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936" y="2657063"/>
            <a:ext cx="6546017" cy="1453336"/>
          </a:xfrm>
          <a:prstGeom prst="rect">
            <a:avLst/>
          </a:prstGeom>
        </p:spPr>
      </p:pic>
      <p:sp>
        <p:nvSpPr>
          <p:cNvPr id="4" name="TextBox 3">
            <a:extLst>
              <a:ext uri="{FF2B5EF4-FFF2-40B4-BE49-F238E27FC236}">
                <a16:creationId xmlns:a16="http://schemas.microsoft.com/office/drawing/2014/main" id="{5842ED9B-445F-D256-8ED2-9F45DA78A267}"/>
              </a:ext>
            </a:extLst>
          </p:cNvPr>
          <p:cNvSpPr txBox="1"/>
          <p:nvPr/>
        </p:nvSpPr>
        <p:spPr>
          <a:xfrm>
            <a:off x="3684494" y="6015318"/>
            <a:ext cx="4974503" cy="369332"/>
          </a:xfrm>
          <a:prstGeom prst="rect">
            <a:avLst/>
          </a:prstGeom>
          <a:noFill/>
        </p:spPr>
        <p:txBody>
          <a:bodyPr wrap="none" rtlCol="0">
            <a:spAutoFit/>
          </a:bodyPr>
          <a:lstStyle/>
          <a:p>
            <a:r>
              <a:rPr lang="en-IN" dirty="0"/>
              <a:t>  </a:t>
            </a:r>
            <a:r>
              <a:rPr lang="en-IN" dirty="0">
                <a:latin typeface="Times New Roman" panose="02020603050405020304" pitchFamily="18" charset="0"/>
                <a:cs typeface="Times New Roman" panose="02020603050405020304" pitchFamily="18" charset="0"/>
              </a:rPr>
              <a:t> Fig1</a:t>
            </a:r>
            <a:r>
              <a:rPr lang="en-IN" dirty="0"/>
              <a:t>: Sample Trained Object and its data       </a:t>
            </a:r>
          </a:p>
        </p:txBody>
      </p:sp>
    </p:spTree>
    <p:extLst>
      <p:ext uri="{BB962C8B-B14F-4D97-AF65-F5344CB8AC3E}">
        <p14:creationId xmlns:p14="http://schemas.microsoft.com/office/powerpoint/2010/main" val="86185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ECC52ED-9234-06BE-68AA-D24EAF1A0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54" y="1878676"/>
            <a:ext cx="11083228" cy="3491346"/>
          </a:xfrm>
          <a:prstGeom prst="rect">
            <a:avLst/>
          </a:prstGeom>
        </p:spPr>
      </p:pic>
      <p:sp>
        <p:nvSpPr>
          <p:cNvPr id="3" name="TextBox 2">
            <a:extLst>
              <a:ext uri="{FF2B5EF4-FFF2-40B4-BE49-F238E27FC236}">
                <a16:creationId xmlns:a16="http://schemas.microsoft.com/office/drawing/2014/main" id="{94862609-2AA9-DC5E-4642-2F7E9F842296}"/>
              </a:ext>
            </a:extLst>
          </p:cNvPr>
          <p:cNvSpPr txBox="1"/>
          <p:nvPr/>
        </p:nvSpPr>
        <p:spPr>
          <a:xfrm>
            <a:off x="4598892" y="5809129"/>
            <a:ext cx="3283976" cy="369332"/>
          </a:xfrm>
          <a:prstGeom prst="rect">
            <a:avLst/>
          </a:prstGeom>
          <a:noFill/>
        </p:spPr>
        <p:txBody>
          <a:bodyPr wrap="none" rtlCol="0">
            <a:spAutoFit/>
          </a:bodyPr>
          <a:lstStyle/>
          <a:p>
            <a:r>
              <a:rPr lang="en-IN" dirty="0"/>
              <a:t>Fig 2: Architecture of YOLOV3</a:t>
            </a:r>
          </a:p>
        </p:txBody>
      </p:sp>
    </p:spTree>
    <p:extLst>
      <p:ext uri="{BB962C8B-B14F-4D97-AF65-F5344CB8AC3E}">
        <p14:creationId xmlns:p14="http://schemas.microsoft.com/office/powerpoint/2010/main" val="11926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CB2C727-191E-9DBB-A586-46B88948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082"/>
            <a:ext cx="8000951" cy="5432612"/>
          </a:xfrm>
          <a:prstGeom prst="rect">
            <a:avLst/>
          </a:prstGeom>
        </p:spPr>
      </p:pic>
      <p:pic>
        <p:nvPicPr>
          <p:cNvPr id="7" name="Picture 6">
            <a:extLst>
              <a:ext uri="{FF2B5EF4-FFF2-40B4-BE49-F238E27FC236}">
                <a16:creationId xmlns:a16="http://schemas.microsoft.com/office/drawing/2014/main" id="{6ACD768A-C4C7-53AA-22A1-2C27F62CA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846" y="887506"/>
            <a:ext cx="7862219" cy="5689040"/>
          </a:xfrm>
          <a:prstGeom prst="rect">
            <a:avLst/>
          </a:prstGeom>
        </p:spPr>
      </p:pic>
    </p:spTree>
    <p:extLst>
      <p:ext uri="{BB962C8B-B14F-4D97-AF65-F5344CB8AC3E}">
        <p14:creationId xmlns:p14="http://schemas.microsoft.com/office/powerpoint/2010/main" val="1229254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7D8EE202-DFF5-E5CE-72AD-60D9819B6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1" y="860612"/>
            <a:ext cx="12108889" cy="4504304"/>
          </a:xfrm>
          <a:prstGeom prst="rect">
            <a:avLst/>
          </a:prstGeom>
        </p:spPr>
      </p:pic>
    </p:spTree>
    <p:extLst>
      <p:ext uri="{BB962C8B-B14F-4D97-AF65-F5344CB8AC3E}">
        <p14:creationId xmlns:p14="http://schemas.microsoft.com/office/powerpoint/2010/main" val="8985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5F9027-B9CE-59ED-8F8B-1340CB7A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06" y="1137918"/>
            <a:ext cx="6847278" cy="4524094"/>
          </a:xfrm>
          <a:prstGeom prst="rect">
            <a:avLst/>
          </a:prstGeom>
        </p:spPr>
      </p:pic>
      <p:sp>
        <p:nvSpPr>
          <p:cNvPr id="5" name="TextBox 4">
            <a:extLst>
              <a:ext uri="{FF2B5EF4-FFF2-40B4-BE49-F238E27FC236}">
                <a16:creationId xmlns:a16="http://schemas.microsoft.com/office/drawing/2014/main" id="{2752BA51-6154-47C3-86E0-2D05241C54FA}"/>
              </a:ext>
            </a:extLst>
          </p:cNvPr>
          <p:cNvSpPr txBox="1"/>
          <p:nvPr/>
        </p:nvSpPr>
        <p:spPr>
          <a:xfrm>
            <a:off x="4204447" y="5800165"/>
            <a:ext cx="3003177" cy="369332"/>
          </a:xfrm>
          <a:prstGeom prst="rect">
            <a:avLst/>
          </a:prstGeom>
          <a:noFill/>
        </p:spPr>
        <p:txBody>
          <a:bodyPr wrap="square" rtlCol="0">
            <a:spAutoFit/>
          </a:bodyPr>
          <a:lstStyle/>
          <a:p>
            <a:r>
              <a:rPr lang="en-US" dirty="0"/>
              <a:t>Fig 3: Confusion Matrix</a:t>
            </a:r>
            <a:endParaRPr lang="en-IN" dirty="0"/>
          </a:p>
        </p:txBody>
      </p:sp>
    </p:spTree>
    <p:extLst>
      <p:ext uri="{BB962C8B-B14F-4D97-AF65-F5344CB8AC3E}">
        <p14:creationId xmlns:p14="http://schemas.microsoft.com/office/powerpoint/2010/main" val="213216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F552C95-D896-94F5-DE05-A96A0E9B5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934" y="1058814"/>
            <a:ext cx="3431948" cy="4810325"/>
          </a:xfrm>
          <a:prstGeom prst="rect">
            <a:avLst/>
          </a:prstGeom>
        </p:spPr>
      </p:pic>
      <p:pic>
        <p:nvPicPr>
          <p:cNvPr id="4" name="Picture 3">
            <a:extLst>
              <a:ext uri="{FF2B5EF4-FFF2-40B4-BE49-F238E27FC236}">
                <a16:creationId xmlns:a16="http://schemas.microsoft.com/office/drawing/2014/main" id="{56418699-1B61-222E-1C6B-E82107BF1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883" y="1033931"/>
            <a:ext cx="3554506" cy="4739340"/>
          </a:xfrm>
          <a:prstGeom prst="rect">
            <a:avLst/>
          </a:prstGeom>
        </p:spPr>
      </p:pic>
      <p:sp>
        <p:nvSpPr>
          <p:cNvPr id="6" name="TextBox 5">
            <a:extLst>
              <a:ext uri="{FF2B5EF4-FFF2-40B4-BE49-F238E27FC236}">
                <a16:creationId xmlns:a16="http://schemas.microsoft.com/office/drawing/2014/main" id="{F2E1E75E-B5F7-395A-0E8A-E3F17D583B03}"/>
              </a:ext>
            </a:extLst>
          </p:cNvPr>
          <p:cNvSpPr txBox="1"/>
          <p:nvPr/>
        </p:nvSpPr>
        <p:spPr>
          <a:xfrm>
            <a:off x="1586753" y="6078071"/>
            <a:ext cx="5036874" cy="369332"/>
          </a:xfrm>
          <a:prstGeom prst="rect">
            <a:avLst/>
          </a:prstGeom>
          <a:noFill/>
        </p:spPr>
        <p:txBody>
          <a:bodyPr wrap="square" rtlCol="0">
            <a:spAutoFit/>
          </a:bodyPr>
          <a:lstStyle/>
          <a:p>
            <a:r>
              <a:rPr lang="en-IN" dirty="0"/>
              <a:t>Fig 4: Trained Object</a:t>
            </a:r>
          </a:p>
        </p:txBody>
      </p:sp>
      <p:sp>
        <p:nvSpPr>
          <p:cNvPr id="8" name="TextBox 7">
            <a:extLst>
              <a:ext uri="{FF2B5EF4-FFF2-40B4-BE49-F238E27FC236}">
                <a16:creationId xmlns:a16="http://schemas.microsoft.com/office/drawing/2014/main" id="{98899412-C1F2-764E-A8F6-69729ADB7DF7}"/>
              </a:ext>
            </a:extLst>
          </p:cNvPr>
          <p:cNvSpPr txBox="1"/>
          <p:nvPr/>
        </p:nvSpPr>
        <p:spPr>
          <a:xfrm>
            <a:off x="6938682" y="6078070"/>
            <a:ext cx="3108543" cy="369332"/>
          </a:xfrm>
          <a:prstGeom prst="rect">
            <a:avLst/>
          </a:prstGeom>
          <a:noFill/>
        </p:spPr>
        <p:txBody>
          <a:bodyPr wrap="none" rtlCol="0">
            <a:spAutoFit/>
          </a:bodyPr>
          <a:lstStyle/>
          <a:p>
            <a:r>
              <a:rPr lang="en-IN" dirty="0"/>
              <a:t>         Fig 5: Predicted Object</a:t>
            </a:r>
          </a:p>
        </p:txBody>
      </p:sp>
    </p:spTree>
    <p:extLst>
      <p:ext uri="{BB962C8B-B14F-4D97-AF65-F5344CB8AC3E}">
        <p14:creationId xmlns:p14="http://schemas.microsoft.com/office/powerpoint/2010/main" val="75045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Research Paper</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037DE1B4-E614-1F9F-52E0-0073BCC8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019" y="882396"/>
            <a:ext cx="3937840" cy="5678285"/>
          </a:xfrm>
          <a:prstGeom prst="rect">
            <a:avLst/>
          </a:prstGeom>
        </p:spPr>
      </p:pic>
    </p:spTree>
    <p:extLst>
      <p:ext uri="{BB962C8B-B14F-4D97-AF65-F5344CB8AC3E}">
        <p14:creationId xmlns:p14="http://schemas.microsoft.com/office/powerpoint/2010/main" val="108902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3200" b="0" strike="noStrike" spc="-1" dirty="0">
                <a:solidFill>
                  <a:srgbClr val="FFFFFF"/>
                </a:solidFill>
                <a:latin typeface="Times New Roman"/>
              </a:rPr>
              <a:t>Reference</a:t>
            </a:r>
            <a:r>
              <a:rPr lang="en-US" sz="3200" b="0" strike="noStrike" spc="-1" dirty="0">
                <a:solidFill>
                  <a:srgbClr val="FFFFFF"/>
                </a:solidFill>
                <a:latin typeface="Times New Roman"/>
              </a:rPr>
              <a:t>s</a:t>
            </a:r>
            <a:endParaRPr lang="en-US" sz="3200" b="0" strike="noStrike" spc="-1" dirty="0">
              <a:solidFill>
                <a:srgbClr val="000000"/>
              </a:solidFill>
              <a:latin typeface="Calibri"/>
            </a:endParaRPr>
          </a:p>
        </p:txBody>
      </p:sp>
      <p:sp>
        <p:nvSpPr>
          <p:cNvPr id="112" name="PlaceHolder 2"/>
          <p:cNvSpPr>
            <a:spLocks noGrp="1"/>
          </p:cNvSpPr>
          <p:nvPr>
            <p:ph/>
          </p:nvPr>
        </p:nvSpPr>
        <p:spPr>
          <a:xfrm>
            <a:off x="199440" y="1144414"/>
            <a:ext cx="11778840" cy="5394600"/>
          </a:xfrm>
          <a:prstGeom prst="rect">
            <a:avLst/>
          </a:prstGeom>
          <a:noFill/>
          <a:ln w="0">
            <a:noFill/>
          </a:ln>
        </p:spPr>
        <p:txBody>
          <a:bodyPr anchor="t">
            <a:noAutofit/>
          </a:bodyPr>
          <a:lstStyle/>
          <a:p>
            <a:pPr marL="0" indent="0" algn="just">
              <a:lnSpc>
                <a:spcPct val="150000"/>
              </a:lnSpc>
              <a:spcBef>
                <a:spcPts val="1001"/>
              </a:spcBef>
              <a:buNone/>
              <a:tabLst>
                <a:tab pos="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Jangwon</a:t>
            </a:r>
            <a:r>
              <a:rPr lang="en-IN" sz="2000" dirty="0">
                <a:latin typeface="Times New Roman" panose="02020603050405020304" pitchFamily="18" charset="0"/>
                <a:cs typeface="Times New Roman" panose="02020603050405020304" pitchFamily="18" charset="0"/>
              </a:rPr>
              <a:t> Lee, </a:t>
            </a:r>
            <a:r>
              <a:rPr lang="en-IN" sz="2000" dirty="0" err="1">
                <a:latin typeface="Times New Roman" panose="02020603050405020304" pitchFamily="18" charset="0"/>
                <a:cs typeface="Times New Roman" panose="02020603050405020304" pitchFamily="18" charset="0"/>
              </a:rPr>
              <a:t>Jingya</a:t>
            </a:r>
            <a:r>
              <a:rPr lang="en-IN" sz="2000" dirty="0">
                <a:latin typeface="Times New Roman" panose="02020603050405020304" pitchFamily="18" charset="0"/>
                <a:cs typeface="Times New Roman" panose="02020603050405020304" pitchFamily="18" charset="0"/>
              </a:rPr>
              <a:t> Wang, David Crandall, Selma </a:t>
            </a:r>
            <a:r>
              <a:rPr lang="en-IN" sz="2000" dirty="0" err="1">
                <a:latin typeface="Times New Roman" panose="02020603050405020304" pitchFamily="18" charset="0"/>
                <a:cs typeface="Times New Roman" panose="02020603050405020304" pitchFamily="18" charset="0"/>
              </a:rPr>
              <a:t>Sabanovi</a:t>
            </a:r>
            <a:r>
              <a:rPr lang="en-IN" sz="2000" dirty="0">
                <a:latin typeface="Times New Roman" panose="02020603050405020304" pitchFamily="18" charset="0"/>
                <a:cs typeface="Times New Roman" panose="02020603050405020304" pitchFamily="18" charset="0"/>
              </a:rPr>
              <a:t> ˇ c, and Geoffrey Fox”</a:t>
            </a:r>
            <a:r>
              <a:rPr lang="en-US" sz="2000" dirty="0">
                <a:latin typeface="Times New Roman" panose="02020603050405020304" pitchFamily="18" charset="0"/>
                <a:cs typeface="Times New Roman" panose="02020603050405020304" pitchFamily="18" charset="0"/>
              </a:rPr>
              <a:t> Real-Time, Cloud-based Object Detection for Unmanned Aerial Vehicles”</a:t>
            </a:r>
            <a:r>
              <a:rPr lang="en-US" sz="2000" b="0" strike="noStrike" spc="-1" dirty="0">
                <a:solidFill>
                  <a:srgbClr val="000000"/>
                </a:solidFill>
                <a:latin typeface="Times New Roman" panose="02020603050405020304" pitchFamily="18" charset="0"/>
                <a:cs typeface="Times New Roman" panose="02020603050405020304" pitchFamily="18" charset="0"/>
              </a:rPr>
              <a:t>pp.8,2021.</a:t>
            </a:r>
            <a:r>
              <a:rPr lang="en-US" sz="2000" b="0" strike="noStrike" spc="-1" dirty="0">
                <a:solidFill>
                  <a:srgbClr val="000000"/>
                </a:solidFill>
                <a:latin typeface="Times New Roman" panose="02020603050405020304" pitchFamily="18" charset="0"/>
                <a:cs typeface="Times New Roman" panose="02020603050405020304" pitchFamily="18" charset="0"/>
                <a:hlinkClick r:id="rId3"/>
              </a:rPr>
              <a:t>https://ieeexplore.ieee.org/document/7926512</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spcBef>
                <a:spcPts val="1001"/>
              </a:spcBef>
              <a:buNone/>
              <a:tabLst>
                <a:tab pos="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Payal Mittal a , Raman Singh b , Akashdeep Sharma c, ⁎” Deep learning-based object detection in low-altitude UAV datasets: A survey”pp.1-13.</a:t>
            </a:r>
            <a:r>
              <a:rPr lang="en-US" sz="2000" dirty="0">
                <a:latin typeface="Times New Roman" panose="02020603050405020304" pitchFamily="18" charset="0"/>
                <a:cs typeface="Times New Roman" panose="02020603050405020304" pitchFamily="18" charset="0"/>
                <a:hlinkClick r:id="rId4"/>
              </a:rPr>
              <a:t>https://deep_learning_based_object_detection_in.pdf</a:t>
            </a: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1001"/>
              </a:spcBef>
              <a:buNone/>
              <a:tabLst>
                <a:tab pos="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rPr>
              <a:t>Xin Wu, Member, IEEE, Wei Li, Senior Member, IEEE, </a:t>
            </a:r>
            <a:r>
              <a:rPr lang="en-IN" sz="2000" dirty="0" err="1">
                <a:latin typeface="Times New Roman" panose="02020603050405020304" pitchFamily="18" charset="0"/>
                <a:cs typeface="Times New Roman" panose="02020603050405020304" pitchFamily="18" charset="0"/>
              </a:rPr>
              <a:t>Danfeng</a:t>
            </a:r>
            <a:r>
              <a:rPr lang="en-IN" sz="2000" dirty="0">
                <a:latin typeface="Times New Roman" panose="02020603050405020304" pitchFamily="18" charset="0"/>
                <a:cs typeface="Times New Roman" panose="02020603050405020304" pitchFamily="18" charset="0"/>
              </a:rPr>
              <a:t> Hong, Senior Member, IEEE, Ran Tao, Senior Member, IEEE, and Qian Du, Fellow, IEEE</a:t>
            </a:r>
            <a:r>
              <a:rPr lang="en-US" sz="2000" b="0" strike="noStrike" spc="-1"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Deep Learning for UAV-based Object Detection and Tracking:ASurvey</a:t>
            </a:r>
            <a:r>
              <a:rPr lang="en-US" sz="2000" b="0" strike="noStrike" spc="-1" dirty="0">
                <a:solidFill>
                  <a:srgbClr val="000000"/>
                </a:solidFill>
                <a:latin typeface="Times New Roman" panose="02020603050405020304" pitchFamily="18" charset="0"/>
                <a:cs typeface="Times New Roman" panose="02020603050405020304" pitchFamily="18" charset="0"/>
              </a:rPr>
              <a:t>”pp.24,2021.</a:t>
            </a:r>
            <a:r>
              <a:rPr lang="en-US" sz="2000" b="0" strike="noStrike" spc="-1" dirty="0">
                <a:solidFill>
                  <a:srgbClr val="000000"/>
                </a:solidFill>
                <a:latin typeface="Times New Roman" panose="02020603050405020304" pitchFamily="18" charset="0"/>
                <a:cs typeface="Times New Roman" panose="02020603050405020304" pitchFamily="18" charset="0"/>
                <a:hlinkClick r:id="rId5"/>
              </a:rPr>
              <a:t>https://arxiv.org/pdf/2110.12638</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6A31F4-D5DE-E976-1312-ECD2551BDC7D}"/>
              </a:ext>
            </a:extLst>
          </p:cNvPr>
          <p:cNvSpPr txBox="1"/>
          <p:nvPr/>
        </p:nvSpPr>
        <p:spPr>
          <a:xfrm>
            <a:off x="2677212" y="-89317"/>
            <a:ext cx="10353774" cy="615553"/>
          </a:xfrm>
          <a:prstGeom prst="rect">
            <a:avLst/>
          </a:prstGeom>
          <a:noFill/>
        </p:spPr>
        <p:txBody>
          <a:bodyPr wrap="square" rtlCol="0">
            <a:spAutoFit/>
          </a:bodyPr>
          <a:lstStyle/>
          <a:p>
            <a:r>
              <a:rPr lang="en-US" sz="160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60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Comments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000" b="0" strike="noStrike" spc="-1" dirty="0">
                <a:solidFill>
                  <a:srgbClr val="000000"/>
                </a:solidFill>
                <a:latin typeface="Times New Roman"/>
              </a:rPr>
              <a:t>Clarity about camera pixel?</a:t>
            </a:r>
          </a:p>
          <a:p>
            <a:pPr marL="462240" indent="-462240" algn="just">
              <a:lnSpc>
                <a:spcPct val="90000"/>
              </a:lnSpc>
              <a:spcBef>
                <a:spcPts val="1001"/>
              </a:spcBef>
              <a:buSzPct val="100058"/>
              <a:buBlip>
                <a:blip r:embed="rId3"/>
              </a:buBlip>
            </a:pPr>
            <a:r>
              <a:rPr lang="en-US" sz="2000" spc="-1" dirty="0">
                <a:solidFill>
                  <a:srgbClr val="000000"/>
                </a:solidFill>
                <a:latin typeface="Times New Roman"/>
              </a:rPr>
              <a:t>Try to implement by drone?</a:t>
            </a:r>
          </a:p>
          <a:p>
            <a:pPr marL="462240" indent="-462240" algn="just">
              <a:lnSpc>
                <a:spcPct val="90000"/>
              </a:lnSpc>
              <a:spcBef>
                <a:spcPts val="1001"/>
              </a:spcBef>
              <a:buSzPct val="100058"/>
              <a:buBlip>
                <a:blip r:embed="rId3"/>
              </a:buBlip>
            </a:pPr>
            <a:r>
              <a:rPr lang="en-US" sz="2000" b="0" strike="noStrike" spc="-1" dirty="0">
                <a:solidFill>
                  <a:srgbClr val="000000"/>
                </a:solidFill>
                <a:latin typeface="Times New Roman"/>
              </a:rPr>
              <a:t>Explain in detail about code?</a:t>
            </a:r>
          </a:p>
          <a:p>
            <a:pPr marL="462240" indent="-462240" algn="just">
              <a:lnSpc>
                <a:spcPct val="90000"/>
              </a:lnSpc>
              <a:spcBef>
                <a:spcPts val="1001"/>
              </a:spcBef>
              <a:buSzPct val="100058"/>
              <a:buBlip>
                <a:blip r:embed="rId3"/>
              </a:buBlip>
            </a:pPr>
            <a:r>
              <a:rPr lang="en-US" sz="2000" spc="-1" dirty="0">
                <a:solidFill>
                  <a:srgbClr val="000000"/>
                </a:solidFill>
                <a:latin typeface="Times New Roman"/>
              </a:rPr>
              <a:t>Explain CNN Layers?</a:t>
            </a:r>
            <a:endParaRPr lang="en-US" sz="20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264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59" cy="553661"/>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3200" b="0" strike="noStrike" spc="-1" dirty="0">
                <a:solidFill>
                  <a:srgbClr val="FFFFFF"/>
                </a:solidFill>
                <a:latin typeface="Times New Roman"/>
              </a:rPr>
              <a:t>Git Hub Dashboards </a:t>
            </a:r>
            <a:r>
              <a:rPr lang="en-IN" sz="3200" spc="-1" dirty="0">
                <a:solidFill>
                  <a:srgbClr val="FFFFFF"/>
                </a:solidFill>
                <a:latin typeface="Times New Roman"/>
              </a:rPr>
              <a:t>o</a:t>
            </a:r>
            <a:r>
              <a:rPr lang="en-IN" sz="3200" b="0" strike="noStrike" spc="-1" dirty="0">
                <a:solidFill>
                  <a:srgbClr val="FFFFFF"/>
                </a:solidFill>
                <a:latin typeface="Times New Roman"/>
              </a:rPr>
              <a:t>f Each </a:t>
            </a:r>
            <a:r>
              <a:rPr lang="en-IN" sz="3200" spc="-1" dirty="0">
                <a:solidFill>
                  <a:srgbClr val="FFFFFF"/>
                </a:solidFill>
                <a:latin typeface="Times New Roman"/>
              </a:rPr>
              <a:t>S</a:t>
            </a:r>
            <a:r>
              <a:rPr lang="en-IN" sz="3200" b="0" strike="noStrike" spc="-1" dirty="0">
                <a:solidFill>
                  <a:srgbClr val="FFFFFF"/>
                </a:solidFill>
                <a:latin typeface="Times New Roman"/>
              </a:rPr>
              <a:t>tudent</a:t>
            </a:r>
            <a:endParaRPr lang="en-US" sz="3200" b="0" strike="noStrike" spc="-1" dirty="0">
              <a:solidFill>
                <a:srgbClr val="000000"/>
              </a:solidFill>
              <a:latin typeface="Calibri"/>
            </a:endParaRPr>
          </a:p>
        </p:txBody>
      </p:sp>
      <p:pic>
        <p:nvPicPr>
          <p:cNvPr id="5" name="Content Placeholder 4">
            <a:hlinkClick r:id="rId2"/>
            <a:extLst>
              <a:ext uri="{FF2B5EF4-FFF2-40B4-BE49-F238E27FC236}">
                <a16:creationId xmlns:a16="http://schemas.microsoft.com/office/drawing/2014/main" id="{F500CA72-35F0-226C-C6EB-0D2F36392531}"/>
              </a:ext>
            </a:extLst>
          </p:cNvPr>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1161927" y="1300899"/>
            <a:ext cx="9019022" cy="4756771"/>
          </a:xfrm>
          <a:prstGeom prst="rect">
            <a:avLst/>
          </a:prstGeom>
          <a:noFill/>
          <a:ln w="0">
            <a:noFill/>
          </a:ln>
        </p:spPr>
      </p:pic>
      <p:sp>
        <p:nvSpPr>
          <p:cNvPr id="3" name="TextBox 2">
            <a:extLst>
              <a:ext uri="{FF2B5EF4-FFF2-40B4-BE49-F238E27FC236}">
                <a16:creationId xmlns:a16="http://schemas.microsoft.com/office/drawing/2014/main" id="{4FA6B4BC-18F6-48B5-AD8C-DC54D01200BF}"/>
              </a:ext>
            </a:extLst>
          </p:cNvPr>
          <p:cNvSpPr txBox="1"/>
          <p:nvPr/>
        </p:nvSpPr>
        <p:spPr>
          <a:xfrm>
            <a:off x="2511723" y="-96548"/>
            <a:ext cx="10952895"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916037" cy="156339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a:t>
            </a:r>
            <a:r>
              <a:rPr lang="en-US" sz="9600" i="1" spc="-1" dirty="0">
                <a:solidFill>
                  <a:srgbClr val="FF6600"/>
                </a:solidFill>
                <a:latin typeface="Times New Roman"/>
                <a:ea typeface="Calibri"/>
              </a:rPr>
              <a:t> </a:t>
            </a:r>
            <a:r>
              <a:rPr lang="en-US" sz="9600" b="0" i="1" strike="noStrike" spc="-1" dirty="0">
                <a:solidFill>
                  <a:srgbClr val="FF6600"/>
                </a:solidFill>
                <a:latin typeface="Times New Roman"/>
                <a:ea typeface="Calibri"/>
              </a:rPr>
              <a:t>Queries?</a:t>
            </a:r>
            <a:endParaRPr lang="en-IN" sz="9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52584"/>
            <a:ext cx="12191760" cy="646331"/>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200" b="0" strike="noStrike" spc="-1" dirty="0">
                <a:solidFill>
                  <a:schemeClr val="bg1"/>
                </a:solidFill>
                <a:latin typeface="Times New Roman"/>
              </a:rPr>
              <a:t>Abstract</a:t>
            </a:r>
            <a:endParaRPr lang="en-US" sz="3200" b="0" strike="noStrike" spc="-1" dirty="0">
              <a:solidFill>
                <a:schemeClr val="bg1"/>
              </a:solidFill>
              <a:latin typeface="Calibri"/>
            </a:endParaRPr>
          </a:p>
        </p:txBody>
      </p:sp>
      <p:sp>
        <p:nvSpPr>
          <p:cNvPr id="100" name="PlaceHolder 2"/>
          <p:cNvSpPr>
            <a:spLocks noGrp="1"/>
          </p:cNvSpPr>
          <p:nvPr>
            <p:ph/>
          </p:nvPr>
        </p:nvSpPr>
        <p:spPr>
          <a:xfrm>
            <a:off x="157316" y="983226"/>
            <a:ext cx="11747469" cy="5508654"/>
          </a:xfrm>
          <a:prstGeom prst="rect">
            <a:avLst/>
          </a:prstGeom>
          <a:noFill/>
          <a:ln w="0">
            <a:noFill/>
          </a:ln>
        </p:spPr>
        <p:txBody>
          <a:bodyPr anchor="t">
            <a:noAutofit/>
          </a:bodyPr>
          <a:lstStyle/>
          <a:p>
            <a:pPr marL="0" indent="0" algn="just">
              <a:lnSpc>
                <a:spcPct val="150000"/>
              </a:lnSpc>
              <a:spcBef>
                <a:spcPts val="1001"/>
              </a:spcBef>
              <a:buNone/>
            </a:pPr>
            <a:r>
              <a:rPr lang="en-US" sz="2000" b="0" i="0" dirty="0">
                <a:solidFill>
                  <a:srgbClr val="374151"/>
                </a:solidFill>
                <a:effectLst/>
                <a:latin typeface="Times New Roman" panose="02020603050405020304" pitchFamily="18" charset="0"/>
                <a:cs typeface="Times New Roman" panose="02020603050405020304" pitchFamily="18" charset="0"/>
              </a:rPr>
              <a:t> Object detection plays a vital role in enabling drones to perceive and interact intelligently with their surroundings. The process involves data collection, selecting appropriate deep learning architectures for accurate detection. In</a:t>
            </a:r>
            <a:r>
              <a:rPr lang="en-US" sz="2000" i="1" dirty="0">
                <a:solidFill>
                  <a:srgbClr val="374151"/>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our proposed system, we</a:t>
            </a:r>
            <a:r>
              <a:rPr lang="en-US" sz="2000" i="1"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explore the integration of advanced deep learning techniques into autonomous drones for object detection.</a:t>
            </a:r>
          </a:p>
          <a:p>
            <a:pPr marL="0" indent="0" algn="just">
              <a:lnSpc>
                <a:spcPct val="150000"/>
              </a:lnSpc>
              <a:spcBef>
                <a:spcPts val="1001"/>
              </a:spcBef>
              <a:buNone/>
            </a:pP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The trained models efficiently predict object presence in real-time imagery. The project aims to significantly improve the accuracy and reliability of object recognition, enabling drones to distinguish between different objects and navigate their environment with increased</a:t>
            </a: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precision. The project's outcomes hold </a:t>
            </a:r>
            <a:r>
              <a:rPr lang="en-IN" sz="2000" dirty="0">
                <a:solidFill>
                  <a:srgbClr val="374151"/>
                </a:solidFill>
                <a:latin typeface="Times New Roman" panose="02020603050405020304" pitchFamily="18" charset="0"/>
                <a:cs typeface="Times New Roman" panose="02020603050405020304" pitchFamily="18" charset="0"/>
              </a:rPr>
              <a:t>p</a:t>
            </a:r>
            <a:r>
              <a:rPr lang="en-IN" sz="2000" i="0" dirty="0">
                <a:effectLst/>
                <a:latin typeface="Times New Roman" panose="02020603050405020304" pitchFamily="18" charset="0"/>
                <a:cs typeface="Times New Roman" panose="02020603050405020304" pitchFamily="18" charset="0"/>
              </a:rPr>
              <a:t>romising possibilities </a:t>
            </a:r>
            <a:r>
              <a:rPr lang="en-US" sz="2000" b="0" i="0" dirty="0">
                <a:solidFill>
                  <a:srgbClr val="374151"/>
                </a:solidFill>
                <a:effectLst/>
                <a:latin typeface="Times New Roman" panose="02020603050405020304" pitchFamily="18" charset="0"/>
                <a:cs typeface="Times New Roman" panose="02020603050405020304" pitchFamily="18" charset="0"/>
              </a:rPr>
              <a:t>for enhancing drone applications in fields such as surveillance, search and rescue.</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4B6AE2-A303-FCEF-FF93-DCACC7E6F0A4}"/>
              </a:ext>
            </a:extLst>
          </p:cNvPr>
          <p:cNvSpPr txBox="1"/>
          <p:nvPr/>
        </p:nvSpPr>
        <p:spPr>
          <a:xfrm>
            <a:off x="0" y="-99045"/>
            <a:ext cx="12191759"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2000" cy="583157"/>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200" spc="-1" dirty="0" err="1">
                <a:solidFill>
                  <a:srgbClr val="FFFFFF"/>
                </a:solidFill>
                <a:latin typeface="Times New Roman"/>
              </a:rPr>
              <a:t>Inroduction</a:t>
            </a:r>
            <a:endParaRPr lang="en-US" sz="32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develop a system for autonomous drones capable of real-time object detection using deep learning algorithms.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Proposed system integrates a survey highlighting YOLOv3's exceptional accuracy in object detection</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YOLOv3 object detection algorithm is implemented on the ESP32, enabling the drone to identify and localize objects in its surroundings.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system is optimized for real-time processing on the ESP32, ensuring rapid detection and response to objects in the drone's path.</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demonstrates the integration of deep learning-based object detection with autonomous drone technology, showcasing the potential for intelligent and adaptive UAVs.</a:t>
            </a:r>
          </a:p>
          <a:p>
            <a:endParaRPr lang="en-US" b="0" i="0" dirty="0">
              <a:solidFill>
                <a:srgbClr val="ECECEC"/>
              </a:solidFill>
              <a:effectLst/>
              <a:latin typeface="Söhne"/>
            </a:endParaRPr>
          </a:p>
        </p:txBody>
      </p:sp>
      <p:sp>
        <p:nvSpPr>
          <p:cNvPr id="3" name="TextBox 2">
            <a:extLst>
              <a:ext uri="{FF2B5EF4-FFF2-40B4-BE49-F238E27FC236}">
                <a16:creationId xmlns:a16="http://schemas.microsoft.com/office/drawing/2014/main" id="{B432667F-C7C2-5356-C00F-4A90AAAF32C0}"/>
              </a:ext>
            </a:extLst>
          </p:cNvPr>
          <p:cNvSpPr txBox="1"/>
          <p:nvPr/>
        </p:nvSpPr>
        <p:spPr>
          <a:xfrm>
            <a:off x="2538851" y="-77780"/>
            <a:ext cx="10746658"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Literature Survey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150000"/>
              </a:lnSpc>
              <a:spcBef>
                <a:spcPts val="1001"/>
              </a:spcBef>
              <a:buClr>
                <a:srgbClr val="000000"/>
              </a:buClr>
              <a:buNone/>
            </a:pPr>
            <a:r>
              <a:rPr lang="en-US" sz="2000" b="0" strike="noStrike" spc="-1" dirty="0">
                <a:solidFill>
                  <a:srgbClr val="000000"/>
                </a:solidFill>
                <a:latin typeface="Times New Roman"/>
              </a:rPr>
              <a:t>[1] </a:t>
            </a:r>
            <a:r>
              <a:rPr lang="en-US" sz="2000" dirty="0">
                <a:latin typeface="Times New Roman" panose="02020603050405020304" pitchFamily="18" charset="0"/>
                <a:cs typeface="Times New Roman" panose="02020603050405020304" pitchFamily="18" charset="0"/>
              </a:rPr>
              <a:t>Real-time object detection is crucial for many applications of Unmanned Aerial Vehicles (UAVs) such as reconnaissance and surveillance, search-and-rescue, and infrastructure inspection. In the last few years, Convolutional Neural Networks (CNNs) have emerged as a powerful class of models for recognizing image content.</a:t>
            </a:r>
          </a:p>
          <a:p>
            <a:pPr marL="0" indent="0" algn="just">
              <a:lnSpc>
                <a:spcPct val="150000"/>
              </a:lnSpc>
              <a:spcBef>
                <a:spcPts val="1001"/>
              </a:spcBef>
              <a:buClr>
                <a:srgbClr val="000000"/>
              </a:buClr>
              <a:buNone/>
            </a:pPr>
            <a:r>
              <a:rPr lang="en-US" sz="2000" dirty="0">
                <a:latin typeface="Times New Roman" panose="02020603050405020304" pitchFamily="18" charset="0"/>
                <a:cs typeface="Times New Roman" panose="02020603050405020304" pitchFamily="18" charset="0"/>
              </a:rPr>
              <a:t>     Object detection based on CNNs is extremely computationally demanding, typically requiring high-end Graphics Processing Units (GPUs) that require too much power and weight, especially for a lightweight and low-cost drone</a:t>
            </a:r>
            <a:r>
              <a:rPr lang="en-US" sz="2000" b="0" strike="noStrike" spc="-1" dirty="0">
                <a:solidFill>
                  <a:srgbClr val="00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In this paper , they used </a:t>
            </a:r>
            <a:r>
              <a:rPr lang="en-US" sz="2000" dirty="0">
                <a:latin typeface="Times New Roman" panose="02020603050405020304" pitchFamily="18" charset="0"/>
                <a:cs typeface="Times New Roman" panose="02020603050405020304" pitchFamily="18" charset="0"/>
              </a:rPr>
              <a:t>Regions with CNNs (R-CNNs), a state-of-the-art algorithm, to detect different objects in near real-time.</a:t>
            </a:r>
            <a:r>
              <a:rPr lang="en-US" sz="20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Literature Survey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150000"/>
              </a:lnSpc>
              <a:spcBef>
                <a:spcPts val="1001"/>
              </a:spcBef>
              <a:buClr>
                <a:srgbClr val="000000"/>
              </a:buClr>
              <a:buNone/>
            </a:pPr>
            <a:r>
              <a:rPr lang="en-US" sz="2000" dirty="0">
                <a:latin typeface="Times New Roman" panose="02020603050405020304" pitchFamily="18" charset="0"/>
                <a:cs typeface="Times New Roman" panose="02020603050405020304" pitchFamily="18" charset="0"/>
              </a:rPr>
              <a:t>[2] Unmanned aerial vehicle (UAV) has recently become a hotspot across the fields of computer vision (CV) and remote sensing (RS). Inspired by recent success of deep learning (DL), many advanced object detection and tracking approaches have been widely applied to various UAV-related tasks, such as environmental monitoring, precision agriculture, traffic management.</a:t>
            </a:r>
          </a:p>
          <a:p>
            <a:pPr marL="0" indent="0" algn="just">
              <a:lnSpc>
                <a:spcPct val="150000"/>
              </a:lnSpc>
              <a:spcBef>
                <a:spcPts val="1001"/>
              </a:spcBef>
              <a:buClr>
                <a:srgbClr val="000000"/>
              </a:buClr>
              <a:buNone/>
            </a:pPr>
            <a:r>
              <a:rPr lang="en-US" sz="2000" dirty="0">
                <a:latin typeface="Times New Roman" panose="02020603050405020304" pitchFamily="18" charset="0"/>
                <a:cs typeface="Times New Roman" panose="02020603050405020304" pitchFamily="18" charset="0"/>
              </a:rPr>
              <a:t>[3] Deep learning-based object detection solutions emerged from computer vision has captivated full attention in re-cent years. The primary objective of the paper is to provide a comprehensive review of the state of the art deep learning based object detection algorithms and analyze recent contributions of these algorithms to low altitude UAV datasets.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235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Existing System</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fontScale="92500" lnSpcReduction="10000"/>
          </a:bodyPr>
          <a:lstStyle/>
          <a:p>
            <a:pPr marL="342900" lvl="0" indent="-342900">
              <a:lnSpc>
                <a:spcPct val="107000"/>
              </a:lnSpc>
              <a:spcAft>
                <a:spcPts val="800"/>
              </a:spcAft>
              <a:buFont typeface="Arial" panose="020B0604020202020204" pitchFamily="34" charset="0"/>
              <a:buChar char="•"/>
              <a:tabLst>
                <a:tab pos="45720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systems for object detection in autonomous drones primarily rely on traditional computer vision techniques.</a:t>
            </a:r>
          </a:p>
          <a:p>
            <a:pPr marL="342900" lvl="0" indent="-342900">
              <a:lnSpc>
                <a:spcPct val="107000"/>
              </a:lnSpc>
              <a:spcAft>
                <a:spcPts val="800"/>
              </a:spcAft>
              <a:buFont typeface="Arial" panose="020B0604020202020204" pitchFamily="34" charset="0"/>
              <a:buChar char="•"/>
              <a:tabLst>
                <a:tab pos="45720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While effective for certain tasks and scenarios, these methods have limitations in adaptability, robustness, and real-time performance.</a:t>
            </a:r>
          </a:p>
          <a:p>
            <a:pPr marL="342900" lvl="0" indent="-342900">
              <a:lnSpc>
                <a:spcPct val="107000"/>
              </a:lnSpc>
              <a:spcAft>
                <a:spcPts val="800"/>
              </a:spcAft>
              <a:buFont typeface="Arial" panose="020B0604020202020204" pitchFamily="34" charset="0"/>
              <a:buChar char="•"/>
              <a:tabLst>
                <a:tab pos="45720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There is a need for advanced approaches that can handle diverse object categories, dynamic environments, and fast-changing scenarios.</a:t>
            </a:r>
          </a:p>
          <a:p>
            <a:pPr indent="0">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Limitations of Traditional Methods:</a:t>
            </a:r>
          </a:p>
          <a:p>
            <a:pPr marL="342900" lvl="0" indent="-342900">
              <a:lnSpc>
                <a:spcPct val="107000"/>
              </a:lnSpc>
              <a:spcAft>
                <a:spcPts val="800"/>
              </a:spcAft>
              <a:buFont typeface="Arial" panose="020B0604020202020204" pitchFamily="34" charset="0"/>
              <a:buChar char="•"/>
              <a:tabLst>
                <a:tab pos="45720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These traditional methods rely heavily on handcrafted features and may not generalize well to diverse object categories.</a:t>
            </a:r>
          </a:p>
          <a:p>
            <a:pPr marL="342900" lvl="0" indent="-342900">
              <a:lnSpc>
                <a:spcPct val="107000"/>
              </a:lnSpc>
              <a:spcAft>
                <a:spcPts val="800"/>
              </a:spcAft>
              <a:buFont typeface="Arial" panose="020B0604020202020204" pitchFamily="34" charset="0"/>
              <a:buChar char="•"/>
              <a:tabLst>
                <a:tab pos="45720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They often require fine-tuning for different environments and object types, making them less adaptable to dynamic scenarios.</a:t>
            </a:r>
          </a:p>
          <a:p>
            <a:pPr marL="342900" lvl="0" indent="-342900">
              <a:lnSpc>
                <a:spcPct val="107000"/>
              </a:lnSpc>
              <a:spcAft>
                <a:spcPts val="800"/>
              </a:spcAft>
              <a:buFont typeface="Arial" panose="020B0604020202020204" pitchFamily="34" charset="0"/>
              <a:buChar char="•"/>
              <a:tabLst>
                <a:tab pos="45720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Real-time performance can be a challenge, especially in complex environments with multiple objects.</a:t>
            </a: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105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a:solidFill>
                  <a:schemeClr val="bg1"/>
                </a:solidFill>
                <a:latin typeface="Times New Roman"/>
              </a:rPr>
              <a:t>Existing System</a:t>
            </a:r>
            <a:r>
              <a:rPr lang="en-US" sz="3200" b="0" strike="noStrike" spc="-1">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indent="0">
              <a:lnSpc>
                <a:spcPct val="107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Challenges Faced by Existing Systems:</a:t>
            </a: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Limited adaptability to changing environments and varied object types.</a:t>
            </a: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Time-consuming fine-tuning and parameter adjustments for optimal performance.</a:t>
            </a: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Difficulty in handling occlusions, scale variations, and complex object shapes.</a:t>
            </a: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Suboptimal real-time performance, especially in scenarios with high-speed movement or crowded environments.</a:t>
            </a: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introduction of deep learning-based methods, such as YOLOv3, holds promise for overcoming these limitations and enhancing the capabilities of autonomous drone systems.</a:t>
            </a:r>
          </a:p>
          <a:p>
            <a:pPr marL="0" lvl="0" indent="0">
              <a:lnSpc>
                <a:spcPct val="107000"/>
              </a:lnSpc>
              <a:spcAft>
                <a:spcPts val="800"/>
              </a:spcAft>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2092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4344</TotalTime>
  <Words>1881</Words>
  <Application>Microsoft Office PowerPoint</Application>
  <PresentationFormat>Widescreen</PresentationFormat>
  <Paragraphs>260</Paragraphs>
  <Slides>31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Courier New</vt:lpstr>
      <vt:lpstr>Lucida Sans Unicode</vt:lpstr>
      <vt:lpstr>Söhne</vt:lpstr>
      <vt:lpstr>Symbol</vt:lpstr>
      <vt:lpstr>Times New Roman</vt:lpstr>
      <vt:lpstr>Verdana</vt:lpstr>
      <vt:lpstr>Wingdings</vt:lpstr>
      <vt:lpstr>Office Theme</vt:lpstr>
      <vt:lpstr>Office Theme</vt:lpstr>
      <vt:lpstr>PowerPoint Presentation</vt:lpstr>
      <vt:lpstr>Contents</vt:lpstr>
      <vt:lpstr>Comments</vt:lpstr>
      <vt:lpstr>Abstract</vt:lpstr>
      <vt:lpstr>Inroduction</vt:lpstr>
      <vt:lpstr>Literature Survey </vt:lpstr>
      <vt:lpstr>Literature Survey </vt:lpstr>
      <vt:lpstr>Existing System </vt:lpstr>
      <vt:lpstr>Existing System </vt:lpstr>
      <vt:lpstr>Proposed System </vt:lpstr>
      <vt:lpstr>Proposed System </vt:lpstr>
      <vt:lpstr>Proposed System </vt:lpstr>
      <vt:lpstr>Planning</vt:lpstr>
      <vt:lpstr>Planning</vt:lpstr>
      <vt:lpstr>Planning</vt:lpstr>
      <vt:lpstr>Planning</vt:lpstr>
      <vt:lpstr>Planning</vt:lpstr>
      <vt:lpstr>Design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Research Paper </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VARUN VARU</cp:lastModifiedBy>
  <cp:revision>173</cp:revision>
  <dcterms:created xsi:type="dcterms:W3CDTF">2019-06-11T05:35:00Z</dcterms:created>
  <dcterms:modified xsi:type="dcterms:W3CDTF">2024-03-19T06:49:10Z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