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2"/>
  </p:notesMasterIdLst>
  <p:sldIdLst>
    <p:sldId id="256" r:id="rId3"/>
    <p:sldId id="267" r:id="rId4"/>
    <p:sldId id="268" r:id="rId5"/>
    <p:sldId id="258" r:id="rId6"/>
    <p:sldId id="259" r:id="rId7"/>
    <p:sldId id="260" r:id="rId8"/>
    <p:sldId id="261" r:id="rId9"/>
    <p:sldId id="269" r:id="rId10"/>
    <p:sldId id="271" r:id="rId11"/>
    <p:sldId id="272" r:id="rId12"/>
    <p:sldId id="273" r:id="rId13"/>
    <p:sldId id="275" r:id="rId14"/>
    <p:sldId id="276" r:id="rId15"/>
    <p:sldId id="262" r:id="rId16"/>
    <p:sldId id="270" r:id="rId17"/>
    <p:sldId id="263" r:id="rId18"/>
    <p:sldId id="264" r:id="rId19"/>
    <p:sldId id="265" r:id="rId20"/>
    <p:sldId id="266"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81" autoAdjust="0"/>
  </p:normalViewPr>
  <p:slideViewPr>
    <p:cSldViewPr snapToGrid="0">
      <p:cViewPr varScale="1">
        <p:scale>
          <a:sx n="76" d="100"/>
          <a:sy n="76" d="100"/>
        </p:scale>
        <p:origin x="917" y="5"/>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1297A40-5EF8-4431-8BE2-1E094B3BCBFC}" type="datetimeFigureOut">
              <a:rPr lang="en-IN" smtClean="0"/>
              <a:t>18-10-2023</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1F7CFE7-78B4-4942-9FBF-80B28A629CC1}" type="slidenum">
              <a:rPr lang="en-IN" smtClean="0"/>
              <a:t>‹#›</a:t>
            </a:fld>
            <a:endParaRPr lang="en-IN"/>
          </a:p>
        </p:txBody>
      </p:sp>
    </p:spTree>
    <p:extLst>
      <p:ext uri="{BB962C8B-B14F-4D97-AF65-F5344CB8AC3E}">
        <p14:creationId xmlns:p14="http://schemas.microsoft.com/office/powerpoint/2010/main" val="2849845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2</a:t>
            </a:fld>
            <a:endParaRPr lang="en-IN"/>
          </a:p>
        </p:txBody>
      </p:sp>
    </p:spTree>
    <p:extLst>
      <p:ext uri="{BB962C8B-B14F-4D97-AF65-F5344CB8AC3E}">
        <p14:creationId xmlns:p14="http://schemas.microsoft.com/office/powerpoint/2010/main" val="351596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13</a:t>
            </a:fld>
            <a:endParaRPr lang="en-IN"/>
          </a:p>
        </p:txBody>
      </p:sp>
    </p:spTree>
    <p:extLst>
      <p:ext uri="{BB962C8B-B14F-4D97-AF65-F5344CB8AC3E}">
        <p14:creationId xmlns:p14="http://schemas.microsoft.com/office/powerpoint/2010/main" val="553565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16</a:t>
            </a:fld>
            <a:endParaRPr lang="en-IN"/>
          </a:p>
        </p:txBody>
      </p:sp>
    </p:spTree>
    <p:extLst>
      <p:ext uri="{BB962C8B-B14F-4D97-AF65-F5344CB8AC3E}">
        <p14:creationId xmlns:p14="http://schemas.microsoft.com/office/powerpoint/2010/main" val="3606687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17</a:t>
            </a:fld>
            <a:endParaRPr lang="en-IN"/>
          </a:p>
        </p:txBody>
      </p:sp>
    </p:spTree>
    <p:extLst>
      <p:ext uri="{BB962C8B-B14F-4D97-AF65-F5344CB8AC3E}">
        <p14:creationId xmlns:p14="http://schemas.microsoft.com/office/powerpoint/2010/main" val="18904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3</a:t>
            </a:fld>
            <a:endParaRPr lang="en-IN"/>
          </a:p>
        </p:txBody>
      </p:sp>
    </p:spTree>
    <p:extLst>
      <p:ext uri="{BB962C8B-B14F-4D97-AF65-F5344CB8AC3E}">
        <p14:creationId xmlns:p14="http://schemas.microsoft.com/office/powerpoint/2010/main" val="206054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4</a:t>
            </a:fld>
            <a:endParaRPr lang="en-IN"/>
          </a:p>
        </p:txBody>
      </p:sp>
    </p:spTree>
    <p:extLst>
      <p:ext uri="{BB962C8B-B14F-4D97-AF65-F5344CB8AC3E}">
        <p14:creationId xmlns:p14="http://schemas.microsoft.com/office/powerpoint/2010/main" val="426147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7</a:t>
            </a:fld>
            <a:endParaRPr lang="en-IN"/>
          </a:p>
        </p:txBody>
      </p:sp>
    </p:spTree>
    <p:extLst>
      <p:ext uri="{BB962C8B-B14F-4D97-AF65-F5344CB8AC3E}">
        <p14:creationId xmlns:p14="http://schemas.microsoft.com/office/powerpoint/2010/main" val="53405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8</a:t>
            </a:fld>
            <a:endParaRPr lang="en-IN"/>
          </a:p>
        </p:txBody>
      </p:sp>
    </p:spTree>
    <p:extLst>
      <p:ext uri="{BB962C8B-B14F-4D97-AF65-F5344CB8AC3E}">
        <p14:creationId xmlns:p14="http://schemas.microsoft.com/office/powerpoint/2010/main" val="450573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9</a:t>
            </a:fld>
            <a:endParaRPr lang="en-IN"/>
          </a:p>
        </p:txBody>
      </p:sp>
    </p:spTree>
    <p:extLst>
      <p:ext uri="{BB962C8B-B14F-4D97-AF65-F5344CB8AC3E}">
        <p14:creationId xmlns:p14="http://schemas.microsoft.com/office/powerpoint/2010/main" val="1430725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10</a:t>
            </a:fld>
            <a:endParaRPr lang="en-IN"/>
          </a:p>
        </p:txBody>
      </p:sp>
    </p:spTree>
    <p:extLst>
      <p:ext uri="{BB962C8B-B14F-4D97-AF65-F5344CB8AC3E}">
        <p14:creationId xmlns:p14="http://schemas.microsoft.com/office/powerpoint/2010/main" val="1744878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11</a:t>
            </a:fld>
            <a:endParaRPr lang="en-IN"/>
          </a:p>
        </p:txBody>
      </p:sp>
    </p:spTree>
    <p:extLst>
      <p:ext uri="{BB962C8B-B14F-4D97-AF65-F5344CB8AC3E}">
        <p14:creationId xmlns:p14="http://schemas.microsoft.com/office/powerpoint/2010/main" val="2271295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F7CFE7-78B4-4942-9FBF-80B28A629CC1}" type="slidenum">
              <a:rPr lang="en-IN" smtClean="0"/>
              <a:t>12</a:t>
            </a:fld>
            <a:endParaRPr lang="en-IN"/>
          </a:p>
        </p:txBody>
      </p:sp>
    </p:spTree>
    <p:extLst>
      <p:ext uri="{BB962C8B-B14F-4D97-AF65-F5344CB8AC3E}">
        <p14:creationId xmlns:p14="http://schemas.microsoft.com/office/powerpoint/2010/main" val="167745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0"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3"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4"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5"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8"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39"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0"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1"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42"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2"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57"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1"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2"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3"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199440" y="1097280"/>
            <a:ext cx="11778840" cy="53946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67"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0"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1"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199440" y="109728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4" name="PlaceHolder 3"/>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7"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8"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79" name="PlaceHolder 5"/>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1" name="PlaceHolder 2"/>
          <p:cNvSpPr>
            <a:spLocks noGrp="1"/>
          </p:cNvSpPr>
          <p:nvPr>
            <p:ph/>
          </p:nvPr>
        </p:nvSpPr>
        <p:spPr>
          <a:xfrm>
            <a:off x="19944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2" name="PlaceHolder 3"/>
          <p:cNvSpPr>
            <a:spLocks noGrp="1"/>
          </p:cNvSpPr>
          <p:nvPr>
            <p:ph/>
          </p:nvPr>
        </p:nvSpPr>
        <p:spPr>
          <a:xfrm>
            <a:off x="418212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3" name="PlaceHolder 4"/>
          <p:cNvSpPr>
            <a:spLocks noGrp="1"/>
          </p:cNvSpPr>
          <p:nvPr>
            <p:ph/>
          </p:nvPr>
        </p:nvSpPr>
        <p:spPr>
          <a:xfrm>
            <a:off x="8164800" y="109728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4" name="PlaceHolder 5"/>
          <p:cNvSpPr>
            <a:spLocks noGrp="1"/>
          </p:cNvSpPr>
          <p:nvPr>
            <p:ph/>
          </p:nvPr>
        </p:nvSpPr>
        <p:spPr>
          <a:xfrm>
            <a:off x="19944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5" name="PlaceHolder 6"/>
          <p:cNvSpPr>
            <a:spLocks noGrp="1"/>
          </p:cNvSpPr>
          <p:nvPr>
            <p:ph/>
          </p:nvPr>
        </p:nvSpPr>
        <p:spPr>
          <a:xfrm>
            <a:off x="418212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86" name="PlaceHolder 7"/>
          <p:cNvSpPr>
            <a:spLocks noGrp="1"/>
          </p:cNvSpPr>
          <p:nvPr>
            <p:ph/>
          </p:nvPr>
        </p:nvSpPr>
        <p:spPr>
          <a:xfrm>
            <a:off x="8164800" y="3915000"/>
            <a:ext cx="379260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99440" y="1097280"/>
            <a:ext cx="1177884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3"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232920"/>
            <a:ext cx="12191760" cy="3313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8" name="PlaceHolder 3"/>
          <p:cNvSpPr>
            <a:spLocks noGrp="1"/>
          </p:cNvSpPr>
          <p:nvPr>
            <p:ph/>
          </p:nvPr>
        </p:nvSpPr>
        <p:spPr>
          <a:xfrm>
            <a:off x="62348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19" name="PlaceHolder 4"/>
          <p:cNvSpPr>
            <a:spLocks noGrp="1"/>
          </p:cNvSpPr>
          <p:nvPr>
            <p:ph/>
          </p:nvPr>
        </p:nvSpPr>
        <p:spPr>
          <a:xfrm>
            <a:off x="1994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199440" y="1097280"/>
            <a:ext cx="5747760" cy="539460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2"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3" name="PlaceHolder 4"/>
          <p:cNvSpPr>
            <a:spLocks noGrp="1"/>
          </p:cNvSpPr>
          <p:nvPr>
            <p:ph/>
          </p:nvPr>
        </p:nvSpPr>
        <p:spPr>
          <a:xfrm>
            <a:off x="6234840" y="391500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2920"/>
            <a:ext cx="12191760" cy="7146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1994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6" name="PlaceHolder 3"/>
          <p:cNvSpPr>
            <a:spLocks noGrp="1"/>
          </p:cNvSpPr>
          <p:nvPr>
            <p:ph/>
          </p:nvPr>
        </p:nvSpPr>
        <p:spPr>
          <a:xfrm>
            <a:off x="6234840" y="1097280"/>
            <a:ext cx="574776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
        <p:nvSpPr>
          <p:cNvPr id="27" name="PlaceHolder 4"/>
          <p:cNvSpPr>
            <a:spLocks noGrp="1"/>
          </p:cNvSpPr>
          <p:nvPr>
            <p:ph/>
          </p:nvPr>
        </p:nvSpPr>
        <p:spPr>
          <a:xfrm>
            <a:off x="199440" y="3915000"/>
            <a:ext cx="11778840" cy="2572920"/>
          </a:xfrm>
          <a:prstGeom prst="rect">
            <a:avLst/>
          </a:prstGeom>
          <a:noFill/>
          <a:ln w="0">
            <a:noFill/>
          </a:ln>
        </p:spPr>
        <p:txBody>
          <a:bodyPr lIns="0" tIns="0" rIns="0" bIns="0" anchor="t">
            <a:normAutofit/>
          </a:bodyPr>
          <a:lstStyle/>
          <a:p>
            <a:pPr algn="just">
              <a:spcBef>
                <a:spcPts val="1417"/>
              </a:spcBef>
            </a:pPr>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Date Placeholder 3"/>
          <p:cNvSpPr/>
          <p:nvPr/>
        </p:nvSpPr>
        <p:spPr>
          <a:xfrm>
            <a:off x="777240" y="6634440"/>
            <a:ext cx="5781600" cy="220680"/>
          </a:xfrm>
          <a:prstGeom prst="rect">
            <a:avLst/>
          </a:prstGeom>
          <a:solidFill>
            <a:srgbClr val="002060"/>
          </a:solidFill>
          <a:ln w="0">
            <a:noFill/>
          </a:ln>
        </p:spPr>
        <p:style>
          <a:lnRef idx="0">
            <a:scrgbClr r="0" g="0" b="0"/>
          </a:lnRef>
          <a:fillRef idx="0">
            <a:scrgbClr r="0" g="0" b="0"/>
          </a:fillRef>
          <a:effectRef idx="0">
            <a:scrgbClr r="0" g="0" b="0"/>
          </a:effectRef>
          <a:fontRef idx="minor"/>
        </p:style>
      </p:sp>
      <p:sp>
        <p:nvSpPr>
          <p:cNvPr id="8" name="Date Placeholder 3"/>
          <p:cNvSpPr/>
          <p:nvPr/>
        </p:nvSpPr>
        <p:spPr>
          <a:xfrm>
            <a:off x="6559200" y="6634440"/>
            <a:ext cx="5194800" cy="220680"/>
          </a:xfrm>
          <a:prstGeom prst="rect">
            <a:avLst/>
          </a:prstGeom>
          <a:solidFill>
            <a:srgbClr val="008080"/>
          </a:solidFill>
          <a:ln w="0">
            <a:noFill/>
          </a:ln>
        </p:spPr>
        <p:style>
          <a:lnRef idx="0">
            <a:scrgbClr r="0" g="0" b="0"/>
          </a:lnRef>
          <a:fillRef idx="0">
            <a:scrgbClr r="0" g="0" b="0"/>
          </a:fillRef>
          <a:effectRef idx="0">
            <a:scrgbClr r="0" g="0" b="0"/>
          </a:effectRef>
          <a:fontRef idx="minor"/>
        </p:style>
      </p:sp>
      <p:sp>
        <p:nvSpPr>
          <p:cNvPr id="2" name="Date Placeholder 3"/>
          <p:cNvSpPr/>
          <p:nvPr/>
        </p:nvSpPr>
        <p:spPr>
          <a:xfrm>
            <a:off x="11754360" y="6636960"/>
            <a:ext cx="437400" cy="220680"/>
          </a:xfrm>
          <a:prstGeom prst="rect">
            <a:avLst/>
          </a:prstGeom>
          <a:solidFill>
            <a:schemeClr val="accent4"/>
          </a:solidFill>
          <a:ln w="0">
            <a:noFill/>
          </a:ln>
        </p:spPr>
        <p:style>
          <a:lnRef idx="0">
            <a:scrgbClr r="0" g="0" b="0"/>
          </a:lnRef>
          <a:fillRef idx="0">
            <a:scrgbClr r="0" g="0" b="0"/>
          </a:fillRef>
          <a:effectRef idx="0">
            <a:scrgbClr r="0" g="0" b="0"/>
          </a:effectRef>
          <a:fontRef idx="minor"/>
        </p:style>
      </p:sp>
      <p:sp>
        <p:nvSpPr>
          <p:cNvPr id="3"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sp>
      <p:sp>
        <p:nvSpPr>
          <p:cNvPr id="4" name="Date Placeholder 3"/>
          <p:cNvSpPr/>
          <p:nvPr/>
        </p:nvSpPr>
        <p:spPr>
          <a:xfrm>
            <a:off x="0" y="6634440"/>
            <a:ext cx="776880" cy="22104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lgn="just">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lgn="just">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lgn="just">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lgn="just">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a:solidFill>
                  <a:srgbClr val="FFFFFF"/>
                </a:solidFill>
                <a:latin typeface="Times New Roman"/>
              </a:rPr>
              <a:t>Click to edit Master title style</a:t>
            </a:r>
            <a:endParaRPr lang="en-US" sz="4400" b="0" strike="noStrike" spc="-1">
              <a:solidFill>
                <a:srgbClr val="000000"/>
              </a:solidFill>
              <a:latin typeface="Calibri"/>
            </a:endParaRPr>
          </a:p>
        </p:txBody>
      </p:sp>
      <p:sp>
        <p:nvSpPr>
          <p:cNvPr id="44" name="PlaceHolder 2"/>
          <p:cNvSpPr>
            <a:spLocks noGrp="1"/>
          </p:cNvSpPr>
          <p:nvPr>
            <p:ph type="body"/>
          </p:nvPr>
        </p:nvSpPr>
        <p:spPr>
          <a:xfrm>
            <a:off x="199440" y="1097280"/>
            <a:ext cx="11778840" cy="539460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Wingdings" charset="2"/>
              <a:buChar char=""/>
            </a:pPr>
            <a:r>
              <a:rPr lang="en-US" sz="2800" b="0" strike="noStrike" spc="-1">
                <a:solidFill>
                  <a:srgbClr val="000000"/>
                </a:solidFill>
                <a:latin typeface="Times New Roman"/>
              </a:rPr>
              <a:t>Edit Master text styles</a:t>
            </a:r>
          </a:p>
          <a:p>
            <a:pPr marL="685800" lvl="1" indent="-228600" algn="just">
              <a:lnSpc>
                <a:spcPct val="90000"/>
              </a:lnSpc>
              <a:spcBef>
                <a:spcPts val="499"/>
              </a:spcBef>
              <a:buClr>
                <a:srgbClr val="000000"/>
              </a:buClr>
              <a:buFont typeface="Wingdings" charset="2"/>
              <a:buChar char=""/>
            </a:pPr>
            <a:r>
              <a:rPr lang="en-US" sz="2400" b="0" strike="noStrike" spc="-1">
                <a:solidFill>
                  <a:srgbClr val="000000"/>
                </a:solidFill>
                <a:latin typeface="Times New Roman"/>
              </a:rPr>
              <a:t>Second level</a:t>
            </a:r>
          </a:p>
          <a:p>
            <a:pPr marL="1143000" lvl="2" indent="-228600" algn="just">
              <a:lnSpc>
                <a:spcPct val="90000"/>
              </a:lnSpc>
              <a:spcBef>
                <a:spcPts val="499"/>
              </a:spcBef>
              <a:buClr>
                <a:srgbClr val="000000"/>
              </a:buClr>
              <a:buFont typeface="Courier New"/>
              <a:buChar char="o"/>
            </a:pPr>
            <a:r>
              <a:rPr lang="en-US" sz="2000" b="0" strike="noStrike" spc="-1">
                <a:solidFill>
                  <a:srgbClr val="000000"/>
                </a:solidFill>
                <a:latin typeface="Times New Roman"/>
              </a:rPr>
              <a:t>Third level</a:t>
            </a:r>
          </a:p>
          <a:p>
            <a:pPr marL="1600200" lvl="3" indent="-228600" algn="just">
              <a:lnSpc>
                <a:spcPct val="90000"/>
              </a:lnSpc>
              <a:spcBef>
                <a:spcPts val="499"/>
              </a:spcBef>
              <a:buClr>
                <a:srgbClr val="000000"/>
              </a:buClr>
              <a:buFont typeface="Wingdings" charset="2"/>
              <a:buChar char=""/>
            </a:pPr>
            <a:r>
              <a:rPr lang="en-US" sz="1800" b="0" strike="noStrike" spc="-1">
                <a:solidFill>
                  <a:srgbClr val="000000"/>
                </a:solidFill>
                <a:latin typeface="Times New Roman"/>
              </a:rPr>
              <a:t>Fourth level</a:t>
            </a:r>
          </a:p>
          <a:p>
            <a:pPr marL="2057400" lvl="4" indent="-228600" algn="just">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5" name="Date Placeholder 3"/>
          <p:cNvSpPr/>
          <p:nvPr/>
        </p:nvSpPr>
        <p:spPr>
          <a:xfrm>
            <a:off x="777240" y="6642720"/>
            <a:ext cx="5653800" cy="214920"/>
          </a:xfrm>
          <a:prstGeom prst="rect">
            <a:avLst/>
          </a:prstGeom>
          <a:solidFill>
            <a:srgbClr val="00206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Dept. of Computer Science and Engineering</a:t>
            </a:r>
            <a:endParaRPr lang="en-IN" sz="1600" b="0" strike="noStrike" spc="-1">
              <a:latin typeface="Arial"/>
            </a:endParaRPr>
          </a:p>
        </p:txBody>
      </p:sp>
      <p:sp>
        <p:nvSpPr>
          <p:cNvPr id="46" name="Date Placeholder 3"/>
          <p:cNvSpPr/>
          <p:nvPr/>
        </p:nvSpPr>
        <p:spPr>
          <a:xfrm>
            <a:off x="6431400" y="6642000"/>
            <a:ext cx="5322600" cy="215640"/>
          </a:xfrm>
          <a:prstGeom prst="rect">
            <a:avLst/>
          </a:prstGeom>
          <a:solidFill>
            <a:srgbClr val="008080"/>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a:solidFill>
                  <a:srgbClr val="FFFFFF"/>
                </a:solidFill>
                <a:latin typeface="Times New Roman"/>
              </a:rPr>
              <a:t>Srinivasa Ramanujan Institute of Technology</a:t>
            </a:r>
            <a:endParaRPr lang="en-IN" sz="1600" b="0" strike="noStrike" spc="-1">
              <a:latin typeface="Arial"/>
            </a:endParaRPr>
          </a:p>
        </p:txBody>
      </p:sp>
      <p:sp>
        <p:nvSpPr>
          <p:cNvPr id="47" name="Date Placeholder 3"/>
          <p:cNvSpPr/>
          <p:nvPr/>
        </p:nvSpPr>
        <p:spPr>
          <a:xfrm>
            <a:off x="11754360" y="6642000"/>
            <a:ext cx="437400" cy="2156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fld id="{287FBA57-AD8A-4D8D-8881-00EAA4F18DD5}" type="slidenum">
              <a:rPr lang="en-IN" sz="1600" b="1" strike="noStrike" spc="-1">
                <a:solidFill>
                  <a:srgbClr val="002060"/>
                </a:solidFill>
                <a:latin typeface="Times New Roman"/>
              </a:rPr>
              <a:t>‹#›</a:t>
            </a:fld>
            <a:endParaRPr lang="en-IN" sz="1600" b="0" strike="noStrike" spc="-1">
              <a:latin typeface="Arial"/>
            </a:endParaRPr>
          </a:p>
        </p:txBody>
      </p:sp>
      <p:sp>
        <p:nvSpPr>
          <p:cNvPr id="48" name="Date Placeholder 3"/>
          <p:cNvSpPr/>
          <p:nvPr/>
        </p:nvSpPr>
        <p:spPr>
          <a:xfrm>
            <a:off x="0" y="0"/>
            <a:ext cx="12191760" cy="232560"/>
          </a:xfrm>
          <a:prstGeom prst="rect">
            <a:avLst/>
          </a:prstGeom>
          <a:solidFill>
            <a:srgbClr val="006666"/>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endParaRPr lang="en-IN" sz="1500" b="0" strike="noStrike" spc="-1" dirty="0">
              <a:latin typeface="Arial"/>
            </a:endParaRPr>
          </a:p>
        </p:txBody>
      </p:sp>
      <p:pic>
        <p:nvPicPr>
          <p:cNvPr id="49" name="Picture 5"/>
          <p:cNvPicPr/>
          <p:nvPr/>
        </p:nvPicPr>
        <p:blipFill>
          <a:blip r:embed="rId14"/>
          <a:stretch/>
        </p:blipFill>
        <p:spPr>
          <a:xfrm>
            <a:off x="11506320" y="5956200"/>
            <a:ext cx="685440" cy="685440"/>
          </a:xfrm>
          <a:prstGeom prst="rect">
            <a:avLst/>
          </a:prstGeom>
          <a:ln w="0">
            <a:noFill/>
          </a:ln>
        </p:spPr>
      </p:pic>
      <p:sp>
        <p:nvSpPr>
          <p:cNvPr id="50" name="Date Placeholder 3"/>
          <p:cNvSpPr/>
          <p:nvPr/>
        </p:nvSpPr>
        <p:spPr>
          <a:xfrm>
            <a:off x="0" y="6642720"/>
            <a:ext cx="776880" cy="214920"/>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anchor="ctr">
            <a:noAutofit/>
          </a:bodyPr>
          <a:lstStyle/>
          <a:p>
            <a:pPr algn="ctr">
              <a:lnSpc>
                <a:spcPct val="100000"/>
              </a:lnSpc>
            </a:pPr>
            <a:r>
              <a:rPr lang="en-US" sz="1600" b="0" strike="noStrike" cap="small" spc="-1" dirty="0">
                <a:solidFill>
                  <a:srgbClr val="FFFFFF"/>
                </a:solidFill>
                <a:latin typeface="Times New Roman"/>
              </a:rPr>
              <a:t>B - 18</a:t>
            </a:r>
            <a:endParaRPr lang="en-IN" sz="16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7926512"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https://arxiv.org/pdf/2110.12638" TargetMode="External"/><Relationship Id="rId4" Type="http://schemas.openxmlformats.org/officeDocument/2006/relationships/hyperlink" Target="https://deep_learning_based_object_detection_in.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204g1a05c0/Cse-2020-2024-B18"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ubtitle 11"/>
          <p:cNvSpPr/>
          <p:nvPr/>
        </p:nvSpPr>
        <p:spPr>
          <a:xfrm>
            <a:off x="4815360" y="1615320"/>
            <a:ext cx="2669522" cy="571699"/>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7500" lnSpcReduction="10000"/>
          </a:bodyPr>
          <a:lstStyle/>
          <a:p>
            <a:pPr algn="ctr">
              <a:lnSpc>
                <a:spcPct val="90000"/>
              </a:lnSpc>
              <a:spcBef>
                <a:spcPts val="300"/>
              </a:spcBef>
              <a:tabLst>
                <a:tab pos="0" algn="l"/>
              </a:tabLst>
            </a:pPr>
            <a:r>
              <a:rPr lang="en-US" sz="2290" spc="-1" dirty="0">
                <a:solidFill>
                  <a:srgbClr val="000000"/>
                </a:solidFill>
                <a:latin typeface="Times New Roman"/>
              </a:rPr>
              <a:t>P. </a:t>
            </a:r>
            <a:r>
              <a:rPr lang="en-US" sz="2500" spc="-1" dirty="0">
                <a:solidFill>
                  <a:srgbClr val="000000"/>
                </a:solidFill>
                <a:latin typeface="Times New Roman"/>
              </a:rPr>
              <a:t>Srinath</a:t>
            </a:r>
            <a:endParaRPr lang="en-IN" sz="25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214G5A0511</a:t>
            </a:r>
            <a:endParaRPr lang="en-IN" sz="1200" b="0" strike="noStrike" spc="-1" dirty="0">
              <a:latin typeface="Arial"/>
            </a:endParaRPr>
          </a:p>
        </p:txBody>
      </p:sp>
      <p:sp>
        <p:nvSpPr>
          <p:cNvPr id="88" name="Subtitle 11"/>
          <p:cNvSpPr/>
          <p:nvPr/>
        </p:nvSpPr>
        <p:spPr>
          <a:xfrm>
            <a:off x="3759480" y="2475719"/>
            <a:ext cx="4630376" cy="1031051"/>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90000"/>
              </a:lnSpc>
              <a:spcBef>
                <a:spcPts val="300"/>
              </a:spcBef>
              <a:tabLst>
                <a:tab pos="0" algn="l"/>
              </a:tabLst>
            </a:pPr>
            <a:r>
              <a:rPr lang="en-US" sz="1400" b="0" i="1" strike="noStrike" spc="-1" dirty="0">
                <a:solidFill>
                  <a:srgbClr val="000000"/>
                </a:solidFill>
                <a:latin typeface="Times New Roman"/>
              </a:rPr>
              <a:t>Under the guidance of</a:t>
            </a:r>
            <a:endParaRPr lang="en-IN" sz="1400" b="0" strike="noStrike" spc="-1" dirty="0">
              <a:latin typeface="Arial"/>
            </a:endParaRPr>
          </a:p>
          <a:p>
            <a:pPr algn="ctr">
              <a:lnSpc>
                <a:spcPct val="90000"/>
              </a:lnSpc>
              <a:spcBef>
                <a:spcPts val="300"/>
              </a:spcBef>
              <a:tabLst>
                <a:tab pos="0" algn="l"/>
              </a:tabLst>
            </a:pPr>
            <a:r>
              <a:rPr lang="en-US" sz="2400" spc="-1" dirty="0">
                <a:solidFill>
                  <a:srgbClr val="000000"/>
                </a:solidFill>
                <a:latin typeface="Times New Roman"/>
              </a:rPr>
              <a:t>Mrs. G. </a:t>
            </a:r>
            <a:r>
              <a:rPr lang="en-US" sz="2400" spc="-1" dirty="0" err="1">
                <a:solidFill>
                  <a:srgbClr val="000000"/>
                </a:solidFill>
                <a:latin typeface="Times New Roman"/>
              </a:rPr>
              <a:t>Nagaleela</a:t>
            </a:r>
            <a:r>
              <a:rPr lang="en-US" sz="2400" b="0" strike="noStrike" spc="-1" dirty="0">
                <a:solidFill>
                  <a:srgbClr val="000000"/>
                </a:solidFill>
                <a:latin typeface="Times New Roman"/>
              </a:rPr>
              <a:t> </a:t>
            </a:r>
            <a:r>
              <a:rPr lang="en-US" sz="1400" b="0" strike="noStrike" spc="-1" dirty="0" err="1">
                <a:solidFill>
                  <a:srgbClr val="000000"/>
                </a:solidFill>
                <a:latin typeface="Times New Roman"/>
              </a:rPr>
              <a:t>M.Tech</a:t>
            </a:r>
            <a:r>
              <a:rPr lang="en-US" sz="1400" b="0" strike="noStrike" spc="-1" dirty="0">
                <a:solidFill>
                  <a:srgbClr val="000000"/>
                </a:solidFill>
                <a:latin typeface="Times New Roman"/>
              </a:rPr>
              <a:t>.</a:t>
            </a:r>
            <a:endParaRPr lang="en-IN" sz="1400" b="0" strike="noStrike" spc="-1" dirty="0">
              <a:latin typeface="Arial"/>
            </a:endParaRPr>
          </a:p>
          <a:p>
            <a:pPr algn="ctr">
              <a:lnSpc>
                <a:spcPct val="90000"/>
              </a:lnSpc>
              <a:spcBef>
                <a:spcPts val="201"/>
              </a:spcBef>
              <a:tabLst>
                <a:tab pos="0" algn="l"/>
              </a:tabLst>
            </a:pPr>
            <a:r>
              <a:rPr lang="en-IN" sz="1400" b="0" strike="noStrike" spc="-1" dirty="0">
                <a:solidFill>
                  <a:srgbClr val="000000"/>
                </a:solidFill>
                <a:latin typeface="Times New Roman"/>
              </a:rPr>
              <a:t>Assistant Professor</a:t>
            </a:r>
            <a:endParaRPr lang="en-IN" sz="1400" b="0" strike="noStrike" spc="-1" dirty="0">
              <a:latin typeface="Arial"/>
            </a:endParaRPr>
          </a:p>
        </p:txBody>
      </p:sp>
      <p:sp>
        <p:nvSpPr>
          <p:cNvPr id="89" name="Subtitle 11"/>
          <p:cNvSpPr/>
          <p:nvPr/>
        </p:nvSpPr>
        <p:spPr>
          <a:xfrm>
            <a:off x="1514520" y="5162400"/>
            <a:ext cx="9162720" cy="142668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57000" lnSpcReduction="20000"/>
          </a:bodyPr>
          <a:lstStyle/>
          <a:p>
            <a:pPr algn="ctr">
              <a:lnSpc>
                <a:spcPct val="90000"/>
              </a:lnSpc>
              <a:spcBef>
                <a:spcPts val="499"/>
              </a:spcBef>
              <a:tabLst>
                <a:tab pos="0" algn="l"/>
              </a:tabLst>
            </a:pPr>
            <a:r>
              <a:rPr lang="en-US" sz="4200" b="0" strike="noStrike" spc="-1" dirty="0">
                <a:solidFill>
                  <a:srgbClr val="000000"/>
                </a:solidFill>
                <a:latin typeface="Times New Roman"/>
              </a:rPr>
              <a:t>Department of Computer Science and Engineering      </a:t>
            </a:r>
            <a:endParaRPr lang="en-IN" sz="4200" b="0" strike="noStrike" spc="-1" dirty="0">
              <a:latin typeface="Arial"/>
            </a:endParaRPr>
          </a:p>
          <a:p>
            <a:pPr algn="ctr">
              <a:lnSpc>
                <a:spcPct val="90000"/>
              </a:lnSpc>
              <a:spcBef>
                <a:spcPts val="499"/>
              </a:spcBef>
              <a:tabLst>
                <a:tab pos="0" algn="l"/>
              </a:tabLst>
            </a:pPr>
            <a:r>
              <a:rPr lang="en-US" sz="6500" b="0" strike="noStrike" spc="-1" dirty="0">
                <a:solidFill>
                  <a:srgbClr val="FF0000"/>
                </a:solidFill>
                <a:latin typeface="Times New Roman"/>
              </a:rPr>
              <a:t>Srinivasa Ramanujan Institute of Technology</a:t>
            </a:r>
            <a:endParaRPr lang="en-IN" sz="6500" b="0" strike="noStrike" spc="-1" dirty="0">
              <a:latin typeface="Arial"/>
            </a:endParaRPr>
          </a:p>
          <a:p>
            <a:pPr algn="ctr">
              <a:lnSpc>
                <a:spcPct val="90000"/>
              </a:lnSpc>
              <a:spcBef>
                <a:spcPts val="300"/>
              </a:spcBef>
              <a:tabLst>
                <a:tab pos="0" algn="l"/>
              </a:tabLst>
            </a:pPr>
            <a:r>
              <a:rPr lang="en-US" sz="1800" b="1" strike="noStrike" spc="-1" dirty="0">
                <a:solidFill>
                  <a:srgbClr val="000000"/>
                </a:solidFill>
                <a:latin typeface="Times New Roman"/>
                <a:ea typeface="Times New Roman"/>
              </a:rPr>
              <a:t>(</a:t>
            </a:r>
            <a:r>
              <a:rPr lang="en-US" sz="2000" b="1" strike="noStrike" spc="-1" dirty="0">
                <a:solidFill>
                  <a:srgbClr val="000000"/>
                </a:solidFill>
                <a:latin typeface="Verdana"/>
                <a:ea typeface="Times New Roman"/>
              </a:rPr>
              <a:t>Autonomous)</a:t>
            </a:r>
            <a:endParaRPr lang="en-IN" sz="2000" b="0" strike="noStrike" spc="-1" dirty="0">
              <a:latin typeface="Arial"/>
            </a:endParaRPr>
          </a:p>
          <a:p>
            <a:pPr algn="ctr">
              <a:lnSpc>
                <a:spcPct val="90000"/>
              </a:lnSpc>
              <a:spcBef>
                <a:spcPts val="1001"/>
              </a:spcBef>
              <a:spcAft>
                <a:spcPts val="99"/>
              </a:spcAft>
              <a:tabLst>
                <a:tab pos="0" algn="l"/>
              </a:tabLst>
            </a:pPr>
            <a:r>
              <a:rPr lang="en-US" sz="2500" b="1" strike="noStrike" spc="-1" dirty="0">
                <a:solidFill>
                  <a:srgbClr val="1F4E79"/>
                </a:solidFill>
                <a:latin typeface="Times New Roman"/>
                <a:ea typeface="Times New Roman"/>
              </a:rPr>
              <a:t>2023 - 2024</a:t>
            </a:r>
            <a:endParaRPr lang="en-IN" sz="2500" b="0" strike="noStrike" spc="-1" dirty="0">
              <a:latin typeface="Arial"/>
            </a:endParaRPr>
          </a:p>
          <a:p>
            <a:pPr algn="ctr">
              <a:lnSpc>
                <a:spcPct val="90000"/>
              </a:lnSpc>
              <a:spcBef>
                <a:spcPts val="1001"/>
              </a:spcBef>
              <a:tabLst>
                <a:tab pos="0" algn="l"/>
              </a:tabLst>
            </a:pPr>
            <a:endParaRPr lang="en-IN" sz="2500" b="0" strike="noStrike" spc="-1" dirty="0">
              <a:latin typeface="Arial"/>
            </a:endParaRPr>
          </a:p>
        </p:txBody>
      </p:sp>
      <p:sp>
        <p:nvSpPr>
          <p:cNvPr id="90" name="Subtitle 11"/>
          <p:cNvSpPr/>
          <p:nvPr/>
        </p:nvSpPr>
        <p:spPr>
          <a:xfrm>
            <a:off x="2507529" y="1598759"/>
            <a:ext cx="2479249" cy="644819"/>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r>
              <a:rPr lang="en-US" sz="2600" spc="-1" dirty="0">
                <a:solidFill>
                  <a:srgbClr val="000000"/>
                </a:solidFill>
                <a:latin typeface="Times New Roman"/>
              </a:rPr>
              <a:t>M. </a:t>
            </a:r>
            <a:r>
              <a:rPr lang="en-US" sz="2500" spc="-1" dirty="0">
                <a:solidFill>
                  <a:srgbClr val="000000"/>
                </a:solidFill>
                <a:latin typeface="Times New Roman"/>
              </a:rPr>
              <a:t>Uma</a:t>
            </a:r>
            <a:endParaRPr lang="en-IN" sz="2500" b="0" strike="noStrike" spc="-1" dirty="0">
              <a:latin typeface="Arial"/>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204G1A05B5</a:t>
            </a:r>
            <a:endParaRPr lang="en-IN" sz="1200" b="0" strike="noStrike" spc="-1" dirty="0">
              <a:latin typeface="Arial"/>
            </a:endParaRPr>
          </a:p>
        </p:txBody>
      </p:sp>
      <p:sp>
        <p:nvSpPr>
          <p:cNvPr id="91" name="Subtitle 11"/>
          <p:cNvSpPr/>
          <p:nvPr/>
        </p:nvSpPr>
        <p:spPr>
          <a:xfrm>
            <a:off x="7657542" y="1643903"/>
            <a:ext cx="3497344" cy="448138"/>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25000" lnSpcReduction="20000"/>
          </a:bodyPr>
          <a:lstStyle/>
          <a:p>
            <a:pPr algn="ctr">
              <a:lnSpc>
                <a:spcPct val="90000"/>
              </a:lnSpc>
              <a:spcBef>
                <a:spcPts val="300"/>
              </a:spcBef>
              <a:tabLst>
                <a:tab pos="0" algn="l"/>
              </a:tabLst>
            </a:pPr>
            <a:r>
              <a:rPr lang="en-US" sz="8600" spc="-1" dirty="0">
                <a:solidFill>
                  <a:srgbClr val="000000"/>
                </a:solidFill>
                <a:latin typeface="Times New Roman" panose="02020603050405020304" pitchFamily="18" charset="0"/>
                <a:cs typeface="Times New Roman" panose="02020603050405020304" pitchFamily="18" charset="0"/>
              </a:rPr>
              <a:t> A. Srinivasa </a:t>
            </a:r>
            <a:r>
              <a:rPr lang="en-US" sz="9600" spc="-1" dirty="0">
                <a:solidFill>
                  <a:srgbClr val="000000"/>
                </a:solidFill>
                <a:latin typeface="Times New Roman" panose="02020603050405020304" pitchFamily="18" charset="0"/>
                <a:cs typeface="Times New Roman" panose="02020603050405020304" pitchFamily="18" charset="0"/>
              </a:rPr>
              <a:t>Sree</a:t>
            </a:r>
            <a:r>
              <a:rPr lang="en-US" sz="8600" spc="-1" dirty="0">
                <a:solidFill>
                  <a:srgbClr val="000000"/>
                </a:solidFill>
                <a:latin typeface="Times New Roman" panose="02020603050405020304" pitchFamily="18" charset="0"/>
                <a:cs typeface="Times New Roman" panose="02020603050405020304" pitchFamily="18" charset="0"/>
              </a:rPr>
              <a:t> Sharan</a:t>
            </a:r>
            <a:endParaRPr lang="en-IN" sz="8600" b="0" strike="noStrike" spc="-1" dirty="0">
              <a:latin typeface="Times New Roman" panose="02020603050405020304" pitchFamily="18" charset="0"/>
              <a:cs typeface="Times New Roman" panose="02020603050405020304" pitchFamily="18" charset="0"/>
            </a:endParaRPr>
          </a:p>
          <a:p>
            <a:pPr algn="ctr">
              <a:lnSpc>
                <a:spcPct val="90000"/>
              </a:lnSpc>
              <a:spcBef>
                <a:spcPts val="300"/>
              </a:spcBef>
              <a:tabLst>
                <a:tab pos="0" algn="l"/>
              </a:tabLst>
            </a:pPr>
            <a:r>
              <a:rPr lang="en-US" sz="4800" b="0" strike="noStrike" spc="-1" dirty="0">
                <a:solidFill>
                  <a:srgbClr val="000000"/>
                </a:solidFill>
                <a:latin typeface="Times New Roman"/>
              </a:rPr>
              <a:t>Roll No. </a:t>
            </a:r>
            <a:r>
              <a:rPr lang="en-US" sz="4800" spc="-1" dirty="0">
                <a:solidFill>
                  <a:srgbClr val="000000"/>
                </a:solidFill>
                <a:latin typeface="Times New Roman"/>
              </a:rPr>
              <a:t>204G1A05A3</a:t>
            </a:r>
            <a:endParaRPr lang="en-IN" sz="4800" b="0" strike="noStrike" spc="-1" dirty="0">
              <a:latin typeface="Arial"/>
            </a:endParaRPr>
          </a:p>
        </p:txBody>
      </p:sp>
      <p:sp>
        <p:nvSpPr>
          <p:cNvPr id="92" name="Subtitle 11"/>
          <p:cNvSpPr/>
          <p:nvPr/>
        </p:nvSpPr>
        <p:spPr>
          <a:xfrm>
            <a:off x="320759" y="1598760"/>
            <a:ext cx="2573269" cy="67310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5500"/>
          </a:bodyPr>
          <a:lstStyle/>
          <a:p>
            <a:pPr algn="ctr">
              <a:lnSpc>
                <a:spcPct val="90000"/>
              </a:lnSpc>
              <a:spcBef>
                <a:spcPts val="300"/>
              </a:spcBef>
              <a:tabLst>
                <a:tab pos="0" algn="l"/>
              </a:tabLst>
            </a:pPr>
            <a:r>
              <a:rPr lang="en-US" sz="2600" spc="-1" dirty="0">
                <a:solidFill>
                  <a:srgbClr val="000000"/>
                </a:solidFill>
                <a:latin typeface="Times New Roman" panose="02020603050405020304" pitchFamily="18" charset="0"/>
                <a:cs typeface="Times New Roman" panose="02020603050405020304" pitchFamily="18" charset="0"/>
              </a:rPr>
              <a:t>U. Varun</a:t>
            </a:r>
            <a:endParaRPr lang="en-IN" sz="2600" b="0" strike="noStrike" spc="-1" dirty="0">
              <a:latin typeface="Times New Roman" panose="02020603050405020304" pitchFamily="18" charset="0"/>
              <a:cs typeface="Times New Roman" panose="02020603050405020304" pitchFamily="18" charset="0"/>
            </a:endParaRPr>
          </a:p>
          <a:p>
            <a:pPr algn="ctr">
              <a:lnSpc>
                <a:spcPct val="90000"/>
              </a:lnSpc>
              <a:spcBef>
                <a:spcPts val="300"/>
              </a:spcBef>
              <a:tabLst>
                <a:tab pos="0" algn="l"/>
              </a:tabLst>
            </a:pPr>
            <a:r>
              <a:rPr lang="en-US" sz="1200" b="0" strike="noStrike" spc="-1" dirty="0">
                <a:solidFill>
                  <a:srgbClr val="000000"/>
                </a:solidFill>
                <a:latin typeface="Times New Roman"/>
              </a:rPr>
              <a:t>Roll No. </a:t>
            </a:r>
            <a:r>
              <a:rPr lang="en-US" sz="1200" spc="-1" dirty="0">
                <a:solidFill>
                  <a:srgbClr val="000000"/>
                </a:solidFill>
                <a:latin typeface="Times New Roman"/>
              </a:rPr>
              <a:t>204G1A05C0</a:t>
            </a:r>
            <a:endParaRPr lang="en-IN" sz="1200" b="0" strike="noStrike" spc="-1" dirty="0">
              <a:latin typeface="Arial"/>
            </a:endParaRPr>
          </a:p>
        </p:txBody>
      </p:sp>
      <p:sp>
        <p:nvSpPr>
          <p:cNvPr id="93" name="Rectangle: Rounded Corners 16"/>
          <p:cNvSpPr/>
          <p:nvPr/>
        </p:nvSpPr>
        <p:spPr>
          <a:xfrm>
            <a:off x="754920" y="276165"/>
            <a:ext cx="10612080" cy="984059"/>
          </a:xfrm>
          <a:prstGeom prst="roundRect">
            <a:avLst>
              <a:gd name="adj" fmla="val 16667"/>
            </a:avLst>
          </a:prstGeom>
          <a:solidFill>
            <a:srgbClr val="FF6600"/>
          </a:solidFill>
          <a:ln w="0">
            <a:noFill/>
          </a:ln>
          <a:effectLst>
            <a:outerShdw blurRad="57240" dist="19080" dir="5400000" algn="ctr"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tIns="45000" rIns="90000" bIns="45000" anchor="ctr">
            <a:noAutofit/>
          </a:bodyPr>
          <a:lstStyle/>
          <a:p>
            <a:pPr algn="ctr">
              <a:lnSpc>
                <a:spcPct val="100000"/>
              </a:lnSpc>
            </a:pPr>
            <a:r>
              <a:rPr lang="en-US" sz="32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32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94" name="Rectangle 17"/>
          <p:cNvSpPr/>
          <p:nvPr/>
        </p:nvSpPr>
        <p:spPr>
          <a:xfrm>
            <a:off x="2714760" y="1261800"/>
            <a:ext cx="6761880" cy="34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7000"/>
              </a:lnSpc>
              <a:spcBef>
                <a:spcPts val="499"/>
              </a:spcBef>
              <a:spcAft>
                <a:spcPts val="499"/>
              </a:spcAft>
            </a:pPr>
            <a:r>
              <a:rPr lang="en-IN" sz="1600" b="0" i="1" strike="noStrike" spc="-1">
                <a:solidFill>
                  <a:srgbClr val="000000"/>
                </a:solidFill>
                <a:latin typeface="Times New Roman"/>
                <a:ea typeface="Calibri"/>
              </a:rPr>
              <a:t>by</a:t>
            </a:r>
            <a:endParaRPr lang="en-IN" sz="1600" b="0" strike="noStrike" spc="-1">
              <a:latin typeface="Arial"/>
            </a:endParaRPr>
          </a:p>
        </p:txBody>
      </p:sp>
      <p:pic>
        <p:nvPicPr>
          <p:cNvPr id="95" name="Picture 4"/>
          <p:cNvPicPr/>
          <p:nvPr/>
        </p:nvPicPr>
        <p:blipFill>
          <a:blip r:embed="rId2"/>
          <a:stretch/>
        </p:blipFill>
        <p:spPr>
          <a:xfrm>
            <a:off x="5174280" y="3476880"/>
            <a:ext cx="1777126" cy="1426680"/>
          </a:xfrm>
          <a:prstGeom prst="rect">
            <a:avLst/>
          </a:prstGeom>
          <a:ln w="0">
            <a:noFill/>
          </a:ln>
        </p:spPr>
      </p:pic>
      <p:sp>
        <p:nvSpPr>
          <p:cNvPr id="96" name="Subtitle 11"/>
          <p:cNvSpPr/>
          <p:nvPr/>
        </p:nvSpPr>
        <p:spPr>
          <a:xfrm>
            <a:off x="9349920" y="1666057"/>
            <a:ext cx="2017080" cy="58464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4500"/>
          </a:bodyPr>
          <a:lstStyle/>
          <a:p>
            <a:pPr algn="ctr">
              <a:lnSpc>
                <a:spcPct val="90000"/>
              </a:lnSpc>
              <a:spcBef>
                <a:spcPts val="300"/>
              </a:spcBef>
              <a:tabLst>
                <a:tab pos="0" algn="l"/>
              </a:tabLst>
            </a:pPr>
            <a:endParaRPr lang="en-IN" sz="2600" b="0" strike="noStrike" spc="-1" dirty="0">
              <a:latin typeface="Arial"/>
            </a:endParaRPr>
          </a:p>
        </p:txBody>
      </p:sp>
      <p:sp>
        <p:nvSpPr>
          <p:cNvPr id="2" name="TextBox 1">
            <a:extLst>
              <a:ext uri="{FF2B5EF4-FFF2-40B4-BE49-F238E27FC236}">
                <a16:creationId xmlns:a16="http://schemas.microsoft.com/office/drawing/2014/main" id="{7DEDEA37-B85C-068B-E7E6-EDD1C1FAD6B5}"/>
              </a:ext>
            </a:extLst>
          </p:cNvPr>
          <p:cNvSpPr txBox="1"/>
          <p:nvPr/>
        </p:nvSpPr>
        <p:spPr>
          <a:xfrm flipH="1">
            <a:off x="0" y="6589081"/>
            <a:ext cx="754919" cy="307777"/>
          </a:xfrm>
          <a:prstGeom prst="rect">
            <a:avLst/>
          </a:prstGeom>
          <a:noFill/>
        </p:spPr>
        <p:txBody>
          <a:bodyPr wrap="square" rtlCol="0">
            <a:spAutoFit/>
          </a:bodyPr>
          <a:lstStyle/>
          <a:p>
            <a:r>
              <a:rPr lang="en-IN" sz="1400" dirty="0">
                <a:solidFill>
                  <a:schemeClr val="bg1"/>
                </a:solidFill>
                <a:latin typeface="Times New Roman" panose="02020603050405020304" pitchFamily="18" charset="0"/>
                <a:cs typeface="Times New Roman" panose="02020603050405020304" pitchFamily="18" charset="0"/>
              </a:rPr>
              <a:t>  B-18</a:t>
            </a:r>
          </a:p>
        </p:txBody>
      </p:sp>
      <p:sp>
        <p:nvSpPr>
          <p:cNvPr id="3" name="TextBox 2">
            <a:extLst>
              <a:ext uri="{FF2B5EF4-FFF2-40B4-BE49-F238E27FC236}">
                <a16:creationId xmlns:a16="http://schemas.microsoft.com/office/drawing/2014/main" id="{F73B2455-9602-47AA-D865-22E411722242}"/>
              </a:ext>
            </a:extLst>
          </p:cNvPr>
          <p:cNvSpPr txBox="1"/>
          <p:nvPr/>
        </p:nvSpPr>
        <p:spPr>
          <a:xfrm>
            <a:off x="754919" y="6559190"/>
            <a:ext cx="5832694"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          D</a:t>
            </a:r>
            <a:r>
              <a:rPr lang="en-IN" sz="1400" dirty="0">
                <a:solidFill>
                  <a:schemeClr val="bg1"/>
                </a:solidFill>
                <a:latin typeface="Times New Roman" panose="02020603050405020304" pitchFamily="18" charset="0"/>
                <a:cs typeface="Times New Roman" panose="02020603050405020304" pitchFamily="18" charset="0"/>
              </a:rPr>
              <a:t>EPT</a:t>
            </a:r>
            <a:r>
              <a:rPr lang="en-IN" sz="1600" dirty="0">
                <a:solidFill>
                  <a:schemeClr val="bg1"/>
                </a:solidFill>
                <a:latin typeface="Times New Roman" panose="02020603050405020304" pitchFamily="18" charset="0"/>
                <a:cs typeface="Times New Roman" panose="02020603050405020304" pitchFamily="18" charset="0"/>
              </a:rPr>
              <a:t>. O</a:t>
            </a:r>
            <a:r>
              <a:rPr lang="en-IN" sz="1400" dirty="0">
                <a:solidFill>
                  <a:schemeClr val="bg1"/>
                </a:solidFill>
                <a:latin typeface="Times New Roman" panose="02020603050405020304" pitchFamily="18" charset="0"/>
                <a:cs typeface="Times New Roman" panose="02020603050405020304" pitchFamily="18" charset="0"/>
              </a:rPr>
              <a:t>F</a:t>
            </a:r>
            <a:r>
              <a:rPr lang="en-IN" sz="1600" dirty="0">
                <a:solidFill>
                  <a:schemeClr val="bg1"/>
                </a:solidFill>
                <a:latin typeface="Times New Roman" panose="02020603050405020304" pitchFamily="18" charset="0"/>
                <a:cs typeface="Times New Roman" panose="02020603050405020304" pitchFamily="18" charset="0"/>
              </a:rPr>
              <a:t> C</a:t>
            </a:r>
            <a:r>
              <a:rPr lang="en-IN" sz="1400" dirty="0">
                <a:solidFill>
                  <a:schemeClr val="bg1"/>
                </a:solidFill>
                <a:latin typeface="Times New Roman" panose="02020603050405020304" pitchFamily="18" charset="0"/>
                <a:cs typeface="Times New Roman" panose="02020603050405020304" pitchFamily="18" charset="0"/>
              </a:rPr>
              <a:t>OMPUTER</a:t>
            </a:r>
            <a:r>
              <a:rPr lang="en-IN" sz="1600" dirty="0">
                <a:solidFill>
                  <a:schemeClr val="bg1"/>
                </a:solidFill>
                <a:latin typeface="Times New Roman" panose="02020603050405020304" pitchFamily="18" charset="0"/>
                <a:cs typeface="Times New Roman" panose="02020603050405020304" pitchFamily="18" charset="0"/>
              </a:rPr>
              <a:t> S</a:t>
            </a:r>
            <a:r>
              <a:rPr lang="en-IN" sz="1400" dirty="0">
                <a:solidFill>
                  <a:schemeClr val="bg1"/>
                </a:solidFill>
                <a:latin typeface="Times New Roman" panose="02020603050405020304" pitchFamily="18" charset="0"/>
                <a:cs typeface="Times New Roman" panose="02020603050405020304" pitchFamily="18" charset="0"/>
              </a:rPr>
              <a:t>CIENCE</a:t>
            </a:r>
            <a:r>
              <a:rPr lang="en-IN" sz="1600" dirty="0">
                <a:solidFill>
                  <a:schemeClr val="bg1"/>
                </a:solidFill>
                <a:latin typeface="Times New Roman" panose="02020603050405020304" pitchFamily="18" charset="0"/>
                <a:cs typeface="Times New Roman" panose="02020603050405020304" pitchFamily="18" charset="0"/>
              </a:rPr>
              <a:t> A</a:t>
            </a:r>
            <a:r>
              <a:rPr lang="en-IN" sz="1400" dirty="0">
                <a:solidFill>
                  <a:schemeClr val="bg1"/>
                </a:solidFill>
                <a:latin typeface="Times New Roman" panose="02020603050405020304" pitchFamily="18" charset="0"/>
                <a:cs typeface="Times New Roman" panose="02020603050405020304" pitchFamily="18" charset="0"/>
              </a:rPr>
              <a:t>ND</a:t>
            </a:r>
            <a:r>
              <a:rPr lang="en-IN" sz="1600" dirty="0">
                <a:solidFill>
                  <a:schemeClr val="bg1"/>
                </a:solidFill>
                <a:latin typeface="Times New Roman" panose="02020603050405020304" pitchFamily="18" charset="0"/>
                <a:cs typeface="Times New Roman" panose="02020603050405020304" pitchFamily="18" charset="0"/>
              </a:rPr>
              <a:t> E</a:t>
            </a:r>
            <a:r>
              <a:rPr lang="en-IN" sz="1400" dirty="0">
                <a:solidFill>
                  <a:schemeClr val="bg1"/>
                </a:solidFill>
                <a:latin typeface="Times New Roman" panose="02020603050405020304" pitchFamily="18" charset="0"/>
                <a:cs typeface="Times New Roman" panose="02020603050405020304" pitchFamily="18" charset="0"/>
              </a:rPr>
              <a:t>NGINEERING</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BE8B161-1D56-BAF4-AE09-4081AB9A4BB8}"/>
              </a:ext>
            </a:extLst>
          </p:cNvPr>
          <p:cNvSpPr txBox="1"/>
          <p:nvPr/>
        </p:nvSpPr>
        <p:spPr>
          <a:xfrm>
            <a:off x="6587613" y="6589080"/>
            <a:ext cx="5171768"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S</a:t>
            </a:r>
            <a:r>
              <a:rPr lang="en-IN" sz="1400" dirty="0">
                <a:solidFill>
                  <a:schemeClr val="bg1"/>
                </a:solidFill>
                <a:latin typeface="Times New Roman" panose="02020603050405020304" pitchFamily="18" charset="0"/>
                <a:cs typeface="Times New Roman" panose="02020603050405020304" pitchFamily="18" charset="0"/>
              </a:rPr>
              <a:t>RINIVASA</a:t>
            </a:r>
            <a:r>
              <a:rPr lang="en-IN" sz="1600" dirty="0">
                <a:solidFill>
                  <a:schemeClr val="bg1"/>
                </a:solidFill>
                <a:latin typeface="Times New Roman" panose="02020603050405020304" pitchFamily="18" charset="0"/>
                <a:cs typeface="Times New Roman" panose="02020603050405020304" pitchFamily="18" charset="0"/>
              </a:rPr>
              <a:t> R</a:t>
            </a:r>
            <a:r>
              <a:rPr lang="en-IN" sz="1400" dirty="0">
                <a:solidFill>
                  <a:schemeClr val="bg1"/>
                </a:solidFill>
                <a:latin typeface="Times New Roman" panose="02020603050405020304" pitchFamily="18" charset="0"/>
                <a:cs typeface="Times New Roman" panose="02020603050405020304" pitchFamily="18" charset="0"/>
              </a:rPr>
              <a:t>AMANUJAN</a:t>
            </a:r>
            <a:r>
              <a:rPr lang="en-IN" sz="1600" dirty="0">
                <a:solidFill>
                  <a:schemeClr val="bg1"/>
                </a:solidFill>
                <a:latin typeface="Times New Roman" panose="02020603050405020304" pitchFamily="18" charset="0"/>
                <a:cs typeface="Times New Roman" panose="02020603050405020304" pitchFamily="18" charset="0"/>
              </a:rPr>
              <a:t> I</a:t>
            </a:r>
            <a:r>
              <a:rPr lang="en-IN" sz="1400" dirty="0">
                <a:solidFill>
                  <a:schemeClr val="bg1"/>
                </a:solidFill>
                <a:latin typeface="Times New Roman" panose="02020603050405020304" pitchFamily="18" charset="0"/>
                <a:cs typeface="Times New Roman" panose="02020603050405020304" pitchFamily="18" charset="0"/>
              </a:rPr>
              <a:t>NSTITUTE</a:t>
            </a:r>
            <a:r>
              <a:rPr lang="en-IN" sz="1600" dirty="0">
                <a:solidFill>
                  <a:schemeClr val="bg1"/>
                </a:solidFill>
                <a:latin typeface="Times New Roman" panose="02020603050405020304" pitchFamily="18" charset="0"/>
                <a:cs typeface="Times New Roman" panose="02020603050405020304" pitchFamily="18" charset="0"/>
              </a:rPr>
              <a:t> O</a:t>
            </a:r>
            <a:r>
              <a:rPr lang="en-IN" sz="1400" dirty="0">
                <a:solidFill>
                  <a:schemeClr val="bg1"/>
                </a:solidFill>
                <a:latin typeface="Times New Roman" panose="02020603050405020304" pitchFamily="18" charset="0"/>
                <a:cs typeface="Times New Roman" panose="02020603050405020304" pitchFamily="18" charset="0"/>
              </a:rPr>
              <a:t>F </a:t>
            </a:r>
            <a:r>
              <a:rPr lang="en-IN" sz="1600" dirty="0">
                <a:solidFill>
                  <a:schemeClr val="bg1"/>
                </a:solidFill>
                <a:latin typeface="Times New Roman" panose="02020603050405020304" pitchFamily="18" charset="0"/>
                <a:cs typeface="Times New Roman" panose="02020603050405020304" pitchFamily="18" charset="0"/>
              </a:rPr>
              <a:t>T</a:t>
            </a:r>
            <a:r>
              <a:rPr lang="en-IN" sz="1400" dirty="0">
                <a:solidFill>
                  <a:schemeClr val="bg1"/>
                </a:solidFill>
                <a:latin typeface="Times New Roman" panose="02020603050405020304" pitchFamily="18" charset="0"/>
                <a:cs typeface="Times New Roman" panose="02020603050405020304" pitchFamily="18" charset="0"/>
              </a:rPr>
              <a:t>ECHNOLOGY</a:t>
            </a:r>
          </a:p>
        </p:txBody>
      </p:sp>
      <p:sp>
        <p:nvSpPr>
          <p:cNvPr id="5" name="TextBox 4">
            <a:extLst>
              <a:ext uri="{FF2B5EF4-FFF2-40B4-BE49-F238E27FC236}">
                <a16:creationId xmlns:a16="http://schemas.microsoft.com/office/drawing/2014/main" id="{13550527-92F5-63E5-A9C7-971112691D81}"/>
              </a:ext>
            </a:extLst>
          </p:cNvPr>
          <p:cNvSpPr txBox="1"/>
          <p:nvPr/>
        </p:nvSpPr>
        <p:spPr>
          <a:xfrm>
            <a:off x="11660706" y="6589080"/>
            <a:ext cx="43261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413160" y="1016851"/>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0DC0E0D-BE2C-6335-380A-3A6DD7F47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76275"/>
            <a:ext cx="11485267" cy="5678397"/>
          </a:xfrm>
          <a:prstGeom prst="rect">
            <a:avLst/>
          </a:prstGeom>
        </p:spPr>
      </p:pic>
    </p:spTree>
    <p:extLst>
      <p:ext uri="{BB962C8B-B14F-4D97-AF65-F5344CB8AC3E}">
        <p14:creationId xmlns:p14="http://schemas.microsoft.com/office/powerpoint/2010/main" val="178424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351840" y="1036948"/>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51DEB53C-DC40-8993-FE41-EAE1F9596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2003"/>
            <a:ext cx="11450320" cy="5560010"/>
          </a:xfrm>
          <a:prstGeom prst="rect">
            <a:avLst/>
          </a:prstGeom>
        </p:spPr>
      </p:pic>
    </p:spTree>
    <p:extLst>
      <p:ext uri="{BB962C8B-B14F-4D97-AF65-F5344CB8AC3E}">
        <p14:creationId xmlns:p14="http://schemas.microsoft.com/office/powerpoint/2010/main" val="174228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351840" y="1036948"/>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1AA01018-C946-546C-0DD4-A189C3E72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46009"/>
            <a:ext cx="11364686" cy="5665806"/>
          </a:xfrm>
          <a:prstGeom prst="rect">
            <a:avLst/>
          </a:prstGeom>
        </p:spPr>
      </p:pic>
    </p:spTree>
    <p:extLst>
      <p:ext uri="{BB962C8B-B14F-4D97-AF65-F5344CB8AC3E}">
        <p14:creationId xmlns:p14="http://schemas.microsoft.com/office/powerpoint/2010/main" val="322136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351840" y="1036948"/>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61858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Literature Survey for Second </a:t>
            </a:r>
            <a:r>
              <a:rPr lang="en-US" sz="3200" spc="-1" dirty="0">
                <a:solidFill>
                  <a:schemeClr val="bg1"/>
                </a:solidFill>
                <a:latin typeface="Times New Roman"/>
              </a:rPr>
              <a:t>O</a:t>
            </a:r>
            <a:r>
              <a:rPr lang="en-US" sz="3200" b="0" strike="noStrike" spc="-1" dirty="0">
                <a:solidFill>
                  <a:schemeClr val="bg1"/>
                </a:solidFill>
                <a:latin typeface="Times New Roman"/>
              </a:rPr>
              <a:t>bjective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dirty="0">
                <a:latin typeface="Times New Roman" panose="02020603050405020304" pitchFamily="18" charset="0"/>
                <a:cs typeface="Times New Roman" panose="02020603050405020304" pitchFamily="18" charset="0"/>
              </a:rPr>
              <a:t>[2] Unmanned aerial vehicle (UAV) has recently become a hotspot across the fields of computer vision (CV) and remote sensing (RS). Inspired by recent success of deep learning (DL), many advanced object detection and tracking approaches have been widely applied to various UAV-related tasks, such as environmental monitoring, precision agriculture, traffic management.</a:t>
            </a:r>
          </a:p>
          <a:p>
            <a:pPr marL="0" indent="0" algn="just">
              <a:lnSpc>
                <a:spcPct val="90000"/>
              </a:lnSpc>
              <a:spcBef>
                <a:spcPts val="1001"/>
              </a:spcBef>
              <a:buClr>
                <a:srgbClr val="000000"/>
              </a:buClr>
              <a:buNone/>
            </a:pPr>
            <a:r>
              <a:rPr lang="en-US" dirty="0">
                <a:latin typeface="Times New Roman" panose="02020603050405020304" pitchFamily="18" charset="0"/>
                <a:cs typeface="Times New Roman" panose="02020603050405020304" pitchFamily="18" charset="0"/>
              </a:rPr>
              <a:t>[3] Deep learning-based object detection solutions emerged from computer vision has captivated full attention in re-cent years. The primary objective of the paper is to provide a comprehensive review of the state of the art deep learning based object detection algorithms and analyze recent contributions of these algorithms to low altitude UAV datasets. </a:t>
            </a: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0" y="232920"/>
            <a:ext cx="12191759" cy="57332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a:t>
            </a:r>
            <a:r>
              <a:rPr lang="en-US" sz="3200" b="0" strike="noStrike" spc="-1" dirty="0">
                <a:solidFill>
                  <a:schemeClr val="bg1"/>
                </a:solidFill>
                <a:latin typeface="Times New Roman"/>
              </a:rPr>
              <a:t>bjective-2(Design &amp; Implementation) </a:t>
            </a:r>
            <a:endParaRPr lang="en-US" sz="3200" b="0" strike="noStrike" spc="-1" dirty="0">
              <a:solidFill>
                <a:schemeClr val="bg1"/>
              </a:solidFill>
              <a:latin typeface="Calibri"/>
            </a:endParaRPr>
          </a:p>
        </p:txBody>
      </p:sp>
      <p:sp>
        <p:nvSpPr>
          <p:cNvPr id="108"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a:p>
            <a:pPr marL="0" indent="0" algn="just">
              <a:lnSpc>
                <a:spcPct val="90000"/>
              </a:lnSpc>
              <a:spcBef>
                <a:spcPts val="1001"/>
              </a:spcBef>
              <a:buClr>
                <a:srgbClr val="000000"/>
              </a:buClr>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F45FB5-02F3-7D9E-1B00-BA40D8CA7E3A}"/>
              </a:ext>
            </a:extLst>
          </p:cNvPr>
          <p:cNvSpPr txBox="1"/>
          <p:nvPr/>
        </p:nvSpPr>
        <p:spPr>
          <a:xfrm>
            <a:off x="2273784" y="-87121"/>
            <a:ext cx="11002057"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9264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2"/>
          <p:cNvSpPr>
            <a:spLocks noGrp="1"/>
          </p:cNvSpPr>
          <p:nvPr>
            <p:ph type="title"/>
          </p:nvPr>
        </p:nvSpPr>
        <p:spPr>
          <a:xfrm>
            <a:off x="0" y="232920"/>
            <a:ext cx="12191759" cy="612654"/>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3200" b="0" strike="noStrike" spc="-1" dirty="0">
                <a:solidFill>
                  <a:srgbClr val="FFFFFF"/>
                </a:solidFill>
                <a:latin typeface="Times New Roman"/>
              </a:rPr>
              <a:t>Proposed System</a:t>
            </a:r>
            <a:endParaRPr lang="en-US" sz="3200" b="0" strike="noStrike" spc="-1" dirty="0">
              <a:solidFill>
                <a:srgbClr val="000000"/>
              </a:solidFill>
              <a:latin typeface="Calibri"/>
            </a:endParaRPr>
          </a:p>
        </p:txBody>
      </p:sp>
      <p:sp>
        <p:nvSpPr>
          <p:cNvPr id="2" name="TextBox 1">
            <a:extLst>
              <a:ext uri="{FF2B5EF4-FFF2-40B4-BE49-F238E27FC236}">
                <a16:creationId xmlns:a16="http://schemas.microsoft.com/office/drawing/2014/main" id="{176C20D7-AD71-2271-0B07-1573EA2EE1AF}"/>
              </a:ext>
            </a:extLst>
          </p:cNvPr>
          <p:cNvSpPr txBox="1"/>
          <p:nvPr/>
        </p:nvSpPr>
        <p:spPr>
          <a:xfrm>
            <a:off x="98322" y="-78658"/>
            <a:ext cx="12093437" cy="369332"/>
          </a:xfrm>
          <a:prstGeom prst="rect">
            <a:avLst/>
          </a:prstGeom>
          <a:noFill/>
        </p:spPr>
        <p:txBody>
          <a:bodyPr wrap="square" rtlCol="0">
            <a:spAutoFit/>
          </a:bodyPr>
          <a:lstStyle/>
          <a:p>
            <a:pPr algn="ctr">
              <a:lnSpc>
                <a:spcPct val="100000"/>
              </a:lnSpc>
            </a:pP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537C21E-01F7-B884-005B-FF83896C1C4D}"/>
              </a:ext>
            </a:extLst>
          </p:cNvPr>
          <p:cNvSpPr txBox="1"/>
          <p:nvPr/>
        </p:nvSpPr>
        <p:spPr>
          <a:xfrm>
            <a:off x="0" y="947520"/>
            <a:ext cx="11946194" cy="5130635"/>
          </a:xfrm>
          <a:prstGeom prst="rect">
            <a:avLst/>
          </a:prstGeom>
          <a:noFill/>
        </p:spPr>
        <p:txBody>
          <a:bodyPr wrap="square" rtlCol="0">
            <a:spAutoFit/>
          </a:bodyPr>
          <a:lstStyle/>
          <a:p>
            <a:pPr marL="457200" indent="-457200" algn="just">
              <a:lnSpc>
                <a:spcPct val="90000"/>
              </a:lnSpc>
              <a:spcBef>
                <a:spcPts val="1001"/>
              </a:spcBef>
              <a:buClr>
                <a:srgbClr val="000000"/>
              </a:buClr>
              <a:buFont typeface="Wingdings" charset="2"/>
              <a:buChar char=""/>
            </a:pPr>
            <a:r>
              <a:rPr lang="en-US" sz="2800" b="0" i="0" dirty="0">
                <a:solidFill>
                  <a:srgbClr val="374151"/>
                </a:solidFill>
                <a:effectLst/>
                <a:latin typeface="Times New Roman" panose="02020603050405020304" pitchFamily="18" charset="0"/>
                <a:cs typeface="Times New Roman" panose="02020603050405020304" pitchFamily="18" charset="0"/>
              </a:rPr>
              <a:t>Gather a diverse range of images showcasing various objects that drones need to detect. Annotate these images by marking the locations of objects.</a:t>
            </a:r>
          </a:p>
          <a:p>
            <a:pPr marL="457200" indent="-457200" algn="just">
              <a:lnSpc>
                <a:spcPct val="90000"/>
              </a:lnSpc>
              <a:spcBef>
                <a:spcPts val="1001"/>
              </a:spcBef>
              <a:buClr>
                <a:srgbClr val="000000"/>
              </a:buClr>
              <a:buFont typeface="Wingdings" charset="2"/>
              <a:buChar char=""/>
            </a:pPr>
            <a:r>
              <a:rPr lang="en-US" sz="2800" b="0" i="0" dirty="0">
                <a:solidFill>
                  <a:srgbClr val="374151"/>
                </a:solidFill>
                <a:effectLst/>
                <a:latin typeface="Times New Roman" panose="02020603050405020304" pitchFamily="18" charset="0"/>
                <a:cs typeface="Times New Roman" panose="02020603050405020304" pitchFamily="18" charset="0"/>
              </a:rPr>
              <a:t>Choose YOLO, a smart computer model known as a convolutional neural network (CNN). YOLO is designed to be fast and accurate in spotting objects in pictures.</a:t>
            </a:r>
          </a:p>
          <a:p>
            <a:pPr marL="457200" indent="-457200" algn="just">
              <a:lnSpc>
                <a:spcPct val="90000"/>
              </a:lnSpc>
              <a:spcBef>
                <a:spcPts val="1001"/>
              </a:spcBef>
              <a:buClr>
                <a:srgbClr val="000000"/>
              </a:buClr>
              <a:buFont typeface="Wingdings" charset="2"/>
              <a:buChar char=""/>
            </a:pPr>
            <a:r>
              <a:rPr lang="en-US" sz="2800" b="0" i="0" dirty="0">
                <a:solidFill>
                  <a:srgbClr val="374151"/>
                </a:solidFill>
                <a:effectLst/>
                <a:latin typeface="Times New Roman" panose="02020603050405020304" pitchFamily="18" charset="0"/>
                <a:cs typeface="Times New Roman" panose="02020603050405020304" pitchFamily="18" charset="0"/>
              </a:rPr>
              <a:t>Train the YOLO CNN by showing it lots of images containing different objects. Deploy the trained YOLO CNN onto the drone's computer system. Whenever the drone takes pictures, this model quickly analyzes those images to see if any objects are present.</a:t>
            </a:r>
          </a:p>
          <a:p>
            <a:pPr marL="457200" indent="-457200" algn="just">
              <a:lnSpc>
                <a:spcPct val="90000"/>
              </a:lnSpc>
              <a:spcBef>
                <a:spcPts val="1001"/>
              </a:spcBef>
              <a:buClr>
                <a:srgbClr val="000000"/>
              </a:buClr>
              <a:buFont typeface="Wingdings" charset="2"/>
              <a:buChar char=""/>
            </a:pPr>
            <a:r>
              <a:rPr lang="en-US" sz="2800" b="0" i="0" dirty="0">
                <a:solidFill>
                  <a:srgbClr val="374151"/>
                </a:solidFill>
                <a:effectLst/>
                <a:latin typeface="Times New Roman" panose="02020603050405020304" pitchFamily="18" charset="0"/>
                <a:cs typeface="Times New Roman" panose="02020603050405020304" pitchFamily="18" charset="0"/>
              </a:rPr>
              <a:t>Ensure the model can handle various scenarios. It should be able to identify objects accurately even when faced with challenges like different lighting conditions or objects appearing in unexpected ways.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4400" b="0" strike="noStrike" spc="-1" dirty="0">
                <a:solidFill>
                  <a:srgbClr val="FFFFFF"/>
                </a:solidFill>
                <a:latin typeface="Times New Roman"/>
              </a:rPr>
              <a:t> </a:t>
            </a:r>
            <a:r>
              <a:rPr lang="en-IN" sz="3200" b="0" strike="noStrike" spc="-1" dirty="0">
                <a:solidFill>
                  <a:srgbClr val="FFFFFF"/>
                </a:solidFill>
                <a:latin typeface="Times New Roman"/>
              </a:rPr>
              <a:t>Reference</a:t>
            </a:r>
            <a:r>
              <a:rPr lang="en-US" sz="3200" b="0" strike="noStrike" spc="-1" dirty="0">
                <a:solidFill>
                  <a:srgbClr val="FFFFFF"/>
                </a:solidFill>
                <a:latin typeface="Times New Roman"/>
              </a:rPr>
              <a:t>s</a:t>
            </a:r>
            <a:endParaRPr lang="en-US" sz="3200" b="0" strike="noStrike" spc="-1" dirty="0">
              <a:solidFill>
                <a:srgbClr val="000000"/>
              </a:solidFill>
              <a:latin typeface="Calibri"/>
            </a:endParaRPr>
          </a:p>
        </p:txBody>
      </p:sp>
      <p:sp>
        <p:nvSpPr>
          <p:cNvPr id="112" name="PlaceHolder 2"/>
          <p:cNvSpPr>
            <a:spLocks noGrp="1"/>
          </p:cNvSpPr>
          <p:nvPr>
            <p:ph/>
          </p:nvPr>
        </p:nvSpPr>
        <p:spPr>
          <a:xfrm>
            <a:off x="199440" y="1144414"/>
            <a:ext cx="11778840" cy="5394600"/>
          </a:xfrm>
          <a:prstGeom prst="rect">
            <a:avLst/>
          </a:prstGeom>
          <a:noFill/>
          <a:ln w="0">
            <a:noFill/>
          </a:ln>
        </p:spPr>
        <p:txBody>
          <a:bodyPr anchor="t">
            <a:noAutofit/>
          </a:bodyPr>
          <a:lstStyle/>
          <a:p>
            <a:pPr algn="just">
              <a:spcBef>
                <a:spcPts val="1001"/>
              </a:spcBef>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 [1]. </a:t>
            </a:r>
            <a:r>
              <a:rPr lang="en-IN" dirty="0" err="1">
                <a:latin typeface="Times New Roman" panose="02020603050405020304" pitchFamily="18" charset="0"/>
                <a:cs typeface="Times New Roman" panose="02020603050405020304" pitchFamily="18" charset="0"/>
              </a:rPr>
              <a:t>Jangwon</a:t>
            </a:r>
            <a:r>
              <a:rPr lang="en-IN" dirty="0">
                <a:latin typeface="Times New Roman" panose="02020603050405020304" pitchFamily="18" charset="0"/>
                <a:cs typeface="Times New Roman" panose="02020603050405020304" pitchFamily="18" charset="0"/>
              </a:rPr>
              <a:t> Lee, </a:t>
            </a:r>
            <a:r>
              <a:rPr lang="en-IN" dirty="0" err="1">
                <a:latin typeface="Times New Roman" panose="02020603050405020304" pitchFamily="18" charset="0"/>
                <a:cs typeface="Times New Roman" panose="02020603050405020304" pitchFamily="18" charset="0"/>
              </a:rPr>
              <a:t>Jingya</a:t>
            </a:r>
            <a:r>
              <a:rPr lang="en-IN" dirty="0">
                <a:latin typeface="Times New Roman" panose="02020603050405020304" pitchFamily="18" charset="0"/>
                <a:cs typeface="Times New Roman" panose="02020603050405020304" pitchFamily="18" charset="0"/>
              </a:rPr>
              <a:t> Wang, David Crandall, Selma </a:t>
            </a:r>
            <a:r>
              <a:rPr lang="en-IN" dirty="0" err="1">
                <a:latin typeface="Times New Roman" panose="02020603050405020304" pitchFamily="18" charset="0"/>
                <a:cs typeface="Times New Roman" panose="02020603050405020304" pitchFamily="18" charset="0"/>
              </a:rPr>
              <a:t>Sabanovi</a:t>
            </a:r>
            <a:r>
              <a:rPr lang="en-IN" dirty="0">
                <a:latin typeface="Times New Roman" panose="02020603050405020304" pitchFamily="18" charset="0"/>
                <a:cs typeface="Times New Roman" panose="02020603050405020304" pitchFamily="18" charset="0"/>
              </a:rPr>
              <a:t> ˇ c, and Geoffrey Fox”</a:t>
            </a:r>
            <a:r>
              <a:rPr lang="en-US" dirty="0">
                <a:latin typeface="Times New Roman" panose="02020603050405020304" pitchFamily="18" charset="0"/>
                <a:cs typeface="Times New Roman" panose="02020603050405020304" pitchFamily="18" charset="0"/>
              </a:rPr>
              <a:t> Real-Time, Cloud-based Object Detection for Unmanned Aerial Vehicles”</a:t>
            </a:r>
            <a:r>
              <a:rPr lang="en-US" sz="2800" b="0" strike="noStrike" spc="-1" dirty="0">
                <a:solidFill>
                  <a:srgbClr val="000000"/>
                </a:solidFill>
                <a:latin typeface="Times New Roman" panose="02020603050405020304" pitchFamily="18" charset="0"/>
                <a:cs typeface="Times New Roman" panose="02020603050405020304" pitchFamily="18" charset="0"/>
              </a:rPr>
              <a:t>pp.8,2021.</a:t>
            </a:r>
            <a:r>
              <a:rPr lang="en-US" sz="2800" b="0" strike="noStrike" spc="-1" dirty="0">
                <a:solidFill>
                  <a:srgbClr val="000000"/>
                </a:solidFill>
                <a:latin typeface="Times New Roman" panose="02020603050405020304" pitchFamily="18" charset="0"/>
                <a:cs typeface="Times New Roman" panose="02020603050405020304" pitchFamily="18" charset="0"/>
                <a:hlinkClick r:id="rId3"/>
              </a:rPr>
              <a:t>https://ieeexplore.ieee.org/document/7926512</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algn="just">
              <a:spcBef>
                <a:spcPts val="1001"/>
              </a:spcBef>
              <a:tabLst>
                <a:tab pos="0" algn="l"/>
              </a:tabLst>
            </a:pPr>
            <a:r>
              <a:rPr lang="en-US" sz="2800" b="0" strike="noStrike" spc="-1" dirty="0">
                <a:solidFill>
                  <a:srgbClr val="000000"/>
                </a:solidFill>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Payal Mittal a , Raman Singh b , Akashdeep Sharma c, ⁎” Deep learning-based object detection in low-altitude UAV datasets: A survey”pp.1-13.</a:t>
            </a:r>
            <a:r>
              <a:rPr lang="en-US" dirty="0">
                <a:latin typeface="Times New Roman" panose="02020603050405020304" pitchFamily="18" charset="0"/>
                <a:cs typeface="Times New Roman" panose="02020603050405020304" pitchFamily="18" charset="0"/>
                <a:hlinkClick r:id="rId4"/>
              </a:rPr>
              <a:t>https://deep_learning_based_object_detection_in.pdf</a:t>
            </a:r>
            <a:endParaRPr lang="en-US" dirty="0">
              <a:latin typeface="Times New Roman" panose="02020603050405020304" pitchFamily="18" charset="0"/>
              <a:cs typeface="Times New Roman" panose="02020603050405020304" pitchFamily="18" charset="0"/>
            </a:endParaRPr>
          </a:p>
          <a:p>
            <a:pPr algn="just">
              <a:spcBef>
                <a:spcPts val="1001"/>
              </a:spcBef>
              <a:tabLst>
                <a:tab pos="0" algn="l"/>
              </a:tabLst>
            </a:pPr>
            <a:r>
              <a:rPr lang="en-US" dirty="0">
                <a:latin typeface="Times New Roman" panose="02020603050405020304" pitchFamily="18" charset="0"/>
                <a:cs typeface="Times New Roman" panose="02020603050405020304" pitchFamily="18" charset="0"/>
              </a:rPr>
              <a:t> </a:t>
            </a:r>
            <a:r>
              <a:rPr lang="en-US" sz="2800" b="0" strike="noStrike" spc="-1" dirty="0">
                <a:solidFill>
                  <a:srgbClr val="000000"/>
                </a:solidFill>
                <a:latin typeface="Times New Roman" panose="02020603050405020304" pitchFamily="18" charset="0"/>
                <a:cs typeface="Times New Roman" panose="02020603050405020304" pitchFamily="18" charset="0"/>
              </a:rPr>
              <a:t>[3]. </a:t>
            </a:r>
            <a:r>
              <a:rPr lang="en-IN" dirty="0">
                <a:latin typeface="Times New Roman" panose="02020603050405020304" pitchFamily="18" charset="0"/>
                <a:cs typeface="Times New Roman" panose="02020603050405020304" pitchFamily="18" charset="0"/>
              </a:rPr>
              <a:t>Xin Wu, Member, IEEE, Wei Li, Senior Member, IEEE, </a:t>
            </a:r>
            <a:r>
              <a:rPr lang="en-IN" dirty="0" err="1">
                <a:latin typeface="Times New Roman" panose="02020603050405020304" pitchFamily="18" charset="0"/>
                <a:cs typeface="Times New Roman" panose="02020603050405020304" pitchFamily="18" charset="0"/>
              </a:rPr>
              <a:t>Danfeng</a:t>
            </a:r>
            <a:r>
              <a:rPr lang="en-IN" dirty="0">
                <a:latin typeface="Times New Roman" panose="02020603050405020304" pitchFamily="18" charset="0"/>
                <a:cs typeface="Times New Roman" panose="02020603050405020304" pitchFamily="18" charset="0"/>
              </a:rPr>
              <a:t> Hong, Senior Member, IEEE, Ran Tao, Senior Member, IEEE, and Qian Du, Fellow, IEEE</a:t>
            </a:r>
            <a:r>
              <a:rPr lang="en-US" sz="2800" b="0" strike="noStrike" spc="-1" dirty="0">
                <a:solidFill>
                  <a:srgbClr val="0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Deep Learning for UAV-based Object Detection and Tracking:ASurvey</a:t>
            </a:r>
            <a:r>
              <a:rPr lang="en-US" sz="2800" b="0" strike="noStrike" spc="-1" dirty="0">
                <a:solidFill>
                  <a:srgbClr val="000000"/>
                </a:solidFill>
                <a:latin typeface="Times New Roman" panose="02020603050405020304" pitchFamily="18" charset="0"/>
                <a:cs typeface="Times New Roman" panose="02020603050405020304" pitchFamily="18" charset="0"/>
              </a:rPr>
              <a:t>”pp.24,2021.</a:t>
            </a:r>
            <a:r>
              <a:rPr lang="en-US" sz="2800" b="0" strike="noStrike" spc="-1" dirty="0">
                <a:solidFill>
                  <a:srgbClr val="000000"/>
                </a:solidFill>
                <a:latin typeface="Times New Roman" panose="02020603050405020304" pitchFamily="18" charset="0"/>
                <a:cs typeface="Times New Roman" panose="02020603050405020304" pitchFamily="18" charset="0"/>
                <a:hlinkClick r:id="rId5"/>
              </a:rPr>
              <a:t>https://arxiv.org/pdf/2110.12638</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B6A31F4-D5DE-E976-1312-ECD2551BDC7D}"/>
              </a:ext>
            </a:extLst>
          </p:cNvPr>
          <p:cNvSpPr txBox="1"/>
          <p:nvPr/>
        </p:nvSpPr>
        <p:spPr>
          <a:xfrm>
            <a:off x="2677212" y="-89317"/>
            <a:ext cx="10353774" cy="615553"/>
          </a:xfrm>
          <a:prstGeom prst="rect">
            <a:avLst/>
          </a:prstGeom>
          <a:noFill/>
        </p:spPr>
        <p:txBody>
          <a:bodyPr wrap="square" rtlCol="0">
            <a:spAutoFit/>
          </a:bodyPr>
          <a:lstStyle/>
          <a:p>
            <a:r>
              <a:rPr lang="en-US" sz="1600" strike="noStrike" spc="-1" dirty="0">
                <a:solidFill>
                  <a:schemeClr val="bg1"/>
                </a:solidFill>
                <a:latin typeface="Times New Roman" panose="02020603050405020304" pitchFamily="18" charset="0"/>
                <a:cs typeface="Times New Roman" panose="02020603050405020304" pitchFamily="18" charset="0"/>
              </a:rPr>
              <a:t>   Deep Learning Based Object Detection For Autonomous Drones</a:t>
            </a:r>
            <a:endParaRPr lang="en-IN" sz="160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232920"/>
            <a:ext cx="12191759" cy="553661"/>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IN" sz="3200" b="0" strike="noStrike" spc="-1" dirty="0">
                <a:solidFill>
                  <a:srgbClr val="FFFFFF"/>
                </a:solidFill>
                <a:latin typeface="Times New Roman"/>
              </a:rPr>
              <a:t>Git Hub Dashboards </a:t>
            </a:r>
            <a:r>
              <a:rPr lang="en-IN" sz="3200" spc="-1" dirty="0">
                <a:solidFill>
                  <a:srgbClr val="FFFFFF"/>
                </a:solidFill>
                <a:latin typeface="Times New Roman"/>
              </a:rPr>
              <a:t>o</a:t>
            </a:r>
            <a:r>
              <a:rPr lang="en-IN" sz="3200" b="0" strike="noStrike" spc="-1" dirty="0">
                <a:solidFill>
                  <a:srgbClr val="FFFFFF"/>
                </a:solidFill>
                <a:latin typeface="Times New Roman"/>
              </a:rPr>
              <a:t>f Each </a:t>
            </a:r>
            <a:r>
              <a:rPr lang="en-IN" sz="3200" spc="-1" dirty="0">
                <a:solidFill>
                  <a:srgbClr val="FFFFFF"/>
                </a:solidFill>
                <a:latin typeface="Times New Roman"/>
              </a:rPr>
              <a:t>S</a:t>
            </a:r>
            <a:r>
              <a:rPr lang="en-IN" sz="3200" b="0" strike="noStrike" spc="-1" dirty="0">
                <a:solidFill>
                  <a:srgbClr val="FFFFFF"/>
                </a:solidFill>
                <a:latin typeface="Times New Roman"/>
              </a:rPr>
              <a:t>tudent</a:t>
            </a:r>
            <a:endParaRPr lang="en-US" sz="3200" b="0" strike="noStrike" spc="-1" dirty="0">
              <a:solidFill>
                <a:srgbClr val="000000"/>
              </a:solidFill>
              <a:latin typeface="Calibri"/>
            </a:endParaRPr>
          </a:p>
        </p:txBody>
      </p:sp>
      <p:pic>
        <p:nvPicPr>
          <p:cNvPr id="5" name="Content Placeholder 4">
            <a:hlinkClick r:id="rId2"/>
            <a:extLst>
              <a:ext uri="{FF2B5EF4-FFF2-40B4-BE49-F238E27FC236}">
                <a16:creationId xmlns:a16="http://schemas.microsoft.com/office/drawing/2014/main" id="{F500CA72-35F0-226C-C6EB-0D2F36392531}"/>
              </a:ext>
            </a:extLst>
          </p:cNvPr>
          <p:cNvPicPr>
            <a:picLocks noGrp="1" noChangeAspect="1"/>
          </p:cNvPicPr>
          <p:nvPr>
            <p:ph/>
          </p:nvPr>
        </p:nvPicPr>
        <p:blipFill>
          <a:blip r:embed="rId3">
            <a:extLst>
              <a:ext uri="{28A0092B-C50C-407E-A947-70E740481C1C}">
                <a14:useLocalDpi xmlns:a14="http://schemas.microsoft.com/office/drawing/2010/main" val="0"/>
              </a:ext>
            </a:extLst>
          </a:blip>
          <a:srcRect/>
          <a:stretch/>
        </p:blipFill>
        <p:spPr>
          <a:xfrm>
            <a:off x="1161927" y="1300899"/>
            <a:ext cx="9019022" cy="4756771"/>
          </a:xfrm>
          <a:prstGeom prst="rect">
            <a:avLst/>
          </a:prstGeom>
          <a:noFill/>
          <a:ln w="0">
            <a:noFill/>
          </a:ln>
        </p:spPr>
      </p:pic>
      <p:sp>
        <p:nvSpPr>
          <p:cNvPr id="3" name="TextBox 2">
            <a:extLst>
              <a:ext uri="{FF2B5EF4-FFF2-40B4-BE49-F238E27FC236}">
                <a16:creationId xmlns:a16="http://schemas.microsoft.com/office/drawing/2014/main" id="{4FA6B4BC-18F6-48B5-AD8C-DC54D01200BF}"/>
              </a:ext>
            </a:extLst>
          </p:cNvPr>
          <p:cNvSpPr txBox="1"/>
          <p:nvPr/>
        </p:nvSpPr>
        <p:spPr>
          <a:xfrm>
            <a:off x="2511723" y="-96548"/>
            <a:ext cx="10952895"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Rectangle 1"/>
          <p:cNvSpPr/>
          <p:nvPr/>
        </p:nvSpPr>
        <p:spPr>
          <a:xfrm>
            <a:off x="2632680" y="2375640"/>
            <a:ext cx="6848640" cy="1654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7000"/>
              </a:lnSpc>
              <a:spcAft>
                <a:spcPts val="799"/>
              </a:spcAft>
            </a:pPr>
            <a:r>
              <a:rPr lang="en-US" sz="9600" b="0" i="1" strike="noStrike" spc="-1">
                <a:solidFill>
                  <a:srgbClr val="FF6600"/>
                </a:solidFill>
                <a:latin typeface="Times New Roman"/>
                <a:ea typeface="Calibri"/>
              </a:rPr>
              <a:t>Any Queries?</a:t>
            </a:r>
            <a:endParaRPr lang="en-IN" sz="9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42888"/>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Contents</a:t>
            </a:r>
            <a:endParaRPr lang="en-US" sz="4400" b="0" strike="noStrike" spc="-1" dirty="0">
              <a:solidFill>
                <a:srgbClr val="000000"/>
              </a:solidFill>
              <a:latin typeface="Calibri"/>
            </a:endParaRPr>
          </a:p>
        </p:txBody>
      </p:sp>
      <p:sp>
        <p:nvSpPr>
          <p:cNvPr id="98" name="PlaceHolder 2"/>
          <p:cNvSpPr>
            <a:spLocks noGrp="1"/>
          </p:cNvSpPr>
          <p:nvPr>
            <p:ph idx="4294967295"/>
          </p:nvPr>
        </p:nvSpPr>
        <p:spPr>
          <a:xfrm>
            <a:off x="0" y="1096963"/>
            <a:ext cx="11777663" cy="5394325"/>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Review-0 Comments</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Abstract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Problem statement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Objectives of Project</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Literature survey for first objective</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Objective-1(Design &amp; Implementation)</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Literature survey for second objective</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Objective-2 (Design &amp; Implementation)</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Proposed Work -(Methods to be followed for proposed system)</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References</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GitHub Link</a:t>
            </a:r>
          </a:p>
          <a:p>
            <a:pPr marL="462240" indent="-462240" algn="just">
              <a:lnSpc>
                <a:spcPct val="90000"/>
              </a:lnSpc>
              <a:spcBef>
                <a:spcPts val="1001"/>
              </a:spcBef>
              <a:buSzPct val="100058"/>
              <a:buBlip>
                <a:blip r:embed="rId3"/>
              </a:buBlip>
            </a:pPr>
            <a:r>
              <a:rPr lang="en-US" sz="2400" b="0" strike="noStrike" spc="-1" dirty="0">
                <a:solidFill>
                  <a:srgbClr val="000000"/>
                </a:solidFill>
                <a:latin typeface="Times New Roman"/>
              </a:rPr>
              <a:t>Queries</a:t>
            </a:r>
          </a:p>
        </p:txBody>
      </p:sp>
      <p:sp>
        <p:nvSpPr>
          <p:cNvPr id="3" name="TextBox 2">
            <a:extLst>
              <a:ext uri="{FF2B5EF4-FFF2-40B4-BE49-F238E27FC236}">
                <a16:creationId xmlns:a16="http://schemas.microsoft.com/office/drawing/2014/main" id="{8A064960-611F-993B-0028-757CB1EAE1A5}"/>
              </a:ext>
            </a:extLst>
          </p:cNvPr>
          <p:cNvSpPr txBox="1"/>
          <p:nvPr/>
        </p:nvSpPr>
        <p:spPr>
          <a:xfrm>
            <a:off x="1027039" y="-70988"/>
            <a:ext cx="12103270" cy="646331"/>
          </a:xfrm>
          <a:prstGeom prst="rect">
            <a:avLst/>
          </a:prstGeom>
          <a:noFill/>
        </p:spPr>
        <p:txBody>
          <a:bodyPr wrap="square" rtlCol="0">
            <a:spAutoFit/>
          </a:bodyPr>
          <a:lstStyle/>
          <a:p>
            <a:r>
              <a:rPr lang="en-IN" b="0" strike="noStrike" spc="-1" dirty="0">
                <a:latin typeface="Times New Roman" panose="02020603050405020304" pitchFamily="18" charset="0"/>
                <a:cs typeface="Times New Roman" panose="02020603050405020304" pitchFamily="18" charset="0"/>
              </a:rPr>
              <a:t>                     </a:t>
            </a:r>
            <a:r>
              <a:rPr lang="en-US"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12445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idx="4294967295"/>
          </p:nvPr>
        </p:nvSpPr>
        <p:spPr>
          <a:xfrm>
            <a:off x="0" y="242888"/>
            <a:ext cx="12192000" cy="714375"/>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4400" b="0" strike="noStrike" spc="-1" dirty="0">
                <a:solidFill>
                  <a:srgbClr val="FFFFFF"/>
                </a:solidFill>
                <a:latin typeface="Times New Roman"/>
              </a:rPr>
              <a:t>Review-0 Comments</a:t>
            </a:r>
            <a:endParaRPr lang="en-US" sz="4400" b="0" strike="noStrike" spc="-1" dirty="0">
              <a:solidFill>
                <a:srgbClr val="000000"/>
              </a:solidFill>
              <a:latin typeface="Calibri"/>
            </a:endParaRPr>
          </a:p>
        </p:txBody>
      </p:sp>
      <p:sp>
        <p:nvSpPr>
          <p:cNvPr id="98" name="PlaceHolder 2"/>
          <p:cNvSpPr>
            <a:spLocks noGrp="1"/>
          </p:cNvSpPr>
          <p:nvPr>
            <p:ph idx="4294967295"/>
          </p:nvPr>
        </p:nvSpPr>
        <p:spPr>
          <a:xfrm>
            <a:off x="0" y="1096963"/>
            <a:ext cx="11777663" cy="5394325"/>
          </a:xfrm>
          <a:prstGeom prst="rect">
            <a:avLst/>
          </a:prstGeom>
          <a:noFill/>
          <a:ln w="0">
            <a:noFill/>
          </a:ln>
        </p:spPr>
        <p:txBody>
          <a:bodyPr anchor="t">
            <a:noAutofit/>
          </a:bodyPr>
          <a:lstStyle/>
          <a:p>
            <a:pPr marL="462240" indent="-462240" algn="just">
              <a:lnSpc>
                <a:spcPct val="90000"/>
              </a:lnSpc>
              <a:spcBef>
                <a:spcPts val="1001"/>
              </a:spcBef>
              <a:buSzPct val="100058"/>
              <a:buBlip>
                <a:blip r:embed="rId3"/>
              </a:buBlip>
            </a:pPr>
            <a:r>
              <a:rPr lang="en-US" sz="2800" b="0" strike="noStrike" spc="-1" dirty="0">
                <a:solidFill>
                  <a:srgbClr val="000000"/>
                </a:solidFill>
                <a:latin typeface="Times New Roman"/>
              </a:rPr>
              <a:t>Can you implement with drone?</a:t>
            </a:r>
          </a:p>
          <a:p>
            <a:pPr marL="462240" indent="-462240" algn="just">
              <a:lnSpc>
                <a:spcPct val="90000"/>
              </a:lnSpc>
              <a:spcBef>
                <a:spcPts val="1001"/>
              </a:spcBef>
              <a:buSzPct val="100058"/>
              <a:buBlip>
                <a:blip r:embed="rId3"/>
              </a:buBlip>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a:p>
            <a:pPr marL="0" indent="0" algn="just">
              <a:lnSpc>
                <a:spcPct val="90000"/>
              </a:lnSpc>
              <a:spcBef>
                <a:spcPts val="1001"/>
              </a:spcBef>
              <a:buSzPct val="100058"/>
              <a:buNone/>
            </a:pPr>
            <a:endParaRPr lang="en-US" sz="2800" b="0" strike="noStrike" spc="-1" dirty="0">
              <a:solidFill>
                <a:srgbClr val="000000"/>
              </a:solidFill>
              <a:latin typeface="Times New Roman"/>
            </a:endParaRPr>
          </a:p>
        </p:txBody>
      </p:sp>
      <p:sp>
        <p:nvSpPr>
          <p:cNvPr id="3" name="TextBox 2">
            <a:extLst>
              <a:ext uri="{FF2B5EF4-FFF2-40B4-BE49-F238E27FC236}">
                <a16:creationId xmlns:a16="http://schemas.microsoft.com/office/drawing/2014/main" id="{8A064960-611F-993B-0028-757CB1EAE1A5}"/>
              </a:ext>
            </a:extLst>
          </p:cNvPr>
          <p:cNvSpPr txBox="1"/>
          <p:nvPr/>
        </p:nvSpPr>
        <p:spPr>
          <a:xfrm>
            <a:off x="1027039" y="-70988"/>
            <a:ext cx="12103270" cy="646331"/>
          </a:xfrm>
          <a:prstGeom prst="rect">
            <a:avLst/>
          </a:prstGeom>
          <a:noFill/>
        </p:spPr>
        <p:txBody>
          <a:bodyPr wrap="square" rtlCol="0">
            <a:spAutoFit/>
          </a:bodyPr>
          <a:lstStyle/>
          <a:p>
            <a:r>
              <a:rPr lang="en-IN" b="0" strike="noStrike" spc="-1" dirty="0">
                <a:latin typeface="Times New Roman" panose="02020603050405020304" pitchFamily="18" charset="0"/>
                <a:cs typeface="Times New Roman" panose="02020603050405020304" pitchFamily="18" charset="0"/>
              </a:rPr>
              <a:t>                     </a:t>
            </a:r>
            <a:r>
              <a:rPr lang="en-US"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0277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0" y="252584"/>
            <a:ext cx="12191760" cy="646331"/>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ctr">
              <a:lnSpc>
                <a:spcPct val="90000"/>
              </a:lnSpc>
              <a:spcBef>
                <a:spcPts val="1001"/>
              </a:spcBef>
            </a:pPr>
            <a:r>
              <a:rPr lang="en-US" sz="3200" b="0" strike="noStrike" spc="-1" dirty="0">
                <a:solidFill>
                  <a:schemeClr val="bg1"/>
                </a:solidFill>
                <a:latin typeface="Times New Roman"/>
              </a:rPr>
              <a:t>Abstract</a:t>
            </a:r>
            <a:endParaRPr lang="en-US" sz="3200" b="0" strike="noStrike" spc="-1" dirty="0">
              <a:solidFill>
                <a:schemeClr val="bg1"/>
              </a:solidFill>
              <a:latin typeface="Calibri"/>
            </a:endParaRPr>
          </a:p>
        </p:txBody>
      </p:sp>
      <p:sp>
        <p:nvSpPr>
          <p:cNvPr id="100" name="PlaceHolder 2"/>
          <p:cNvSpPr>
            <a:spLocks noGrp="1"/>
          </p:cNvSpPr>
          <p:nvPr>
            <p:ph/>
          </p:nvPr>
        </p:nvSpPr>
        <p:spPr>
          <a:xfrm>
            <a:off x="157316" y="983226"/>
            <a:ext cx="11747469" cy="5508654"/>
          </a:xfrm>
          <a:prstGeom prst="rect">
            <a:avLst/>
          </a:prstGeom>
          <a:noFill/>
          <a:ln w="0">
            <a:noFill/>
          </a:ln>
        </p:spPr>
        <p:txBody>
          <a:bodyPr anchor="t">
            <a:noAutofit/>
          </a:bodyPr>
          <a:lstStyle/>
          <a:p>
            <a:pPr marL="0" indent="0" algn="just">
              <a:lnSpc>
                <a:spcPct val="90000"/>
              </a:lnSpc>
              <a:spcBef>
                <a:spcPts val="1001"/>
              </a:spcBef>
              <a:buNone/>
            </a:pPr>
            <a:r>
              <a:rPr lang="en-US" b="0" i="0" dirty="0">
                <a:solidFill>
                  <a:srgbClr val="374151"/>
                </a:solidFill>
                <a:effectLst/>
                <a:latin typeface="Times New Roman" panose="02020603050405020304" pitchFamily="18" charset="0"/>
                <a:cs typeface="Times New Roman" panose="02020603050405020304" pitchFamily="18" charset="0"/>
              </a:rPr>
              <a:t> Object detection plays a vital role in enabling drones to perceive and interact intelligently with their surroundings. The process involves data collection, selecting appropriate deep learning architectures for accurate detection. In</a:t>
            </a:r>
            <a:r>
              <a:rPr lang="en-US" i="1" dirty="0">
                <a:solidFill>
                  <a:srgbClr val="374151"/>
                </a:solidFill>
                <a:latin typeface="Times New Roman" panose="02020603050405020304" pitchFamily="18" charset="0"/>
                <a:cs typeface="Times New Roman" panose="02020603050405020304" pitchFamily="18" charset="0"/>
              </a:rPr>
              <a:t> </a:t>
            </a:r>
            <a:r>
              <a:rPr lang="en-US" dirty="0">
                <a:solidFill>
                  <a:srgbClr val="374151"/>
                </a:solidFill>
                <a:latin typeface="Times New Roman" panose="02020603050405020304" pitchFamily="18" charset="0"/>
                <a:cs typeface="Times New Roman" panose="02020603050405020304" pitchFamily="18" charset="0"/>
              </a:rPr>
              <a:t>our proposed system, we</a:t>
            </a:r>
            <a:r>
              <a:rPr lang="en-US" i="1"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explore the integration of advanced deep learning techniques into autonomous drones for object detection.</a:t>
            </a:r>
          </a:p>
          <a:p>
            <a:pPr marL="0" indent="0" algn="just">
              <a:lnSpc>
                <a:spcPct val="90000"/>
              </a:lnSpc>
              <a:spcBef>
                <a:spcPts val="1001"/>
              </a:spcBef>
              <a:buNone/>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The trained models efficiently predict object presence in real-time imagery. The project aims to significantly improve the accuracy and reliability of object recognition, enabling drones to distinguish between different objects and navigate their environment with increased precision. The project's outcomes hold </a:t>
            </a:r>
            <a:r>
              <a:rPr lang="en-IN" dirty="0">
                <a:solidFill>
                  <a:srgbClr val="374151"/>
                </a:solidFill>
                <a:latin typeface="Times New Roman" panose="02020603050405020304" pitchFamily="18" charset="0"/>
                <a:cs typeface="Times New Roman" panose="02020603050405020304" pitchFamily="18" charset="0"/>
              </a:rPr>
              <a:t>p</a:t>
            </a:r>
            <a:r>
              <a:rPr lang="en-IN" i="0" dirty="0">
                <a:effectLst/>
                <a:latin typeface="Times New Roman" panose="02020603050405020304" pitchFamily="18" charset="0"/>
                <a:cs typeface="Times New Roman" panose="02020603050405020304" pitchFamily="18" charset="0"/>
              </a:rPr>
              <a:t>romising possibilities </a:t>
            </a:r>
            <a:r>
              <a:rPr lang="en-US" b="0" i="0" dirty="0">
                <a:solidFill>
                  <a:srgbClr val="374151"/>
                </a:solidFill>
                <a:effectLst/>
                <a:latin typeface="Times New Roman" panose="02020603050405020304" pitchFamily="18" charset="0"/>
                <a:cs typeface="Times New Roman" panose="02020603050405020304" pitchFamily="18" charset="0"/>
              </a:rPr>
              <a:t>for enhancing drone applications in fields such as surveillance, search and rescue, and environmental monitoring.</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04B6AE2-A303-FCEF-FF93-DCACC7E6F0A4}"/>
              </a:ext>
            </a:extLst>
          </p:cNvPr>
          <p:cNvSpPr txBox="1"/>
          <p:nvPr/>
        </p:nvSpPr>
        <p:spPr>
          <a:xfrm>
            <a:off x="0" y="-99045"/>
            <a:ext cx="12191759" cy="646331"/>
          </a:xfrm>
          <a:prstGeom prst="rect">
            <a:avLst/>
          </a:prstGeom>
          <a:noFill/>
        </p:spPr>
        <p:txBody>
          <a:bodyPr wrap="square" rtlCol="0">
            <a:spAutoFit/>
          </a:bodyPr>
          <a:lstStyle/>
          <a:p>
            <a:r>
              <a:rPr lang="en-IN" b="0" strike="noStrike" spc="-1" dirty="0">
                <a:latin typeface="Times New Roman" panose="02020603050405020304" pitchFamily="18" charset="0"/>
                <a:cs typeface="Times New Roman" panose="02020603050405020304" pitchFamily="18" charset="0"/>
              </a:rPr>
              <a:t>                                                </a:t>
            </a:r>
            <a:r>
              <a:rPr lang="en-US"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0" y="232920"/>
            <a:ext cx="12192000" cy="583157"/>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90000"/>
              </a:lnSpc>
            </a:pPr>
            <a:r>
              <a:rPr lang="en-US" sz="3200" b="0" strike="noStrike" spc="-1" dirty="0">
                <a:solidFill>
                  <a:srgbClr val="FFFFFF"/>
                </a:solidFill>
                <a:latin typeface="Times New Roman"/>
              </a:rPr>
              <a:t>Problem Statement</a:t>
            </a:r>
            <a:endParaRPr lang="en-US" sz="3200" b="0" strike="noStrike" spc="-1" dirty="0">
              <a:solidFill>
                <a:srgbClr val="000000"/>
              </a:solidFill>
              <a:latin typeface="Calibri"/>
            </a:endParaRPr>
          </a:p>
        </p:txBody>
      </p:sp>
      <p:sp>
        <p:nvSpPr>
          <p:cNvPr id="102" name="PlaceHolder 2"/>
          <p:cNvSpPr>
            <a:spLocks noGrp="1"/>
          </p:cNvSpPr>
          <p:nvPr>
            <p:ph/>
          </p:nvPr>
        </p:nvSpPr>
        <p:spPr>
          <a:xfrm>
            <a:off x="199440" y="1097280"/>
            <a:ext cx="11459520" cy="5075280"/>
          </a:xfrm>
          <a:prstGeom prst="rect">
            <a:avLst/>
          </a:prstGeom>
          <a:noFill/>
          <a:ln w="0">
            <a:noFill/>
          </a:ln>
        </p:spPr>
        <p:txBody>
          <a:bodyPr anchor="t">
            <a:normAutofit/>
          </a:bodyPr>
          <a:lstStyle/>
          <a:p>
            <a:r>
              <a:rPr lang="en-US" b="0" i="0" dirty="0">
                <a:solidFill>
                  <a:srgbClr val="374151"/>
                </a:solidFill>
                <a:effectLst/>
                <a:latin typeface="Söhne"/>
              </a:rPr>
              <a:t>Drones need to quickly recognize objects to avoid obstacles and make timely decisions.</a:t>
            </a:r>
          </a:p>
          <a:p>
            <a:r>
              <a:rPr lang="en-US" b="0" i="0" dirty="0">
                <a:solidFill>
                  <a:srgbClr val="374151"/>
                </a:solidFill>
                <a:effectLst/>
                <a:latin typeface="Söhne"/>
              </a:rPr>
              <a:t>Drones have restricted computing power, requiring  efficient object detection models.</a:t>
            </a:r>
          </a:p>
          <a:p>
            <a:r>
              <a:rPr lang="en-US" b="0" i="0" dirty="0">
                <a:solidFill>
                  <a:srgbClr val="374151"/>
                </a:solidFill>
                <a:effectLst/>
                <a:latin typeface="Söhne"/>
              </a:rPr>
              <a:t>Objects appear differently under changing light and weather conditions, posing a challenge for accurate detection</a:t>
            </a:r>
          </a:p>
          <a:p>
            <a:r>
              <a:rPr lang="en-US" b="0" i="0" dirty="0">
                <a:solidFill>
                  <a:srgbClr val="374151"/>
                </a:solidFill>
                <a:effectLst/>
                <a:latin typeface="Söhne"/>
              </a:rPr>
              <a:t>The system should handle rare objects effectively, not just common ones.</a:t>
            </a:r>
          </a:p>
          <a:p>
            <a:r>
              <a:rPr lang="en-US" b="0" i="0" dirty="0">
                <a:solidFill>
                  <a:srgbClr val="374151"/>
                </a:solidFill>
                <a:effectLst/>
                <a:latin typeface="Söhne"/>
              </a:rPr>
              <a:t>Accurate object detection is essential for drones to safely navigate and interact with the environment.</a:t>
            </a:r>
          </a:p>
        </p:txBody>
      </p:sp>
      <p:sp>
        <p:nvSpPr>
          <p:cNvPr id="3" name="TextBox 2">
            <a:extLst>
              <a:ext uri="{FF2B5EF4-FFF2-40B4-BE49-F238E27FC236}">
                <a16:creationId xmlns:a16="http://schemas.microsoft.com/office/drawing/2014/main" id="{B432667F-C7C2-5356-C00F-4A90AAAF32C0}"/>
              </a:ext>
            </a:extLst>
          </p:cNvPr>
          <p:cNvSpPr txBox="1"/>
          <p:nvPr/>
        </p:nvSpPr>
        <p:spPr>
          <a:xfrm>
            <a:off x="2538851" y="-77780"/>
            <a:ext cx="10746658"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nSpc>
                <a:spcPct val="100000"/>
              </a:lnSpc>
            </a:pPr>
            <a:r>
              <a:rPr lang="en-US" sz="3200" b="0" strike="noStrike" spc="-1" dirty="0">
                <a:solidFill>
                  <a:srgbClr val="FFFFFF"/>
                </a:solidFill>
                <a:latin typeface="Times New Roman"/>
              </a:rPr>
              <a:t>Objectives of Project</a:t>
            </a:r>
            <a:endParaRPr lang="en-US" sz="3200" b="0" strike="noStrike" spc="-1" dirty="0">
              <a:solidFill>
                <a:srgbClr val="000000"/>
              </a:solidFill>
              <a:latin typeface="Calibri"/>
            </a:endParaRPr>
          </a:p>
        </p:txBody>
      </p:sp>
      <p:sp>
        <p:nvSpPr>
          <p:cNvPr id="104" name="PlaceHolder 2"/>
          <p:cNvSpPr>
            <a:spLocks noGrp="1"/>
          </p:cNvSpPr>
          <p:nvPr>
            <p:ph/>
          </p:nvPr>
        </p:nvSpPr>
        <p:spPr>
          <a:xfrm>
            <a:off x="199440" y="1133280"/>
            <a:ext cx="10970005" cy="4117146"/>
          </a:xfrm>
          <a:prstGeom prst="rect">
            <a:avLst/>
          </a:prstGeom>
          <a:noFill/>
          <a:ln w="0">
            <a:noFill/>
          </a:ln>
        </p:spPr>
        <p:txBody>
          <a:bodyPr anchor="t">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Develop a deep learning model that can accurately identify and classify various objects in real-time images captured by autonomous drones, enabling safer navigation. </a:t>
            </a:r>
          </a:p>
          <a:p>
            <a:r>
              <a:rPr lang="en-US" b="0" i="0" dirty="0">
                <a:solidFill>
                  <a:srgbClr val="374151"/>
                </a:solidFill>
                <a:effectLst/>
                <a:latin typeface="Times New Roman" panose="02020603050405020304" pitchFamily="18" charset="0"/>
                <a:cs typeface="Times New Roman" panose="02020603050405020304" pitchFamily="18" charset="0"/>
              </a:rPr>
              <a:t>Implement optimization techniques to ensure that the object detection model runs efficiently on the limited computational resources of drones, enabling rapid decision-making and responsive actions in dynamic environments.</a:t>
            </a:r>
            <a:endParaRPr lang="en-US" sz="2800" b="0" strike="noStrike"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None/>
              <a:tabLst>
                <a:tab pos="0" algn="l"/>
              </a:tabLst>
            </a:pPr>
            <a:endParaRPr lang="en-US" sz="2800" b="0" strike="noStrike" spc="-1" dirty="0">
              <a:solidFill>
                <a:srgbClr val="000000"/>
              </a:solidFill>
              <a:latin typeface="Times New Roman"/>
            </a:endParaRPr>
          </a:p>
          <a:p>
            <a:pPr marL="0" indent="0" algn="just">
              <a:lnSpc>
                <a:spcPct val="90000"/>
              </a:lnSpc>
              <a:spcBef>
                <a:spcPts val="1001"/>
              </a:spcBef>
              <a:buNone/>
              <a:tabLst>
                <a:tab pos="0" algn="l"/>
              </a:tabLst>
            </a:pPr>
            <a:r>
              <a:rPr lang="en-US" sz="2800" b="0" strike="noStrike" spc="-1" dirty="0">
                <a:solidFill>
                  <a:srgbClr val="000000"/>
                </a:solidFill>
                <a:latin typeface="Times New Roman"/>
              </a:rPr>
              <a:t>                                                                                                                                                                     </a:t>
            </a:r>
          </a:p>
        </p:txBody>
      </p:sp>
      <p:sp>
        <p:nvSpPr>
          <p:cNvPr id="2" name="TextBox 1">
            <a:extLst>
              <a:ext uri="{FF2B5EF4-FFF2-40B4-BE49-F238E27FC236}">
                <a16:creationId xmlns:a16="http://schemas.microsoft.com/office/drawing/2014/main" id="{57E2CBA3-C19A-61FA-D347-D9760BC75C9C}"/>
              </a:ext>
            </a:extLst>
          </p:cNvPr>
          <p:cNvSpPr txBox="1"/>
          <p:nvPr/>
        </p:nvSpPr>
        <p:spPr>
          <a:xfrm>
            <a:off x="2473775" y="-96549"/>
            <a:ext cx="10952895" cy="646331"/>
          </a:xfrm>
          <a:prstGeom prst="rect">
            <a:avLst/>
          </a:prstGeom>
          <a:noFill/>
        </p:spPr>
        <p:txBody>
          <a:bodyPr wrap="square" rtlCol="0">
            <a:spAutoFit/>
          </a:bodyPr>
          <a:lstStyle/>
          <a:p>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32920"/>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b="0" strike="noStrike" spc="-1" dirty="0">
                <a:solidFill>
                  <a:schemeClr val="bg1"/>
                </a:solidFill>
                <a:latin typeface="Times New Roman"/>
              </a:rPr>
              <a:t>Literature Survey for First Objective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b="0" strike="noStrike" spc="-1" dirty="0">
                <a:solidFill>
                  <a:srgbClr val="000000"/>
                </a:solidFill>
                <a:latin typeface="Times New Roman"/>
              </a:rPr>
              <a:t>[1] </a:t>
            </a:r>
            <a:r>
              <a:rPr lang="en-US" dirty="0">
                <a:latin typeface="Times New Roman" panose="02020603050405020304" pitchFamily="18" charset="0"/>
                <a:cs typeface="Times New Roman" panose="02020603050405020304" pitchFamily="18" charset="0"/>
              </a:rPr>
              <a:t>Real-time object detection is crucial for many applications of Unmanned Aerial Vehicles (UAVs) such as reconnaissance and surveillance, search-and-rescue, and infrastructure inspection. In the last few years, Convolutional Neural Networks (CNNs) have emerged as a powerful class of models for recognizing image content.</a:t>
            </a:r>
          </a:p>
          <a:p>
            <a:pPr marL="0" indent="0" algn="just">
              <a:lnSpc>
                <a:spcPct val="90000"/>
              </a:lnSpc>
              <a:spcBef>
                <a:spcPts val="1001"/>
              </a:spcBef>
              <a:buClr>
                <a:srgbClr val="000000"/>
              </a:buClr>
              <a:buNone/>
            </a:pPr>
            <a:r>
              <a:rPr lang="en-US" dirty="0">
                <a:latin typeface="Times New Roman" panose="02020603050405020304" pitchFamily="18" charset="0"/>
                <a:cs typeface="Times New Roman" panose="02020603050405020304" pitchFamily="18" charset="0"/>
              </a:rPr>
              <a:t>     Object detection based on CNNs is extremely computationally demanding, typically requiring high-end Graphics Processing Units (GPUs) that require too much power and weight, especially for a lightweight and low-cost drone</a:t>
            </a:r>
            <a:r>
              <a:rPr lang="en-US" b="0" strike="noStrike" spc="-1" dirty="0">
                <a:solidFill>
                  <a:srgbClr val="00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In this paper , they used </a:t>
            </a:r>
            <a:r>
              <a:rPr lang="en-US" dirty="0">
                <a:latin typeface="Times New Roman" panose="02020603050405020304" pitchFamily="18" charset="0"/>
                <a:cs typeface="Times New Roman" panose="02020603050405020304" pitchFamily="18" charset="0"/>
              </a:rPr>
              <a:t>Regions with CNNs (R-CNNs), a state-of-the-art algorithm, to detect not one or two but hundreds of object types in near real-time.</a:t>
            </a: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31FC509-E584-F222-EC73-760E70A7A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6824" y="980387"/>
            <a:ext cx="7869207" cy="5670457"/>
          </a:xfrm>
          <a:prstGeom prst="rect">
            <a:avLst/>
          </a:prstGeom>
        </p:spPr>
      </p:pic>
    </p:spTree>
    <p:extLst>
      <p:ext uri="{BB962C8B-B14F-4D97-AF65-F5344CB8AC3E}">
        <p14:creationId xmlns:p14="http://schemas.microsoft.com/office/powerpoint/2010/main" val="251134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40" y="223494"/>
            <a:ext cx="12191760" cy="714600"/>
          </a:xfrm>
          <a:prstGeom prst="rect">
            <a:avLst/>
          </a:prstGeom>
          <a:solidFill>
            <a:srgbClr val="FF6600"/>
          </a:solidFill>
          <a:ln w="0">
            <a:noFill/>
          </a:ln>
          <a:effectLst>
            <a:outerShdw blurRad="44280" dist="28080" dir="5400000" rotWithShape="0">
              <a:srgbClr val="000000">
                <a:alpha val="32000"/>
              </a:srgbClr>
            </a:outerShdw>
          </a:effectLst>
        </p:spPr>
        <p:txBody>
          <a:bodyPr lIns="90000" tIns="45000" rIns="90000" bIns="45000" anchor="t">
            <a:noAutofit/>
          </a:bodyPr>
          <a:lstStyle/>
          <a:p>
            <a:pPr algn="just">
              <a:lnSpc>
                <a:spcPct val="90000"/>
              </a:lnSpc>
              <a:spcBef>
                <a:spcPts val="1001"/>
              </a:spcBef>
            </a:pPr>
            <a:r>
              <a:rPr lang="en-US" sz="3200" spc="-1" dirty="0">
                <a:solidFill>
                  <a:schemeClr val="bg1"/>
                </a:solidFill>
                <a:latin typeface="Times New Roman"/>
              </a:rPr>
              <a:t>Objective-1(Design &amp; Implementation)</a:t>
            </a:r>
            <a:r>
              <a:rPr lang="en-US" sz="3200" b="0" strike="noStrike" spc="-1" dirty="0">
                <a:solidFill>
                  <a:schemeClr val="bg1"/>
                </a:solidFill>
                <a:latin typeface="Times New Roman"/>
              </a:rPr>
              <a:t> </a:t>
            </a:r>
            <a:endParaRPr lang="en-US" sz="3200" b="0" strike="noStrike" spc="-1" dirty="0">
              <a:solidFill>
                <a:schemeClr val="bg1"/>
              </a:solidFill>
              <a:latin typeface="Calibri"/>
            </a:endParaRPr>
          </a:p>
        </p:txBody>
      </p:sp>
      <p:sp>
        <p:nvSpPr>
          <p:cNvPr id="106" name="PlaceHolder 2"/>
          <p:cNvSpPr>
            <a:spLocks noGrp="1"/>
          </p:cNvSpPr>
          <p:nvPr>
            <p:ph/>
          </p:nvPr>
        </p:nvSpPr>
        <p:spPr>
          <a:xfrm>
            <a:off x="199440" y="1097280"/>
            <a:ext cx="11778840" cy="5394600"/>
          </a:xfrm>
          <a:prstGeom prst="rect">
            <a:avLst/>
          </a:prstGeom>
          <a:noFill/>
          <a:ln w="0">
            <a:noFill/>
          </a:ln>
        </p:spPr>
        <p:txBody>
          <a:bodyPr anchor="t">
            <a:normAutofit/>
          </a:bodyPr>
          <a:lstStyle/>
          <a:p>
            <a:pPr marL="0" indent="0" algn="just">
              <a:lnSpc>
                <a:spcPct val="90000"/>
              </a:lnSpc>
              <a:spcBef>
                <a:spcPts val="1001"/>
              </a:spcBef>
              <a:buClr>
                <a:srgbClr val="000000"/>
              </a:buClr>
              <a:buNone/>
            </a:pPr>
            <a:r>
              <a:rPr lang="en-US" sz="2800" b="0" strike="noStrike" spc="-1" dirty="0">
                <a:solidFill>
                  <a:srgbClr val="000000"/>
                </a:solidFill>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AFC93342-CC88-4A94-834F-399F079C87D5}"/>
              </a:ext>
            </a:extLst>
          </p:cNvPr>
          <p:cNvSpPr txBox="1"/>
          <p:nvPr/>
        </p:nvSpPr>
        <p:spPr>
          <a:xfrm>
            <a:off x="1348033" y="-69637"/>
            <a:ext cx="12191760" cy="646331"/>
          </a:xfrm>
          <a:prstGeom prst="rect">
            <a:avLst/>
          </a:prstGeom>
          <a:noFill/>
        </p:spPr>
        <p:txBody>
          <a:bodyPr wrap="square" rtlCol="0">
            <a:spAutoFit/>
          </a:bodyPr>
          <a:lstStyle/>
          <a:p>
            <a:r>
              <a:rPr lang="en-IN" sz="1800" b="0" strike="noStrike" spc="-1" dirty="0">
                <a:solidFill>
                  <a:schemeClr val="bg1"/>
                </a:solidFill>
                <a:latin typeface="Times New Roman" panose="02020603050405020304" pitchFamily="18" charset="0"/>
                <a:cs typeface="Times New Roman" panose="02020603050405020304" pitchFamily="18" charset="0"/>
              </a:rPr>
              <a:t>                    </a:t>
            </a:r>
            <a:r>
              <a:rPr lang="en-US" sz="1800" b="0" strike="noStrike" spc="-1" dirty="0">
                <a:solidFill>
                  <a:schemeClr val="bg1"/>
                </a:solidFill>
                <a:latin typeface="Times New Roman" panose="02020603050405020304" pitchFamily="18" charset="0"/>
                <a:cs typeface="Times New Roman" panose="02020603050405020304" pitchFamily="18" charset="0"/>
              </a:rPr>
              <a:t>Deep Learning Based Object Detection For Autonomous Drones</a:t>
            </a:r>
            <a:endParaRPr lang="en-IN" sz="1800" b="0" strike="noStrike" spc="-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 name="PlaceHolder 2">
            <a:extLst>
              <a:ext uri="{FF2B5EF4-FFF2-40B4-BE49-F238E27FC236}">
                <a16:creationId xmlns:a16="http://schemas.microsoft.com/office/drawing/2014/main" id="{BDA052EE-7FFC-1116-1055-6D475D81E933}"/>
              </a:ext>
            </a:extLst>
          </p:cNvPr>
          <p:cNvSpPr txBox="1">
            <a:spLocks/>
          </p:cNvSpPr>
          <p:nvPr/>
        </p:nvSpPr>
        <p:spPr>
          <a:xfrm>
            <a:off x="209600" y="1087748"/>
            <a:ext cx="11778840" cy="5607332"/>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t>
            </a:r>
          </a:p>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endParaRPr lang="en-US" spc="-1" dirty="0">
              <a:solidFill>
                <a:srgbClr val="000000"/>
              </a:solidFill>
              <a:latin typeface="Times New Roman" panose="02020603050405020304" pitchFamily="18" charset="0"/>
              <a:cs typeface="Times New Roman" panose="02020603050405020304" pitchFamily="18" charset="0"/>
            </a:endParaRPr>
          </a:p>
          <a:p>
            <a:pPr marL="0" indent="0" algn="just">
              <a:spcBef>
                <a:spcPts val="1001"/>
              </a:spcBef>
              <a:buClr>
                <a:srgbClr val="000000"/>
              </a:buClr>
              <a:buFont typeface="Arial" panose="020B0604020202020204" pitchFamily="34" charset="0"/>
              <a:buNone/>
            </a:pPr>
            <a:r>
              <a:rPr lang="en-US" spc="-1" dirty="0">
                <a:solidFill>
                  <a:srgbClr val="000000"/>
                </a:solidFill>
                <a:latin typeface="Times New Roman" panose="02020603050405020304" pitchFamily="18" charset="0"/>
                <a:cs typeface="Times New Roman" panose="02020603050405020304" pitchFamily="18" charset="0"/>
              </a:rPr>
              <a:t>                                              Architecture of YOLO                                                                                                                                                                                               </a:t>
            </a:r>
          </a:p>
        </p:txBody>
      </p:sp>
      <p:pic>
        <p:nvPicPr>
          <p:cNvPr id="7" name="Picture 6">
            <a:extLst>
              <a:ext uri="{FF2B5EF4-FFF2-40B4-BE49-F238E27FC236}">
                <a16:creationId xmlns:a16="http://schemas.microsoft.com/office/drawing/2014/main" id="{741A95F0-18C6-BD71-CBF9-DC7FC4C66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972" y="1016526"/>
            <a:ext cx="8446416" cy="4743251"/>
          </a:xfrm>
          <a:prstGeom prst="rect">
            <a:avLst/>
          </a:prstGeom>
        </p:spPr>
      </p:pic>
    </p:spTree>
    <p:extLst>
      <p:ext uri="{BB962C8B-B14F-4D97-AF65-F5344CB8AC3E}">
        <p14:creationId xmlns:p14="http://schemas.microsoft.com/office/powerpoint/2010/main" val="711541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1523</TotalTime>
  <Words>1175</Words>
  <Application>Microsoft Office PowerPoint</Application>
  <PresentationFormat>Widescreen</PresentationFormat>
  <Paragraphs>129</Paragraphs>
  <Slides>19</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Courier New</vt:lpstr>
      <vt:lpstr>Söhne</vt:lpstr>
      <vt:lpstr>Symbol</vt:lpstr>
      <vt:lpstr>Times New Roman</vt:lpstr>
      <vt:lpstr>Verdana</vt:lpstr>
      <vt:lpstr>Wingdings</vt:lpstr>
      <vt:lpstr>Office Theme</vt:lpstr>
      <vt:lpstr>Office Theme</vt:lpstr>
      <vt:lpstr>PowerPoint Presentation</vt:lpstr>
      <vt:lpstr>Contents</vt:lpstr>
      <vt:lpstr>Review-0 Comments</vt:lpstr>
      <vt:lpstr>Abstract</vt:lpstr>
      <vt:lpstr>Problem Statement</vt:lpstr>
      <vt:lpstr>Objectives of Project</vt:lpstr>
      <vt:lpstr>Literature Survey for First Objective </vt:lpstr>
      <vt:lpstr>Objective-1(Design &amp; Implementation) </vt:lpstr>
      <vt:lpstr>Objective-1(Design &amp; Implementation) </vt:lpstr>
      <vt:lpstr>Objective-1(Design &amp; Implementation) </vt:lpstr>
      <vt:lpstr>Objective-1(Design &amp; Implementation) </vt:lpstr>
      <vt:lpstr>Objective-1(Design &amp; Implementation) </vt:lpstr>
      <vt:lpstr>Objective-1(Design &amp; Implementation) </vt:lpstr>
      <vt:lpstr>Literature Survey for Second Objective </vt:lpstr>
      <vt:lpstr>Objective-2(Design &amp; Implementation) </vt:lpstr>
      <vt:lpstr>Proposed System</vt:lpstr>
      <vt:lpstr> References</vt:lpstr>
      <vt:lpstr>Git Hub Dashboards of Each Student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venkatesh k</dc:creator>
  <dc:description/>
  <cp:lastModifiedBy>VARUN VARU</cp:lastModifiedBy>
  <cp:revision>157</cp:revision>
  <dcterms:created xsi:type="dcterms:W3CDTF">2019-06-11T05:35:00Z</dcterms:created>
  <dcterms:modified xsi:type="dcterms:W3CDTF">2023-10-18T07:07:27Z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9BB83942808244A299B002FD6DDC753B</vt:lpwstr>
  </property>
  <property fmtid="{D5CDD505-2E9C-101B-9397-08002B2CF9AE}" pid="3" name="KSOProductBuildVer">
    <vt:lpwstr>1033-11.2.0.10426</vt:lpwstr>
  </property>
  <property fmtid="{D5CDD505-2E9C-101B-9397-08002B2CF9AE}" pid="4" name="PresentationFormat">
    <vt:lpwstr>Widescreen</vt:lpwstr>
  </property>
  <property fmtid="{D5CDD505-2E9C-101B-9397-08002B2CF9AE}" pid="5" name="Slides">
    <vt:i4>8</vt:i4>
  </property>
</Properties>
</file>