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73" r:id="rId3"/>
    <p:sldId id="281" r:id="rId4"/>
    <p:sldId id="282" r:id="rId5"/>
    <p:sldId id="308" r:id="rId6"/>
    <p:sldId id="309" r:id="rId7"/>
    <p:sldId id="288" r:id="rId8"/>
    <p:sldId id="310" r:id="rId9"/>
    <p:sldId id="293" r:id="rId10"/>
    <p:sldId id="294" r:id="rId11"/>
    <p:sldId id="295" r:id="rId12"/>
    <p:sldId id="314" r:id="rId13"/>
    <p:sldId id="316" r:id="rId14"/>
    <p:sldId id="315" r:id="rId15"/>
    <p:sldId id="299" r:id="rId16"/>
    <p:sldId id="311" r:id="rId17"/>
    <p:sldId id="302" r:id="rId18"/>
    <p:sldId id="304" r:id="rId19"/>
    <p:sldId id="305" r:id="rId20"/>
    <p:sldId id="306" r:id="rId21"/>
    <p:sldId id="290" r:id="rId22"/>
    <p:sldId id="277" r:id="rId23"/>
    <p:sldId id="291"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65" d="100"/>
          <a:sy n="65" d="100"/>
        </p:scale>
        <p:origin x="720"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01-09-2023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54508702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AI-ML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4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AI-ML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3204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wsacademy.instructure.com/courses/" TargetMode="External"/><Relationship Id="rId2" Type="http://schemas.openxmlformats.org/officeDocument/2006/relationships/hyperlink" Target="https://internship.aicte-india.org/internshipbyeduskills.php" TargetMode="External"/><Relationship Id="rId1" Type="http://schemas.openxmlformats.org/officeDocument/2006/relationships/slideLayout" Target="../slideLayouts/slideLayout2.xml"/><Relationship Id="rId4" Type="http://schemas.openxmlformats.org/officeDocument/2006/relationships/hyperlink" Target="https://www.awsacademy.com/vforcesite/LMS_Logi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4904528" y="2342036"/>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BHARGAVI P</a:t>
            </a:r>
          </a:p>
          <a:p>
            <a:pPr>
              <a:spcBef>
                <a:spcPts val="300"/>
              </a:spcBef>
            </a:pPr>
            <a:r>
              <a:rPr lang="en-US" sz="1300" b="0" dirty="0"/>
              <a:t>Roll No : 204G1A3204</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AI-ML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58494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Cloud Security</a:t>
            </a:r>
            <a:endParaRPr lang="en-IN" dirty="0"/>
          </a:p>
        </p:txBody>
      </p:sp>
      <p:sp>
        <p:nvSpPr>
          <p:cNvPr id="3" name="Content Placeholder 2"/>
          <p:cNvSpPr>
            <a:spLocks noGrp="1"/>
          </p:cNvSpPr>
          <p:nvPr>
            <p:ph idx="1"/>
          </p:nvPr>
        </p:nvSpPr>
        <p:spPr/>
        <p:txBody>
          <a:bodyPr>
            <a:normAutofit/>
          </a:bodyPr>
          <a:lstStyle/>
          <a:p>
            <a:r>
              <a:rPr lang="en-US" sz="2600" dirty="0"/>
              <a:t>AWS is responsible for protecting the infrastructure that runs all the services that are offered in the AWS Cloud. </a:t>
            </a:r>
          </a:p>
          <a:p>
            <a:r>
              <a:rPr lang="en-US" sz="2600" dirty="0"/>
              <a:t>The customer is responsible for the encryption of data at rest and data in transit. </a:t>
            </a:r>
          </a:p>
          <a:p>
            <a:pPr marL="0" indent="0">
              <a:buNone/>
            </a:pPr>
            <a:r>
              <a:rPr lang="en-US" sz="2600" b="1" dirty="0"/>
              <a:t>AWS Identity and Access Management (IAM)</a:t>
            </a:r>
          </a:p>
          <a:p>
            <a:pPr marL="0" indent="0">
              <a:buNone/>
            </a:pPr>
            <a:r>
              <a:rPr lang="en-US" sz="2600" dirty="0"/>
              <a:t>Allows to control access to compute, storage, database, and application services in the AWS Cloud. IAM can be used to handle authentication, and to specify and enforce authorization policies to specify which users can access which services. </a:t>
            </a:r>
          </a:p>
          <a:p>
            <a:pPr marL="0" indent="0">
              <a:buNone/>
            </a:pPr>
            <a:endParaRPr lang="en-US" sz="2600" dirty="0"/>
          </a:p>
          <a:p>
            <a:pPr marL="0" indent="0">
              <a:buNone/>
            </a:pPr>
            <a:endParaRPr lang="en-US" sz="2400" b="1" dirty="0"/>
          </a:p>
          <a:p>
            <a:pPr marL="0" indent="0">
              <a:buNone/>
            </a:pPr>
            <a:endParaRPr lang="en-US" sz="24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077" y="4584879"/>
            <a:ext cx="5615188" cy="1790163"/>
          </a:xfrm>
          <a:prstGeom prst="rect">
            <a:avLst/>
          </a:prstGeom>
        </p:spPr>
      </p:pic>
    </p:spTree>
    <p:extLst>
      <p:ext uri="{BB962C8B-B14F-4D97-AF65-F5344CB8AC3E}">
        <p14:creationId xmlns:p14="http://schemas.microsoft.com/office/powerpoint/2010/main" val="176598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and Content Delivery</a:t>
            </a:r>
          </a:p>
        </p:txBody>
      </p:sp>
      <p:sp>
        <p:nvSpPr>
          <p:cNvPr id="3" name="Content Placeholder 2"/>
          <p:cNvSpPr>
            <a:spLocks noGrp="1"/>
          </p:cNvSpPr>
          <p:nvPr>
            <p:ph idx="1"/>
          </p:nvPr>
        </p:nvSpPr>
        <p:spPr>
          <a:xfrm>
            <a:off x="206430" y="1110158"/>
            <a:ext cx="11779135" cy="5394960"/>
          </a:xfrm>
        </p:spPr>
        <p:txBody>
          <a:bodyPr>
            <a:noAutofit/>
          </a:bodyPr>
          <a:lstStyle/>
          <a:p>
            <a:pPr marL="0" indent="0">
              <a:buNone/>
            </a:pPr>
            <a:r>
              <a:rPr lang="en-US" sz="2600" b="1" dirty="0"/>
              <a:t>Networks : </a:t>
            </a:r>
            <a:r>
              <a:rPr lang="en-US" sz="2600" dirty="0"/>
              <a:t>A computer network is two or more client machines that are connected together to share resources. </a:t>
            </a:r>
          </a:p>
          <a:p>
            <a:pPr marL="0" indent="0">
              <a:buNone/>
            </a:pPr>
            <a:r>
              <a:rPr lang="en-US" sz="2600" b="1" dirty="0"/>
              <a:t>Amazon VPC </a:t>
            </a:r>
          </a:p>
          <a:p>
            <a:pPr marL="0" indent="0">
              <a:buNone/>
            </a:pPr>
            <a:r>
              <a:rPr lang="en-US" sz="2600" dirty="0"/>
              <a:t>Amazon VPC gives  control over  virtual networking resources, including the selection of  own IP address range, the creation of subnets, and the configuration of route tables and network gateways. </a:t>
            </a:r>
          </a:p>
          <a:p>
            <a:pPr marL="0" indent="0">
              <a:buNone/>
            </a:pPr>
            <a:r>
              <a:rPr lang="en-US" sz="2600" b="1" dirty="0"/>
              <a:t>VPC Networking </a:t>
            </a:r>
          </a:p>
          <a:p>
            <a:pPr marL="0" indent="0">
              <a:buNone/>
            </a:pPr>
            <a:r>
              <a:rPr lang="en-US" sz="2600" dirty="0"/>
              <a:t>Internet Gateway : A scalable, redundant, and highly available VPC component that allows communication between instances in  VPC and the public internet. An internet gateway serves two purposes </a:t>
            </a:r>
          </a:p>
          <a:p>
            <a:pPr algn="l"/>
            <a:r>
              <a:rPr lang="en-US" sz="2600" dirty="0"/>
              <a:t>Provide a target in VPC route tables for internet traffic.</a:t>
            </a:r>
            <a:endParaRPr lang="en-IN" sz="2600" dirty="0"/>
          </a:p>
          <a:p>
            <a:pPr algn="l"/>
            <a:r>
              <a:rPr lang="en-US" sz="2600" dirty="0"/>
              <a:t>Perform network address translation for instances that were assigned public IPv4 addresses.</a:t>
            </a:r>
            <a:endParaRPr lang="en-IN" sz="2600" dirty="0"/>
          </a:p>
        </p:txBody>
      </p:sp>
    </p:spTree>
    <p:extLst>
      <p:ext uri="{BB962C8B-B14F-4D97-AF65-F5344CB8AC3E}">
        <p14:creationId xmlns:p14="http://schemas.microsoft.com/office/powerpoint/2010/main" val="285759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endParaRPr lang="en-IN" dirty="0"/>
          </a:p>
        </p:txBody>
      </p:sp>
      <p:sp>
        <p:nvSpPr>
          <p:cNvPr id="3" name="Content Placeholder 2"/>
          <p:cNvSpPr>
            <a:spLocks noGrp="1"/>
          </p:cNvSpPr>
          <p:nvPr>
            <p:ph idx="1"/>
          </p:nvPr>
        </p:nvSpPr>
        <p:spPr/>
        <p:txBody>
          <a:bodyPr>
            <a:normAutofit/>
          </a:bodyPr>
          <a:lstStyle/>
          <a:p>
            <a:r>
              <a:rPr lang="en-US" dirty="0"/>
              <a:t>Compute resources lie at the heart of cloud computing, driving the processing power necessary for running applications, performing calculations, and executing tasks. </a:t>
            </a:r>
          </a:p>
          <a:p>
            <a:r>
              <a:rPr lang="en-US" dirty="0"/>
              <a:t>The cloud offers various compute options, ranging from Infrastructure as a Service (</a:t>
            </a:r>
            <a:r>
              <a:rPr lang="en-US" dirty="0" err="1"/>
              <a:t>IaaS</a:t>
            </a:r>
            <a:r>
              <a:rPr lang="en-US" dirty="0"/>
              <a:t>) that provides virtualized hardware resources, to Platform as a Service (</a:t>
            </a:r>
            <a:r>
              <a:rPr lang="en-US" dirty="0" err="1"/>
              <a:t>PaaS</a:t>
            </a:r>
            <a:r>
              <a:rPr lang="en-US" dirty="0"/>
              <a:t>) that offers a complete development platform, and Software as a Service (</a:t>
            </a:r>
            <a:r>
              <a:rPr lang="en-US" dirty="0" err="1"/>
              <a:t>SaaS</a:t>
            </a:r>
            <a:r>
              <a:rPr lang="en-US" dirty="0"/>
              <a:t>) that delivers fully functional applications over the web.</a:t>
            </a:r>
          </a:p>
          <a:p>
            <a:pPr marL="0" indent="0">
              <a:buNone/>
            </a:pPr>
            <a:endParaRPr lang="en-IN" dirty="0"/>
          </a:p>
        </p:txBody>
      </p:sp>
    </p:spTree>
    <p:extLst>
      <p:ext uri="{BB962C8B-B14F-4D97-AF65-F5344CB8AC3E}">
        <p14:creationId xmlns:p14="http://schemas.microsoft.com/office/powerpoint/2010/main" val="210061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endParaRPr lang="en-IN" dirty="0"/>
          </a:p>
        </p:txBody>
      </p:sp>
      <p:sp>
        <p:nvSpPr>
          <p:cNvPr id="3" name="Content Placeholder 2"/>
          <p:cNvSpPr>
            <a:spLocks noGrp="1"/>
          </p:cNvSpPr>
          <p:nvPr>
            <p:ph idx="1"/>
          </p:nvPr>
        </p:nvSpPr>
        <p:spPr/>
        <p:txBody>
          <a:bodyPr/>
          <a:lstStyle/>
          <a:p>
            <a:r>
              <a:rPr lang="en-IN" b="1" dirty="0"/>
              <a:t>Amazon Elastic Block Store (EBS)</a:t>
            </a:r>
          </a:p>
          <a:p>
            <a:pPr marL="0" indent="0">
              <a:buNone/>
            </a:pPr>
            <a:r>
              <a:rPr lang="en-US" dirty="0"/>
              <a:t>	Amazon Elastic Block Store (EBS) is an easy to use, high performance block storage service designed for use with Amazon Elastic Compute Cloud (EC2) for both throughput and transaction intensive workloads at any scale. </a:t>
            </a:r>
          </a:p>
          <a:p>
            <a:r>
              <a:rPr lang="en-US" b="1" dirty="0"/>
              <a:t>Amazon Simple Storage Service (S3)</a:t>
            </a:r>
          </a:p>
          <a:p>
            <a:pPr marL="0" indent="0">
              <a:buNone/>
            </a:pPr>
            <a:r>
              <a:rPr lang="en-US" dirty="0"/>
              <a:t>   Data is stored as objects in buckets.</a:t>
            </a:r>
          </a:p>
          <a:p>
            <a:pPr marL="0" indent="0">
              <a:buNone/>
            </a:pPr>
            <a:r>
              <a:rPr lang="en-US" dirty="0"/>
              <a:t>   Virtually unlimited storage but a single object is limited to 5 TB .</a:t>
            </a:r>
          </a:p>
          <a:p>
            <a:pPr marL="0" indent="0">
              <a:buNone/>
            </a:pPr>
            <a:r>
              <a:rPr lang="en-US" dirty="0"/>
              <a:t>   Granular access to bucket and objects</a:t>
            </a:r>
            <a:endParaRPr lang="en-IN" dirty="0"/>
          </a:p>
          <a:p>
            <a:pPr marL="0" indent="0">
              <a:buNone/>
            </a:pPr>
            <a:endParaRPr lang="en-IN" dirty="0"/>
          </a:p>
        </p:txBody>
      </p:sp>
    </p:spTree>
    <p:extLst>
      <p:ext uri="{BB962C8B-B14F-4D97-AF65-F5344CB8AC3E}">
        <p14:creationId xmlns:p14="http://schemas.microsoft.com/office/powerpoint/2010/main" val="26013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endParaRPr lang="en-IN" dirty="0"/>
          </a:p>
        </p:txBody>
      </p:sp>
      <p:sp>
        <p:nvSpPr>
          <p:cNvPr id="3" name="Content Placeholder 2"/>
          <p:cNvSpPr>
            <a:spLocks noGrp="1"/>
          </p:cNvSpPr>
          <p:nvPr>
            <p:ph idx="1"/>
          </p:nvPr>
        </p:nvSpPr>
        <p:spPr/>
        <p:txBody>
          <a:bodyPr/>
          <a:lstStyle/>
          <a:p>
            <a:r>
              <a:rPr lang="en-US" dirty="0"/>
              <a:t>Databases are the backbone of modern applications, enabling the structured storage, retrieval, and management of data. </a:t>
            </a:r>
          </a:p>
          <a:p>
            <a:r>
              <a:rPr lang="en-US" dirty="0"/>
              <a:t>Cloud computing has revolutionized the database landscape, offering a variety of database services that cater to diverse needs, providing scalability, availability, and manageability that were once challenging to achieve with traditional on-premises solutions.</a:t>
            </a:r>
          </a:p>
          <a:p>
            <a:r>
              <a:rPr lang="en-US" dirty="0"/>
              <a:t>Cloud database services encompass a wide range of options. Relational database services like Amazon RDS, Azure SQL Database, and Google Cloud SQL simplify the management of traditional SQL databases, handling backups, scaling, and maintenance tasks. </a:t>
            </a:r>
            <a:endParaRPr lang="en-IN" dirty="0"/>
          </a:p>
        </p:txBody>
      </p:sp>
    </p:spTree>
    <p:extLst>
      <p:ext uri="{BB962C8B-B14F-4D97-AF65-F5344CB8AC3E}">
        <p14:creationId xmlns:p14="http://schemas.microsoft.com/office/powerpoint/2010/main" val="404333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Architecture</a:t>
            </a:r>
            <a:endParaRPr lang="en-IN" dirty="0"/>
          </a:p>
        </p:txBody>
      </p:sp>
      <p:sp>
        <p:nvSpPr>
          <p:cNvPr id="3" name="Content Placeholder 2"/>
          <p:cNvSpPr>
            <a:spLocks noGrp="1"/>
          </p:cNvSpPr>
          <p:nvPr>
            <p:ph idx="1"/>
          </p:nvPr>
        </p:nvSpPr>
        <p:spPr/>
        <p:txBody>
          <a:bodyPr>
            <a:normAutofit/>
          </a:bodyPr>
          <a:lstStyle/>
          <a:p>
            <a:pPr marL="0" indent="0">
              <a:buNone/>
            </a:pPr>
            <a:r>
              <a:rPr lang="en-IN" sz="2600" b="1" dirty="0"/>
              <a:t>AWS Well-Architected Framework</a:t>
            </a:r>
          </a:p>
          <a:p>
            <a:pPr marL="0" indent="0">
              <a:buNone/>
            </a:pPr>
            <a:r>
              <a:rPr lang="en-US" sz="2600" dirty="0"/>
              <a:t>The AWS Well Architected Framework is a guide that is designed to help us build the most secure, high-performing, resilient, and efficient infrastructure possible for cloud applications and workloads.</a:t>
            </a:r>
          </a:p>
          <a:p>
            <a:pPr marL="0" indent="0">
              <a:buNone/>
            </a:pPr>
            <a:r>
              <a:rPr lang="en-US" sz="2600" dirty="0"/>
              <a:t>The AWS Well-Architected Framework is organized into five pillars</a:t>
            </a:r>
          </a:p>
          <a:p>
            <a:pPr marL="0" indent="0">
              <a:buNone/>
            </a:pPr>
            <a:endParaRPr lang="en-IN" b="1" dirty="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256" y="3451539"/>
            <a:ext cx="7637171" cy="3040700"/>
          </a:xfrm>
          <a:prstGeom prst="rect">
            <a:avLst/>
          </a:prstGeom>
        </p:spPr>
      </p:pic>
    </p:spTree>
    <p:extLst>
      <p:ext uri="{BB962C8B-B14F-4D97-AF65-F5344CB8AC3E}">
        <p14:creationId xmlns:p14="http://schemas.microsoft.com/office/powerpoint/2010/main" val="21488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Automatic Scaling and Monitoring</a:t>
            </a:r>
            <a:endParaRPr lang="en-IN" dirty="0"/>
          </a:p>
        </p:txBody>
      </p:sp>
      <p:sp>
        <p:nvSpPr>
          <p:cNvPr id="3" name="Content Placeholder 2"/>
          <p:cNvSpPr>
            <a:spLocks noGrp="1"/>
          </p:cNvSpPr>
          <p:nvPr>
            <p:ph idx="1"/>
          </p:nvPr>
        </p:nvSpPr>
        <p:spPr/>
        <p:txBody>
          <a:bodyPr>
            <a:normAutofit fontScale="92500" lnSpcReduction="20000"/>
          </a:bodyPr>
          <a:lstStyle/>
          <a:p>
            <a:r>
              <a:rPr lang="en-US" dirty="0"/>
              <a:t>Auto scaling is a critical component of cloud architecture that allows applications to dynamically adjust their resource capacity based on workload demand. </a:t>
            </a:r>
          </a:p>
          <a:p>
            <a:pPr marL="0" indent="0">
              <a:buNone/>
            </a:pPr>
            <a:r>
              <a:rPr lang="en-US" b="1" dirty="0"/>
              <a:t>   Key Concepts:</a:t>
            </a:r>
            <a:endParaRPr lang="en-US" dirty="0"/>
          </a:p>
          <a:p>
            <a:r>
              <a:rPr lang="en-US" b="1" dirty="0"/>
              <a:t>Horizontal Scaling:</a:t>
            </a:r>
            <a:r>
              <a:rPr lang="en-US" dirty="0"/>
              <a:t> Auto scaling typically involves adding or removing instances (such as virtual machines or containers) to match the changing load. This is known as horizontal scaling.</a:t>
            </a:r>
          </a:p>
          <a:p>
            <a:r>
              <a:rPr lang="en-US" b="1" dirty="0"/>
              <a:t>Scaling Policies:</a:t>
            </a:r>
            <a:r>
              <a:rPr lang="en-US" dirty="0"/>
              <a:t> Auto scaling policies define rules for scaling actions. They specify conditions that trigger scaling actions, such as CPU utilization exceeding a certain threshold.</a:t>
            </a:r>
          </a:p>
          <a:p>
            <a:r>
              <a:rPr lang="en-US" b="1" dirty="0" err="1"/>
              <a:t>Cooldown</a:t>
            </a:r>
            <a:r>
              <a:rPr lang="en-US" b="1" dirty="0"/>
              <a:t> Period:</a:t>
            </a:r>
            <a:r>
              <a:rPr lang="en-US" dirty="0"/>
              <a:t> After a scaling action, there is a </a:t>
            </a:r>
            <a:r>
              <a:rPr lang="en-US" dirty="0" err="1"/>
              <a:t>cooldown</a:t>
            </a:r>
            <a:r>
              <a:rPr lang="en-US" dirty="0"/>
              <a:t> period during which additional scaling actions are not triggered. This prevents rapid and unnecessary scaling.</a:t>
            </a:r>
          </a:p>
          <a:p>
            <a:r>
              <a:rPr lang="en-US" b="1" dirty="0"/>
              <a:t>Scheduled Scaling:</a:t>
            </a:r>
            <a:r>
              <a:rPr lang="en-US" dirty="0"/>
              <a:t> Some applications experience predictable spikes in traffic. Scheduled scaling allows you to automatically adjust resources based on a predefined schedule.</a:t>
            </a:r>
          </a:p>
          <a:p>
            <a:pPr marL="0" indent="0">
              <a:buNone/>
            </a:pPr>
            <a:endParaRPr lang="en-IN" dirty="0"/>
          </a:p>
        </p:txBody>
      </p:sp>
    </p:spTree>
    <p:extLst>
      <p:ext uri="{BB962C8B-B14F-4D97-AF65-F5344CB8AC3E}">
        <p14:creationId xmlns:p14="http://schemas.microsoft.com/office/powerpoint/2010/main" val="3317047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Machine Learning</a:t>
            </a:r>
            <a:endParaRPr lang="en-IN" dirty="0"/>
          </a:p>
        </p:txBody>
      </p:sp>
      <p:sp>
        <p:nvSpPr>
          <p:cNvPr id="3" name="Content Placeholder 2"/>
          <p:cNvSpPr>
            <a:spLocks noGrp="1"/>
          </p:cNvSpPr>
          <p:nvPr>
            <p:ph idx="1"/>
          </p:nvPr>
        </p:nvSpPr>
        <p:spPr/>
        <p:txBody>
          <a:bodyPr>
            <a:normAutofit/>
          </a:bodyPr>
          <a:lstStyle/>
          <a:p>
            <a:pPr marL="0" indent="0">
              <a:buNone/>
            </a:pPr>
            <a:r>
              <a:rPr lang="en-US" sz="2600" b="1" dirty="0"/>
              <a:t>Machine Learning : </a:t>
            </a:r>
            <a:r>
              <a:rPr lang="en-US" sz="2600" dirty="0"/>
              <a:t>Machine learning is a subset of AI, which is a broad branch of computer science for building machines that can do human tasks. Deep learning itself a subdomain of machine learning. </a:t>
            </a:r>
          </a:p>
          <a:p>
            <a:pPr marL="0" indent="0">
              <a:buNone/>
            </a:pPr>
            <a:r>
              <a:rPr lang="en-US" sz="2600" dirty="0"/>
              <a:t>Machine learning is the scientific study of algorithms and statistical models to perform a task by using inference instead of instructions</a:t>
            </a:r>
          </a:p>
          <a:p>
            <a:pPr marL="0" indent="0">
              <a:buNone/>
            </a:pPr>
            <a:r>
              <a:rPr lang="en-US" sz="2600" b="1" dirty="0"/>
              <a:t>Types of Machine Learning</a:t>
            </a:r>
          </a:p>
          <a:p>
            <a:r>
              <a:rPr lang="en-US" sz="2600" dirty="0"/>
              <a:t>Supervised learning, where a model uses known inputs and outputs to generalize future outputs. </a:t>
            </a:r>
          </a:p>
          <a:p>
            <a:r>
              <a:rPr lang="en-US" sz="2600" dirty="0"/>
              <a:t>Unsupervised learning, where the model doesn’t know inputs or outputs it finds patterns in the data without help. </a:t>
            </a:r>
          </a:p>
          <a:p>
            <a:r>
              <a:rPr lang="en-US" sz="2600" dirty="0"/>
              <a:t>Reinforcement learning, where the model interacts with its environment and learns to take actions that maximize rewards.</a:t>
            </a:r>
          </a:p>
          <a:p>
            <a:pPr marL="0" indent="0">
              <a:buNone/>
            </a:pPr>
            <a:endParaRPr lang="en-US" sz="2600" b="1" dirty="0"/>
          </a:p>
          <a:p>
            <a:pPr marL="0" indent="0">
              <a:buNone/>
            </a:pPr>
            <a:endParaRPr lang="en-US" sz="2600" dirty="0"/>
          </a:p>
        </p:txBody>
      </p:sp>
    </p:spTree>
    <p:extLst>
      <p:ext uri="{BB962C8B-B14F-4D97-AF65-F5344CB8AC3E}">
        <p14:creationId xmlns:p14="http://schemas.microsoft.com/office/powerpoint/2010/main" val="153043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Forecasting</a:t>
            </a:r>
          </a:p>
        </p:txBody>
      </p:sp>
      <p:sp>
        <p:nvSpPr>
          <p:cNvPr id="3" name="Content Placeholder 2"/>
          <p:cNvSpPr>
            <a:spLocks noGrp="1"/>
          </p:cNvSpPr>
          <p:nvPr>
            <p:ph idx="1"/>
          </p:nvPr>
        </p:nvSpPr>
        <p:spPr/>
        <p:txBody>
          <a:bodyPr>
            <a:noAutofit/>
          </a:bodyPr>
          <a:lstStyle/>
          <a:p>
            <a:pPr marL="0" indent="0">
              <a:buNone/>
            </a:pPr>
            <a:r>
              <a:rPr lang="en-US" sz="2600" b="1" dirty="0"/>
              <a:t>Overview of forecasting</a:t>
            </a:r>
          </a:p>
          <a:p>
            <a:pPr marL="0" indent="0">
              <a:buNone/>
            </a:pPr>
            <a:r>
              <a:rPr lang="en-US" sz="2600" dirty="0"/>
              <a:t>Forecasting is an important area of machine learning. It is like predicting future based on historical data.</a:t>
            </a:r>
          </a:p>
          <a:p>
            <a:pPr marL="0" indent="0">
              <a:buNone/>
            </a:pPr>
            <a:r>
              <a:rPr lang="en-US" sz="2600" b="1" dirty="0"/>
              <a:t>Applications: </a:t>
            </a:r>
          </a:p>
          <a:p>
            <a:r>
              <a:rPr lang="en-US" sz="2600" dirty="0"/>
              <a:t>Marketing applications, such as sales forecasting.</a:t>
            </a:r>
          </a:p>
          <a:p>
            <a:r>
              <a:rPr lang="en-US" sz="2600" dirty="0"/>
              <a:t>Energy consumption to determine when and where energy is needed.</a:t>
            </a:r>
          </a:p>
          <a:p>
            <a:r>
              <a:rPr lang="en-US" sz="2600" dirty="0"/>
              <a:t>Weather forecasting systems for governments, and commercial applications.</a:t>
            </a:r>
          </a:p>
          <a:p>
            <a:pPr marL="0" indent="0">
              <a:buNone/>
            </a:pPr>
            <a:r>
              <a:rPr lang="en-US" sz="2600" b="1" dirty="0"/>
              <a:t>Using Amazon Forecast</a:t>
            </a:r>
          </a:p>
          <a:p>
            <a:r>
              <a:rPr lang="en-US" sz="2600" dirty="0"/>
              <a:t>Amazon Forecast inspects the data, identifies key data, and selects an appropriate algorithm. </a:t>
            </a:r>
          </a:p>
          <a:p>
            <a:r>
              <a:rPr lang="en-US" sz="2600" dirty="0"/>
              <a:t>It uses the algorithm to train and optimize a custom model and produce a predictor.</a:t>
            </a:r>
          </a:p>
          <a:p>
            <a:pPr marL="0" indent="0">
              <a:buNone/>
            </a:pPr>
            <a:br>
              <a:rPr lang="en-US" sz="2600" dirty="0"/>
            </a:br>
            <a:endParaRPr lang="en-US" sz="2600" dirty="0"/>
          </a:p>
          <a:p>
            <a:pPr marL="0" indent="0">
              <a:buNone/>
            </a:pPr>
            <a:endParaRPr lang="en-IN" sz="2600" dirty="0"/>
          </a:p>
        </p:txBody>
      </p:sp>
    </p:spTree>
    <p:extLst>
      <p:ext uri="{BB962C8B-B14F-4D97-AF65-F5344CB8AC3E}">
        <p14:creationId xmlns:p14="http://schemas.microsoft.com/office/powerpoint/2010/main" val="321096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Computer Vision</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Computer Vision is the automated extraction of information from digital images. It lets machines accurately identify people, places, and things faster than humans.</a:t>
            </a:r>
          </a:p>
          <a:p>
            <a:pPr marL="0" indent="0">
              <a:buNone/>
            </a:pPr>
            <a:r>
              <a:rPr lang="en-US" b="1" dirty="0"/>
              <a:t>Use cases for Computer Vision</a:t>
            </a:r>
          </a:p>
          <a:p>
            <a:r>
              <a:rPr lang="en-US" b="1" dirty="0"/>
              <a:t>Public safety and home security</a:t>
            </a:r>
          </a:p>
          <a:p>
            <a:pPr marL="0" indent="0">
              <a:buNone/>
            </a:pPr>
            <a:r>
              <a:rPr lang="en-US" dirty="0"/>
              <a:t>Computer vision with image and facial recognition can help to quickly identify unlawful entries or persons of interest, thereby enhancing security.</a:t>
            </a:r>
          </a:p>
          <a:p>
            <a:r>
              <a:rPr lang="en-US" b="1" dirty="0"/>
              <a:t>Autonomous driving</a:t>
            </a:r>
          </a:p>
          <a:p>
            <a:pPr marL="0" indent="0">
              <a:buNone/>
            </a:pPr>
            <a:r>
              <a:rPr lang="en-US" dirty="0"/>
              <a:t>Computer vision enables safer self-driving cars for reliable autonomous transportation.</a:t>
            </a:r>
          </a:p>
          <a:p>
            <a:r>
              <a:rPr lang="en-US" b="1" dirty="0"/>
              <a:t>Medical imaging</a:t>
            </a:r>
          </a:p>
          <a:p>
            <a:pPr marL="0" indent="0">
              <a:buNone/>
            </a:pPr>
            <a:r>
              <a:rPr lang="en-US" dirty="0"/>
              <a:t>Medical image analysis with computer vision can improve the accuracy and speed of a patient's medical diagnosis, which can result in better treatment outcomes and life expectancy.</a:t>
            </a:r>
          </a:p>
          <a:p>
            <a:pPr marL="0" indent="0">
              <a:buNone/>
            </a:pPr>
            <a:endParaRPr lang="en-US" sz="34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42535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Modules</a:t>
            </a:r>
          </a:p>
          <a:p>
            <a:pPr marL="462280" indent="-462280">
              <a:buBlip>
                <a:blip r:embed="rId2">
                  <a:extLst>
                    <a:ext uri="{96DAC541-7B7A-43D3-8B79-37D633B846F1}">
                      <asvg:svgBlip xmlns:asvg="http://schemas.microsoft.com/office/drawing/2016/SVG/main" r:embed="rId3"/>
                    </a:ext>
                  </a:extLst>
                </a:blip>
              </a:buBlip>
            </a:pPr>
            <a:r>
              <a:rPr lang="en-US" dirty="0"/>
              <a:t>Modules Explanation</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a:t>
            </a:r>
            <a:r>
              <a:rPr lang="en-US" dirty="0"/>
              <a:t>Natural Language Processing</a:t>
            </a:r>
          </a:p>
        </p:txBody>
      </p:sp>
      <p:sp>
        <p:nvSpPr>
          <p:cNvPr id="3" name="Content Placeholder 2"/>
          <p:cNvSpPr>
            <a:spLocks noGrp="1"/>
          </p:cNvSpPr>
          <p:nvPr>
            <p:ph idx="1"/>
          </p:nvPr>
        </p:nvSpPr>
        <p:spPr/>
        <p:txBody>
          <a:bodyPr>
            <a:normAutofit/>
          </a:bodyPr>
          <a:lstStyle/>
          <a:p>
            <a:pPr marL="0" indent="0">
              <a:buNone/>
            </a:pPr>
            <a:r>
              <a:rPr lang="en-US" sz="2600" dirty="0"/>
              <a:t>Natural Language Processing (NLP) is a branch of artificial intelligence that focuses on enabling computers to understand, interpret, and generate human language in a way that is both meaningful and valuable. </a:t>
            </a:r>
          </a:p>
          <a:p>
            <a:pPr marL="0" indent="0">
              <a:buNone/>
            </a:pPr>
            <a:r>
              <a:rPr lang="en-US" sz="2600" dirty="0"/>
              <a:t>NLP encompasses a wide range of tasks and techniques, including:</a:t>
            </a:r>
          </a:p>
          <a:p>
            <a:r>
              <a:rPr lang="en-US" sz="2600" b="1" dirty="0"/>
              <a:t>Text Analysis</a:t>
            </a:r>
            <a:r>
              <a:rPr lang="en-US" sz="2600" dirty="0"/>
              <a:t>: NLP techniques help analyze and extract insights from text data. This includes tasks like sentiment analysis and text classification.</a:t>
            </a:r>
            <a:endParaRPr lang="en-IN" sz="2600" dirty="0"/>
          </a:p>
          <a:p>
            <a:r>
              <a:rPr lang="en-US" sz="2600" b="1" dirty="0"/>
              <a:t>Language Generation</a:t>
            </a:r>
            <a:r>
              <a:rPr lang="en-US" sz="2600" dirty="0"/>
              <a:t>: NLP enables computers to generate human-like language, which finds applications in </a:t>
            </a:r>
            <a:r>
              <a:rPr lang="en-US" sz="2600" dirty="0" err="1"/>
              <a:t>chatbots</a:t>
            </a:r>
            <a:r>
              <a:rPr lang="en-US" sz="2600" dirty="0"/>
              <a:t>, text summarization, and content creation.</a:t>
            </a:r>
          </a:p>
          <a:p>
            <a:r>
              <a:rPr lang="en-US" sz="2600" b="1" dirty="0"/>
              <a:t>Speech Recognition</a:t>
            </a:r>
            <a:r>
              <a:rPr lang="en-US" sz="2600" dirty="0"/>
              <a:t>: NLP algorithms convert spoken language into text, enabling voice assistants and transcription services.</a:t>
            </a:r>
          </a:p>
          <a:p>
            <a:r>
              <a:rPr lang="en-US" sz="2600" b="1" dirty="0"/>
              <a:t>Question Answering</a:t>
            </a:r>
            <a:r>
              <a:rPr lang="en-US" sz="2600" dirty="0"/>
              <a:t>: NLP models can process questions and provide relevant answers based on large amounts of textual information.</a:t>
            </a:r>
            <a:endParaRPr lang="en-IN" sz="2600" dirty="0"/>
          </a:p>
          <a:p>
            <a:pPr marL="0" indent="0">
              <a:buNone/>
            </a:pPr>
            <a:endParaRPr lang="en-IN" dirty="0"/>
          </a:p>
        </p:txBody>
      </p:sp>
    </p:spTree>
    <p:extLst>
      <p:ext uri="{BB962C8B-B14F-4D97-AF65-F5344CB8AC3E}">
        <p14:creationId xmlns:p14="http://schemas.microsoft.com/office/powerpoint/2010/main" val="122761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lstStyle/>
          <a:p>
            <a:pPr marL="0" indent="0">
              <a:buNone/>
            </a:pPr>
            <a:endParaRPr lang="en-US" dirty="0"/>
          </a:p>
          <a:p>
            <a:pPr marL="0" indent="0">
              <a:buNone/>
            </a:pPr>
            <a:r>
              <a:rPr lang="en-US" dirty="0"/>
              <a:t>The journey through cloud concepts, artificial intelligence, and machine learning has been truly eye-opening. AWS Academy Cloud Foundations teaches vital cloud knowledge, while the AWS Academy Machine Learning Foundation imparts practical AI and ML skills. Stepping into the world of AI and Machine Learning has shown us how to make machines smart, enabling automation and intelligent decision-making.</a:t>
            </a:r>
            <a:endParaRPr lang="en-IN" dirty="0"/>
          </a:p>
        </p:txBody>
      </p:sp>
    </p:spTree>
    <p:extLst>
      <p:ext uri="{BB962C8B-B14F-4D97-AF65-F5344CB8AC3E}">
        <p14:creationId xmlns:p14="http://schemas.microsoft.com/office/powerpoint/2010/main" val="172222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206430" y="1230281"/>
            <a:ext cx="11779135" cy="5394960"/>
          </a:xfrm>
        </p:spPr>
        <p:txBody>
          <a:bodyPr/>
          <a:lstStyle/>
          <a:p>
            <a:pPr marL="577850" indent="-577850">
              <a:buNone/>
            </a:pPr>
            <a:r>
              <a:rPr lang="en-US" dirty="0"/>
              <a:t>[1] </a:t>
            </a:r>
            <a:r>
              <a:rPr lang="en-US" dirty="0">
                <a:hlinkClick r:id="rId2"/>
              </a:rPr>
              <a:t>https://internship.aicte-india.org/internshipbyeduskills.php</a:t>
            </a:r>
            <a:endParaRPr lang="en-US" dirty="0"/>
          </a:p>
          <a:p>
            <a:pPr marL="577850" indent="-577850">
              <a:buNone/>
            </a:pPr>
            <a:r>
              <a:rPr lang="en-US" dirty="0"/>
              <a:t>[2] </a:t>
            </a:r>
            <a:r>
              <a:rPr lang="en-US" dirty="0">
                <a:hlinkClick r:id="rId3"/>
              </a:rPr>
              <a:t>https://awsacademy.instructure.com/courses</a:t>
            </a:r>
            <a:endParaRPr lang="en-IN" dirty="0"/>
          </a:p>
          <a:p>
            <a:pPr marL="0" indent="0">
              <a:buNone/>
            </a:pPr>
            <a:endParaRPr lang="en-US" dirty="0">
              <a:hlinkClick r:id="rId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0962-5F31-F9F5-6771-A61134BEC997}"/>
              </a:ext>
            </a:extLst>
          </p:cNvPr>
          <p:cNvSpPr>
            <a:spLocks noGrp="1"/>
          </p:cNvSpPr>
          <p:nvPr>
            <p:ph type="title"/>
          </p:nvPr>
        </p:nvSpPr>
        <p:spPr/>
        <p:txBody>
          <a:bodyPr/>
          <a:lstStyle/>
          <a:p>
            <a:r>
              <a:rPr lang="en-IN" dirty="0"/>
              <a:t>Internship Certificate</a:t>
            </a:r>
          </a:p>
        </p:txBody>
      </p:sp>
      <p:pic>
        <p:nvPicPr>
          <p:cNvPr id="4" name="Picture 3">
            <a:extLst>
              <a:ext uri="{FF2B5EF4-FFF2-40B4-BE49-F238E27FC236}">
                <a16:creationId xmlns:a16="http://schemas.microsoft.com/office/drawing/2014/main" id="{9BB501EC-3B0D-1B7D-EB2E-1D4B936C0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2541" y="1076631"/>
            <a:ext cx="4645550" cy="5397911"/>
          </a:xfrm>
          <a:prstGeom prst="rect">
            <a:avLst/>
          </a:prstGeom>
        </p:spPr>
      </p:pic>
    </p:spTree>
    <p:extLst>
      <p:ext uri="{BB962C8B-B14F-4D97-AF65-F5344CB8AC3E}">
        <p14:creationId xmlns:p14="http://schemas.microsoft.com/office/powerpoint/2010/main" val="2939247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a:bodyPr>
          <a:lstStyle/>
          <a:p>
            <a:r>
              <a:rPr lang="en-IN" b="1" dirty="0"/>
              <a:t>AWS Academy Cloud Foundations</a:t>
            </a:r>
          </a:p>
          <a:p>
            <a:pPr>
              <a:buFont typeface="Wingdings" panose="05000000000000000000" pitchFamily="2" charset="2"/>
              <a:buChar char="§"/>
            </a:pPr>
            <a:r>
              <a:rPr lang="en-US" dirty="0"/>
              <a:t>Provides a brief over view of principles of Cloud, AWS core services, security, architecture, pricing and support, AWS well architecture format.	</a:t>
            </a:r>
          </a:p>
          <a:p>
            <a:pPr lvl="0"/>
            <a:r>
              <a:rPr lang="en-US" b="1" dirty="0">
                <a:solidFill>
                  <a:prstClr val="black"/>
                </a:solidFill>
              </a:rPr>
              <a:t>AWS Academy Machine Learning Foundation</a:t>
            </a:r>
          </a:p>
          <a:p>
            <a:pPr marL="0" indent="0">
              <a:buNone/>
            </a:pPr>
            <a:r>
              <a:rPr lang="en-US" dirty="0"/>
              <a:t>Presents fundamental AI and Machine Learning concepts.</a:t>
            </a:r>
          </a:p>
          <a:p>
            <a:pPr>
              <a:buFont typeface="Wingdings" panose="05000000000000000000" pitchFamily="2" charset="2"/>
              <a:buChar char="§"/>
            </a:pPr>
            <a:r>
              <a:rPr lang="en-US" dirty="0"/>
              <a:t>Provides hands-on experience in labeling, building, training, and deploying</a:t>
            </a:r>
          </a:p>
          <a:p>
            <a:pPr marL="0" indent="0">
              <a:buNone/>
            </a:pPr>
            <a:r>
              <a:rPr lang="en-US" dirty="0"/>
              <a:t>custom machine learning models.</a:t>
            </a:r>
          </a:p>
          <a:p>
            <a:pPr>
              <a:buFont typeface="Wingdings" panose="05000000000000000000" pitchFamily="2" charset="2"/>
              <a:buChar char="§"/>
            </a:pPr>
            <a:r>
              <a:rPr lang="en-US" dirty="0"/>
              <a:t>From </a:t>
            </a:r>
            <a:r>
              <a:rPr lang="en-US" dirty="0" err="1"/>
              <a:t>EduSkills</a:t>
            </a:r>
            <a:r>
              <a:rPr lang="en-US" dirty="0"/>
              <a:t> Foundation, AICTE launches a Virtual Internship on AI-ML.</a:t>
            </a:r>
          </a:p>
          <a:p>
            <a:pPr>
              <a:buFont typeface="Wingdings" panose="05000000000000000000" pitchFamily="2" charset="2"/>
              <a:buChar char="§"/>
            </a:pPr>
            <a:r>
              <a:rPr lang="en-US" dirty="0"/>
              <a:t>The main aim of this is to gain insights into cutting-edge cloud and AI</a:t>
            </a:r>
          </a:p>
          <a:p>
            <a:pPr marL="0" indent="0">
              <a:buNone/>
            </a:pPr>
            <a:r>
              <a:rPr lang="en-US" dirty="0"/>
              <a:t>technologies.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p:txBody>
          <a:bodyPr>
            <a:normAutofit/>
          </a:bodyPr>
          <a:lstStyle/>
          <a:p>
            <a:r>
              <a:rPr lang="en-US" dirty="0"/>
              <a:t> Cloud Concepts Overview</a:t>
            </a:r>
          </a:p>
          <a:p>
            <a:r>
              <a:rPr lang="en-US" dirty="0"/>
              <a:t> Cloud Economics and Billing </a:t>
            </a:r>
          </a:p>
          <a:p>
            <a:r>
              <a:rPr lang="en-US" dirty="0"/>
              <a:t> AWS Global Infrastructure Overview</a:t>
            </a:r>
          </a:p>
          <a:p>
            <a:r>
              <a:rPr lang="en-US" dirty="0"/>
              <a:t> AWS Cloud Security</a:t>
            </a:r>
          </a:p>
          <a:p>
            <a:r>
              <a:rPr lang="en-US" dirty="0"/>
              <a:t> Networking and Content Delivery</a:t>
            </a:r>
          </a:p>
          <a:p>
            <a:r>
              <a:rPr lang="en-US" dirty="0"/>
              <a:t> Compute</a:t>
            </a:r>
          </a:p>
          <a:p>
            <a:r>
              <a:rPr lang="en-US" dirty="0"/>
              <a:t> Storage</a:t>
            </a:r>
          </a:p>
          <a:p>
            <a:r>
              <a:rPr lang="en-US" dirty="0"/>
              <a:t> Databases</a:t>
            </a:r>
          </a:p>
          <a:p>
            <a:r>
              <a:rPr lang="en-US" dirty="0"/>
              <a:t> Cloud Architecture</a:t>
            </a:r>
          </a:p>
          <a:p>
            <a:r>
              <a:rPr lang="en-US" dirty="0"/>
              <a:t> Automatic Scaling and Monitoring</a:t>
            </a:r>
          </a:p>
          <a:p>
            <a:pPr marL="0" indent="0">
              <a:buNone/>
            </a:pP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Modules (</a:t>
            </a:r>
            <a:r>
              <a:rPr lang="en-US" dirty="0" err="1"/>
              <a:t>Contd</a:t>
            </a:r>
            <a:r>
              <a:rPr lang="en-US" dirty="0"/>
              <a:t>…)</a:t>
            </a:r>
            <a:endParaRPr lang="en-IN" dirty="0"/>
          </a:p>
        </p:txBody>
      </p:sp>
      <p:sp>
        <p:nvSpPr>
          <p:cNvPr id="3" name="Content Placeholder 2"/>
          <p:cNvSpPr>
            <a:spLocks noGrp="1"/>
          </p:cNvSpPr>
          <p:nvPr>
            <p:ph idx="1"/>
          </p:nvPr>
        </p:nvSpPr>
        <p:spPr/>
        <p:txBody>
          <a:bodyPr/>
          <a:lstStyle/>
          <a:p>
            <a:r>
              <a:rPr lang="en-US" dirty="0"/>
              <a:t>Welcome To AWS Academy Machine Learning Foundations</a:t>
            </a:r>
          </a:p>
          <a:p>
            <a:r>
              <a:rPr lang="en-US" dirty="0"/>
              <a:t> Introducing Machine Learning</a:t>
            </a:r>
          </a:p>
          <a:p>
            <a:r>
              <a:rPr lang="en-US" dirty="0"/>
              <a:t> Implementing a Machine Learning Pipeline with Amazon </a:t>
            </a:r>
            <a:r>
              <a:rPr lang="en-US" dirty="0" err="1"/>
              <a:t>Sagemaker</a:t>
            </a:r>
            <a:endParaRPr lang="en-US" dirty="0"/>
          </a:p>
          <a:p>
            <a:r>
              <a:rPr lang="en-US" dirty="0"/>
              <a:t> Introducing Forecasting</a:t>
            </a:r>
          </a:p>
          <a:p>
            <a:r>
              <a:rPr lang="en-US" dirty="0"/>
              <a:t> Introducing Computer Vision</a:t>
            </a:r>
          </a:p>
          <a:p>
            <a:r>
              <a:rPr lang="en-US" dirty="0"/>
              <a:t> Introducing Natural Language Processing</a:t>
            </a:r>
          </a:p>
          <a:p>
            <a:pPr marL="0" indent="0">
              <a:buNone/>
            </a:pPr>
            <a:endParaRPr lang="en-IN" dirty="0"/>
          </a:p>
        </p:txBody>
      </p:sp>
    </p:spTree>
    <p:extLst>
      <p:ext uri="{BB962C8B-B14F-4D97-AF65-F5344CB8AC3E}">
        <p14:creationId xmlns:p14="http://schemas.microsoft.com/office/powerpoint/2010/main" val="194135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Dashboard</a:t>
            </a:r>
            <a:endParaRPr lang="en-IN" dirty="0"/>
          </a:p>
        </p:txBody>
      </p:sp>
      <p:pic>
        <p:nvPicPr>
          <p:cNvPr id="7" name="Content Placeholder 6">
            <a:extLst>
              <a:ext uri="{FF2B5EF4-FFF2-40B4-BE49-F238E27FC236}">
                <a16:creationId xmlns:a16="http://schemas.microsoft.com/office/drawing/2014/main" id="{6BB4C54B-58BB-CFE0-035D-BB42362AF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665" y="1096963"/>
            <a:ext cx="10171969" cy="5395912"/>
          </a:xfrm>
        </p:spPr>
      </p:pic>
    </p:spTree>
    <p:extLst>
      <p:ext uri="{BB962C8B-B14F-4D97-AF65-F5344CB8AC3E}">
        <p14:creationId xmlns:p14="http://schemas.microsoft.com/office/powerpoint/2010/main" val="114217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r>
              <a:rPr lang="en-US" dirty="0"/>
              <a:t>Cloud Concepts Overview</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p:txBody>
          <a:bodyPr>
            <a:normAutofit/>
          </a:bodyPr>
          <a:lstStyle/>
          <a:p>
            <a:r>
              <a:rPr lang="en-US" sz="2600" b="1" dirty="0"/>
              <a:t>Cloud Computing:</a:t>
            </a:r>
            <a:r>
              <a:rPr lang="en-US" sz="2600" dirty="0"/>
              <a:t> Cloud computing is the delivery of computing services (such as storage, processing power, databases, networking, software, and more) over the internet. Users can access these resources on-demand, without the need for physical infrastructure.</a:t>
            </a:r>
          </a:p>
          <a:p>
            <a:r>
              <a:rPr lang="en-US" sz="2600" b="1" dirty="0"/>
              <a:t>Service Models:</a:t>
            </a:r>
            <a:r>
              <a:rPr lang="en-US" sz="2600" dirty="0"/>
              <a:t> Cloud computing offers various service models that define the level of control and responsibility a user has over the cloud resources. The common service models are:</a:t>
            </a:r>
          </a:p>
          <a:p>
            <a:r>
              <a:rPr lang="en-US" sz="2600" b="1" dirty="0"/>
              <a:t>Infrastructure as a Service (</a:t>
            </a:r>
            <a:r>
              <a:rPr lang="en-US" sz="2600" b="1" dirty="0" err="1"/>
              <a:t>IaaS</a:t>
            </a:r>
            <a:r>
              <a:rPr lang="en-US" sz="2600" b="1" dirty="0"/>
              <a:t>):</a:t>
            </a:r>
            <a:r>
              <a:rPr lang="en-US" sz="2600" dirty="0"/>
              <a:t> Provides virtualized computing resources over the internet. Users can rent virtual machines, storage, and networking components.</a:t>
            </a:r>
          </a:p>
          <a:p>
            <a:r>
              <a:rPr lang="en-US" sz="2600" b="1" dirty="0"/>
              <a:t>Platform as a Service (</a:t>
            </a:r>
            <a:r>
              <a:rPr lang="en-US" sz="2600" b="1" dirty="0" err="1"/>
              <a:t>PaaS</a:t>
            </a:r>
            <a:r>
              <a:rPr lang="en-US" sz="2600" b="1" dirty="0"/>
              <a:t>):</a:t>
            </a:r>
            <a:r>
              <a:rPr lang="en-US" sz="2600" dirty="0"/>
              <a:t> Offers a platform that includes hardware and software tools for application development, testing, and deployment.</a:t>
            </a:r>
          </a:p>
          <a:p>
            <a:r>
              <a:rPr lang="en-US" sz="2600" b="1" dirty="0"/>
              <a:t>Software as a Service (</a:t>
            </a:r>
            <a:r>
              <a:rPr lang="en-US" sz="2600" b="1" dirty="0" err="1"/>
              <a:t>SaaS</a:t>
            </a:r>
            <a:r>
              <a:rPr lang="en-US" sz="2600" b="1" dirty="0"/>
              <a:t>):</a:t>
            </a:r>
            <a:r>
              <a:rPr lang="en-US" sz="2600" dirty="0"/>
              <a:t> Delivers software applications over the internet, eliminating the need for installation and maintenance on the user's end.</a:t>
            </a:r>
          </a:p>
          <a:p>
            <a:endParaRPr lang="en-IN" dirty="0">
              <a:sym typeface="+mn-ea"/>
            </a:endParaRPr>
          </a:p>
          <a:p>
            <a:pPr marL="0" indent="0">
              <a:buNone/>
            </a:pPr>
            <a:endParaRPr lang="en-US" dirty="0"/>
          </a:p>
          <a:p>
            <a:pPr marL="0" indent="0" algn="l">
              <a:buNone/>
            </a:pPr>
            <a:endParaRPr lang="en-US" dirty="0"/>
          </a:p>
          <a:p>
            <a:pPr marL="0" indent="0" algn="l">
              <a:buNone/>
            </a:pPr>
            <a:endParaRPr lang="en-US" dirty="0"/>
          </a:p>
        </p:txBody>
      </p:sp>
    </p:spTree>
    <p:extLst>
      <p:ext uri="{BB962C8B-B14F-4D97-AF65-F5344CB8AC3E}">
        <p14:creationId xmlns:p14="http://schemas.microsoft.com/office/powerpoint/2010/main" val="15203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Economics and Billing</a:t>
            </a:r>
            <a:endParaRPr lang="en-IN" dirty="0"/>
          </a:p>
        </p:txBody>
      </p:sp>
      <p:sp>
        <p:nvSpPr>
          <p:cNvPr id="3" name="Content Placeholder 2"/>
          <p:cNvSpPr>
            <a:spLocks noGrp="1"/>
          </p:cNvSpPr>
          <p:nvPr>
            <p:ph idx="1"/>
          </p:nvPr>
        </p:nvSpPr>
        <p:spPr/>
        <p:txBody>
          <a:bodyPr>
            <a:normAutofit/>
          </a:bodyPr>
          <a:lstStyle/>
          <a:p>
            <a:pPr marL="0" indent="0">
              <a:buNone/>
            </a:pPr>
            <a:r>
              <a:rPr lang="en-US" sz="2600" b="1" dirty="0"/>
              <a:t>Three Fundamental Cost Drivers with AWS</a:t>
            </a:r>
          </a:p>
          <a:p>
            <a:pPr marL="457200" indent="-457200">
              <a:buAutoNum type="arabicPeriod"/>
            </a:pPr>
            <a:r>
              <a:rPr lang="en-US" sz="2600" dirty="0"/>
              <a:t>Compute - charged by use time, varies by instance </a:t>
            </a:r>
          </a:p>
          <a:p>
            <a:pPr marL="457200" indent="-457200">
              <a:buAutoNum type="arabicPeriod"/>
            </a:pPr>
            <a:r>
              <a:rPr lang="en-US" sz="2600" dirty="0"/>
              <a:t>Storage - charged per GB </a:t>
            </a:r>
          </a:p>
          <a:p>
            <a:pPr marL="457200" indent="-457200">
              <a:buAutoNum type="arabicPeriod"/>
            </a:pPr>
            <a:r>
              <a:rPr lang="en-US" sz="2600" dirty="0"/>
              <a:t>Data Transfer - outbound transfers are aggregated and charged per GB</a:t>
            </a:r>
          </a:p>
          <a:p>
            <a:pPr marL="0" indent="0">
              <a:buNone/>
            </a:pPr>
            <a:r>
              <a:rPr lang="en-IN" sz="2600" b="1" dirty="0"/>
              <a:t>Billing</a:t>
            </a:r>
          </a:p>
          <a:p>
            <a:pPr marL="0" indent="0">
              <a:buNone/>
            </a:pPr>
            <a:r>
              <a:rPr lang="en-US" sz="2600" dirty="0"/>
              <a:t>AWS Organizations: An account management service that enables you to consolidate multiple AWS accounts into an organization that you create and centrally manage.</a:t>
            </a:r>
          </a:p>
          <a:p>
            <a:pPr marL="0" indent="0">
              <a:buNone/>
            </a:pPr>
            <a:r>
              <a:rPr lang="en-US" sz="2600" b="1" dirty="0"/>
              <a:t>Key Features and Benefits </a:t>
            </a:r>
          </a:p>
          <a:p>
            <a:r>
              <a:rPr lang="en-US" sz="2600" dirty="0"/>
              <a:t>Policy based account management </a:t>
            </a:r>
          </a:p>
          <a:p>
            <a:r>
              <a:rPr lang="en-US" sz="2600" dirty="0"/>
              <a:t>Group based account management </a:t>
            </a:r>
          </a:p>
          <a:p>
            <a:r>
              <a:rPr lang="en-US" sz="2600" dirty="0"/>
              <a:t>Consolidated billing</a:t>
            </a:r>
            <a:endParaRPr lang="en-IN" sz="2600" b="1" dirty="0"/>
          </a:p>
          <a:p>
            <a:pPr marL="0" indent="0">
              <a:buNone/>
            </a:pPr>
            <a:endParaRPr lang="en-IN" dirty="0"/>
          </a:p>
        </p:txBody>
      </p:sp>
    </p:spTree>
    <p:extLst>
      <p:ext uri="{BB962C8B-B14F-4D97-AF65-F5344CB8AC3E}">
        <p14:creationId xmlns:p14="http://schemas.microsoft.com/office/powerpoint/2010/main" val="12309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Global Infrastructure Overview</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sz="3100" dirty="0"/>
              <a:t>The AWS Global Infrastructure is designed and built to deliver a flexible, scalable, and secure cloud computing environment.</a:t>
            </a:r>
          </a:p>
          <a:p>
            <a:pPr marL="0" indent="0">
              <a:buNone/>
            </a:pPr>
            <a:r>
              <a:rPr lang="en-IN" sz="3100" b="1" dirty="0"/>
              <a:t>AWS Regions </a:t>
            </a:r>
            <a:endParaRPr lang="en-IN" sz="3100" dirty="0"/>
          </a:p>
          <a:p>
            <a:pPr marL="0" indent="0">
              <a:buNone/>
            </a:pPr>
            <a:r>
              <a:rPr lang="en-US" sz="3100" dirty="0"/>
              <a:t>An AWS Region is a geographical area.</a:t>
            </a:r>
            <a:endParaRPr lang="en-IN" sz="3100" dirty="0"/>
          </a:p>
          <a:p>
            <a:r>
              <a:rPr lang="en-US" sz="3100" dirty="0"/>
              <a:t> Communication between Regions uses AWS backbone network infrastructure.</a:t>
            </a:r>
            <a:endParaRPr lang="en-IN" sz="3100" dirty="0"/>
          </a:p>
          <a:p>
            <a:pPr lvl="0"/>
            <a:r>
              <a:rPr lang="en-US" sz="3100" dirty="0"/>
              <a:t>A Region typically consists of two or more Availability Zones.</a:t>
            </a:r>
          </a:p>
          <a:p>
            <a:pPr marL="0" lvl="0" indent="0">
              <a:buNone/>
            </a:pPr>
            <a:r>
              <a:rPr lang="en-US" sz="3100" b="1" dirty="0"/>
              <a:t>AWS Infrastructure Features</a:t>
            </a:r>
            <a:endParaRPr lang="en-IN" sz="3100" b="1" dirty="0"/>
          </a:p>
          <a:p>
            <a:pPr marL="0" indent="0">
              <a:buNone/>
            </a:pPr>
            <a:r>
              <a:rPr lang="en-US" sz="3100" dirty="0"/>
              <a:t>First, it is elastic and scalable. This means resources can dynamically adjust to increases or decreases in capacity requirements. It can also rapidly adjust to accommodate growth.</a:t>
            </a:r>
          </a:p>
          <a:p>
            <a:pPr marL="0" indent="0">
              <a:buNone/>
            </a:pPr>
            <a:r>
              <a:rPr lang="en-US" sz="3100" dirty="0"/>
              <a:t>Second, this infrastructure is fault tolerant, which means it has built-in component redundancy which enables it to continue operations despite a failed component.</a:t>
            </a:r>
          </a:p>
          <a:p>
            <a:pPr marL="0" indent="0">
              <a:buNone/>
            </a:pPr>
            <a:r>
              <a:rPr lang="en-US" sz="3100" dirty="0"/>
              <a:t>Finally, it requires minimal to no human intervention, while providing high availability with minimal down time.</a:t>
            </a:r>
          </a:p>
          <a:p>
            <a:pPr marL="0" indent="0">
              <a:buNone/>
            </a:pPr>
            <a:endParaRPr lang="en-US" sz="3100" dirty="0"/>
          </a:p>
          <a:p>
            <a:pPr marL="0" indent="0">
              <a:buNone/>
            </a:pPr>
            <a:endParaRPr lang="en-US" sz="31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5095096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1804</Words>
  <Application>Microsoft Office PowerPoint</Application>
  <PresentationFormat>Widescreen</PresentationFormat>
  <Paragraphs>161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Times New Roman</vt:lpstr>
      <vt:lpstr>Wingdings</vt:lpstr>
      <vt:lpstr>Custom Design</vt:lpstr>
      <vt:lpstr>PowerPoint Presentation</vt:lpstr>
      <vt:lpstr>Contents</vt:lpstr>
      <vt:lpstr>Introduction</vt:lpstr>
      <vt:lpstr>  Modules</vt:lpstr>
      <vt:lpstr>  Modules (Contd…)</vt:lpstr>
      <vt:lpstr>  Dashboard</vt:lpstr>
      <vt:lpstr>Cloud Concepts Overview</vt:lpstr>
      <vt:lpstr>Cloud Economics and Billing</vt:lpstr>
      <vt:lpstr>AWS Global Infrastructure Overview</vt:lpstr>
      <vt:lpstr>AWS Cloud Security</vt:lpstr>
      <vt:lpstr>Networking and Content Delivery</vt:lpstr>
      <vt:lpstr>Compute</vt:lpstr>
      <vt:lpstr>Storage</vt:lpstr>
      <vt:lpstr>Databases</vt:lpstr>
      <vt:lpstr>Cloud Architecture</vt:lpstr>
      <vt:lpstr> Automatic Scaling and Monitoring</vt:lpstr>
      <vt:lpstr>Introducing Machine Learning</vt:lpstr>
      <vt:lpstr>Introducing Forecasting</vt:lpstr>
      <vt:lpstr>Introducing Computer Vision</vt:lpstr>
      <vt:lpstr>Introducing Natural Language Processing</vt:lpstr>
      <vt:lpstr>Conclusion</vt:lpstr>
      <vt:lpstr>References</vt:lpstr>
      <vt:lpstr>Internship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Swarna Peram</cp:lastModifiedBy>
  <cp:revision>187</cp:revision>
  <dcterms:created xsi:type="dcterms:W3CDTF">2019-06-11T05:35:00Z</dcterms:created>
  <dcterms:modified xsi:type="dcterms:W3CDTF">2023-09-01T09:05:30Z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