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1" r:id="rId1"/>
  </p:sldMasterIdLst>
  <p:sldIdLst>
    <p:sldId id="256" r:id="rId2"/>
    <p:sldId id="257" r:id="rId3"/>
    <p:sldId id="258" r:id="rId4"/>
    <p:sldId id="264" r:id="rId5"/>
    <p:sldId id="262" r:id="rId6"/>
    <p:sldId id="263" r:id="rId7"/>
    <p:sldId id="266" r:id="rId8"/>
    <p:sldId id="265"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2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00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379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00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17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6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1005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82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47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17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048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8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83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25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6588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06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99895"/>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8BEA-FD0F-654B-5B75-95C27A8E0D2F}"/>
              </a:ext>
            </a:extLst>
          </p:cNvPr>
          <p:cNvSpPr>
            <a:spLocks noGrp="1"/>
          </p:cNvSpPr>
          <p:nvPr>
            <p:ph type="ctrTitle"/>
          </p:nvPr>
        </p:nvSpPr>
        <p:spPr/>
        <p:txBody>
          <a:bodyPr/>
          <a:lstStyle/>
          <a:p>
            <a:r>
              <a:rPr lang="en-GB" sz="2400" dirty="0">
                <a:latin typeface="Times New Roman" panose="02020603050405020304" pitchFamily="18" charset="0"/>
                <a:cs typeface="Times New Roman" panose="02020603050405020304" pitchFamily="18" charset="0"/>
              </a:rPr>
              <a:t>DBMS Ethnic Wear Project</a:t>
            </a:r>
            <a:br>
              <a:rPr lang="en-US" sz="900" b="0" i="0" dirty="0">
                <a:solidFill>
                  <a:srgbClr val="212121"/>
                </a:solidFill>
                <a:effectLst/>
                <a:highlight>
                  <a:srgbClr val="FFFFFF"/>
                </a:highlight>
                <a:latin typeface="Roboto" panose="02000000000000000000" pitchFamily="2"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345F4-B93E-B1D0-EAA3-9401BBC880DB}"/>
              </a:ext>
            </a:extLst>
          </p:cNvPr>
          <p:cNvSpPr>
            <a:spLocks noGrp="1"/>
          </p:cNvSpPr>
          <p:nvPr>
            <p:ph type="subTitle" idx="1"/>
          </p:nvPr>
        </p:nvSpPr>
        <p:spPr/>
        <p:txBody>
          <a:bodyPr>
            <a:normAutofit fontScale="55000" lnSpcReduction="20000"/>
          </a:bodyPr>
          <a:lstStyle/>
          <a:p>
            <a:r>
              <a:rPr lang="en-GB" sz="6400" dirty="0">
                <a:latin typeface="Times New Roman" panose="02020603050405020304" pitchFamily="18" charset="0"/>
                <a:cs typeface="Times New Roman" panose="02020603050405020304" pitchFamily="18" charset="0"/>
              </a:rPr>
              <a:t>Peram Bhargavi</a:t>
            </a:r>
          </a:p>
          <a:p>
            <a:r>
              <a:rPr lang="en-GB" sz="6400" dirty="0">
                <a:latin typeface="Times New Roman" panose="02020603050405020304" pitchFamily="18" charset="0"/>
                <a:cs typeface="Times New Roman" panose="02020603050405020304" pitchFamily="18" charset="0"/>
              </a:rPr>
              <a:t>AF0366813</a:t>
            </a:r>
          </a:p>
          <a:p>
            <a:endParaRPr lang="en-US" dirty="0"/>
          </a:p>
        </p:txBody>
      </p:sp>
    </p:spTree>
    <p:extLst>
      <p:ext uri="{BB962C8B-B14F-4D97-AF65-F5344CB8AC3E}">
        <p14:creationId xmlns:p14="http://schemas.microsoft.com/office/powerpoint/2010/main" val="327475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6F4A-DB6A-DB76-5399-DDC3A64D00E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3A6151D-9508-A591-2A00-993248268AD6}"/>
              </a:ext>
            </a:extLst>
          </p:cNvPr>
          <p:cNvSpPr>
            <a:spLocks noGrp="1"/>
          </p:cNvSpPr>
          <p:nvPr>
            <p:ph idx="1"/>
          </p:nvPr>
        </p:nvSpPr>
        <p:spPr>
          <a:xfrm>
            <a:off x="677334" y="1482664"/>
            <a:ext cx="10386906" cy="4392444"/>
          </a:xfrm>
          <a:ln>
            <a:noFill/>
          </a:ln>
        </p:spPr>
        <p:txBody>
          <a:bodyPr>
            <a:normAutofit fontScale="85000" lnSpcReduction="20000"/>
          </a:bodyPr>
          <a:lstStyle/>
          <a:p>
            <a:pPr algn="just"/>
            <a:r>
              <a:rPr lang="en-US" sz="2000" b="1" dirty="0">
                <a:solidFill>
                  <a:srgbClr val="000000"/>
                </a:solidFill>
                <a:effectLst/>
                <a:highlight>
                  <a:srgbClr val="FFFFFF"/>
                </a:highlight>
                <a:latin typeface="Consolas" panose="020B0609020204030204" pitchFamily="49" charset="0"/>
              </a:rPr>
              <a:t>Distribution of Ratings by Main Category: </a:t>
            </a:r>
            <a:r>
              <a:rPr lang="en-US" sz="2000" b="0" dirty="0">
                <a:solidFill>
                  <a:srgbClr val="000000"/>
                </a:solidFill>
                <a:effectLst/>
                <a:highlight>
                  <a:srgbClr val="FFFFFF"/>
                </a:highlight>
                <a:latin typeface="Consolas" panose="020B0609020204030204" pitchFamily="49" charset="0"/>
              </a:rPr>
              <a:t>The boxplot visualization shows the distribution of ratings across different main categories of ethnic wear products. We can observe the variation in ratings within each category, indicating differences in customer satisfaction levels.</a:t>
            </a:r>
          </a:p>
          <a:p>
            <a:pPr algn="just"/>
            <a:r>
              <a:rPr lang="en-US" sz="2000" b="1" dirty="0">
                <a:solidFill>
                  <a:srgbClr val="000000"/>
                </a:solidFill>
                <a:effectLst/>
                <a:highlight>
                  <a:srgbClr val="FFFFFF"/>
                </a:highlight>
                <a:latin typeface="Consolas" panose="020B0609020204030204" pitchFamily="49" charset="0"/>
              </a:rPr>
              <a:t>Top Sub Categories by Average Ratings: </a:t>
            </a:r>
            <a:r>
              <a:rPr lang="en-US" sz="2000" b="0" dirty="0">
                <a:solidFill>
                  <a:srgbClr val="000000"/>
                </a:solidFill>
                <a:effectLst/>
                <a:highlight>
                  <a:srgbClr val="FFFFFF"/>
                </a:highlight>
                <a:latin typeface="Consolas" panose="020B0609020204030204" pitchFamily="49" charset="0"/>
              </a:rPr>
              <a:t>This bar chart highlights the top sub categories with the highest average ratings. It provides insights into which specific types of ethnic wear products are most positively rated by customers.</a:t>
            </a:r>
          </a:p>
          <a:p>
            <a:pPr algn="just"/>
            <a:r>
              <a:rPr lang="en-US" sz="2000" b="1" dirty="0">
                <a:solidFill>
                  <a:srgbClr val="000000"/>
                </a:solidFill>
                <a:effectLst/>
                <a:highlight>
                  <a:srgbClr val="FFFFFF"/>
                </a:highlight>
                <a:latin typeface="Consolas" panose="020B0609020204030204" pitchFamily="49" charset="0"/>
              </a:rPr>
              <a:t>No. of Ratings vs Discount Percentage: </a:t>
            </a:r>
            <a:r>
              <a:rPr lang="en-US" sz="2000" b="0" dirty="0">
                <a:solidFill>
                  <a:srgbClr val="000000"/>
                </a:solidFill>
                <a:effectLst/>
                <a:highlight>
                  <a:srgbClr val="FFFFFF"/>
                </a:highlight>
                <a:latin typeface="Consolas" panose="020B0609020204030204" pitchFamily="49" charset="0"/>
              </a:rPr>
              <a:t>The scatter plot illustrates the relationship between the number of ratings received by products and the discount percentage offered. It helps to understand if there's any correlation between the attractiveness of discounts and the level of customer engagement (number of ratings).</a:t>
            </a:r>
          </a:p>
          <a:p>
            <a:pPr algn="just"/>
            <a:r>
              <a:rPr lang="en-US" sz="2000" b="0" dirty="0">
                <a:solidFill>
                  <a:srgbClr val="000000"/>
                </a:solidFill>
                <a:effectLst/>
                <a:highlight>
                  <a:srgbClr val="FFFFFF"/>
                </a:highlight>
                <a:latin typeface="Consolas" panose="020B0609020204030204" pitchFamily="49" charset="0"/>
              </a:rPr>
              <a:t>In conclusion, by analyzing the distribution of ratings across main categories, identifying top-rated sub categories, and examining the relationship between ratings and discounts, we can gain valuable insights into customer preferences and behaviors within the ethnic wear market. These insights can inform marketing strategies, product assortment decisions, and pricing strategies to better meet customer needs and drive business growth.</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39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38D8-4AD2-964B-9472-EFA01A79921B}"/>
              </a:ext>
            </a:extLst>
          </p:cNvPr>
          <p:cNvSpPr>
            <a:spLocks noGrp="1"/>
          </p:cNvSpPr>
          <p:nvPr>
            <p:ph type="title"/>
          </p:nvPr>
        </p:nvSpPr>
        <p:spPr>
          <a:xfrm>
            <a:off x="677334" y="2923082"/>
            <a:ext cx="8596668" cy="2143592"/>
          </a:xfrm>
        </p:spPr>
        <p:txBody>
          <a:bodyPr/>
          <a:lstStyle/>
          <a:p>
            <a:pPr algn="just"/>
            <a:r>
              <a:rPr lang="en-US" dirty="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967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0A7C-6D36-5D2E-E615-7B7DFDD2BB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06BEBDF-6026-2FCC-D570-455316629925}"/>
              </a:ext>
            </a:extLst>
          </p:cNvPr>
          <p:cNvSpPr>
            <a:spLocks noGrp="1"/>
          </p:cNvSpPr>
          <p:nvPr>
            <p:ph idx="1"/>
          </p:nvPr>
        </p:nvSpPr>
        <p:spPr>
          <a:xfrm>
            <a:off x="677334" y="1493134"/>
            <a:ext cx="10168144" cy="4884517"/>
          </a:xfrm>
          <a:ln>
            <a:noFill/>
          </a:ln>
        </p:spPr>
        <p:txBody>
          <a:bodyPr>
            <a:normAutofit/>
          </a:bodyPr>
          <a:lstStyle/>
          <a:p>
            <a:pPr marL="0" indent="0" algn="just">
              <a:lnSpc>
                <a:spcPct val="80000"/>
              </a:lnSpc>
              <a:buNone/>
            </a:pP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This analysis explores the characteristics and trends within the "ethnic wear" market, focusing on various aspects such as ratings, discounts, main categories, and sub-categories. Utilizing a dataset containing information on product names, main categories, sub-categories, images, links, ratings, number of ratings, discount prices, and actual prices, we conducted a comprehensive analysis.</a:t>
            </a:r>
          </a:p>
          <a:p>
            <a:pPr marL="0" indent="0" algn="just">
              <a:lnSpc>
                <a:spcPct val="80000"/>
              </a:lnSpc>
              <a:buNone/>
            </a:pPr>
            <a:br>
              <a:rPr lang="en-US" sz="1600" dirty="0">
                <a:solidFill>
                  <a:srgbClr val="000000"/>
                </a:solidFill>
                <a:highlight>
                  <a:srgbClr val="FFFFFF"/>
                </a:highlight>
                <a:latin typeface="Consolas" panose="020B0609020204030204" pitchFamily="49" charset="0"/>
              </a:rPr>
            </a:br>
            <a:r>
              <a:rPr lang="en-US" sz="1600" dirty="0">
                <a:solidFill>
                  <a:srgbClr val="000000"/>
                </a:solidFill>
                <a:highlight>
                  <a:srgbClr val="FFFFFF"/>
                </a:highlight>
                <a:latin typeface="Consolas" panose="020B0609020204030204" pitchFamily="49" charset="0"/>
              </a:rPr>
              <a:t>		We began by examining the distribution of ratings across different main categories, revealing variations in customer satisfaction levels within each category. Additionally, we identified the top sub-categories based on average ratings, providing insights into the most positively rated ethnic wear products. Furthermore, we explored the relationship between the number of ratings and discount percentages, shedding light on customer engagement levels in response to discount offers.</a:t>
            </a:r>
          </a:p>
          <a:p>
            <a:pPr marL="0" indent="0" algn="just">
              <a:lnSpc>
                <a:spcPct val="80000"/>
              </a:lnSpc>
              <a:buNone/>
            </a:pPr>
            <a:br>
              <a:rPr lang="en-US" sz="1600" dirty="0">
                <a:solidFill>
                  <a:srgbClr val="000000"/>
                </a:solidFill>
                <a:highlight>
                  <a:srgbClr val="FFFFFF"/>
                </a:highlight>
                <a:latin typeface="Consolas" panose="020B0609020204030204" pitchFamily="49" charset="0"/>
              </a:rPr>
            </a:br>
            <a:r>
              <a:rPr lang="en-US" sz="1600" dirty="0">
                <a:solidFill>
                  <a:srgbClr val="000000"/>
                </a:solidFill>
                <a:highlight>
                  <a:srgbClr val="FFFFFF"/>
                </a:highlight>
                <a:latin typeface="Consolas" panose="020B0609020204030204" pitchFamily="49" charset="0"/>
              </a:rPr>
              <a:t>		Through visualizations including histograms, boxplots, bar charts, and scatter plots, we uncovered valuable insights into customer preferences, market dynamics, and promotional strategies within the ethnic wear market. These insights offer actionable guidance for businesses in optimizing product offerings, marketing strategies, and pricing tactics to better meet customer needs and drive success in the ethnic wear industry.</a:t>
            </a:r>
          </a:p>
        </p:txBody>
      </p:sp>
    </p:spTree>
    <p:extLst>
      <p:ext uri="{BB962C8B-B14F-4D97-AF65-F5344CB8AC3E}">
        <p14:creationId xmlns:p14="http://schemas.microsoft.com/office/powerpoint/2010/main" val="161051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ECF4-4DA6-DEBF-C648-809138D434E6}"/>
              </a:ext>
            </a:extLst>
          </p:cNvPr>
          <p:cNvSpPr>
            <a:spLocks noGrp="1"/>
          </p:cNvSpPr>
          <p:nvPr>
            <p:ph type="title"/>
          </p:nvPr>
        </p:nvSpPr>
        <p:spPr>
          <a:xfrm>
            <a:off x="575734" y="284480"/>
            <a:ext cx="8596668" cy="1320800"/>
          </a:xfrm>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88561FCD-FC9C-5843-5874-48C628CD12FD}"/>
              </a:ext>
            </a:extLst>
          </p:cNvPr>
          <p:cNvSpPr>
            <a:spLocks noGrp="1"/>
          </p:cNvSpPr>
          <p:nvPr>
            <p:ph idx="1"/>
          </p:nvPr>
        </p:nvSpPr>
        <p:spPr>
          <a:xfrm>
            <a:off x="575734" y="944880"/>
            <a:ext cx="10837332" cy="5191760"/>
          </a:xfrm>
        </p:spPr>
        <p:txBody>
          <a:bodyPr>
            <a:noAutofit/>
          </a:bodyPr>
          <a:lstStyle/>
          <a:p>
            <a:pPr algn="just">
              <a:buFont typeface="Wingdings" panose="05000000000000000000" pitchFamily="2" charset="2"/>
              <a:buChar char="Ø"/>
            </a:pPr>
            <a:r>
              <a:rPr lang="en-US" b="1" i="0" dirty="0">
                <a:solidFill>
                  <a:srgbClr val="0D0D0D"/>
                </a:solidFill>
                <a:effectLst/>
                <a:highlight>
                  <a:srgbClr val="FFFFFF"/>
                </a:highlight>
                <a:latin typeface="Söhne"/>
              </a:rPr>
              <a:t>Database Management System</a:t>
            </a:r>
            <a:r>
              <a:rPr lang="en-US" b="0" i="0" dirty="0">
                <a:solidFill>
                  <a:srgbClr val="0D0D0D"/>
                </a:solidFill>
                <a:effectLst/>
                <a:highlight>
                  <a:srgbClr val="FFFFFF"/>
                </a:highlight>
                <a:latin typeface="Söhne"/>
              </a:rPr>
              <a:t>: Choose a suitable DBMS for storing and managing the dataset. Popular options include:</a:t>
            </a:r>
          </a:p>
          <a:p>
            <a:pPr marL="0" indent="0" algn="just">
              <a:buNone/>
            </a:pPr>
            <a:r>
              <a:rPr lang="en-US" b="0" i="0" dirty="0">
                <a:solidFill>
                  <a:srgbClr val="0D0D0D"/>
                </a:solidFill>
                <a:effectLst/>
                <a:highlight>
                  <a:srgbClr val="FFFFFF"/>
                </a:highlight>
                <a:latin typeface="Söhne"/>
              </a:rPr>
              <a:t>		MySQL</a:t>
            </a:r>
          </a:p>
          <a:p>
            <a:pPr marL="0" indent="0" algn="just">
              <a:buNone/>
            </a:pP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SQLite</a:t>
            </a:r>
          </a:p>
          <a:p>
            <a:pPr marL="0" indent="0" algn="just">
              <a:buNone/>
            </a:pPr>
            <a:r>
              <a:rPr lang="en-US" b="0" i="0" dirty="0">
                <a:solidFill>
                  <a:srgbClr val="0D0D0D"/>
                </a:solidFill>
                <a:effectLst/>
                <a:highlight>
                  <a:srgbClr val="FFFFFF"/>
                </a:highlight>
                <a:latin typeface="Söhne"/>
              </a:rPr>
              <a:t>		Microsoft SQL Server</a:t>
            </a:r>
          </a:p>
          <a:p>
            <a:pPr algn="just">
              <a:buFont typeface="Wingdings" panose="05000000000000000000" pitchFamily="2" charset="2"/>
              <a:buChar char="Ø"/>
            </a:pPr>
            <a:r>
              <a:rPr lang="en-US" b="1" i="0" dirty="0">
                <a:solidFill>
                  <a:srgbClr val="0D0D0D"/>
                </a:solidFill>
                <a:effectLst/>
                <a:highlight>
                  <a:srgbClr val="FFFFFF"/>
                </a:highlight>
                <a:latin typeface="Söhne"/>
              </a:rPr>
              <a:t>Database Design Tools</a:t>
            </a:r>
            <a:r>
              <a:rPr lang="en-US" b="0" i="0" dirty="0">
                <a:solidFill>
                  <a:srgbClr val="0D0D0D"/>
                </a:solidFill>
                <a:effectLst/>
                <a:highlight>
                  <a:srgbClr val="FFFFFF"/>
                </a:highlight>
                <a:latin typeface="Söhne"/>
              </a:rPr>
              <a:t>: If you're designing a database schema, tools like MySQL Workbench, Microsoft Visio, or dbdiagram.io can help visualize and design your database schema.</a:t>
            </a:r>
          </a:p>
          <a:p>
            <a:pPr algn="just">
              <a:buFont typeface="Wingdings" panose="05000000000000000000" pitchFamily="2" charset="2"/>
              <a:buChar char="Ø"/>
            </a:pPr>
            <a:r>
              <a:rPr lang="en-US" b="1" i="0" dirty="0">
                <a:solidFill>
                  <a:srgbClr val="0D0D0D"/>
                </a:solidFill>
                <a:effectLst/>
                <a:highlight>
                  <a:srgbClr val="FFFFFF"/>
                </a:highlight>
                <a:latin typeface="Söhne"/>
              </a:rPr>
              <a:t>Data Analysis Tools</a:t>
            </a:r>
            <a:r>
              <a:rPr lang="en-US" b="0" i="0" dirty="0">
                <a:solidFill>
                  <a:srgbClr val="0D0D0D"/>
                </a:solidFill>
                <a:effectLst/>
                <a:highlight>
                  <a:srgbClr val="FFFFFF"/>
                </a:highlight>
                <a:latin typeface="Söhne"/>
              </a:rPr>
              <a:t>: Software tools for data analysis can be helpful in exploring and understanding your dataset. Options include:</a:t>
            </a:r>
          </a:p>
          <a:p>
            <a:pPr marL="0" indent="0" algn="just">
              <a:buNone/>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Jupyter</a:t>
            </a:r>
            <a:r>
              <a:rPr lang="en-US" b="0" i="0" dirty="0">
                <a:solidFill>
                  <a:srgbClr val="0D0D0D"/>
                </a:solidFill>
                <a:effectLst/>
                <a:highlight>
                  <a:srgbClr val="FFFFFF"/>
                </a:highlight>
                <a:latin typeface="Söhne"/>
              </a:rPr>
              <a:t> Notebook or </a:t>
            </a:r>
            <a:r>
              <a:rPr lang="en-US" b="0" i="0" dirty="0" err="1">
                <a:solidFill>
                  <a:srgbClr val="0D0D0D"/>
                </a:solidFill>
                <a:effectLst/>
                <a:highlight>
                  <a:srgbClr val="FFFFFF"/>
                </a:highlight>
                <a:latin typeface="Söhne"/>
              </a:rPr>
              <a:t>JupyterLab</a:t>
            </a:r>
            <a:endParaRPr lang="en-US" b="0" i="0" dirty="0">
              <a:solidFill>
                <a:srgbClr val="0D0D0D"/>
              </a:solidFill>
              <a:effectLst/>
              <a:highlight>
                <a:srgbClr val="FFFFFF"/>
              </a:highlight>
              <a:latin typeface="Söhne"/>
            </a:endParaRPr>
          </a:p>
          <a:p>
            <a:pPr marL="0" indent="0" algn="just">
              <a:buNone/>
            </a:pPr>
            <a:r>
              <a:rPr lang="en-US" b="0" i="0" dirty="0">
                <a:solidFill>
                  <a:srgbClr val="0D0D0D"/>
                </a:solidFill>
                <a:effectLst/>
                <a:highlight>
                  <a:srgbClr val="FFFFFF"/>
                </a:highlight>
                <a:latin typeface="Söhne"/>
              </a:rPr>
              <a:t>		Google </a:t>
            </a:r>
            <a:r>
              <a:rPr lang="en-US" b="0" i="0" dirty="0" err="1">
                <a:solidFill>
                  <a:srgbClr val="0D0D0D"/>
                </a:solidFill>
                <a:effectLst/>
                <a:highlight>
                  <a:srgbClr val="FFFFFF"/>
                </a:highlight>
                <a:latin typeface="Söhne"/>
              </a:rPr>
              <a:t>Colab</a:t>
            </a:r>
            <a:endParaRPr lang="en-US" b="0" i="0" dirty="0">
              <a:solidFill>
                <a:srgbClr val="0D0D0D"/>
              </a:solidFill>
              <a:effectLst/>
              <a:highlight>
                <a:srgbClr val="FFFFFF"/>
              </a:highlight>
              <a:latin typeface="Söhne"/>
            </a:endParaRPr>
          </a:p>
          <a:p>
            <a:pPr algn="just">
              <a:buFont typeface="Wingdings" panose="05000000000000000000" pitchFamily="2" charset="2"/>
              <a:buChar char="Ø"/>
            </a:pPr>
            <a:r>
              <a:rPr lang="en-US" b="1" i="0" dirty="0">
                <a:solidFill>
                  <a:srgbClr val="0D0D0D"/>
                </a:solidFill>
                <a:effectLst/>
                <a:highlight>
                  <a:srgbClr val="FFFFFF"/>
                </a:highlight>
                <a:latin typeface="Söhne"/>
              </a:rPr>
              <a:t>Programming Language</a:t>
            </a:r>
            <a:r>
              <a:rPr lang="en-US" b="0" i="0" dirty="0">
                <a:solidFill>
                  <a:srgbClr val="0D0D0D"/>
                </a:solidFill>
                <a:effectLst/>
                <a:highlight>
                  <a:srgbClr val="FFFFFF"/>
                </a:highlight>
                <a:latin typeface="Söhne"/>
              </a:rPr>
              <a:t>: You'll likely need a programming language to interact with the database, manipulate data, and perform analysis. Common choices include:</a:t>
            </a:r>
          </a:p>
          <a:p>
            <a:pPr marL="457200" lvl="1" indent="0" algn="just">
              <a:buNone/>
            </a:pPr>
            <a:r>
              <a:rPr lang="en-US" sz="1800" b="0" i="0" dirty="0">
                <a:solidFill>
                  <a:srgbClr val="0D0D0D"/>
                </a:solidFill>
                <a:effectLst/>
                <a:highlight>
                  <a:srgbClr val="FFFFFF"/>
                </a:highlight>
                <a:latin typeface="Söhne"/>
              </a:rPr>
              <a:t>	Python (with libraries like pandas, matplotlib, seaborn, and MySQL connector)</a:t>
            </a:r>
          </a:p>
          <a:p>
            <a:pPr marL="457200" lvl="1" indent="0" algn="just">
              <a:buNone/>
            </a:pPr>
            <a:r>
              <a:rPr lang="en-US" sz="1800" b="0" i="0" dirty="0">
                <a:solidFill>
                  <a:srgbClr val="0D0D0D"/>
                </a:solidFill>
                <a:effectLst/>
                <a:highlight>
                  <a:srgbClr val="FFFFFF"/>
                </a:highlight>
                <a:latin typeface="Söhne"/>
              </a:rPr>
              <a:t>	SQL (for writing queries directly)</a:t>
            </a:r>
          </a:p>
        </p:txBody>
      </p:sp>
    </p:spTree>
    <p:extLst>
      <p:ext uri="{BB962C8B-B14F-4D97-AF65-F5344CB8AC3E}">
        <p14:creationId xmlns:p14="http://schemas.microsoft.com/office/powerpoint/2010/main" val="318413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8385-26AF-DE7E-9D80-221131FFE8A3}"/>
              </a:ext>
            </a:extLst>
          </p:cNvPr>
          <p:cNvSpPr>
            <a:spLocks noGrp="1"/>
          </p:cNvSpPr>
          <p:nvPr>
            <p:ph type="title"/>
          </p:nvPr>
        </p:nvSpPr>
        <p:spPr>
          <a:xfrm>
            <a:off x="677507" y="320233"/>
            <a:ext cx="8596668" cy="906684"/>
          </a:xfrm>
        </p:spPr>
        <p:txBody>
          <a:bodyPr/>
          <a:lstStyle/>
          <a:p>
            <a:r>
              <a:rPr lang="en-US" dirty="0">
                <a:latin typeface="Times New Roman" panose="02020603050405020304" pitchFamily="18" charset="0"/>
                <a:cs typeface="Times New Roman" panose="02020603050405020304" pitchFamily="18" charset="0"/>
              </a:rPr>
              <a:t>Advantages of project</a:t>
            </a:r>
          </a:p>
        </p:txBody>
      </p:sp>
      <p:graphicFrame>
        <p:nvGraphicFramePr>
          <p:cNvPr id="4" name="Content Placeholder 3">
            <a:extLst>
              <a:ext uri="{FF2B5EF4-FFF2-40B4-BE49-F238E27FC236}">
                <a16:creationId xmlns:a16="http://schemas.microsoft.com/office/drawing/2014/main" id="{6D784551-CB9F-8301-1A69-D0E2492F2505}"/>
              </a:ext>
            </a:extLst>
          </p:cNvPr>
          <p:cNvGraphicFramePr>
            <a:graphicFrameLocks noGrp="1"/>
          </p:cNvGraphicFramePr>
          <p:nvPr>
            <p:ph idx="1"/>
          </p:nvPr>
        </p:nvGraphicFramePr>
        <p:xfrm>
          <a:off x="677863" y="3810727"/>
          <a:ext cx="8596312" cy="581159"/>
        </p:xfrm>
        <a:graphic>
          <a:graphicData uri="http://schemas.openxmlformats.org/drawingml/2006/table">
            <a:tbl>
              <a:tblPr/>
              <a:tblGrid>
                <a:gridCol w="380521">
                  <a:extLst>
                    <a:ext uri="{9D8B030D-6E8A-4147-A177-3AD203B41FA5}">
                      <a16:colId xmlns:a16="http://schemas.microsoft.com/office/drawing/2014/main" val="1323663494"/>
                    </a:ext>
                  </a:extLst>
                </a:gridCol>
                <a:gridCol w="8215791">
                  <a:extLst>
                    <a:ext uri="{9D8B030D-6E8A-4147-A177-3AD203B41FA5}">
                      <a16:colId xmlns:a16="http://schemas.microsoft.com/office/drawing/2014/main" val="3526418156"/>
                    </a:ext>
                  </a:extLst>
                </a:gridCol>
              </a:tblGrid>
              <a:tr h="581159">
                <a:tc>
                  <a:txBody>
                    <a:bodyPr/>
                    <a:lstStyle/>
                    <a:p>
                      <a:pPr fontAlgn="t"/>
                      <a:endParaRPr lang="en-US" sz="1600">
                        <a:effectLst/>
                      </a:endParaRPr>
                    </a:p>
                  </a:txBody>
                  <a:tcPr marL="138371" marR="138371" marT="41511" marB="41511">
                    <a:lnL>
                      <a:noFill/>
                    </a:lnL>
                    <a:lnR>
                      <a:noFill/>
                    </a:lnR>
                    <a:lnT>
                      <a:noFill/>
                    </a:lnT>
                    <a:lnB>
                      <a:noFill/>
                    </a:lnB>
                    <a:noFill/>
                  </a:tcPr>
                </a:tc>
                <a:tc>
                  <a:txBody>
                    <a:bodyPr/>
                    <a:lstStyle/>
                    <a:p>
                      <a:r>
                        <a:rPr lang="en-US" sz="1600" b="0" u="none" strike="noStrike">
                          <a:solidFill>
                            <a:srgbClr val="444746"/>
                          </a:solidFill>
                          <a:effectLst/>
                          <a:highlight>
                            <a:srgbClr val="FFFFFF"/>
                          </a:highlight>
                          <a:latin typeface="Google Sans"/>
                        </a:rPr>
                        <a:t>ReplyForward</a:t>
                      </a:r>
                      <a:endParaRPr lang="en-US" sz="1600">
                        <a:solidFill>
                          <a:srgbClr val="222222"/>
                        </a:solidFill>
                        <a:effectLst/>
                        <a:highlight>
                          <a:srgbClr val="FFFFFF"/>
                        </a:highlight>
                      </a:endParaRPr>
                    </a:p>
                    <a:p>
                      <a:r>
                        <a:rPr lang="en-US" sz="1600">
                          <a:solidFill>
                            <a:srgbClr val="222222"/>
                          </a:solidFill>
                          <a:effectLst/>
                          <a:highlight>
                            <a:srgbClr val="FFFFFF"/>
                          </a:highlight>
                        </a:rPr>
                        <a:t>Add reaction</a:t>
                      </a:r>
                    </a:p>
                  </a:txBody>
                  <a:tcPr marL="83023" marR="83023" marT="41511" marB="41511" anchor="ctr">
                    <a:lnL>
                      <a:noFill/>
                    </a:lnL>
                    <a:lnR>
                      <a:noFill/>
                    </a:lnR>
                    <a:lnT>
                      <a:noFill/>
                    </a:lnT>
                    <a:lnB>
                      <a:noFill/>
                    </a:lnB>
                    <a:noFill/>
                  </a:tcPr>
                </a:tc>
                <a:extLst>
                  <a:ext uri="{0D108BD9-81ED-4DB2-BD59-A6C34878D82A}">
                    <a16:rowId xmlns:a16="http://schemas.microsoft.com/office/drawing/2014/main" val="3168786173"/>
                  </a:ext>
                </a:extLst>
              </a:tr>
            </a:tbl>
          </a:graphicData>
        </a:graphic>
      </p:graphicFrame>
      <p:sp>
        <p:nvSpPr>
          <p:cNvPr id="5" name="Rectangle 1">
            <a:extLst>
              <a:ext uri="{FF2B5EF4-FFF2-40B4-BE49-F238E27FC236}">
                <a16:creationId xmlns:a16="http://schemas.microsoft.com/office/drawing/2014/main" id="{BBF6D9F4-D896-0028-BEF2-DC80C714B334}"/>
              </a:ext>
            </a:extLst>
          </p:cNvPr>
          <p:cNvSpPr>
            <a:spLocks noChangeArrowheads="1"/>
          </p:cNvSpPr>
          <p:nvPr/>
        </p:nvSpPr>
        <p:spPr bwMode="auto">
          <a:xfrm>
            <a:off x="893763" y="1226917"/>
            <a:ext cx="10206359"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solidFill>
                  <a:srgbClr val="0D0D0D"/>
                </a:solidFill>
                <a:effectLst/>
                <a:highlight>
                  <a:srgbClr val="FFFFFF"/>
                </a:highlight>
                <a:latin typeface="Söhne"/>
              </a:rPr>
              <a:t>1. **Data-Driven Decision Making**: Utilizing the dataset, businesses can make informed decisions based on trends, patterns, and insights derived from customer ratings, feedback, and sales data.</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2. **Improved Customer Satisfaction**: Analysis of ratings and feedback enables businesses to understand customer preferences, leading to tailored product offerings and enhanced satisfaction, fostering customer loyalty.</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3. **Optimized Inventory Management**: By analyzing sales and inventory data, businesses can optimize inventory levels, minimize stockouts, and reduce holding costs, ensuring availability of popular ethnic wear products.</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4. **Strategic Marketing Campaigns**: Insights from the dataset empower businesses to develop targeted marketing campaigns, highlighting popular products and offering promotions tailored to customer preferences, driving sales and brand engagement.</a:t>
            </a:r>
          </a:p>
        </p:txBody>
      </p:sp>
      <p:sp>
        <p:nvSpPr>
          <p:cNvPr id="6" name="AutoShape 2">
            <a:extLst>
              <a:ext uri="{FF2B5EF4-FFF2-40B4-BE49-F238E27FC236}">
                <a16:creationId xmlns:a16="http://schemas.microsoft.com/office/drawing/2014/main" id="{22C95F12-E455-9E05-931F-5FF00B031CB5}"/>
              </a:ext>
            </a:extLst>
          </p:cNvPr>
          <p:cNvSpPr>
            <a:spLocks noChangeAspect="1" noChangeArrowheads="1"/>
          </p:cNvSpPr>
          <p:nvPr/>
        </p:nvSpPr>
        <p:spPr bwMode="auto">
          <a:xfrm>
            <a:off x="741363" y="6134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134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4BDC-E3C2-5211-7DF1-4BE324DE64B4}"/>
              </a:ext>
            </a:extLst>
          </p:cNvPr>
          <p:cNvSpPr>
            <a:spLocks noGrp="1"/>
          </p:cNvSpPr>
          <p:nvPr>
            <p:ph type="title"/>
          </p:nvPr>
        </p:nvSpPr>
        <p:spPr>
          <a:xfrm>
            <a:off x="871423" y="434051"/>
            <a:ext cx="8596668" cy="1320800"/>
          </a:xfrm>
        </p:spPr>
        <p:txBody>
          <a:bodyPr>
            <a:noAutofit/>
          </a:bodyPr>
          <a:lstStyle/>
          <a:p>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What </a:t>
            </a:r>
            <a:r>
              <a:rPr lang="en-US" kern="1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were</a:t>
            </a:r>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Distribution of Ratings</a:t>
            </a:r>
            <a:r>
              <a:rPr lang="en-US" kern="1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over Ratings by Frequency </a:t>
            </a:r>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br>
              <a:rPr lang="en-US"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514C50-9F1A-D3CF-6C4F-CCEF2B8B716C}"/>
              </a:ext>
            </a:extLst>
          </p:cNvPr>
          <p:cNvPicPr>
            <a:picLocks noChangeAspect="1"/>
          </p:cNvPicPr>
          <p:nvPr/>
        </p:nvPicPr>
        <p:blipFill>
          <a:blip r:embed="rId2"/>
          <a:stretch>
            <a:fillRect/>
          </a:stretch>
        </p:blipFill>
        <p:spPr>
          <a:xfrm>
            <a:off x="1651984" y="1829221"/>
            <a:ext cx="7816107" cy="4594728"/>
          </a:xfrm>
          <a:prstGeom prst="rect">
            <a:avLst/>
          </a:prstGeom>
        </p:spPr>
      </p:pic>
    </p:spTree>
    <p:extLst>
      <p:ext uri="{BB962C8B-B14F-4D97-AF65-F5344CB8AC3E}">
        <p14:creationId xmlns:p14="http://schemas.microsoft.com/office/powerpoint/2010/main" val="74898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BC2C-DA08-1A40-4488-B81A882768D8}"/>
              </a:ext>
            </a:extLst>
          </p:cNvPr>
          <p:cNvSpPr>
            <a:spLocks noGrp="1"/>
          </p:cNvSpPr>
          <p:nvPr>
            <p:ph type="title"/>
          </p:nvPr>
        </p:nvSpPr>
        <p:spPr>
          <a:xfrm>
            <a:off x="444578" y="243840"/>
            <a:ext cx="10594724" cy="1320800"/>
          </a:xfrm>
        </p:spPr>
        <p:txBody>
          <a:bodyPr>
            <a:normAutofit fontScale="90000"/>
          </a:bodyPr>
          <a:lstStyle/>
          <a:p>
            <a:r>
              <a:rPr lang="en-US" b="1" i="0" dirty="0">
                <a:solidFill>
                  <a:srgbClr val="0D0D0D"/>
                </a:solidFill>
                <a:effectLst/>
                <a:highlight>
                  <a:srgbClr val="FFFFFF"/>
                </a:highlight>
                <a:latin typeface="Söhne"/>
              </a:rPr>
              <a:t>Show the data of Distribution of Discount Prices as with the Discount prices and frequencies?</a:t>
            </a:r>
            <a:br>
              <a:rPr lang="en-US" b="0" i="0" dirty="0">
                <a:solidFill>
                  <a:srgbClr val="0D0D0D"/>
                </a:solidFill>
                <a:effectLst/>
                <a:highlight>
                  <a:srgbClr val="FFFFFF"/>
                </a:highlight>
                <a:latin typeface="Söhne"/>
              </a:rPr>
            </a:br>
            <a:endParaRPr lang="en-US" dirty="0"/>
          </a:p>
        </p:txBody>
      </p:sp>
      <p:pic>
        <p:nvPicPr>
          <p:cNvPr id="4" name="Picture 3">
            <a:extLst>
              <a:ext uri="{FF2B5EF4-FFF2-40B4-BE49-F238E27FC236}">
                <a16:creationId xmlns:a16="http://schemas.microsoft.com/office/drawing/2014/main" id="{78133A50-2665-81BF-7B15-F2BADB45DAD4}"/>
              </a:ext>
            </a:extLst>
          </p:cNvPr>
          <p:cNvPicPr>
            <a:picLocks noChangeAspect="1"/>
          </p:cNvPicPr>
          <p:nvPr/>
        </p:nvPicPr>
        <p:blipFill>
          <a:blip r:embed="rId2"/>
          <a:stretch>
            <a:fillRect/>
          </a:stretch>
        </p:blipFill>
        <p:spPr>
          <a:xfrm>
            <a:off x="1408916" y="1782922"/>
            <a:ext cx="8151773" cy="4641027"/>
          </a:xfrm>
          <a:prstGeom prst="rect">
            <a:avLst/>
          </a:prstGeom>
        </p:spPr>
      </p:pic>
    </p:spTree>
    <p:extLst>
      <p:ext uri="{BB962C8B-B14F-4D97-AF65-F5344CB8AC3E}">
        <p14:creationId xmlns:p14="http://schemas.microsoft.com/office/powerpoint/2010/main" val="337928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A55A-D1D6-727B-AC5D-D8EBC25B7906}"/>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Söhne"/>
              </a:rPr>
              <a:t>What </a:t>
            </a:r>
            <a:r>
              <a:rPr lang="en-US" b="1" dirty="0">
                <a:solidFill>
                  <a:srgbClr val="0D0D0D"/>
                </a:solidFill>
                <a:highlight>
                  <a:srgbClr val="FFFFFF"/>
                </a:highlight>
                <a:latin typeface="Söhne"/>
              </a:rPr>
              <a:t>was the </a:t>
            </a:r>
            <a:r>
              <a:rPr lang="en-US" b="1" dirty="0" err="1">
                <a:solidFill>
                  <a:srgbClr val="0D0D0D"/>
                </a:solidFill>
                <a:highlight>
                  <a:srgbClr val="FFFFFF"/>
                </a:highlight>
                <a:latin typeface="Söhne"/>
              </a:rPr>
              <a:t>Corrrelation</a:t>
            </a:r>
            <a:r>
              <a:rPr lang="en-US" b="1" dirty="0">
                <a:solidFill>
                  <a:srgbClr val="0D0D0D"/>
                </a:solidFill>
                <a:highlight>
                  <a:srgbClr val="FFFFFF"/>
                </a:highlight>
                <a:latin typeface="Söhne"/>
              </a:rPr>
              <a:t> between Ratings and No. of Ratings</a:t>
            </a:r>
            <a:r>
              <a:rPr lang="en-US" b="1" i="0" dirty="0">
                <a:solidFill>
                  <a:srgbClr val="0D0D0D"/>
                </a:solidFill>
                <a:effectLst/>
                <a:highlight>
                  <a:srgbClr val="FFFFFF"/>
                </a:highlight>
                <a:latin typeface="Söhne"/>
              </a:rPr>
              <a:t>?</a:t>
            </a:r>
            <a:br>
              <a:rPr lang="en-US" b="0" i="0" dirty="0">
                <a:solidFill>
                  <a:srgbClr val="0D0D0D"/>
                </a:solidFill>
                <a:effectLst/>
                <a:highlight>
                  <a:srgbClr val="FFFFFF"/>
                </a:highlight>
                <a:latin typeface="Söhne"/>
              </a:rPr>
            </a:br>
            <a:endParaRPr lang="en-US" dirty="0"/>
          </a:p>
        </p:txBody>
      </p:sp>
      <p:pic>
        <p:nvPicPr>
          <p:cNvPr id="4" name="Picture 3">
            <a:extLst>
              <a:ext uri="{FF2B5EF4-FFF2-40B4-BE49-F238E27FC236}">
                <a16:creationId xmlns:a16="http://schemas.microsoft.com/office/drawing/2014/main" id="{B5A1C57E-8F26-9E61-CD2E-5CF1285DCB97}"/>
              </a:ext>
            </a:extLst>
          </p:cNvPr>
          <p:cNvPicPr>
            <a:picLocks noChangeAspect="1"/>
          </p:cNvPicPr>
          <p:nvPr/>
        </p:nvPicPr>
        <p:blipFill>
          <a:blip r:embed="rId2"/>
          <a:stretch>
            <a:fillRect/>
          </a:stretch>
        </p:blipFill>
        <p:spPr>
          <a:xfrm>
            <a:off x="586510" y="1914525"/>
            <a:ext cx="9793837" cy="4333875"/>
          </a:xfrm>
          <a:prstGeom prst="rect">
            <a:avLst/>
          </a:prstGeom>
        </p:spPr>
      </p:pic>
    </p:spTree>
    <p:extLst>
      <p:ext uri="{BB962C8B-B14F-4D97-AF65-F5344CB8AC3E}">
        <p14:creationId xmlns:p14="http://schemas.microsoft.com/office/powerpoint/2010/main" val="408441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45A-5011-5478-6923-094128C2E094}"/>
              </a:ext>
            </a:extLst>
          </p:cNvPr>
          <p:cNvSpPr>
            <a:spLocks noGrp="1"/>
          </p:cNvSpPr>
          <p:nvPr>
            <p:ph type="title"/>
          </p:nvPr>
        </p:nvSpPr>
        <p:spPr>
          <a:xfrm>
            <a:off x="1168007" y="462477"/>
            <a:ext cx="9601196" cy="1303867"/>
          </a:xfrm>
        </p:spPr>
        <p:txBody>
          <a:bodyPr/>
          <a:lstStyle/>
          <a:p>
            <a:r>
              <a:rPr lang="en-US" dirty="0">
                <a:latin typeface="Times New Roman" panose="02020603050405020304" pitchFamily="18" charset="0"/>
                <a:cs typeface="Times New Roman" panose="02020603050405020304" pitchFamily="18" charset="0"/>
              </a:rPr>
              <a:t>Gantt Chart</a:t>
            </a:r>
          </a:p>
        </p:txBody>
      </p:sp>
      <p:graphicFrame>
        <p:nvGraphicFramePr>
          <p:cNvPr id="8" name="Content Placeholder 7">
            <a:extLst>
              <a:ext uri="{FF2B5EF4-FFF2-40B4-BE49-F238E27FC236}">
                <a16:creationId xmlns:a16="http://schemas.microsoft.com/office/drawing/2014/main" id="{9EC5EFAC-F325-E75A-EF63-F0776AA7B2A5}"/>
              </a:ext>
            </a:extLst>
          </p:cNvPr>
          <p:cNvGraphicFramePr>
            <a:graphicFrameLocks noGrp="1"/>
          </p:cNvGraphicFramePr>
          <p:nvPr>
            <p:ph idx="1"/>
            <p:extLst>
              <p:ext uri="{D42A27DB-BD31-4B8C-83A1-F6EECF244321}">
                <p14:modId xmlns:p14="http://schemas.microsoft.com/office/powerpoint/2010/main" val="3259722758"/>
              </p:ext>
            </p:extLst>
          </p:nvPr>
        </p:nvGraphicFramePr>
        <p:xfrm>
          <a:off x="148489" y="1717563"/>
          <a:ext cx="11640233" cy="5006622"/>
        </p:xfrm>
        <a:graphic>
          <a:graphicData uri="http://schemas.openxmlformats.org/drawingml/2006/table">
            <a:tbl>
              <a:tblPr>
                <a:tableStyleId>{5C22544A-7EE6-4342-B048-85BDC9FD1C3A}</a:tableStyleId>
              </a:tblPr>
              <a:tblGrid>
                <a:gridCol w="2280398">
                  <a:extLst>
                    <a:ext uri="{9D8B030D-6E8A-4147-A177-3AD203B41FA5}">
                      <a16:colId xmlns:a16="http://schemas.microsoft.com/office/drawing/2014/main" val="3392730515"/>
                    </a:ext>
                  </a:extLst>
                </a:gridCol>
                <a:gridCol w="621343">
                  <a:extLst>
                    <a:ext uri="{9D8B030D-6E8A-4147-A177-3AD203B41FA5}">
                      <a16:colId xmlns:a16="http://schemas.microsoft.com/office/drawing/2014/main" val="2286428000"/>
                    </a:ext>
                  </a:extLst>
                </a:gridCol>
                <a:gridCol w="624178">
                  <a:extLst>
                    <a:ext uri="{9D8B030D-6E8A-4147-A177-3AD203B41FA5}">
                      <a16:colId xmlns:a16="http://schemas.microsoft.com/office/drawing/2014/main" val="1077804571"/>
                    </a:ext>
                  </a:extLst>
                </a:gridCol>
                <a:gridCol w="624178">
                  <a:extLst>
                    <a:ext uri="{9D8B030D-6E8A-4147-A177-3AD203B41FA5}">
                      <a16:colId xmlns:a16="http://schemas.microsoft.com/office/drawing/2014/main" val="858711040"/>
                    </a:ext>
                  </a:extLst>
                </a:gridCol>
                <a:gridCol w="624178">
                  <a:extLst>
                    <a:ext uri="{9D8B030D-6E8A-4147-A177-3AD203B41FA5}">
                      <a16:colId xmlns:a16="http://schemas.microsoft.com/office/drawing/2014/main" val="792906885"/>
                    </a:ext>
                  </a:extLst>
                </a:gridCol>
                <a:gridCol w="624178">
                  <a:extLst>
                    <a:ext uri="{9D8B030D-6E8A-4147-A177-3AD203B41FA5}">
                      <a16:colId xmlns:a16="http://schemas.microsoft.com/office/drawing/2014/main" val="930109094"/>
                    </a:ext>
                  </a:extLst>
                </a:gridCol>
                <a:gridCol w="624178">
                  <a:extLst>
                    <a:ext uri="{9D8B030D-6E8A-4147-A177-3AD203B41FA5}">
                      <a16:colId xmlns:a16="http://schemas.microsoft.com/office/drawing/2014/main" val="3749606096"/>
                    </a:ext>
                  </a:extLst>
                </a:gridCol>
                <a:gridCol w="624178">
                  <a:extLst>
                    <a:ext uri="{9D8B030D-6E8A-4147-A177-3AD203B41FA5}">
                      <a16:colId xmlns:a16="http://schemas.microsoft.com/office/drawing/2014/main" val="2606152157"/>
                    </a:ext>
                  </a:extLst>
                </a:gridCol>
                <a:gridCol w="624178">
                  <a:extLst>
                    <a:ext uri="{9D8B030D-6E8A-4147-A177-3AD203B41FA5}">
                      <a16:colId xmlns:a16="http://schemas.microsoft.com/office/drawing/2014/main" val="872338741"/>
                    </a:ext>
                  </a:extLst>
                </a:gridCol>
                <a:gridCol w="624178">
                  <a:extLst>
                    <a:ext uri="{9D8B030D-6E8A-4147-A177-3AD203B41FA5}">
                      <a16:colId xmlns:a16="http://schemas.microsoft.com/office/drawing/2014/main" val="150225186"/>
                    </a:ext>
                  </a:extLst>
                </a:gridCol>
                <a:gridCol w="624178">
                  <a:extLst>
                    <a:ext uri="{9D8B030D-6E8A-4147-A177-3AD203B41FA5}">
                      <a16:colId xmlns:a16="http://schemas.microsoft.com/office/drawing/2014/main" val="1307015941"/>
                    </a:ext>
                  </a:extLst>
                </a:gridCol>
                <a:gridCol w="624178">
                  <a:extLst>
                    <a:ext uri="{9D8B030D-6E8A-4147-A177-3AD203B41FA5}">
                      <a16:colId xmlns:a16="http://schemas.microsoft.com/office/drawing/2014/main" val="1373912711"/>
                    </a:ext>
                  </a:extLst>
                </a:gridCol>
                <a:gridCol w="624178">
                  <a:extLst>
                    <a:ext uri="{9D8B030D-6E8A-4147-A177-3AD203B41FA5}">
                      <a16:colId xmlns:a16="http://schemas.microsoft.com/office/drawing/2014/main" val="3915106789"/>
                    </a:ext>
                  </a:extLst>
                </a:gridCol>
                <a:gridCol w="624178">
                  <a:extLst>
                    <a:ext uri="{9D8B030D-6E8A-4147-A177-3AD203B41FA5}">
                      <a16:colId xmlns:a16="http://schemas.microsoft.com/office/drawing/2014/main" val="2953887367"/>
                    </a:ext>
                  </a:extLst>
                </a:gridCol>
                <a:gridCol w="624178">
                  <a:extLst>
                    <a:ext uri="{9D8B030D-6E8A-4147-A177-3AD203B41FA5}">
                      <a16:colId xmlns:a16="http://schemas.microsoft.com/office/drawing/2014/main" val="262238675"/>
                    </a:ext>
                  </a:extLst>
                </a:gridCol>
                <a:gridCol w="624178">
                  <a:extLst>
                    <a:ext uri="{9D8B030D-6E8A-4147-A177-3AD203B41FA5}">
                      <a16:colId xmlns:a16="http://schemas.microsoft.com/office/drawing/2014/main" val="4213603806"/>
                    </a:ext>
                  </a:extLst>
                </a:gridCol>
              </a:tblGrid>
              <a:tr h="0">
                <a:tc rowSpan="2">
                  <a:txBody>
                    <a:bodyPr/>
                    <a:lstStyle/>
                    <a:p>
                      <a:r>
                        <a:rPr lang="en-US">
                          <a:latin typeface="Times New Roman" panose="02020603050405020304" pitchFamily="18" charset="0"/>
                          <a:cs typeface="Times New Roman" panose="02020603050405020304" pitchFamily="18" charset="0"/>
                        </a:rPr>
                        <a:t>Software Development Life Cycle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15">
                  <a:txBody>
                    <a:bodyPr/>
                    <a:lstStyle/>
                    <a:p>
                      <a:r>
                        <a:rPr lang="en-US"/>
                        <a:t>                                                   </a:t>
                      </a:r>
                      <a:r>
                        <a:rPr lang="en-US">
                          <a:latin typeface="Times New Roman" panose="02020603050405020304" pitchFamily="18" charset="0"/>
                          <a:cs typeface="Times New Roman" panose="02020603050405020304" pitchFamily="18" charset="0"/>
                        </a:rPr>
                        <a:t>MARCH 2024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93935"/>
                  </a:ext>
                </a:extLst>
              </a:tr>
              <a:tr h="677952">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solidFill>
                            <a:schemeClr val="tx1"/>
                          </a:solidFill>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9</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1751713"/>
                  </a:ext>
                </a:extLst>
              </a:tr>
              <a:tr h="564237">
                <a:tc>
                  <a:txBody>
                    <a:bodyPr/>
                    <a:lstStyle/>
                    <a:p>
                      <a:r>
                        <a:rPr lang="en-US" dirty="0">
                          <a:latin typeface="Times New Roman" panose="02020603050405020304" pitchFamily="18" charset="0"/>
                          <a:cs typeface="Times New Roman" panose="02020603050405020304" pitchFamily="18" charset="0"/>
                        </a:rPr>
                        <a:t>Project Planning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219527"/>
                  </a:ext>
                </a:extLst>
              </a:tr>
              <a:tr h="564237">
                <a:tc>
                  <a:txBody>
                    <a:bodyPr/>
                    <a:lstStyle/>
                    <a:p>
                      <a:r>
                        <a:rPr lang="en-US">
                          <a:latin typeface="Times New Roman" panose="02020603050405020304" pitchFamily="18" charset="0"/>
                          <a:cs typeface="Times New Roman" panose="02020603050405020304" pitchFamily="18" charset="0"/>
                        </a:rPr>
                        <a:t>Gather Requirements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197304"/>
                  </a:ext>
                </a:extLst>
              </a:tr>
              <a:tr h="566928">
                <a:tc>
                  <a:txBody>
                    <a:bodyPr/>
                    <a:lstStyle/>
                    <a:p>
                      <a:r>
                        <a:rPr lang="en-US">
                          <a:latin typeface="Times New Roman" panose="02020603050405020304" pitchFamily="18" charset="0"/>
                          <a:cs typeface="Times New Roman" panose="02020603050405020304" pitchFamily="18" charset="0"/>
                        </a:rPr>
                        <a:t>Designing project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175356"/>
                  </a:ext>
                </a:extLst>
              </a:tr>
              <a:tr h="566877">
                <a:tc>
                  <a:txBody>
                    <a:bodyPr/>
                    <a:lstStyle/>
                    <a:p>
                      <a:r>
                        <a:rPr lang="en-US">
                          <a:latin typeface="Times New Roman" panose="02020603050405020304" pitchFamily="18" charset="0"/>
                          <a:cs typeface="Times New Roman" panose="02020603050405020304" pitchFamily="18" charset="0"/>
                        </a:rPr>
                        <a:t>Implementation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1497"/>
                  </a:ext>
                </a:extLst>
              </a:tr>
              <a:tr h="566877">
                <a:tc>
                  <a:txBody>
                    <a:bodyPr/>
                    <a:lstStyle/>
                    <a:p>
                      <a:r>
                        <a:rPr lang="en-US">
                          <a:latin typeface="Times New Roman" panose="02020603050405020304" pitchFamily="18" charset="0"/>
                          <a:cs typeface="Times New Roman" panose="02020603050405020304" pitchFamily="18" charset="0"/>
                        </a:rPr>
                        <a:t>Testing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047475"/>
                  </a:ext>
                </a:extLst>
              </a:tr>
              <a:tr h="566877">
                <a:tc>
                  <a:txBody>
                    <a:bodyPr/>
                    <a:lstStyle/>
                    <a:p>
                      <a:r>
                        <a:rPr lang="en-US">
                          <a:latin typeface="Times New Roman" panose="02020603050405020304" pitchFamily="18" charset="0"/>
                          <a:cs typeface="Times New Roman" panose="02020603050405020304" pitchFamily="18" charset="0"/>
                        </a:rPr>
                        <a:t>Deployment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4676327"/>
                  </a:ext>
                </a:extLst>
              </a:tr>
              <a:tr h="566877">
                <a:tc>
                  <a:txBody>
                    <a:bodyPr/>
                    <a:lstStyle/>
                    <a:p>
                      <a:r>
                        <a:rPr lang="en-US" dirty="0">
                          <a:latin typeface="Times New Roman" panose="02020603050405020304" pitchFamily="18" charset="0"/>
                          <a:cs typeface="Times New Roman" panose="02020603050405020304" pitchFamily="18" charset="0"/>
                        </a:rPr>
                        <a:t>Maintenance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52482"/>
                  </a:ext>
                </a:extLst>
              </a:tr>
            </a:tbl>
          </a:graphicData>
        </a:graphic>
      </p:graphicFrame>
      <p:cxnSp>
        <p:nvCxnSpPr>
          <p:cNvPr id="32" name="Straight Connector 31">
            <a:extLst>
              <a:ext uri="{FF2B5EF4-FFF2-40B4-BE49-F238E27FC236}">
                <a16:creationId xmlns:a16="http://schemas.microsoft.com/office/drawing/2014/main" id="{EA90080A-F1C1-5EAC-D16D-B0C0632F6E90}"/>
              </a:ext>
            </a:extLst>
          </p:cNvPr>
          <p:cNvCxnSpPr/>
          <p:nvPr/>
        </p:nvCxnSpPr>
        <p:spPr>
          <a:xfrm>
            <a:off x="3193366" y="3559126"/>
            <a:ext cx="12660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0B48882C-527F-7E68-E4BF-B7A227C52076}"/>
              </a:ext>
            </a:extLst>
          </p:cNvPr>
          <p:cNvSpPr/>
          <p:nvPr/>
        </p:nvSpPr>
        <p:spPr>
          <a:xfrm>
            <a:off x="2447778" y="2811974"/>
            <a:ext cx="618979" cy="493933"/>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6F3D310-9A47-5D01-CB63-E047E3E4BB5D}"/>
              </a:ext>
            </a:extLst>
          </p:cNvPr>
          <p:cNvSpPr/>
          <p:nvPr/>
        </p:nvSpPr>
        <p:spPr>
          <a:xfrm>
            <a:off x="3066757" y="3429000"/>
            <a:ext cx="1280160" cy="493933"/>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6EE6173-C2D0-68D8-9ED9-EA151FB374E8}"/>
              </a:ext>
            </a:extLst>
          </p:cNvPr>
          <p:cNvSpPr/>
          <p:nvPr/>
        </p:nvSpPr>
        <p:spPr>
          <a:xfrm>
            <a:off x="4346917" y="4135902"/>
            <a:ext cx="1280160" cy="351692"/>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2DCDAC53-AF98-4A9B-621C-1CF87508C6B3}"/>
              </a:ext>
            </a:extLst>
          </p:cNvPr>
          <p:cNvSpPr/>
          <p:nvPr/>
        </p:nvSpPr>
        <p:spPr>
          <a:xfrm>
            <a:off x="5627077" y="4700563"/>
            <a:ext cx="1913206" cy="35169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7F075920-6C0A-A937-1664-DEF7BC155918}"/>
              </a:ext>
            </a:extLst>
          </p:cNvPr>
          <p:cNvSpPr/>
          <p:nvPr/>
        </p:nvSpPr>
        <p:spPr>
          <a:xfrm>
            <a:off x="7540283" y="5190978"/>
            <a:ext cx="1237957" cy="35169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D38B6E1C-ACDB-A53C-6B07-7EF8A7E9915B}"/>
              </a:ext>
            </a:extLst>
          </p:cNvPr>
          <p:cNvSpPr/>
          <p:nvPr/>
        </p:nvSpPr>
        <p:spPr>
          <a:xfrm>
            <a:off x="8778240" y="5753686"/>
            <a:ext cx="1927274" cy="35169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E8BE919-B798-CF70-1AD3-0B5594E95666}"/>
              </a:ext>
            </a:extLst>
          </p:cNvPr>
          <p:cNvSpPr/>
          <p:nvPr/>
        </p:nvSpPr>
        <p:spPr>
          <a:xfrm>
            <a:off x="10705514" y="6248401"/>
            <a:ext cx="1280163" cy="41968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1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31C8-F89A-3B33-BEB5-E492AA2AD40C}"/>
              </a:ext>
            </a:extLst>
          </p:cNvPr>
          <p:cNvSpPr>
            <a:spLocks noGrp="1"/>
          </p:cNvSpPr>
          <p:nvPr>
            <p:ph type="title"/>
          </p:nvPr>
        </p:nvSpPr>
        <p:spPr>
          <a:xfrm>
            <a:off x="480600" y="361142"/>
            <a:ext cx="8596668" cy="837738"/>
          </a:xfrm>
        </p:spPr>
        <p:txBody>
          <a:bodyPr/>
          <a:lstStyle/>
          <a:p>
            <a:r>
              <a:rPr lang="en-US" dirty="0">
                <a:latin typeface="Times New Roman" panose="02020603050405020304" pitchFamily="18" charset="0"/>
                <a:cs typeface="Times New Roman" panose="02020603050405020304" pitchFamily="18" charset="0"/>
              </a:rPr>
              <a:t>Future Enhancement</a:t>
            </a:r>
          </a:p>
        </p:txBody>
      </p:sp>
      <p:sp>
        <p:nvSpPr>
          <p:cNvPr id="7" name="TextBox 6">
            <a:extLst>
              <a:ext uri="{FF2B5EF4-FFF2-40B4-BE49-F238E27FC236}">
                <a16:creationId xmlns:a16="http://schemas.microsoft.com/office/drawing/2014/main" id="{F2F23155-C4B8-A442-CB19-3B3266B48720}"/>
              </a:ext>
            </a:extLst>
          </p:cNvPr>
          <p:cNvSpPr txBox="1"/>
          <p:nvPr/>
        </p:nvSpPr>
        <p:spPr>
          <a:xfrm>
            <a:off x="328200" y="1270000"/>
            <a:ext cx="10289000" cy="4708981"/>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1. **Predictive Analytics**: Implementing predictive analytics models can forecast customer demand, inventory requirements, and sales trends, enabling proactive decision-making and resource allocation.</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2. **Personalized Recommendations**: Integrating machine learning algorithms can provide personalized product recommendations based on customer preferences, purchase history, and browsing behavior, enhancing the shopping experience and increasing sales.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3. **Real-time Data Analysis**: Incorporating real-time data processing capabilities allows businesses to monitor sales, inventory levels, and customer feedback in real-time, facilitating timely interventions and adaptive strategies.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4. **Integration with E-commerce Platforms**: Integrating the DBMS with e-commerce platforms enables seamless synchronization of product information, inventory updates, and sales data, streamlining operations and enhancing customer engagement across online channels.</a:t>
            </a:r>
          </a:p>
        </p:txBody>
      </p:sp>
    </p:spTree>
    <p:extLst>
      <p:ext uri="{BB962C8B-B14F-4D97-AF65-F5344CB8AC3E}">
        <p14:creationId xmlns:p14="http://schemas.microsoft.com/office/powerpoint/2010/main" val="654357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498</TotalTime>
  <Words>934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Consolas</vt:lpstr>
      <vt:lpstr>Google Sans</vt:lpstr>
      <vt:lpstr>Roboto</vt:lpstr>
      <vt:lpstr>Söhne</vt:lpstr>
      <vt:lpstr>Times New Roman</vt:lpstr>
      <vt:lpstr>Trebuchet MS</vt:lpstr>
      <vt:lpstr>Wingdings</vt:lpstr>
      <vt:lpstr>Wingdings 3</vt:lpstr>
      <vt:lpstr>Facet</vt:lpstr>
      <vt:lpstr>DBMS Ethnic Wear Project </vt:lpstr>
      <vt:lpstr>Abstract</vt:lpstr>
      <vt:lpstr>Software Requirements</vt:lpstr>
      <vt:lpstr>Advantages of project</vt:lpstr>
      <vt:lpstr>What were the Distribution of Ratings over Ratings by Frequency ? </vt:lpstr>
      <vt:lpstr>Show the data of Distribution of Discount Prices as with the Discount prices and frequencies? </vt:lpstr>
      <vt:lpstr>What was the Corrrelation between Ratings and No. of Ratings? </vt:lpstr>
      <vt:lpstr>Gantt Chart</vt:lpstr>
      <vt:lpstr>Future Enhancement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Patient Care and Hospital Operations: Insights from Healthcare Data</dc:title>
  <dc:creator>ma nam</dc:creator>
  <cp:lastModifiedBy>Swarna Peram</cp:lastModifiedBy>
  <cp:revision>81</cp:revision>
  <dcterms:created xsi:type="dcterms:W3CDTF">2024-04-05T17:31:11Z</dcterms:created>
  <dcterms:modified xsi:type="dcterms:W3CDTF">2024-06-10T04:42:19Z</dcterms:modified>
</cp:coreProperties>
</file>