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2"/>
    <p:sldId id="273" r:id="rId3"/>
    <p:sldId id="281" r:id="rId4"/>
    <p:sldId id="282" r:id="rId5"/>
    <p:sldId id="288" r:id="rId6"/>
    <p:sldId id="292" r:id="rId7"/>
    <p:sldId id="293" r:id="rId8"/>
    <p:sldId id="294" r:id="rId9"/>
    <p:sldId id="290" r:id="rId10"/>
    <p:sldId id="277" r:id="rId11"/>
    <p:sldId id="29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720" y="18"/>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07-09-2023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07-09-2023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0" dirty="0">
                <a:solidFill>
                  <a:schemeClr val="bg1"/>
                </a:solidFill>
                <a:effectLst/>
                <a:latin typeface="Times New Roman" panose="02020603050405020304" pitchFamily="18" charset="0"/>
                <a:cs typeface="Times New Roman" panose="02020603050405020304" pitchFamily="18" charset="0"/>
              </a:rPr>
              <a:t>CYBER SECURITY</a:t>
            </a:r>
            <a:endParaRPr lang="en-IN" sz="1500" b="1" i="0"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0" dirty="0">
                <a:solidFill>
                  <a:schemeClr val="bg1"/>
                </a:solidFill>
                <a:effectLst/>
                <a:latin typeface="Times New Roman" panose="02020603050405020304" pitchFamily="18" charset="0"/>
                <a:cs typeface="Times New Roman" panose="02020603050405020304" pitchFamily="18" charset="0"/>
              </a:rPr>
              <a:t>CYBER SECURITY</a:t>
            </a:r>
            <a:endParaRPr lang="en-IN" sz="1500" b="1" i="0"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3204</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aloaltonetworks.com/" TargetMode="External"/><Relationship Id="rId2" Type="http://schemas.openxmlformats.org/officeDocument/2006/relationships/hyperlink" Target="https://internship.aicte-india.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11"/>
          <p:cNvSpPr txBox="1"/>
          <p:nvPr/>
        </p:nvSpPr>
        <p:spPr>
          <a:xfrm>
            <a:off x="1514475" y="5162533"/>
            <a:ext cx="9163049" cy="1427181"/>
          </a:xfrm>
          <a:prstGeom prst="rect">
            <a:avLst/>
          </a:prstGeom>
        </p:spPr>
        <p:txBody>
          <a:bodyPr vert="horz" lIns="91440" tIns="45720" rIns="91440" bIns="45720" rtlCol="0">
            <a:normAutofit fontScale="5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Autonomous</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2022-2023</a:t>
            </a:r>
            <a:endParaRPr lang="en-US" sz="2500" b="0" dirty="0"/>
          </a:p>
          <a:p>
            <a:endParaRPr lang="en-IN" b="0" dirty="0"/>
          </a:p>
        </p:txBody>
      </p:sp>
      <p:sp>
        <p:nvSpPr>
          <p:cNvPr id="12" name="Subtitle 11"/>
          <p:cNvSpPr txBox="1"/>
          <p:nvPr/>
        </p:nvSpPr>
        <p:spPr>
          <a:xfrm>
            <a:off x="4904528" y="2342036"/>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Bhargavi. P</a:t>
            </a:r>
          </a:p>
          <a:p>
            <a:pPr>
              <a:spcBef>
                <a:spcPts val="300"/>
              </a:spcBef>
            </a:pPr>
            <a:r>
              <a:rPr lang="en-US" sz="1200" b="0" dirty="0"/>
              <a:t>Roll No. 204G1A3204</a:t>
            </a:r>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CYBER SECURITY</a:t>
            </a:r>
          </a:p>
        </p:txBody>
      </p:sp>
      <p:sp>
        <p:nvSpPr>
          <p:cNvPr id="18" name="Rectangle 17"/>
          <p:cNvSpPr/>
          <p:nvPr/>
        </p:nvSpPr>
        <p:spPr>
          <a:xfrm>
            <a:off x="2714848" y="1526446"/>
            <a:ext cx="6762303" cy="460895"/>
          </a:xfrm>
          <a:prstGeom prst="rect">
            <a:avLst/>
          </a:prstGeom>
        </p:spPr>
        <p:txBody>
          <a:bodyPr wrap="square">
            <a:spAutoFit/>
          </a:bodyPr>
          <a:lstStyle/>
          <a:p>
            <a:pPr algn="ctr">
              <a:lnSpc>
                <a:spcPct val="107000"/>
              </a:lnSpc>
              <a:spcBef>
                <a:spcPts val="500"/>
              </a:spcBef>
              <a:spcAft>
                <a:spcPts val="500"/>
              </a:spcAft>
            </a:pPr>
            <a:r>
              <a:rPr lang="en-IN" sz="2400" b="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lstStyle/>
          <a:p>
            <a:pPr marL="577850" indent="-577850">
              <a:buNone/>
            </a:pPr>
            <a:r>
              <a:rPr lang="en-US" dirty="0"/>
              <a:t> </a:t>
            </a:r>
            <a:r>
              <a:rPr lang="en-IN" dirty="0">
                <a:hlinkClick r:id="rId2"/>
              </a:rPr>
              <a:t>https://internship.aicte-india.org</a:t>
            </a:r>
            <a:endParaRPr lang="en-IN" dirty="0"/>
          </a:p>
        </p:txBody>
      </p:sp>
      <p:sp>
        <p:nvSpPr>
          <p:cNvPr id="7" name="TextBox 6">
            <a:extLst>
              <a:ext uri="{FF2B5EF4-FFF2-40B4-BE49-F238E27FC236}">
                <a16:creationId xmlns:a16="http://schemas.microsoft.com/office/drawing/2014/main" id="{8B5630D1-7B43-777A-6CD3-9558E9B17DB8}"/>
              </a:ext>
            </a:extLst>
          </p:cNvPr>
          <p:cNvSpPr txBox="1"/>
          <p:nvPr/>
        </p:nvSpPr>
        <p:spPr>
          <a:xfrm>
            <a:off x="213360" y="1666994"/>
            <a:ext cx="6309360" cy="523220"/>
          </a:xfrm>
          <a:prstGeom prst="rect">
            <a:avLst/>
          </a:prstGeom>
          <a:noFill/>
        </p:spPr>
        <p:txBody>
          <a:bodyPr wrap="square">
            <a:spAutoFit/>
          </a:bodyPr>
          <a:lstStyle/>
          <a:p>
            <a:r>
              <a:rPr lang="en-IN" sz="2800" dirty="0">
                <a:hlinkClick r:id="rId3"/>
              </a:rPr>
              <a:t>https://www.paloaltonetworks.com</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10962-5F31-F9F5-6771-A61134BEC997}"/>
              </a:ext>
            </a:extLst>
          </p:cNvPr>
          <p:cNvSpPr>
            <a:spLocks noGrp="1"/>
          </p:cNvSpPr>
          <p:nvPr>
            <p:ph type="title"/>
          </p:nvPr>
        </p:nvSpPr>
        <p:spPr/>
        <p:txBody>
          <a:bodyPr/>
          <a:lstStyle/>
          <a:p>
            <a:pPr algn="ctr"/>
            <a:r>
              <a:rPr lang="en-IN" dirty="0"/>
              <a:t>Internship Certificate</a:t>
            </a:r>
          </a:p>
        </p:txBody>
      </p:sp>
      <p:pic>
        <p:nvPicPr>
          <p:cNvPr id="5" name="Picture 4">
            <a:extLst>
              <a:ext uri="{FF2B5EF4-FFF2-40B4-BE49-F238E27FC236}">
                <a16:creationId xmlns:a16="http://schemas.microsoft.com/office/drawing/2014/main" id="{E274C4C7-02A1-F3C7-014E-36AA2D6EA5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2540" y="1091380"/>
            <a:ext cx="4846919" cy="5279923"/>
          </a:xfrm>
          <a:prstGeom prst="rect">
            <a:avLst/>
          </a:prstGeom>
        </p:spPr>
      </p:pic>
    </p:spTree>
    <p:extLst>
      <p:ext uri="{BB962C8B-B14F-4D97-AF65-F5344CB8AC3E}">
        <p14:creationId xmlns:p14="http://schemas.microsoft.com/office/powerpoint/2010/main" val="2939247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lstStyle/>
          <a:p>
            <a:pPr marL="462280" indent="-462280">
              <a:buBlip>
                <a:blip r:embed="rId2">
                  <a:extLst>
                    <a:ext uri="{96DAC541-7B7A-43D3-8B79-37D633B846F1}">
                      <asvg:svgBlip xmlns:asvg="http://schemas.microsoft.com/office/drawing/2016/SVG/main" r:embed="rId3"/>
                    </a:ext>
                  </a:extLst>
                </a:blip>
              </a:buBlip>
            </a:pPr>
            <a:r>
              <a:rPr lang="en-US" dirty="0"/>
              <a:t>Introduction</a:t>
            </a:r>
          </a:p>
          <a:p>
            <a:pPr marL="462280" indent="-462280">
              <a:buBlip>
                <a:blip r:embed="rId2">
                  <a:extLst>
                    <a:ext uri="{96DAC541-7B7A-43D3-8B79-37D633B846F1}">
                      <asvg:svgBlip xmlns:asvg="http://schemas.microsoft.com/office/drawing/2016/SVG/main" r:embed="rId3"/>
                    </a:ext>
                  </a:extLst>
                </a:blip>
              </a:buBlip>
            </a:pPr>
            <a:r>
              <a:rPr lang="en-US" altLang="en-IN" dirty="0"/>
              <a:t>Modules</a:t>
            </a:r>
          </a:p>
          <a:p>
            <a:pPr marL="462280" indent="-462280">
              <a:buBlip>
                <a:blip r:embed="rId2">
                  <a:extLst>
                    <a:ext uri="{96DAC541-7B7A-43D3-8B79-37D633B846F1}">
                      <asvg:svgBlip xmlns:asvg="http://schemas.microsoft.com/office/drawing/2016/SVG/main" r:embed="rId3"/>
                    </a:ext>
                  </a:extLst>
                </a:blip>
              </a:buBlip>
            </a:pPr>
            <a:r>
              <a:rPr lang="en-US" dirty="0"/>
              <a:t>Modules Explanation</a:t>
            </a:r>
          </a:p>
          <a:p>
            <a:pPr marL="462280" indent="-462280">
              <a:buBlip>
                <a:blip r:embed="rId2">
                  <a:extLst>
                    <a:ext uri="{96DAC541-7B7A-43D3-8B79-37D633B846F1}">
                      <asvg:svgBlip xmlns:asvg="http://schemas.microsoft.com/office/drawing/2016/SVG/main" r:embed="rId3"/>
                    </a:ext>
                  </a:extLst>
                </a:blip>
              </a:buBlip>
            </a:pPr>
            <a:r>
              <a:rPr lang="en-US" dirty="0"/>
              <a:t>Conclusion</a:t>
            </a:r>
          </a:p>
          <a:p>
            <a:pPr marL="462280" indent="-462280">
              <a:buBlip>
                <a:blip r:embed="rId2">
                  <a:extLst>
                    <a:ext uri="{96DAC541-7B7A-43D3-8B79-37D633B846F1}">
                      <asvg:svgBlip xmlns:asvg="http://schemas.microsoft.com/office/drawing/2016/SVG/main" r:embed="rId3"/>
                    </a:ext>
                  </a:extLst>
                </a:blip>
              </a:buBlip>
            </a:pPr>
            <a:r>
              <a:rPr lang="en-IN" dirty="0"/>
              <a:t>References</a:t>
            </a:r>
            <a:endParaRPr lang="en-US" dirty="0"/>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a:xfrm>
            <a:off x="199505" y="1049154"/>
            <a:ext cx="11779135" cy="5443085"/>
          </a:xfrm>
        </p:spPr>
        <p:txBody>
          <a:bodyPr>
            <a:normAutofit/>
          </a:bodyPr>
          <a:lstStyle/>
          <a:p>
            <a:r>
              <a:rPr lang="en-IN" sz="2200" dirty="0">
                <a:sym typeface="+mn-ea"/>
              </a:rPr>
              <a:t>Cyber Security is the act of defending technology such as computers, servers, and mobile devices as well as </a:t>
            </a:r>
            <a:r>
              <a:rPr lang="en-IN" sz="2200" dirty="0" err="1">
                <a:sym typeface="+mn-ea"/>
              </a:rPr>
              <a:t>Electroinic</a:t>
            </a:r>
            <a:r>
              <a:rPr lang="en-IN" sz="2200" dirty="0">
                <a:sym typeface="+mn-ea"/>
              </a:rPr>
              <a:t> systems, networks and data from malicious attacks or cyber attacks also known as Information Technology Security. It also comprises some sub-branches. These are: </a:t>
            </a:r>
            <a:r>
              <a:rPr lang="en-IN" sz="2200" dirty="0">
                <a:highlight>
                  <a:srgbClr val="00FFFF"/>
                </a:highlight>
                <a:sym typeface="+mn-ea"/>
              </a:rPr>
              <a:t>Network Security, Web Security, Mobile Security </a:t>
            </a:r>
            <a:r>
              <a:rPr lang="en-IN" sz="2200" dirty="0">
                <a:sym typeface="+mn-ea"/>
              </a:rPr>
              <a:t>etc..</a:t>
            </a:r>
          </a:p>
          <a:p>
            <a:r>
              <a:rPr lang="en-IN" sz="2200" dirty="0">
                <a:sym typeface="+mn-ea"/>
              </a:rPr>
              <a:t>Cyber attackers are becoming more innovative and users having more than one devices. There are many cyber attacks some of them are: Malware Attack, Phishing Attack, Password Attack, Watering Hole Attack etc.. </a:t>
            </a:r>
          </a:p>
          <a:p>
            <a:r>
              <a:rPr lang="en-IN" sz="2200" dirty="0">
                <a:sym typeface="+mn-ea"/>
              </a:rPr>
              <a:t>I did the internship under AICTE. AICTE was set up in November 1945 as a national-level apex advisory body to conduct a survey on the </a:t>
            </a:r>
            <a:r>
              <a:rPr lang="en-IN" sz="2200" dirty="0" err="1">
                <a:sym typeface="+mn-ea"/>
              </a:rPr>
              <a:t>factilities</a:t>
            </a:r>
            <a:r>
              <a:rPr lang="en-IN" sz="2200" dirty="0">
                <a:sym typeface="+mn-ea"/>
              </a:rPr>
              <a:t> available for technical education and to promote development in the country in a coordinated and integrated manner.</a:t>
            </a:r>
          </a:p>
          <a:p>
            <a:r>
              <a:rPr lang="en-IN" sz="2200" dirty="0">
                <a:sym typeface="+mn-ea"/>
              </a:rPr>
              <a:t> AICTE was constituted to provide for the </a:t>
            </a:r>
            <a:r>
              <a:rPr lang="en-IN" sz="2200" dirty="0" err="1">
                <a:sym typeface="+mn-ea"/>
              </a:rPr>
              <a:t>establishement</a:t>
            </a:r>
            <a:r>
              <a:rPr lang="en-IN" sz="2200" dirty="0">
                <a:sym typeface="+mn-ea"/>
              </a:rPr>
              <a:t> of an All India Council for Technical Education with a view to proper planning and co-ordinated development of a technical education system throughout the country.</a:t>
            </a:r>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31"/>
            <a:ext cx="12192000" cy="714892"/>
          </a:xfrm>
        </p:spPr>
        <p:txBody>
          <a:bodyPr/>
          <a:lstStyle/>
          <a:p>
            <a:r>
              <a:rPr lang="en-US" b="1" dirty="0">
                <a:sym typeface="+mn-ea"/>
              </a:rPr>
              <a:t> </a:t>
            </a:r>
            <a:r>
              <a:rPr lang="en-US" dirty="0">
                <a:sym typeface="+mn-ea"/>
              </a:rPr>
              <a:t> Modules</a:t>
            </a:r>
            <a:endParaRPr lang="en-US" dirty="0"/>
          </a:p>
        </p:txBody>
      </p:sp>
      <p:sp>
        <p:nvSpPr>
          <p:cNvPr id="3" name="Content Placeholder 2"/>
          <p:cNvSpPr>
            <a:spLocks noGrp="1"/>
          </p:cNvSpPr>
          <p:nvPr>
            <p:ph idx="1"/>
          </p:nvPr>
        </p:nvSpPr>
        <p:spPr/>
        <p:txBody>
          <a:bodyPr>
            <a:normAutofit/>
          </a:bodyPr>
          <a:lstStyle/>
          <a:p>
            <a:pPr marL="0" indent="0">
              <a:buNone/>
            </a:pPr>
            <a:r>
              <a:rPr lang="en-US" dirty="0"/>
              <a:t>  The cybersecurity internship includes four modules. These are:</a:t>
            </a:r>
          </a:p>
          <a:p>
            <a:pPr>
              <a:buFont typeface="Wingdings" panose="05000000000000000000" pitchFamily="2" charset="2"/>
              <a:buChar char="v"/>
            </a:pPr>
            <a:r>
              <a:rPr lang="en-US" sz="2400" dirty="0"/>
              <a:t>Introduction to Cybersecurity.</a:t>
            </a:r>
          </a:p>
          <a:p>
            <a:pPr>
              <a:buFont typeface="Wingdings" panose="05000000000000000000" pitchFamily="2" charset="2"/>
              <a:buChar char="v"/>
            </a:pPr>
            <a:r>
              <a:rPr lang="en-US" sz="2400" dirty="0"/>
              <a:t>Fundamentals of Network Security.</a:t>
            </a:r>
          </a:p>
          <a:p>
            <a:pPr>
              <a:buFont typeface="Wingdings" panose="05000000000000000000" pitchFamily="2" charset="2"/>
              <a:buChar char="v"/>
            </a:pPr>
            <a:r>
              <a:rPr lang="en-US" sz="2400" dirty="0"/>
              <a:t>Fundamentals of Cloud Security.</a:t>
            </a:r>
          </a:p>
          <a:p>
            <a:pPr>
              <a:buFont typeface="Wingdings" panose="05000000000000000000" pitchFamily="2" charset="2"/>
              <a:buChar char="v"/>
            </a:pPr>
            <a:r>
              <a:rPr lang="en-US" sz="2400" dirty="0"/>
              <a:t>The Fundamentals of Security Operations Center(SOC).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33D2-EE23-1FCB-6E54-9CE6C0D5E165}"/>
              </a:ext>
            </a:extLst>
          </p:cNvPr>
          <p:cNvSpPr>
            <a:spLocks noGrp="1"/>
          </p:cNvSpPr>
          <p:nvPr>
            <p:ph type="title"/>
          </p:nvPr>
        </p:nvSpPr>
        <p:spPr/>
        <p:txBody>
          <a:bodyPr/>
          <a:lstStyle/>
          <a:p>
            <a:pPr algn="ctr"/>
            <a:r>
              <a:rPr lang="en-IN" dirty="0"/>
              <a:t>Introduction to Cybersecurity</a:t>
            </a:r>
          </a:p>
        </p:txBody>
      </p:sp>
      <p:sp>
        <p:nvSpPr>
          <p:cNvPr id="3" name="Content Placeholder 2">
            <a:extLst>
              <a:ext uri="{FF2B5EF4-FFF2-40B4-BE49-F238E27FC236}">
                <a16:creationId xmlns:a16="http://schemas.microsoft.com/office/drawing/2014/main" id="{AA11EE8A-B72C-0ED9-27DC-BB0A67952F50}"/>
              </a:ext>
            </a:extLst>
          </p:cNvPr>
          <p:cNvSpPr>
            <a:spLocks noGrp="1"/>
          </p:cNvSpPr>
          <p:nvPr>
            <p:ph idx="1"/>
          </p:nvPr>
        </p:nvSpPr>
        <p:spPr>
          <a:xfrm>
            <a:off x="0" y="1039527"/>
            <a:ext cx="12191997" cy="5585713"/>
          </a:xfrm>
        </p:spPr>
        <p:txBody>
          <a:bodyPr>
            <a:normAutofit/>
          </a:bodyPr>
          <a:lstStyle/>
          <a:p>
            <a:r>
              <a:rPr lang="en-IN" sz="2200" dirty="0"/>
              <a:t>Cybersecurity is all about reducing threats when people are in the process of dealing with the technology. It encompasses the full range of protection against any online risk or vulnerability.</a:t>
            </a:r>
          </a:p>
          <a:p>
            <a:r>
              <a:rPr lang="en-IN" sz="2200" dirty="0"/>
              <a:t>For securing any organisation , system, application, network or devices we need to know the different ways through which cyber attacks are possible. Some of them are:</a:t>
            </a:r>
          </a:p>
          <a:p>
            <a:pPr>
              <a:buFont typeface="Wingdings" panose="05000000000000000000" pitchFamily="2" charset="2"/>
              <a:buChar char="§"/>
            </a:pPr>
            <a:r>
              <a:rPr lang="en-IN" sz="2200" dirty="0"/>
              <a:t>Malware</a:t>
            </a:r>
          </a:p>
          <a:p>
            <a:pPr>
              <a:buFont typeface="Wingdings" panose="05000000000000000000" pitchFamily="2" charset="2"/>
              <a:buChar char="§"/>
            </a:pPr>
            <a:r>
              <a:rPr lang="en-IN" sz="2200" dirty="0"/>
              <a:t>Man in the Middle(MITM)</a:t>
            </a:r>
          </a:p>
          <a:p>
            <a:pPr>
              <a:buFont typeface="Wingdings" panose="05000000000000000000" pitchFamily="2" charset="2"/>
              <a:buChar char="§"/>
            </a:pPr>
            <a:r>
              <a:rPr lang="en-IN" sz="2200" dirty="0"/>
              <a:t>Phishing</a:t>
            </a:r>
          </a:p>
          <a:p>
            <a:pPr>
              <a:buFont typeface="Wingdings" panose="05000000000000000000" pitchFamily="2" charset="2"/>
              <a:buChar char="§"/>
            </a:pPr>
            <a:r>
              <a:rPr lang="en-IN" sz="2200" dirty="0"/>
              <a:t>Password attacks etc..</a:t>
            </a:r>
          </a:p>
          <a:p>
            <a:r>
              <a:rPr lang="en-IN" sz="2200" dirty="0"/>
              <a:t>Some of the most common types of malware attacks to system are: Viruses, worms, trojans, etc…Through the vulnerability the system may got attacked. Its means that vulnerability can allow the attacker to manipulate the system and it can be caused by complexity connectivity, poor password management etc. Exploit is a tool that take advantage of this vulnerability and those are used to execute malicious code.</a:t>
            </a:r>
          </a:p>
          <a:p>
            <a:r>
              <a:rPr lang="en-IN" sz="2200" dirty="0"/>
              <a:t>Attackers will commonly uses phishing emails to distribute malicious links that can perform a variety of functions i.e., extracting login details etc…</a:t>
            </a:r>
          </a:p>
        </p:txBody>
      </p:sp>
    </p:spTree>
    <p:extLst>
      <p:ext uri="{BB962C8B-B14F-4D97-AF65-F5344CB8AC3E}">
        <p14:creationId xmlns:p14="http://schemas.microsoft.com/office/powerpoint/2010/main" val="1520325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DD003-656B-2CA9-7D59-1782AAE3BE64}"/>
              </a:ext>
            </a:extLst>
          </p:cNvPr>
          <p:cNvSpPr>
            <a:spLocks noGrp="1"/>
          </p:cNvSpPr>
          <p:nvPr>
            <p:ph type="title"/>
          </p:nvPr>
        </p:nvSpPr>
        <p:spPr>
          <a:xfrm>
            <a:off x="0" y="232759"/>
            <a:ext cx="12192000" cy="714892"/>
          </a:xfrm>
        </p:spPr>
        <p:txBody>
          <a:bodyPr/>
          <a:lstStyle/>
          <a:p>
            <a:pPr algn="ctr"/>
            <a:r>
              <a:rPr lang="en-IN" dirty="0"/>
              <a:t>Fundamentals of Network Security</a:t>
            </a:r>
          </a:p>
        </p:txBody>
      </p:sp>
      <p:sp>
        <p:nvSpPr>
          <p:cNvPr id="3" name="Content Placeholder 2">
            <a:extLst>
              <a:ext uri="{FF2B5EF4-FFF2-40B4-BE49-F238E27FC236}">
                <a16:creationId xmlns:a16="http://schemas.microsoft.com/office/drawing/2014/main" id="{357F7B7F-94EE-BAA9-254D-3F59E3DBAF02}"/>
              </a:ext>
            </a:extLst>
          </p:cNvPr>
          <p:cNvSpPr>
            <a:spLocks noGrp="1"/>
          </p:cNvSpPr>
          <p:nvPr>
            <p:ph idx="1"/>
          </p:nvPr>
        </p:nvSpPr>
        <p:spPr>
          <a:xfrm>
            <a:off x="0" y="1058779"/>
            <a:ext cx="12118205" cy="5566462"/>
          </a:xfrm>
        </p:spPr>
        <p:txBody>
          <a:bodyPr>
            <a:normAutofit/>
          </a:bodyPr>
          <a:lstStyle/>
          <a:p>
            <a:r>
              <a:rPr lang="en-IN" sz="2200" dirty="0"/>
              <a:t>Network security protects the network and data from breaches and other threats. Network security is vital in protecting client data and shared data secure and ensuring reliable access as well as protection from cyber attacks.</a:t>
            </a:r>
          </a:p>
          <a:p>
            <a:r>
              <a:rPr lang="en-IN" sz="2200" dirty="0"/>
              <a:t>The three main components to ensure security are: confidentiality, integrity, availability. The most common network devices are : hubs, router , access point, switches etc..</a:t>
            </a:r>
          </a:p>
          <a:p>
            <a:r>
              <a:rPr lang="en-IN" sz="2200" dirty="0"/>
              <a:t>IP addresses plays a major role in network security which are used to identify who or what is connected to your network or devices.</a:t>
            </a:r>
          </a:p>
          <a:p>
            <a:r>
              <a:rPr lang="en-IN" sz="2200" dirty="0"/>
              <a:t>An IP address is a unique address that identifies a device on the internet or network. It is a 32-bit series of numbers . This IP address includes subnetting strategy to improve network performance and speed.</a:t>
            </a:r>
          </a:p>
          <a:p>
            <a:r>
              <a:rPr lang="en-IN" sz="2200" dirty="0"/>
              <a:t>This fundamentals of network security includes network security technologies, and IDS,IPS. An intrusion detection system(IDS) is a passive monitoring solution for detecting cybersecurity threats and generates an </a:t>
            </a:r>
            <a:r>
              <a:rPr lang="en-IN" sz="2200" dirty="0" err="1"/>
              <a:t>alret</a:t>
            </a:r>
            <a:r>
              <a:rPr lang="en-IN" sz="2200" dirty="0"/>
              <a:t> that notifies security personnel to investigate the incident and take action. An intrusion prevention system(IPS) is an active protection system. It raises an </a:t>
            </a:r>
            <a:r>
              <a:rPr lang="en-IN" sz="2200" dirty="0" err="1"/>
              <a:t>alret</a:t>
            </a:r>
            <a:r>
              <a:rPr lang="en-IN" sz="2200" dirty="0"/>
              <a:t> and take remediate action on identified action.</a:t>
            </a:r>
          </a:p>
          <a:p>
            <a:r>
              <a:rPr lang="en-IN" sz="2200" dirty="0"/>
              <a:t>Network security involves virus and antivirus software, endpoint, VPN encryption and email security etc… </a:t>
            </a:r>
          </a:p>
          <a:p>
            <a:endParaRPr lang="en-IN" sz="2200" dirty="0"/>
          </a:p>
          <a:p>
            <a:endParaRPr lang="en-IN" sz="2200" dirty="0"/>
          </a:p>
        </p:txBody>
      </p:sp>
    </p:spTree>
    <p:extLst>
      <p:ext uri="{BB962C8B-B14F-4D97-AF65-F5344CB8AC3E}">
        <p14:creationId xmlns:p14="http://schemas.microsoft.com/office/powerpoint/2010/main" val="1170929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BD26-98D7-03A0-66EC-2B5900AA52F4}"/>
              </a:ext>
            </a:extLst>
          </p:cNvPr>
          <p:cNvSpPr>
            <a:spLocks noGrp="1"/>
          </p:cNvSpPr>
          <p:nvPr>
            <p:ph type="title"/>
          </p:nvPr>
        </p:nvSpPr>
        <p:spPr/>
        <p:txBody>
          <a:bodyPr/>
          <a:lstStyle/>
          <a:p>
            <a:pPr algn="ctr"/>
            <a:r>
              <a:rPr lang="en-IN" dirty="0"/>
              <a:t>Fundamentals of Cloud Security</a:t>
            </a:r>
          </a:p>
        </p:txBody>
      </p:sp>
      <p:sp>
        <p:nvSpPr>
          <p:cNvPr id="3" name="Content Placeholder 2">
            <a:extLst>
              <a:ext uri="{FF2B5EF4-FFF2-40B4-BE49-F238E27FC236}">
                <a16:creationId xmlns:a16="http://schemas.microsoft.com/office/drawing/2014/main" id="{F1C809B0-B6E4-CFC8-FAE7-D4D5EFF85F3A}"/>
              </a:ext>
            </a:extLst>
          </p:cNvPr>
          <p:cNvSpPr>
            <a:spLocks noGrp="1"/>
          </p:cNvSpPr>
          <p:nvPr>
            <p:ph idx="1"/>
          </p:nvPr>
        </p:nvSpPr>
        <p:spPr>
          <a:xfrm>
            <a:off x="0" y="1087655"/>
            <a:ext cx="12191997" cy="5537586"/>
          </a:xfrm>
        </p:spPr>
        <p:txBody>
          <a:bodyPr/>
          <a:lstStyle/>
          <a:p>
            <a:r>
              <a:rPr lang="en-IN" sz="2200" dirty="0"/>
              <a:t>Cloud security is also known as cloud computing security is a collection of security, measures designed to protect cloud based infrastructure, applications and data</a:t>
            </a:r>
            <a:r>
              <a:rPr lang="en-IN" dirty="0"/>
              <a:t>.</a:t>
            </a:r>
          </a:p>
          <a:p>
            <a:r>
              <a:rPr lang="en-IN" sz="2200" dirty="0"/>
              <a:t>There are three types of cloud computing models. They are:</a:t>
            </a:r>
          </a:p>
          <a:p>
            <a:pPr marL="457200" indent="-457200">
              <a:buFont typeface="+mj-lt"/>
              <a:buAutoNum type="arabicPeriod"/>
            </a:pPr>
            <a:r>
              <a:rPr lang="en-IN" sz="2200" b="1" dirty="0"/>
              <a:t>Infrastructure as a Service(IaaS):</a:t>
            </a:r>
            <a:r>
              <a:rPr lang="en-IN" sz="2200" dirty="0"/>
              <a:t> IaaS is a type of cloud computing </a:t>
            </a:r>
            <a:r>
              <a:rPr lang="en-IN" sz="2200" dirty="0" err="1"/>
              <a:t>sevice</a:t>
            </a:r>
            <a:r>
              <a:rPr lang="en-IN" sz="2200" dirty="0"/>
              <a:t> that offers </a:t>
            </a:r>
            <a:r>
              <a:rPr lang="en-IN" sz="2200" dirty="0" err="1"/>
              <a:t>essiential</a:t>
            </a:r>
            <a:r>
              <a:rPr lang="en-IN" sz="2200" dirty="0"/>
              <a:t> compute, storage, and networking resources on demand.</a:t>
            </a:r>
          </a:p>
          <a:p>
            <a:pPr marL="457200" indent="-457200">
              <a:buFont typeface="+mj-lt"/>
              <a:buAutoNum type="arabicPeriod"/>
            </a:pPr>
            <a:r>
              <a:rPr lang="en-IN" sz="2200" b="1" dirty="0"/>
              <a:t>Platform as a Service(PaaS): </a:t>
            </a:r>
            <a:r>
              <a:rPr lang="en-IN" sz="2200" dirty="0"/>
              <a:t>PaaS is a complete development and deployment environment in the cloud that includes everything developers need to build, run, and manage applications. </a:t>
            </a:r>
          </a:p>
          <a:p>
            <a:pPr marL="457200" indent="-457200">
              <a:buFont typeface="+mj-lt"/>
              <a:buAutoNum type="arabicPeriod"/>
            </a:pPr>
            <a:r>
              <a:rPr lang="en-IN" sz="2200" b="1" dirty="0"/>
              <a:t>Software as a Service(SaaS): </a:t>
            </a:r>
            <a:r>
              <a:rPr lang="en-IN" sz="2200" dirty="0"/>
              <a:t>It is a software distributed model in which a cloud provider hosts applications and makes them available to end users over the internet.</a:t>
            </a:r>
          </a:p>
          <a:p>
            <a:r>
              <a:rPr lang="en-IN" sz="2200" dirty="0"/>
              <a:t>In this module DevOps are explained that unites teams to discover and remediate issues. DevOps combines and automates software development and IT operations into teams that work together.</a:t>
            </a:r>
          </a:p>
          <a:p>
            <a:r>
              <a:rPr lang="en-IN" sz="2200" dirty="0"/>
              <a:t>In this cloud security we uses SASE (Secure Access Service Edge)security model can help any organisation. We can implement threat prevention, web filtering, data loss prevention etc.</a:t>
            </a:r>
          </a:p>
          <a:p>
            <a:endParaRPr lang="en-IN" sz="2200" dirty="0"/>
          </a:p>
        </p:txBody>
      </p:sp>
    </p:spTree>
    <p:extLst>
      <p:ext uri="{BB962C8B-B14F-4D97-AF65-F5344CB8AC3E}">
        <p14:creationId xmlns:p14="http://schemas.microsoft.com/office/powerpoint/2010/main" val="71320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39EE-A3C9-6E29-1F0C-C6D69CD71C88}"/>
              </a:ext>
            </a:extLst>
          </p:cNvPr>
          <p:cNvSpPr>
            <a:spLocks noGrp="1"/>
          </p:cNvSpPr>
          <p:nvPr>
            <p:ph type="title"/>
          </p:nvPr>
        </p:nvSpPr>
        <p:spPr>
          <a:xfrm>
            <a:off x="0" y="232759"/>
            <a:ext cx="12192000" cy="714892"/>
          </a:xfrm>
        </p:spPr>
        <p:txBody>
          <a:bodyPr/>
          <a:lstStyle/>
          <a:p>
            <a:pPr algn="ctr"/>
            <a:r>
              <a:rPr lang="en-US" sz="4000" dirty="0"/>
              <a:t>The Fundamentals of Security Operations Center(SOC)</a:t>
            </a:r>
            <a:br>
              <a:rPr lang="en-US" sz="4000" dirty="0"/>
            </a:br>
            <a:endParaRPr lang="en-IN" sz="4000" dirty="0"/>
          </a:p>
        </p:txBody>
      </p:sp>
      <p:sp>
        <p:nvSpPr>
          <p:cNvPr id="3" name="Content Placeholder 2">
            <a:extLst>
              <a:ext uri="{FF2B5EF4-FFF2-40B4-BE49-F238E27FC236}">
                <a16:creationId xmlns:a16="http://schemas.microsoft.com/office/drawing/2014/main" id="{1E7271E5-D6B7-0D5B-FD47-3E212DE73167}"/>
              </a:ext>
            </a:extLst>
          </p:cNvPr>
          <p:cNvSpPr>
            <a:spLocks noGrp="1"/>
          </p:cNvSpPr>
          <p:nvPr>
            <p:ph idx="1"/>
          </p:nvPr>
        </p:nvSpPr>
        <p:spPr>
          <a:xfrm>
            <a:off x="0" y="1039528"/>
            <a:ext cx="12191999" cy="5585713"/>
          </a:xfrm>
        </p:spPr>
        <p:txBody>
          <a:bodyPr>
            <a:normAutofit/>
          </a:bodyPr>
          <a:lstStyle/>
          <a:p>
            <a:r>
              <a:rPr lang="en-IN" sz="2200" dirty="0"/>
              <a:t>SOC is a environment or physical facility where various security experts monitor and control enterprise systems and networks, prevent security breaches and identify and mitigate security threats.</a:t>
            </a:r>
          </a:p>
          <a:p>
            <a:r>
              <a:rPr lang="en-IN" sz="2200" dirty="0"/>
              <a:t>This module introduce the security Operations frameworks, people, processes and technology aspects required to support the business.</a:t>
            </a:r>
          </a:p>
          <a:p>
            <a:r>
              <a:rPr lang="en-IN" sz="2200" dirty="0"/>
              <a:t>The SOC team implements the organizations overall cybersecurity strategy and acts as the central point of collaboration in coordinated efforts to monitor, assess and defend against cyberattacks.</a:t>
            </a:r>
          </a:p>
          <a:p>
            <a:r>
              <a:rPr lang="en-IN" sz="2200" dirty="0"/>
              <a:t>There are six elements of security operations. They are :</a:t>
            </a:r>
          </a:p>
          <a:p>
            <a:pPr>
              <a:buFont typeface="Arial" panose="020B0604020202020204" pitchFamily="34" charset="0"/>
              <a:buChar char="•"/>
            </a:pPr>
            <a:r>
              <a:rPr lang="en-IN" sz="2200" dirty="0"/>
              <a:t>Business </a:t>
            </a:r>
          </a:p>
          <a:p>
            <a:pPr>
              <a:buFont typeface="Arial" panose="020B0604020202020204" pitchFamily="34" charset="0"/>
              <a:buChar char="•"/>
            </a:pPr>
            <a:r>
              <a:rPr lang="en-IN" sz="2200" dirty="0"/>
              <a:t>People</a:t>
            </a:r>
          </a:p>
          <a:p>
            <a:pPr>
              <a:buFont typeface="Arial" panose="020B0604020202020204" pitchFamily="34" charset="0"/>
              <a:buChar char="•"/>
            </a:pPr>
            <a:r>
              <a:rPr lang="en-IN" sz="2200" dirty="0"/>
              <a:t>Interfaces</a:t>
            </a:r>
          </a:p>
          <a:p>
            <a:pPr>
              <a:buFont typeface="Arial" panose="020B0604020202020204" pitchFamily="34" charset="0"/>
              <a:buChar char="•"/>
            </a:pPr>
            <a:r>
              <a:rPr lang="en-IN" sz="2200" dirty="0"/>
              <a:t>Technology</a:t>
            </a:r>
          </a:p>
          <a:p>
            <a:pPr>
              <a:buFont typeface="Arial" panose="020B0604020202020204" pitchFamily="34" charset="0"/>
              <a:buChar char="•"/>
            </a:pPr>
            <a:r>
              <a:rPr lang="en-IN" sz="2200" dirty="0"/>
              <a:t>Processes</a:t>
            </a:r>
          </a:p>
          <a:p>
            <a:pPr marL="0" indent="0">
              <a:buNone/>
            </a:pPr>
            <a:endParaRPr lang="en-IN" sz="2200" dirty="0"/>
          </a:p>
          <a:p>
            <a:pPr>
              <a:buFont typeface="Arial" panose="020B0604020202020204" pitchFamily="34" charset="0"/>
              <a:buChar char="•"/>
            </a:pPr>
            <a:endParaRPr lang="en-IN" sz="2200" dirty="0"/>
          </a:p>
          <a:p>
            <a:pPr marL="0" indent="0">
              <a:buNone/>
            </a:pPr>
            <a:endParaRPr lang="en-IN" sz="2200" dirty="0"/>
          </a:p>
        </p:txBody>
      </p:sp>
    </p:spTree>
    <p:extLst>
      <p:ext uri="{BB962C8B-B14F-4D97-AF65-F5344CB8AC3E}">
        <p14:creationId xmlns:p14="http://schemas.microsoft.com/office/powerpoint/2010/main" val="3941606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033D2-EE23-1FCB-6E54-9CE6C0D5E165}"/>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AA11EE8A-B72C-0ED9-27DC-BB0A67952F50}"/>
              </a:ext>
            </a:extLst>
          </p:cNvPr>
          <p:cNvSpPr>
            <a:spLocks noGrp="1"/>
          </p:cNvSpPr>
          <p:nvPr>
            <p:ph idx="1"/>
          </p:nvPr>
        </p:nvSpPr>
        <p:spPr>
          <a:xfrm>
            <a:off x="169244" y="1155031"/>
            <a:ext cx="11853512" cy="5337207"/>
          </a:xfrm>
        </p:spPr>
        <p:txBody>
          <a:bodyPr>
            <a:normAutofit/>
          </a:bodyPr>
          <a:lstStyle/>
          <a:p>
            <a:r>
              <a:rPr lang="en-IN" sz="2400" dirty="0"/>
              <a:t>Cyber Security is one of the most important aspects of the fast-paced growing digital world. The threats of it is hard deny, so it is crucial to learn how to defend from them.</a:t>
            </a:r>
          </a:p>
          <a:p>
            <a:r>
              <a:rPr lang="en-IN" sz="2400" b="1" dirty="0"/>
              <a:t>To avoid the cyber security attacks everyone has to follow some tips or instructions </a:t>
            </a:r>
            <a:r>
              <a:rPr lang="en-IN" sz="2400" dirty="0"/>
              <a:t>:</a:t>
            </a:r>
          </a:p>
          <a:p>
            <a:pPr>
              <a:buFont typeface="Arial" panose="020B0604020202020204" pitchFamily="34" charset="0"/>
              <a:buChar char="•"/>
            </a:pPr>
            <a:r>
              <a:rPr lang="en-IN" sz="2400" dirty="0"/>
              <a:t>Install and regularly update antivirus software for every computer. Don’t buy the cheapest software.</a:t>
            </a:r>
          </a:p>
          <a:p>
            <a:pPr>
              <a:buFont typeface="Arial" panose="020B0604020202020204" pitchFamily="34" charset="0"/>
              <a:buChar char="•"/>
            </a:pPr>
            <a:r>
              <a:rPr lang="en-IN" sz="2400" dirty="0"/>
              <a:t>Protect your internet connection by using a firewall.</a:t>
            </a:r>
          </a:p>
          <a:p>
            <a:pPr>
              <a:buFont typeface="Arial" panose="020B0604020202020204" pitchFamily="34" charset="0"/>
              <a:buChar char="•"/>
            </a:pPr>
            <a:r>
              <a:rPr lang="en-IN" sz="2400" dirty="0"/>
              <a:t>Make backup copies for important data and keep them safe.</a:t>
            </a:r>
          </a:p>
          <a:p>
            <a:pPr>
              <a:buFont typeface="Arial" panose="020B0604020202020204" pitchFamily="34" charset="0"/>
              <a:buChar char="•"/>
            </a:pPr>
            <a:r>
              <a:rPr lang="en-IN" sz="2400" dirty="0"/>
              <a:t>Train employees or family members about cyber security and its principles.</a:t>
            </a:r>
          </a:p>
          <a:p>
            <a:pPr>
              <a:buFont typeface="Arial" panose="020B0604020202020204" pitchFamily="34" charset="0"/>
              <a:buChar char="•"/>
            </a:pPr>
            <a:r>
              <a:rPr lang="en-IN" sz="2400" dirty="0"/>
              <a:t>Regularly change password and use strong passwords.</a:t>
            </a:r>
          </a:p>
          <a:p>
            <a:pPr>
              <a:buFont typeface="Arial" panose="020B0604020202020204" pitchFamily="34" charset="0"/>
              <a:buChar char="•"/>
            </a:pPr>
            <a:r>
              <a:rPr lang="en-IN" sz="2400" dirty="0"/>
              <a:t>Regularly update computer software and operating systems. </a:t>
            </a:r>
          </a:p>
          <a:p>
            <a:pPr>
              <a:buFont typeface="Arial" panose="020B0604020202020204" pitchFamily="34" charset="0"/>
              <a:buChar char="•"/>
            </a:pPr>
            <a:r>
              <a:rPr lang="en-IN" sz="2400" dirty="0"/>
              <a:t>Secure the network. VPNs are highly related to cyber security.</a:t>
            </a:r>
          </a:p>
          <a:p>
            <a:pPr>
              <a:buFont typeface="Arial" panose="020B0604020202020204" pitchFamily="34" charset="0"/>
              <a:buChar char="•"/>
            </a:pPr>
            <a:endParaRPr lang="en-IN" sz="2400" dirty="0"/>
          </a:p>
        </p:txBody>
      </p:sp>
    </p:spTree>
    <p:extLst>
      <p:ext uri="{BB962C8B-B14F-4D97-AF65-F5344CB8AC3E}">
        <p14:creationId xmlns:p14="http://schemas.microsoft.com/office/powerpoint/2010/main" val="172222549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1091</TotalTime>
  <Words>1111</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Times New Roman</vt:lpstr>
      <vt:lpstr>Wingdings</vt:lpstr>
      <vt:lpstr>Custom Design</vt:lpstr>
      <vt:lpstr>PowerPoint Presentation</vt:lpstr>
      <vt:lpstr>Contents</vt:lpstr>
      <vt:lpstr>Introduction</vt:lpstr>
      <vt:lpstr>  Modules</vt:lpstr>
      <vt:lpstr>Introduction to Cybersecurity</vt:lpstr>
      <vt:lpstr>Fundamentals of Network Security</vt:lpstr>
      <vt:lpstr>Fundamentals of Cloud Security</vt:lpstr>
      <vt:lpstr>The Fundamentals of Security Operations Center(SOC) </vt:lpstr>
      <vt:lpstr>Conclusion</vt:lpstr>
      <vt:lpstr>References</vt:lpstr>
      <vt:lpstr>Internship Certificate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Swarna Peram</cp:lastModifiedBy>
  <cp:revision>120</cp:revision>
  <dcterms:created xsi:type="dcterms:W3CDTF">2019-06-11T05:35:00Z</dcterms:created>
  <dcterms:modified xsi:type="dcterms:W3CDTF">2023-09-07T15:34:08Z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B145199D08B64BC29E291925B1B5F72E</vt:lpwstr>
  </property>
  <property fmtid="{D5CDD505-2E9C-101B-9397-08002B2CF9AE}" pid="3" name="KSOProductBuildVer">
    <vt:lpwstr>1033-11.2.0.11254</vt:lpwstr>
  </property>
</Properties>
</file>