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2" r:id="rId3"/>
    <p:sldId id="275" r:id="rId4"/>
    <p:sldId id="277" r:id="rId5"/>
    <p:sldId id="278" r:id="rId6"/>
    <p:sldId id="279" r:id="rId7"/>
    <p:sldId id="280" r:id="rId8"/>
    <p:sldId id="281" r:id="rId9"/>
    <p:sldId id="283" r:id="rId10"/>
    <p:sldId id="285" r:id="rId11"/>
    <p:sldId id="284" r:id="rId12"/>
    <p:sldId id="274" r:id="rId1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0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18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EA229-575F-CF47-93BD-F1DB78D72E95}" type="datetimeFigureOut">
              <a:rPr lang="de-DE" smtClean="0"/>
              <a:pPr/>
              <a:t>15.09.22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125E0-9F08-B649-89B4-5283D55779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23992-719D-734A-A475-26089B7FBDAF}" type="datetimeFigureOut">
              <a:rPr lang="de-DE" smtClean="0"/>
              <a:pPr/>
              <a:t>15.09.22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C748A-F614-1647-9D7C-7BE18833F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Synchronous Web-API Behavior</a:t>
            </a:r>
          </a:p>
          <a:p>
            <a:endParaRPr lang="en-US" dirty="0"/>
          </a:p>
          <a:p>
            <a:r>
              <a:rPr lang="en-US" dirty="0"/>
              <a:t>note over X: socket in timeout</a:t>
            </a:r>
          </a:p>
          <a:p>
            <a:r>
              <a:rPr lang="en-US" dirty="0"/>
              <a:t>Caller-&gt;+Web Server: HTTP GET /foo</a:t>
            </a:r>
          </a:p>
          <a:p>
            <a:r>
              <a:rPr lang="en-US" dirty="0"/>
              <a:t>Web Server-&gt;+Web Server: create TCP socket for caller</a:t>
            </a:r>
          </a:p>
          <a:p>
            <a:r>
              <a:rPr lang="en-US" dirty="0"/>
              <a:t>alt processing time &lt;= socket timeout</a:t>
            </a:r>
          </a:p>
          <a:p>
            <a:r>
              <a:rPr lang="en-US" dirty="0"/>
              <a:t>    Web Server-&gt;+Web Server: process request</a:t>
            </a:r>
          </a:p>
          <a:p>
            <a:r>
              <a:rPr lang="en-US" dirty="0"/>
              <a:t>    Web Server--&gt;-Caller: response</a:t>
            </a:r>
          </a:p>
          <a:p>
            <a:r>
              <a:rPr lang="en-US" dirty="0"/>
              <a:t>else processing time &gt; socket timeout</a:t>
            </a:r>
          </a:p>
          <a:p>
            <a:r>
              <a:rPr lang="en-US" dirty="0"/>
              <a:t>    Web Server-&gt;+Web Server: process request</a:t>
            </a:r>
          </a:p>
          <a:p>
            <a:r>
              <a:rPr lang="en-US" dirty="0"/>
              <a:t>    Web Server--&gt;-X: zero bytes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C748A-F614-1647-9D7C-7BE18833F9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42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Recommended protocol for </a:t>
            </a:r>
            <a:r>
              <a:rPr lang="en-US" dirty="0" err="1"/>
              <a:t>aynchronous</a:t>
            </a:r>
            <a:r>
              <a:rPr lang="en-US" dirty="0"/>
              <a:t> Web-API behavior</a:t>
            </a:r>
          </a:p>
          <a:p>
            <a:endParaRPr lang="en-US" dirty="0"/>
          </a:p>
          <a:p>
            <a:r>
              <a:rPr lang="en-US" dirty="0"/>
              <a:t>Caller-&gt;+Worker Thread: Create a </a:t>
            </a:r>
            <a:r>
              <a:rPr lang="en-US" dirty="0" err="1"/>
              <a:t>WebPush</a:t>
            </a:r>
            <a:r>
              <a:rPr lang="en-US" dirty="0"/>
              <a:t>\</a:t>
            </a:r>
            <a:r>
              <a:rPr lang="en-US" dirty="0" err="1"/>
              <a:t>nsubscription</a:t>
            </a:r>
            <a:r>
              <a:rPr lang="en-US" dirty="0"/>
              <a:t> worker thread</a:t>
            </a:r>
          </a:p>
          <a:p>
            <a:r>
              <a:rPr lang="en-US" dirty="0"/>
              <a:t>Caller-&gt;SMS: Create subscription</a:t>
            </a:r>
          </a:p>
          <a:p>
            <a:r>
              <a:rPr lang="en-US" dirty="0"/>
              <a:t>SMS-&gt;Web Push Service: Register Subscription</a:t>
            </a:r>
          </a:p>
          <a:p>
            <a:r>
              <a:rPr lang="en-US" dirty="0"/>
              <a:t>SMS--&gt;Caller: </a:t>
            </a:r>
            <a:r>
              <a:rPr lang="en-US" dirty="0" err="1"/>
              <a:t>subscriptionId</a:t>
            </a:r>
            <a:r>
              <a:rPr lang="en-US" dirty="0"/>
              <a:t>=4711</a:t>
            </a:r>
          </a:p>
          <a:p>
            <a:endParaRPr lang="en-US" dirty="0"/>
          </a:p>
          <a:p>
            <a:r>
              <a:rPr lang="en-US" dirty="0"/>
              <a:t>Caller-&gt;+OGC API "X": HTTP 1.1 GET /.../</a:t>
            </a:r>
            <a:r>
              <a:rPr lang="en-US" dirty="0" err="1"/>
              <a:t>collectionId</a:t>
            </a:r>
            <a:r>
              <a:rPr lang="en-US" dirty="0"/>
              <a:t>\</a:t>
            </a:r>
            <a:r>
              <a:rPr lang="en-US" dirty="0" err="1"/>
              <a:t>nHost</a:t>
            </a:r>
            <a:r>
              <a:rPr lang="en-US" dirty="0"/>
              <a:t>: </a:t>
            </a:r>
            <a:r>
              <a:rPr lang="en-US" dirty="0" err="1"/>
              <a:t>ogc.demo.secure-dimensions.de</a:t>
            </a:r>
            <a:r>
              <a:rPr lang="en-US" dirty="0"/>
              <a:t>\</a:t>
            </a:r>
            <a:r>
              <a:rPr lang="en-US" dirty="0" err="1"/>
              <a:t>nPrefer</a:t>
            </a:r>
            <a:r>
              <a:rPr lang="en-US" dirty="0"/>
              <a:t>: respond-async, wait=10, </a:t>
            </a:r>
            <a:r>
              <a:rPr lang="en-US" dirty="0" err="1"/>
              <a:t>callbackId</a:t>
            </a:r>
            <a:r>
              <a:rPr lang="en-US" dirty="0"/>
              <a:t>=4711</a:t>
            </a:r>
          </a:p>
          <a:p>
            <a:r>
              <a:rPr lang="en-US" dirty="0"/>
              <a:t>note right of OGC API "X": out of band configuration of SMS\</a:t>
            </a:r>
            <a:r>
              <a:rPr lang="en-US" dirty="0" err="1"/>
              <a:t>nso</a:t>
            </a:r>
            <a:r>
              <a:rPr lang="en-US" dirty="0"/>
              <a:t> </a:t>
            </a:r>
            <a:r>
              <a:rPr lang="en-US" dirty="0" err="1"/>
              <a:t>callbackId</a:t>
            </a:r>
            <a:r>
              <a:rPr lang="en-US" dirty="0"/>
              <a:t> can be resolved</a:t>
            </a:r>
          </a:p>
          <a:p>
            <a:r>
              <a:rPr lang="en-US" dirty="0"/>
              <a:t>alt option 1: synchronous within 10 seconds</a:t>
            </a:r>
          </a:p>
          <a:p>
            <a:r>
              <a:rPr lang="en-US" dirty="0"/>
              <a:t>    OGC API "X"--&gt;Caller: HTTP 200\</a:t>
            </a:r>
            <a:r>
              <a:rPr lang="en-US" dirty="0" err="1"/>
              <a:t>nCollection</a:t>
            </a:r>
            <a:endParaRPr lang="en-US" dirty="0"/>
          </a:p>
          <a:p>
            <a:r>
              <a:rPr lang="en-US" dirty="0"/>
              <a:t>else options 2: can't return response within 10 seconds</a:t>
            </a:r>
          </a:p>
          <a:p>
            <a:r>
              <a:rPr lang="en-US" dirty="0"/>
              <a:t>    note over OGC API "X": Response with status 202\nis still done within 10 seconds</a:t>
            </a:r>
          </a:p>
          <a:p>
            <a:r>
              <a:rPr lang="en-US" dirty="0"/>
              <a:t>    OGC API "X"--&gt;-Caller: HTTP 202\</a:t>
            </a:r>
            <a:r>
              <a:rPr lang="en-US" dirty="0" err="1"/>
              <a:t>nPreference</a:t>
            </a:r>
            <a:r>
              <a:rPr lang="en-US" dirty="0"/>
              <a:t>-Applied: </a:t>
            </a:r>
            <a:r>
              <a:rPr lang="en-US" dirty="0" err="1"/>
              <a:t>callbackId</a:t>
            </a:r>
            <a:r>
              <a:rPr lang="en-US" dirty="0"/>
              <a:t>=4711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SMS-&gt;+Web Push Service: Subscription event</a:t>
            </a:r>
          </a:p>
          <a:p>
            <a:r>
              <a:rPr lang="en-US" dirty="0"/>
              <a:t>Web Push Service-&gt;-Worker Thread: Notification via Web Push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C748A-F614-1647-9D7C-7BE18833F95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28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rgbClr val="008000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de-DE"/>
              <a:t>Master-Untertitelformat bearbeiten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© 2022 Secure Dimensions 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Towards a generic OGC API Async Recommendation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D1557C-FCC9-154B-81FF-52B45FEBE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260350"/>
            <a:ext cx="2160587" cy="586581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260350"/>
            <a:ext cx="6329363" cy="586581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© 2022 Secure Dimensions 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Towards a generic OGC API Async Recommendation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D1557C-FCC9-154B-81FF-52B45FEBE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250825" y="260350"/>
            <a:ext cx="8642350" cy="7921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250825" y="1341438"/>
            <a:ext cx="4244975" cy="23161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341438"/>
            <a:ext cx="4244975" cy="23161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250825" y="3810000"/>
            <a:ext cx="4244975" cy="23161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8200" y="3810000"/>
            <a:ext cx="4244975" cy="23161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250825" y="6453188"/>
            <a:ext cx="2160588" cy="35401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© 2022 Secure Dimensions  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2555875" y="6453188"/>
            <a:ext cx="4103688" cy="3603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Towards a generic OGC API Async Recommendation 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380288" y="6453188"/>
            <a:ext cx="1522412" cy="360362"/>
          </a:xfrm>
        </p:spPr>
        <p:txBody>
          <a:bodyPr/>
          <a:lstStyle>
            <a:lvl1pPr>
              <a:defRPr smtClean="0"/>
            </a:lvl1pPr>
          </a:lstStyle>
          <a:p>
            <a:fld id="{87D1557C-FCC9-154B-81FF-52B45FEBE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6075" y="319088"/>
            <a:ext cx="8458200" cy="685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46075" y="1279525"/>
            <a:ext cx="4152900" cy="47990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1279525"/>
            <a:ext cx="4152900" cy="47990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973388" y="6553200"/>
            <a:ext cx="3200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Towards a generic OGC API Async Recommendation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6896100" y="6553200"/>
            <a:ext cx="1905000" cy="228600"/>
          </a:xfrm>
        </p:spPr>
        <p:txBody>
          <a:bodyPr/>
          <a:lstStyle>
            <a:lvl1pPr>
              <a:defRPr smtClean="0"/>
            </a:lvl1pPr>
          </a:lstStyle>
          <a:p>
            <a:fld id="{87D1557C-FCC9-154B-81FF-52B45FEBE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229926"/>
            <a:ext cx="8642350" cy="47847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50824" y="6453188"/>
            <a:ext cx="2305049" cy="35401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© 2022 Secure Dimensions  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Towards a generic OGC API Async Recommendation</a:t>
            </a:r>
            <a:br>
              <a:rPr lang="en-GB" dirty="0"/>
            </a:b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D1557C-FCC9-154B-81FF-52B45FEBE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© 2022 Secure Dimensions 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Towards a generic OGC API Async Recommendation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D1557C-FCC9-154B-81FF-52B45FEBE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341438"/>
            <a:ext cx="4244975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244975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© 2022 Secure Dimensions  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Towards a generic OGC API Async Recommendation 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D1557C-FCC9-154B-81FF-52B45FEBE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© 2022 Secure Dimensions  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Towards a generic OGC API Async Recommendation 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D1557C-FCC9-154B-81FF-52B45FEBE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© 2022 Secure Dimensions  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Towards a generic OGC API Async Recommendation 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D1557C-FCC9-154B-81FF-52B45FEBE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© 2022 Secure Dimensions  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Towards a generic OGC API Async Recommendation 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D1557C-FCC9-154B-81FF-52B45FEBE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© 2022 Secure Dimensions  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Towards a generic OGC API Async Recommendation 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D1557C-FCC9-154B-81FF-52B45FEBE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© 2022 Secure Dimensions  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Towards a generic OGC API Async Recommendation 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D1557C-FCC9-154B-81FF-52B45FEBE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0" y="0"/>
            <a:ext cx="9144000" cy="1052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86423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341438"/>
            <a:ext cx="8642350" cy="478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49" name="Line 25"/>
          <p:cNvSpPr>
            <a:spLocks noChangeShapeType="1"/>
          </p:cNvSpPr>
          <p:nvPr/>
        </p:nvSpPr>
        <p:spPr bwMode="auto">
          <a:xfrm>
            <a:off x="0" y="6308725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825" y="6453188"/>
            <a:ext cx="2160588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8000"/>
                </a:solidFill>
                <a:latin typeface="+mn-lt"/>
              </a:defRPr>
            </a:lvl1pPr>
          </a:lstStyle>
          <a:p>
            <a:r>
              <a:rPr lang="de-DE"/>
              <a:t>© 2022 Secure Dimensions  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5874" y="6453188"/>
            <a:ext cx="51593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8000"/>
                </a:solidFill>
                <a:latin typeface="+mn-lt"/>
              </a:defRPr>
            </a:lvl1pPr>
          </a:lstStyle>
          <a:p>
            <a:r>
              <a:rPr lang="de-DE"/>
              <a:t>Towards a generic OGC API Async Recommendation 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453188"/>
            <a:ext cx="8255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8000"/>
                </a:solidFill>
                <a:latin typeface="+mn-lt"/>
              </a:defRPr>
            </a:lvl1pPr>
          </a:lstStyle>
          <a:p>
            <a:fld id="{87D1557C-FCC9-154B-81FF-52B45FEBE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>
    <p:fade thruBlk="1"/>
  </p:transition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Book Antiqua" pitchFamily="-65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Book Antiqua" pitchFamily="-65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Book Antiqua" pitchFamily="-65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Book Antiqua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Book Antiqua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Book Antiqua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Book Antiqua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Book Antiqua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am@secure-dimensions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ecure-dimension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ogc.org/?m=projects&amp;a=view&amp;project_id=228&amp;tab=5&amp;act=details&amp;issue_id=162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gc.demo.secure-dimensions.de/pycs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.org/TR/push-api/#sequence-diagram" TargetMode="External"/><Relationship Id="rId4" Type="http://schemas.openxmlformats.org/officeDocument/2006/relationships/hyperlink" Target="https://ogc.demo.secure-dimensions.de/sms/ap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8292#section-5" TargetMode="External"/><Relationship Id="rId2" Type="http://schemas.openxmlformats.org/officeDocument/2006/relationships/hyperlink" Target="https://datatracker.ietf.org/doc/html/rfc829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.org/TR/push-api/#security-and-privacy-consider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836862"/>
            <a:ext cx="7772400" cy="3721457"/>
          </a:xfrm>
        </p:spPr>
        <p:txBody>
          <a:bodyPr/>
          <a:lstStyle/>
          <a:p>
            <a:r>
              <a:rPr lang="en-GB" b="1" dirty="0"/>
              <a:t>Towards a generic </a:t>
            </a:r>
            <a:br>
              <a:rPr lang="en-GB" b="1" dirty="0"/>
            </a:br>
            <a:r>
              <a:rPr lang="en-GB" b="1" dirty="0"/>
              <a:t>OGC API Async Recommendation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OGC Code Sprint</a:t>
            </a:r>
            <a:br>
              <a:rPr lang="en-GB" dirty="0"/>
            </a:br>
            <a:r>
              <a:rPr lang="en-GB" dirty="0"/>
              <a:t>London</a:t>
            </a:r>
            <a:br>
              <a:rPr lang="en-GB" dirty="0"/>
            </a:br>
            <a:r>
              <a:rPr lang="en-US" dirty="0"/>
              <a:t>14—16. September 2022</a:t>
            </a:r>
            <a:br>
              <a:rPr lang="en-US" dirty="0"/>
            </a:b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5404207"/>
            <a:ext cx="6400800" cy="1177568"/>
          </a:xfrm>
        </p:spPr>
        <p:txBody>
          <a:bodyPr/>
          <a:lstStyle/>
          <a:p>
            <a:r>
              <a:rPr lang="en-US" dirty="0"/>
              <a:t>Andreas Matheus</a:t>
            </a:r>
          </a:p>
          <a:p>
            <a:r>
              <a:rPr lang="en-US" dirty="0"/>
              <a:t>Secure Dimensions GmbH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168275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8000"/>
                </a:solidFill>
                <a:latin typeface="Britannic Bold"/>
                <a:cs typeface="Britannic Bold"/>
              </a:rPr>
              <a:t>Secure Dimensions GmbH</a:t>
            </a:r>
          </a:p>
          <a:p>
            <a:pPr algn="ctr"/>
            <a:r>
              <a:rPr lang="en-US" sz="2000" dirty="0">
                <a:solidFill>
                  <a:srgbClr val="008000"/>
                </a:solidFill>
                <a:latin typeface="Britannic Bold"/>
                <a:cs typeface="Britannic Bold"/>
              </a:rPr>
              <a:t>Holistic </a:t>
            </a:r>
            <a:r>
              <a:rPr lang="en-US" sz="2000" dirty="0" err="1">
                <a:solidFill>
                  <a:srgbClr val="008000"/>
                </a:solidFill>
                <a:latin typeface="Britannic Bold"/>
                <a:cs typeface="Britannic Bold"/>
              </a:rPr>
              <a:t>Geosecurity</a:t>
            </a:r>
            <a:endParaRPr lang="en-US" sz="2000" dirty="0">
              <a:solidFill>
                <a:srgbClr val="008000"/>
              </a:solidFill>
              <a:latin typeface="Britannic Bold"/>
              <a:cs typeface="Britannic Bold"/>
            </a:endParaRPr>
          </a:p>
        </p:txBody>
      </p:sp>
      <p:pic>
        <p:nvPicPr>
          <p:cNvPr id="6" name="Bild 5" descr="S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6225"/>
            <a:ext cx="914400" cy="104140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01B4-3D33-40DA-CEAF-66A79406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Use Case for Subscription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FEF63-E371-3F6D-835A-BB5B95276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want to be informed if information changes on the service</a:t>
            </a:r>
          </a:p>
          <a:p>
            <a:pPr lvl="1"/>
            <a:r>
              <a:rPr lang="en-US" dirty="0"/>
              <a:t>Catalogue example:</a:t>
            </a:r>
          </a:p>
          <a:p>
            <a:pPr lvl="2"/>
            <a:r>
              <a:rPr lang="en-US" dirty="0"/>
              <a:t>Notify me if a particular record changes</a:t>
            </a:r>
          </a:p>
          <a:p>
            <a:pPr lvl="2"/>
            <a:r>
              <a:rPr lang="en-US" dirty="0"/>
              <a:t>Notify me if a record is published that I am looking for</a:t>
            </a:r>
          </a:p>
          <a:p>
            <a:r>
              <a:rPr lang="en-US" dirty="0"/>
              <a:t>Three different kinds of “callback”</a:t>
            </a:r>
          </a:p>
          <a:p>
            <a:pPr lvl="1"/>
            <a:r>
              <a:rPr lang="en-US" dirty="0"/>
              <a:t>Via Email -&gt; To user’s inbox – only a link</a:t>
            </a:r>
          </a:p>
          <a:p>
            <a:pPr lvl="1"/>
            <a:r>
              <a:rPr lang="en-US" dirty="0"/>
              <a:t>Via </a:t>
            </a:r>
            <a:r>
              <a:rPr lang="en-US" dirty="0" err="1"/>
              <a:t>WebHoock</a:t>
            </a:r>
            <a:r>
              <a:rPr lang="en-US" dirty="0"/>
              <a:t> -&gt; To processing endpoint – can receive full resource(s) representations</a:t>
            </a:r>
          </a:p>
          <a:p>
            <a:pPr lvl="1"/>
            <a:r>
              <a:rPr lang="en-US" dirty="0"/>
              <a:t>Via </a:t>
            </a:r>
            <a:r>
              <a:rPr lang="en-US" dirty="0" err="1"/>
              <a:t>WebPush</a:t>
            </a:r>
            <a:r>
              <a:rPr lang="en-US" dirty="0"/>
              <a:t> -&gt; To user’s browser / device – link to obtain resource(s)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BCBB2-7BF3-676C-31BF-00AA60D1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2022 Secure Dimensions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1035C-E17F-F546-3B32-61BD9BCF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Towards a generic OGC API Async Recommendation</a:t>
            </a:r>
            <a:br>
              <a:rPr lang="en-GB"/>
            </a:b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72230-68AB-8A80-6A00-5EFCB7ED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557C-FCC9-154B-81FF-52B45FEBEC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78190"/>
      </p:ext>
    </p:extLst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2397-3197-994D-0F51-0BE5B876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9F4D8-1859-9169-AEA4-EF83204E8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OGC API Asynchronous behavior</a:t>
            </a:r>
          </a:p>
          <a:p>
            <a:r>
              <a:rPr lang="en-US" dirty="0"/>
              <a:t>We need a generic Subscription Management API</a:t>
            </a:r>
          </a:p>
          <a:p>
            <a:r>
              <a:rPr lang="en-US" dirty="0"/>
              <a:t>1) Client to create a subscription</a:t>
            </a:r>
          </a:p>
          <a:p>
            <a:r>
              <a:rPr lang="en-US" dirty="0"/>
              <a:t>2) User Prefer header linking subscription</a:t>
            </a:r>
          </a:p>
          <a:p>
            <a:r>
              <a:rPr lang="en-US" dirty="0"/>
              <a:t>3) Server tells what is followed (sync or async with subscription, or nothing at all)</a:t>
            </a:r>
          </a:p>
          <a:p>
            <a:r>
              <a:rPr lang="en-US" dirty="0"/>
              <a:t>Pattern can be applied to existing infrastructures as Subscription Management API is an extra ”add-on”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81CE4-1012-3174-B51C-6BA8CD08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2022 Secure Dimensions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BF490-2F53-6C77-2402-551FC4E1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Towards a generic OGC API Async Recommendation</a:t>
            </a:r>
            <a:br>
              <a:rPr lang="en-GB"/>
            </a:b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D5051-FBA6-A75D-81AB-6ED67906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557C-FCC9-154B-81FF-52B45FEBEC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8343"/>
      </p:ext>
    </p:extLst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pic>
        <p:nvPicPr>
          <p:cNvPr id="33794" name="Picture 5" descr="matheu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67450" y="2895600"/>
            <a:ext cx="2211388" cy="295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27088" y="1628775"/>
            <a:ext cx="808831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2400" b="1" i="1" dirty="0" err="1">
                <a:solidFill>
                  <a:srgbClr val="CE3300"/>
                </a:solidFill>
                <a:latin typeface="+mj-lt"/>
              </a:rPr>
              <a:t>It</a:t>
            </a:r>
            <a:r>
              <a:rPr lang="de-DE" sz="2400" b="1" i="1" dirty="0">
                <a:solidFill>
                  <a:srgbClr val="CE3300"/>
                </a:solidFill>
                <a:latin typeface="+mj-lt"/>
              </a:rPr>
              <a:t> </a:t>
            </a:r>
            <a:r>
              <a:rPr lang="de-DE" sz="2400" b="1" i="1" dirty="0" err="1">
                <a:solidFill>
                  <a:srgbClr val="CE3300"/>
                </a:solidFill>
                <a:latin typeface="+mj-lt"/>
              </a:rPr>
              <a:t>is</a:t>
            </a:r>
            <a:r>
              <a:rPr lang="de-DE" sz="2400" b="1" i="1" dirty="0">
                <a:solidFill>
                  <a:srgbClr val="CE3300"/>
                </a:solidFill>
                <a:latin typeface="+mj-lt"/>
              </a:rPr>
              <a:t> </a:t>
            </a:r>
            <a:r>
              <a:rPr lang="de-DE" sz="2400" b="1" i="1" dirty="0" err="1">
                <a:solidFill>
                  <a:srgbClr val="CE3300"/>
                </a:solidFill>
                <a:latin typeface="+mj-lt"/>
              </a:rPr>
              <a:t>important</a:t>
            </a:r>
            <a:r>
              <a:rPr lang="de-DE" sz="2400" b="1" i="1" dirty="0">
                <a:solidFill>
                  <a:srgbClr val="CE3300"/>
                </a:solidFill>
                <a:latin typeface="+mj-lt"/>
              </a:rPr>
              <a:t>,</a:t>
            </a:r>
            <a:br>
              <a:rPr lang="de-DE" sz="2400" b="1" i="1" dirty="0">
                <a:solidFill>
                  <a:srgbClr val="CE3300"/>
                </a:solidFill>
                <a:latin typeface="+mj-lt"/>
              </a:rPr>
            </a:br>
            <a:r>
              <a:rPr lang="de-DE" sz="2400" b="1" i="1" dirty="0">
                <a:solidFill>
                  <a:srgbClr val="CE3300"/>
                </a:solidFill>
                <a:latin typeface="+mj-lt"/>
              </a:rPr>
              <a:t>       to do </a:t>
            </a:r>
            <a:r>
              <a:rPr lang="de-DE" sz="2400" b="1" i="1" dirty="0" err="1">
                <a:solidFill>
                  <a:srgbClr val="CE3300"/>
                </a:solidFill>
                <a:latin typeface="+mj-lt"/>
              </a:rPr>
              <a:t>security</a:t>
            </a:r>
            <a:r>
              <a:rPr lang="de-DE" sz="2400" b="1" i="1" dirty="0">
                <a:solidFill>
                  <a:srgbClr val="CE3300"/>
                </a:solidFill>
                <a:latin typeface="+mj-lt"/>
              </a:rPr>
              <a:t> right...</a:t>
            </a:r>
          </a:p>
        </p:txBody>
      </p:sp>
      <p:sp>
        <p:nvSpPr>
          <p:cNvPr id="33796" name="Text Box 30"/>
          <p:cNvSpPr txBox="1">
            <a:spLocks noChangeArrowheads="1"/>
          </p:cNvSpPr>
          <p:nvPr/>
        </p:nvSpPr>
        <p:spPr bwMode="auto">
          <a:xfrm>
            <a:off x="827088" y="2781300"/>
            <a:ext cx="413446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Britannic Bold"/>
                <a:cs typeface="Britannic Bold"/>
              </a:rPr>
              <a:t>Secure Dimensions GmbH </a:t>
            </a:r>
          </a:p>
          <a:p>
            <a:r>
              <a:rPr lang="de-DE">
                <a:latin typeface="Britannic Bold"/>
                <a:cs typeface="Britannic Bold"/>
              </a:rPr>
              <a:t>Holistic Geosecurity </a:t>
            </a:r>
          </a:p>
          <a:p>
            <a:r>
              <a:rPr lang="de-DE">
                <a:latin typeface="+mj-lt"/>
              </a:rPr>
              <a:t>Dr. Andreas Matheus </a:t>
            </a:r>
          </a:p>
          <a:p>
            <a:endParaRPr lang="de-DE">
              <a:latin typeface="+mj-lt"/>
            </a:endParaRPr>
          </a:p>
          <a:p>
            <a:r>
              <a:rPr lang="de-DE">
                <a:latin typeface="+mj-lt"/>
              </a:rPr>
              <a:t>Waxensteinstr. 28 </a:t>
            </a:r>
          </a:p>
          <a:p>
            <a:r>
              <a:rPr lang="de-DE">
                <a:latin typeface="+mj-lt"/>
              </a:rPr>
              <a:t>D-81377 München, Germany </a:t>
            </a:r>
          </a:p>
          <a:p>
            <a:endParaRPr lang="de-DE">
              <a:latin typeface="+mj-lt"/>
            </a:endParaRPr>
          </a:p>
          <a:p>
            <a:r>
              <a:rPr lang="de-DE">
                <a:latin typeface="+mj-lt"/>
              </a:rPr>
              <a:t>Phone	+49 (0)89 </a:t>
            </a:r>
            <a:r>
              <a:rPr lang="de-DE"/>
              <a:t>38151813-0</a:t>
            </a:r>
            <a:endParaRPr lang="de-DE">
              <a:latin typeface="+mj-lt"/>
            </a:endParaRPr>
          </a:p>
          <a:p>
            <a:r>
              <a:rPr lang="de-DE">
                <a:latin typeface="+mj-lt"/>
              </a:rPr>
              <a:t>Mobile	+49 (0)160 1066366</a:t>
            </a:r>
          </a:p>
          <a:p>
            <a:r>
              <a:rPr lang="de-DE">
                <a:latin typeface="+mj-lt"/>
              </a:rPr>
              <a:t>Telefax	+49 (0)89 </a:t>
            </a:r>
            <a:r>
              <a:rPr lang="de-DE"/>
              <a:t>38151813-9</a:t>
            </a:r>
            <a:endParaRPr lang="de-DE">
              <a:latin typeface="+mj-lt"/>
            </a:endParaRPr>
          </a:p>
          <a:p>
            <a:r>
              <a:rPr lang="de-DE">
                <a:latin typeface="+mj-lt"/>
              </a:rPr>
              <a:t>Email 	</a:t>
            </a:r>
            <a:r>
              <a:rPr lang="de-DE">
                <a:latin typeface="+mj-lt"/>
                <a:hlinkClick r:id="rId3"/>
              </a:rPr>
              <a:t>am@secure-dimensions.com</a:t>
            </a:r>
            <a:r>
              <a:rPr lang="de-DE">
                <a:latin typeface="+mj-lt"/>
              </a:rPr>
              <a:t>   </a:t>
            </a:r>
          </a:p>
          <a:p>
            <a:r>
              <a:rPr lang="de-DE">
                <a:latin typeface="+mj-lt"/>
              </a:rPr>
              <a:t>Web 	</a:t>
            </a:r>
            <a:r>
              <a:rPr lang="de-DE">
                <a:latin typeface="+mj-lt"/>
                <a:hlinkClick r:id="rId4"/>
              </a:rPr>
              <a:t>www.secure-dimensions.com</a:t>
            </a:r>
            <a:r>
              <a:rPr lang="de-DE">
                <a:latin typeface="+mj-lt"/>
              </a:rPr>
              <a:t> 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+mj-lt"/>
              </a:rPr>
              <a:t>© 2022 Secure Dimensions 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5535F-F4F1-41CB-A648-E9087BB53C74}" type="slidenum">
              <a:rPr lang="de-DE" smtClean="0">
                <a:latin typeface="+mj-lt"/>
              </a:rPr>
              <a:pPr>
                <a:defRPr/>
              </a:pPr>
              <a:t>12</a:t>
            </a:fld>
            <a:endParaRPr lang="de-DE" dirty="0">
              <a:latin typeface="+mj-lt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err="1">
                <a:latin typeface="+mj-lt"/>
              </a:rPr>
              <a:t>Towards</a:t>
            </a:r>
            <a:r>
              <a:rPr lang="de-DE" dirty="0">
                <a:latin typeface="+mj-lt"/>
              </a:rPr>
              <a:t> a </a:t>
            </a:r>
            <a:r>
              <a:rPr lang="de-DE" dirty="0" err="1">
                <a:latin typeface="+mj-lt"/>
              </a:rPr>
              <a:t>generic</a:t>
            </a:r>
            <a:r>
              <a:rPr lang="de-DE" dirty="0">
                <a:latin typeface="+mj-lt"/>
              </a:rPr>
              <a:t> OGC API </a:t>
            </a:r>
            <a:r>
              <a:rPr lang="de-DE" dirty="0" err="1">
                <a:latin typeface="+mj-lt"/>
              </a:rPr>
              <a:t>Async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Recommendation</a:t>
            </a:r>
            <a:r>
              <a:rPr lang="de-DE" dirty="0">
                <a:latin typeface="+mj-lt"/>
              </a:rPr>
              <a:t> 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22B7-FE1C-9373-ACDA-B167EC33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Web-API Behavior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2D7A4-793A-9C44-9DE8-47CDE3E01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2022 Secure Dimensions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A8686-48EA-DAEE-E7D8-13B6DDDE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Towards a generic OGC API Async Recommendation</a:t>
            </a:r>
            <a:br>
              <a:rPr lang="en-GB"/>
            </a:b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FCFF7-C8B9-44D7-2261-CD69C31C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557C-FCC9-154B-81FF-52B45FEBECB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F61D31D-90B1-F050-75F3-A72AF256B9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12" y="1283970"/>
            <a:ext cx="4488872" cy="4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EDA167D9-E395-EADA-F553-EFFBD49DC679}"/>
              </a:ext>
            </a:extLst>
          </p:cNvPr>
          <p:cNvSpPr/>
          <p:nvPr/>
        </p:nvSpPr>
        <p:spPr>
          <a:xfrm>
            <a:off x="3978234" y="3265714"/>
            <a:ext cx="498763" cy="104502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366F61F-3C88-759E-F8F3-AAF52E708ACC}"/>
              </a:ext>
            </a:extLst>
          </p:cNvPr>
          <p:cNvSpPr/>
          <p:nvPr/>
        </p:nvSpPr>
        <p:spPr>
          <a:xfrm>
            <a:off x="2306491" y="3265714"/>
            <a:ext cx="498763" cy="195943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EF929-83CD-A471-103D-E9CC08314635}"/>
              </a:ext>
            </a:extLst>
          </p:cNvPr>
          <p:cNvSpPr txBox="1"/>
          <p:nvPr/>
        </p:nvSpPr>
        <p:spPr>
          <a:xfrm>
            <a:off x="3390674" y="360356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A4AC7-7054-7C0D-777A-249A799909BA}"/>
              </a:ext>
            </a:extLst>
          </p:cNvPr>
          <p:cNvSpPr txBox="1"/>
          <p:nvPr/>
        </p:nvSpPr>
        <p:spPr>
          <a:xfrm>
            <a:off x="1257806" y="4060763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126028532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B0EE-9C8C-539F-978B-A11AF275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Web-API</a:t>
            </a:r>
            <a:br>
              <a:rPr lang="en-US" dirty="0"/>
            </a:br>
            <a:r>
              <a:rPr lang="en-US" dirty="0"/>
              <a:t>-- Technical Restrictions 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2189-735D-FEBD-FF49-3EC3C543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and receive in same TCP socket pair</a:t>
            </a:r>
          </a:p>
          <a:p>
            <a:endParaRPr lang="en-US" dirty="0"/>
          </a:p>
          <a:p>
            <a:pPr>
              <a:buFont typeface="Symbol" pitchFamily="2" charset="2"/>
              <a:buChar char="Þ"/>
            </a:pPr>
            <a:r>
              <a:rPr lang="en-US" dirty="0"/>
              <a:t>Consequence: Response is due BEFORE socket timeout happens</a:t>
            </a:r>
          </a:p>
          <a:p>
            <a:pPr>
              <a:buFont typeface="Symbol" pitchFamily="2" charset="2"/>
              <a:buChar char="Þ"/>
            </a:pPr>
            <a:r>
              <a:rPr lang="en-US" dirty="0"/>
              <a:t>Caller can set socket timeout, but this has no effect in Reverse-Proxy setup (e.g. Nginx + upstream)</a:t>
            </a:r>
          </a:p>
          <a:p>
            <a:pPr>
              <a:buFont typeface="Symbol" pitchFamily="2" charset="2"/>
              <a:buChar char="Þ"/>
            </a:pPr>
            <a:r>
              <a:rPr lang="en-US" dirty="0"/>
              <a:t>The response must be send back BEFORE the default socket latency is reached! – typically 30s</a:t>
            </a:r>
          </a:p>
          <a:p>
            <a:pPr>
              <a:buFont typeface="Symbol" pitchFamily="2" charset="2"/>
              <a:buChar char="Þ"/>
            </a:pPr>
            <a:r>
              <a:rPr lang="en-US" dirty="0"/>
              <a:t>But users won’t even wait that long. So response should come back within approx. 10s!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BCB1F-996F-CFAD-1C81-78AD0593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2022 Secure Dimensions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CB3D2-8876-9ADC-FB6B-D111C494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Towards a generic OGC API Async Recommendation</a:t>
            </a:r>
            <a:br>
              <a:rPr lang="en-GB" dirty="0"/>
            </a:b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D5817-FC4C-60FC-77CB-06852EC1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557C-FCC9-154B-81FF-52B45FEBEC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34893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B9A2-4091-9DE1-E53C-5F0B8B56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example of OGC API where Synchronous may not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743DA-3FA0-BA78-8872-F7435CC15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Testbed 17: (Encrypted) GeoPackage with large Feature Collection</a:t>
            </a:r>
          </a:p>
          <a:p>
            <a:r>
              <a:rPr lang="en-US" dirty="0"/>
              <a:t>GeoPackage aka SQLite is a binary file that must be fully created on the server side BEFORE the first byte of the response can be sent back to the caller</a:t>
            </a:r>
          </a:p>
          <a:p>
            <a:pPr>
              <a:buFont typeface="Symbol" pitchFamily="2" charset="2"/>
              <a:buChar char="Þ"/>
            </a:pPr>
            <a:r>
              <a:rPr lang="en-US" dirty="0"/>
              <a:t>Danger that socket timeout happens BEFORE GeoPackage file is created!</a:t>
            </a:r>
          </a:p>
          <a:p>
            <a:pPr>
              <a:buFont typeface="Symbol" pitchFamily="2" charset="2"/>
              <a:buChar char="Þ"/>
            </a:pPr>
            <a:r>
              <a:rPr lang="en-US" dirty="0"/>
              <a:t>Danger that server resources (involved in creating the GeoPackage) are wasted</a:t>
            </a:r>
          </a:p>
          <a:p>
            <a:pPr>
              <a:buFont typeface="Symbol" pitchFamily="2" charset="2"/>
              <a:buChar char="Þ"/>
            </a:pPr>
            <a:r>
              <a:rPr lang="en-US" dirty="0"/>
              <a:t>Danger of DoS as repeated requests may consume all available server resources!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1B6ED-F711-3FEA-2BED-D3EEAE359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2022 Secure Dimensions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6812C-5D27-3B39-2043-FDAB905F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Towards a generic OGC API Async Recommendation</a:t>
            </a:r>
            <a:br>
              <a:rPr lang="en-GB"/>
            </a:b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1EB5A-0764-717C-B098-6DE5F273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557C-FCC9-154B-81FF-52B45FEBEC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04387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27B9-8926-C321-48B2-D28F9038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Web-API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A3A53-3853-5E07-039C-92D5BB0B2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that SOME response is send back to the caller BEFORE the socket timeout happens!</a:t>
            </a:r>
          </a:p>
          <a:p>
            <a:r>
              <a:rPr lang="en-US" dirty="0"/>
              <a:t>The continuation protocol typically depends on the API’s semantics. Two basic variations exist:</a:t>
            </a:r>
          </a:p>
          <a:p>
            <a:pPr lvl="1"/>
            <a:r>
              <a:rPr lang="en-US" dirty="0"/>
              <a:t>The caller continuous to be the active part (polling)</a:t>
            </a:r>
          </a:p>
          <a:p>
            <a:pPr lvl="2"/>
            <a:r>
              <a:rPr lang="en-US" dirty="0"/>
              <a:t>E.g. 303 “See Other” with a URI to a status monitor to be used by the caller to get more information. Protocol and data structure typically not standardized.</a:t>
            </a:r>
          </a:p>
          <a:p>
            <a:pPr lvl="1"/>
            <a:r>
              <a:rPr lang="en-US" dirty="0"/>
              <a:t>The service is the active part (push)</a:t>
            </a:r>
          </a:p>
          <a:p>
            <a:pPr lvl="2"/>
            <a:r>
              <a:rPr lang="en-US" dirty="0"/>
              <a:t>E.g. 202 “Don’t call us – we’ll call you”</a:t>
            </a:r>
          </a:p>
          <a:p>
            <a:pPr lvl="2"/>
            <a:r>
              <a:rPr lang="en-US" dirty="0"/>
              <a:t>=&gt; But how to tell the client what will happen next?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2BFA-4FE8-AB85-737D-D953CA1E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2022 Secure Dimensions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4C947-AAB1-39B7-3E4C-82F48CF1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Towards a generic OGC API Async Recommendation</a:t>
            </a:r>
            <a:br>
              <a:rPr lang="en-GB"/>
            </a:b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2BA6C-5F30-A4C5-D420-371023A0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557C-FCC9-154B-81FF-52B45FEBEC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62716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2D97-8664-7D4E-3871-BD790877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Testbed 18 Recommendation</a:t>
            </a:r>
            <a:br>
              <a:rPr lang="en-US" dirty="0"/>
            </a:br>
            <a:r>
              <a:rPr lang="en-US" dirty="0"/>
              <a:t>(Secure and Asynchronous Catalogue Task)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67BE0-CBC1-B174-EBAC-6558AA612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Caller shall use “Prefer” to indicate the preference for the response</a:t>
            </a:r>
          </a:p>
          <a:p>
            <a:pPr lvl="1"/>
            <a:r>
              <a:rPr lang="en-GB" dirty="0"/>
              <a:t>RFC 7240 semantics (wait for synchronous response or “I am able to handle async continuation)</a:t>
            </a:r>
            <a:endParaRPr lang="en-US" dirty="0"/>
          </a:p>
          <a:p>
            <a:r>
              <a:rPr lang="en-US" dirty="0"/>
              <a:t>Testbed 18 proposal is that the HTTP header includes a “callback” or “</a:t>
            </a:r>
            <a:r>
              <a:rPr lang="en-US" dirty="0" err="1"/>
              <a:t>callbackId</a:t>
            </a:r>
            <a:r>
              <a:rPr lang="en-US" dirty="0"/>
              <a:t>”</a:t>
            </a:r>
          </a:p>
          <a:p>
            <a:pPr lvl="1"/>
            <a:r>
              <a:rPr lang="en-GB" dirty="0"/>
              <a:t>Prefer: respond-async, wait=10, </a:t>
            </a:r>
            <a:r>
              <a:rPr lang="en-GB" dirty="0" err="1"/>
              <a:t>callback</a:t>
            </a:r>
            <a:r>
              <a:rPr lang="en-GB" dirty="0"/>
              <a:t>=https://</a:t>
            </a:r>
            <a:r>
              <a:rPr lang="en-GB" dirty="0" err="1"/>
              <a:t>ogc.demo.secure-dimensions.de</a:t>
            </a:r>
            <a:r>
              <a:rPr lang="en-GB" dirty="0"/>
              <a:t>/</a:t>
            </a:r>
            <a:r>
              <a:rPr lang="en-GB" dirty="0" err="1"/>
              <a:t>sms</a:t>
            </a:r>
            <a:r>
              <a:rPr lang="en-GB" dirty="0"/>
              <a:t>/subscriptions/4711</a:t>
            </a:r>
          </a:p>
          <a:p>
            <a:pPr lvl="1"/>
            <a:r>
              <a:rPr lang="en-GB" dirty="0"/>
              <a:t>Prefer: respond-async, wait=10, </a:t>
            </a:r>
            <a:r>
              <a:rPr lang="en-GB" dirty="0" err="1"/>
              <a:t>callbackId</a:t>
            </a:r>
            <a:r>
              <a:rPr lang="en-GB" dirty="0"/>
              <a:t>=4711</a:t>
            </a:r>
          </a:p>
          <a:p>
            <a:r>
              <a:rPr lang="en-US" dirty="0"/>
              <a:t>More details in </a:t>
            </a:r>
            <a:r>
              <a:rPr lang="en-US" dirty="0">
                <a:hlinkClick r:id="rId2"/>
              </a:rPr>
              <a:t>OAB issue 1162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A3A13-208C-7718-4AAB-9BB75EDE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2022 Secure Dimensions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19CD4-DC6C-E997-89FC-9AA426D0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Towards a generic OGC API Async Recommendation</a:t>
            </a:r>
            <a:br>
              <a:rPr lang="en-GB"/>
            </a:b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00DDE-3FA0-14A0-E148-689A34DE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557C-FCC9-154B-81FF-52B45FEBEC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43534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837F-7EB9-4D8D-6CDB-638DCA4B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Example for Web Push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78B88-CB62-ACBA-7E0B-D28B3B65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2022 Secure Dimensions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8A8BC-3812-B44F-7A59-B81ECFE1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Towards a generic OGC API Async Recommendation</a:t>
            </a:r>
            <a:br>
              <a:rPr lang="en-GB"/>
            </a:b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52322-B9D3-7D78-32A0-E71F1A46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557C-FCC9-154B-81FF-52B45FEBECB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FCDE702C-DD79-9BDB-C3C0-5BA9A09A24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8575"/>
            <a:ext cx="5334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25CE41-02A1-975D-47C7-F205186BFB02}"/>
              </a:ext>
            </a:extLst>
          </p:cNvPr>
          <p:cNvSpPr/>
          <p:nvPr/>
        </p:nvSpPr>
        <p:spPr>
          <a:xfrm>
            <a:off x="2887579" y="2991853"/>
            <a:ext cx="2125579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49997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B558-A73C-BEA6-A42A-C0886FE7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Contribution during Code Sprint: Web Push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DA80E-0689-1899-C947-C858898C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2022 Secure Dimensions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349A1-29A6-C9F1-3FB8-924C2383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Towards a generic OGC API Async Recommendation</a:t>
            </a:r>
            <a:br>
              <a:rPr lang="en-GB"/>
            </a:b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0A778-D5F3-964C-E234-808C7661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557C-FCC9-154B-81FF-52B45FEBECB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 descr="Example flow of events for subscription, push message delivery, and unsubscription">
            <a:extLst>
              <a:ext uri="{FF2B5EF4-FFF2-40B4-BE49-F238E27FC236}">
                <a16:creationId xmlns:a16="http://schemas.microsoft.com/office/drawing/2014/main" id="{77A8124C-A60C-A051-BE63-93B38752C6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4" y="1284904"/>
            <a:ext cx="4372248" cy="478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3DFA5FE0-68E5-648A-109C-9E92D0F4CA4E}"/>
              </a:ext>
            </a:extLst>
          </p:cNvPr>
          <p:cNvSpPr/>
          <p:nvPr/>
        </p:nvSpPr>
        <p:spPr>
          <a:xfrm>
            <a:off x="5247441" y="2092898"/>
            <a:ext cx="1389413" cy="581891"/>
          </a:xfrm>
          <a:prstGeom prst="wedgeRoundRectCallout">
            <a:avLst>
              <a:gd name="adj1" fmla="val -139637"/>
              <a:gd name="adj2" fmla="val -112425"/>
              <a:gd name="adj3" fmla="val 1666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TB18 </a:t>
            </a:r>
            <a:r>
              <a:rPr lang="en-US" dirty="0" err="1"/>
              <a:t>pyCSW</a:t>
            </a:r>
            <a:endParaRPr lang="en-US" dirty="0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4B4A130C-9FBC-1649-627A-4867A136F56E}"/>
              </a:ext>
            </a:extLst>
          </p:cNvPr>
          <p:cNvSpPr/>
          <p:nvPr/>
        </p:nvSpPr>
        <p:spPr>
          <a:xfrm>
            <a:off x="5247440" y="1133736"/>
            <a:ext cx="1389413" cy="581891"/>
          </a:xfrm>
          <a:prstGeom prst="wedgeRoundRectCallout">
            <a:avLst>
              <a:gd name="adj1" fmla="val -191774"/>
              <a:gd name="adj2" fmla="val 1861"/>
              <a:gd name="adj3" fmla="val 1666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TB18 </a:t>
            </a:r>
          </a:p>
          <a:p>
            <a:pPr algn="ctr"/>
            <a:r>
              <a:rPr lang="en-US" dirty="0"/>
              <a:t>SMS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286210-FFF2-1AAA-7E9E-CF1019A3E007}"/>
              </a:ext>
            </a:extLst>
          </p:cNvPr>
          <p:cNvSpPr/>
          <p:nvPr/>
        </p:nvSpPr>
        <p:spPr>
          <a:xfrm>
            <a:off x="2045062" y="2496661"/>
            <a:ext cx="1187533" cy="403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15829-786C-E5E0-C237-5C089D6CCC38}"/>
              </a:ext>
            </a:extLst>
          </p:cNvPr>
          <p:cNvSpPr txBox="1"/>
          <p:nvPr/>
        </p:nvSpPr>
        <p:spPr>
          <a:xfrm>
            <a:off x="5247440" y="2900422"/>
            <a:ext cx="3645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pyCSW</a:t>
            </a:r>
            <a:r>
              <a:rPr lang="en-US" dirty="0"/>
              <a:t>:</a:t>
            </a:r>
          </a:p>
          <a:p>
            <a:r>
              <a:rPr lang="en-US" dirty="0">
                <a:hlinkClick r:id="rId3"/>
              </a:rPr>
              <a:t>https://ogc.demo.secure-dimensions.de/pycsw</a:t>
            </a:r>
            <a:r>
              <a:rPr lang="en-US" dirty="0"/>
              <a:t> </a:t>
            </a:r>
          </a:p>
          <a:p>
            <a:r>
              <a:rPr lang="en-US" dirty="0"/>
              <a:t>SMS:</a:t>
            </a:r>
          </a:p>
          <a:p>
            <a:r>
              <a:rPr lang="en-US" dirty="0">
                <a:hlinkClick r:id="rId4"/>
              </a:rPr>
              <a:t>https://ogc.demo.secure-dimensions.de/sms/api</a:t>
            </a:r>
            <a:r>
              <a:rPr lang="en-US" dirty="0"/>
              <a:t> </a:t>
            </a:r>
          </a:p>
        </p:txBody>
      </p:sp>
      <p:sp>
        <p:nvSpPr>
          <p:cNvPr id="11" name="Line Callout 2 10">
            <a:extLst>
              <a:ext uri="{FF2B5EF4-FFF2-40B4-BE49-F238E27FC236}">
                <a16:creationId xmlns:a16="http://schemas.microsoft.com/office/drawing/2014/main" id="{EFCBA14E-84EF-6605-1A41-DD0F7A4418C8}"/>
              </a:ext>
            </a:extLst>
          </p:cNvPr>
          <p:cNvSpPr/>
          <p:nvPr/>
        </p:nvSpPr>
        <p:spPr>
          <a:xfrm>
            <a:off x="5569527" y="5284519"/>
            <a:ext cx="2507673" cy="64126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3895"/>
              <a:gd name="adj6" fmla="val -87703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be implemented during code sprint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69EB5B-7DC7-DA60-7FAE-696A6D99D505}"/>
              </a:ext>
            </a:extLst>
          </p:cNvPr>
          <p:cNvSpPr txBox="1"/>
          <p:nvPr/>
        </p:nvSpPr>
        <p:spPr>
          <a:xfrm>
            <a:off x="789203" y="5957388"/>
            <a:ext cx="35333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5"/>
              </a:rPr>
              <a:t>https://www.w3.org/TR/push-api/#sequence-diagram</a:t>
            </a:r>
            <a:r>
              <a:rPr lang="en-US" sz="9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EE31E2-973A-38B8-2D7D-AA50F16695B0}"/>
              </a:ext>
            </a:extLst>
          </p:cNvPr>
          <p:cNvSpPr/>
          <p:nvPr/>
        </p:nvSpPr>
        <p:spPr>
          <a:xfrm>
            <a:off x="789203" y="3025239"/>
            <a:ext cx="3044243" cy="403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51574"/>
      </p:ext>
    </p:extLst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66DC-474E-BF0F-04E9-C0EA32F5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WebPush</a:t>
            </a:r>
            <a:r>
              <a:rPr lang="en-US" dirty="0"/>
              <a:t> Notifications require Security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4BFD-0647-AB40-75D0-FAAF329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Voluntary Application Server Identification (VAPID) for Web Push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https://datatracker.ietf.org/doc/html/rfc8292</a:t>
            </a:r>
            <a:endParaRPr lang="en-US" dirty="0"/>
          </a:p>
          <a:p>
            <a:r>
              <a:rPr lang="en-GB" dirty="0"/>
              <a:t>Security Considerations</a:t>
            </a:r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dirty="0">
                <a:hlinkClick r:id="rId3"/>
              </a:rPr>
              <a:t>https://datatracker.ietf.org/doc/html/rfc8292#section-5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https://www.w3.org/TR/push-api/#security-and-privacy-considerations</a:t>
            </a:r>
            <a:r>
              <a:rPr lang="en-US" dirty="0"/>
              <a:t> </a:t>
            </a:r>
          </a:p>
          <a:p>
            <a:r>
              <a:rPr lang="en-US" dirty="0"/>
              <a:t>Pushed content should be …</a:t>
            </a:r>
          </a:p>
          <a:p>
            <a:pPr lvl="1"/>
            <a:r>
              <a:rPr lang="en-US" dirty="0"/>
              <a:t>authentic to the user =&gt; signature</a:t>
            </a:r>
          </a:p>
          <a:p>
            <a:pPr lvl="1"/>
            <a:r>
              <a:rPr lang="en-US" dirty="0"/>
              <a:t>confidential to the user =&gt; end-to-end encryption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1BCCD-9008-3691-5EC5-CCAEE906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2022 Secure Dimensions 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58438-5256-7FE1-D1D5-9FBCC954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Towards a generic OGC API Async Recommendation</a:t>
            </a:r>
            <a:br>
              <a:rPr lang="en-GB"/>
            </a:b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7917C-DC8F-813F-8111-BCA5F297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557C-FCC9-154B-81FF-52B45FEBEC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08862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GDI-DE Test Federation.pptx</Template>
  <TotalTime>1203</TotalTime>
  <Words>1182</Words>
  <Application>Microsoft Macintosh PowerPoint</Application>
  <PresentationFormat>On-screen Show (4:3)</PresentationFormat>
  <Paragraphs>151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Book Antiqua</vt:lpstr>
      <vt:lpstr>Britannic Bold</vt:lpstr>
      <vt:lpstr>Calibri</vt:lpstr>
      <vt:lpstr>Symbol</vt:lpstr>
      <vt:lpstr>Standarddesign</vt:lpstr>
      <vt:lpstr>Towards a generic  OGC API Async Recommendation  OGC Code Sprint London 14—16. September 2022 </vt:lpstr>
      <vt:lpstr>Synchronous Web-API Behavior</vt:lpstr>
      <vt:lpstr>Synchronous Web-API -- Technical Restrictions --</vt:lpstr>
      <vt:lpstr>Critical example of OGC API where Synchronous may not work!</vt:lpstr>
      <vt:lpstr>Asynchronous Web-API Behavior</vt:lpstr>
      <vt:lpstr>Testbed 18 Recommendation (Secure and Asynchronous Catalogue Task)</vt:lpstr>
      <vt:lpstr>Sequence Example for Web Push</vt:lpstr>
      <vt:lpstr>Proposed Contribution during Code Sprint: Web Push</vt:lpstr>
      <vt:lpstr>WebPush Notifications require Security </vt:lpstr>
      <vt:lpstr>Additional Use Case for Subscription Service</vt:lpstr>
      <vt:lpstr>Mission!</vt:lpstr>
      <vt:lpstr>Thank You!</vt:lpstr>
    </vt:vector>
  </TitlesOfParts>
  <Company>AM Consult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Portfolio</dc:title>
  <dc:creator>Andreas Matheus</dc:creator>
  <cp:lastModifiedBy>Andreas Matheus</cp:lastModifiedBy>
  <cp:revision>192</cp:revision>
  <dcterms:created xsi:type="dcterms:W3CDTF">2012-07-16T06:53:34Z</dcterms:created>
  <dcterms:modified xsi:type="dcterms:W3CDTF">2022-09-15T08:35:31Z</dcterms:modified>
</cp:coreProperties>
</file>