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CA555-B48A-B341-B439-A3EF7B3EF192}" v="102" dt="2024-07-10T13:29:48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656F-20B5-374D-B041-815225378E1F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26C40-687B-0F44-82E0-88C8C24BFE03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897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G" dirty="0"/>
              <a:t>Image source : </a:t>
            </a:r>
            <a:r>
              <a:rPr lang="en-US" dirty="0"/>
              <a:t>https://</a:t>
            </a:r>
            <a:r>
              <a:rPr lang="en-US" dirty="0" err="1"/>
              <a:t>idratherbewriting.com</a:t>
            </a:r>
            <a:r>
              <a:rPr lang="en-US" dirty="0"/>
              <a:t>/</a:t>
            </a:r>
            <a:r>
              <a:rPr lang="en-US" dirty="0" err="1"/>
              <a:t>learnapidoc</a:t>
            </a:r>
            <a:r>
              <a:rPr lang="en-US" dirty="0"/>
              <a:t>/</a:t>
            </a:r>
            <a:r>
              <a:rPr lang="en-US" dirty="0" err="1"/>
              <a:t>docapis_more_about_authorization.html</a:t>
            </a:r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26C40-687B-0F44-82E0-88C8C24BFE03}" type="slidenum">
              <a:rPr lang="en-EG" smtClean="0"/>
              <a:t>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1684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G" dirty="0"/>
              <a:t>Image source : </a:t>
            </a:r>
            <a:r>
              <a:rPr lang="en-US" dirty="0"/>
              <a:t>https://</a:t>
            </a:r>
            <a:r>
              <a:rPr lang="en-US" dirty="0" err="1"/>
              <a:t>doc.traefik.io</a:t>
            </a:r>
            <a:r>
              <a:rPr lang="en-US" dirty="0"/>
              <a:t>/</a:t>
            </a:r>
            <a:r>
              <a:rPr lang="en-US" dirty="0" err="1"/>
              <a:t>traefik</a:t>
            </a:r>
            <a:r>
              <a:rPr lang="en-US" dirty="0"/>
              <a:t>/</a:t>
            </a:r>
            <a:r>
              <a:rPr lang="en-US" dirty="0" err="1"/>
              <a:t>middlewares</a:t>
            </a:r>
            <a:r>
              <a:rPr lang="en-US" dirty="0"/>
              <a:t>/http/</a:t>
            </a:r>
            <a:r>
              <a:rPr lang="en-US" dirty="0" err="1"/>
              <a:t>forwardauth</a:t>
            </a:r>
            <a:r>
              <a:rPr lang="en-US" dirty="0"/>
              <a:t>/</a:t>
            </a:r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26C40-687B-0F44-82E0-88C8C24BFE03}" type="slidenum">
              <a:rPr lang="en-EG" smtClean="0"/>
              <a:t>6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37817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A45D-0C9C-8545-9AF7-82578AA14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E2232-CFDD-77E6-8921-C423C6D68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BCE0-5A7C-8294-23A7-3616FF18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DF7E7-58E2-CB0B-145D-59636E1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9322-65C4-7443-3B97-826EC52C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5184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43B4-1EA6-C7B4-06B9-8E1D1AE2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8F2BE-F9EC-F816-524B-136BFFF7B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2C6E-DCA6-F333-3510-E823BCB2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FACA-A90A-3C7A-10B8-8E64B800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3698-F156-E55E-0903-CDA9B709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9337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8BC1B-D101-4ECD-C8FC-2D5A031F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80E47-30AB-2808-9379-FE6BC0825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99F9-C1E6-DAFB-BFF0-B735099F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F304-261D-1321-FEFF-28CC8E18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2981-CF1D-1076-DC69-0E39725B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8477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ADB0-55BD-ED35-8649-EF274C00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2328-57FD-7123-3BC5-2299DB91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FB66-8252-9DC5-0A85-68433656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F0B8-D2F4-E492-4EDA-70382C7A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3262-4E5A-ED2D-2E58-0653E374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315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04AA-9DC9-B89F-D14F-0755CBE9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F4D9-4EC4-3F88-D407-51D88309A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9BEE-9A38-9CB2-4998-8AB63A9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DFBE-D2E5-1969-5668-5361A9A7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494C-6ED4-04C8-FEE2-3D0AE4D7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38809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F6B3-8F98-56CE-F95F-8C5525ED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614E-3FBE-0066-7677-4641326C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0CF00-938C-EC7C-B735-47947CC5E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37778-9210-0B0E-8861-26E61E70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6381-242A-00D2-9F69-1682C455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4B8F-1ED4-22A0-88A4-FA24C6BB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9345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AE02-DFA8-FCC8-5814-B54C1D3F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6D9A-5F29-3477-859C-BB628B3E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21A5-1CCE-41DC-D630-84F604D64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250D7-9F10-421F-27DC-E08B4010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B97C7-DFFB-CCCB-D538-37365D9C5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E6AFF-AF14-8027-50BC-7B691DD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5C664-A2F5-BDCA-8460-EEE77FFC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2CE06-7309-C38E-948F-87CF5655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2032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E86D-AB91-DD63-61BB-BA051CB9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51F3D-F0C7-0EC0-7B15-57B83BBF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CA15C-7CBA-EA74-2495-3C466043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1343B-7359-4B1E-D6D4-6F954DBA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4281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D1E14-3CE8-9388-4DB8-FE6E48C0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46F38-65B7-657B-EDA3-4ADB067E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A7753-B0EA-06BD-DF19-0ED582BC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0877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7916-49F5-D6F0-CE3A-98560CBE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C292-F881-BB1D-B555-805BDBA2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6BA21-059D-CB18-A417-AAB17726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4BE3-3D24-E244-E5D8-FD23FBA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6D71C-BA9E-C3B4-EEDD-C8A7AEE4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BBB2A-79AE-2B98-F87D-056A775C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1893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1AD8-4B3F-0CC3-6D48-A7FD45F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E69F5-D397-E569-45C9-D86A339C9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385CA-C0DE-4CD3-54AC-ECF6095F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D6D0-A298-C55F-A51B-2EAF4454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B78EE-9D4E-955B-4AF7-76037560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54BF7-8CF0-9D5B-F3D9-1F5094E0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490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C7A15-4388-7631-14D3-93D9142C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0A0F-4BA2-F972-03FF-A85DEEF0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EC61-2221-B5C2-AD84-8A0696A1E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21BD2-E4FB-AF44-AEFA-1EA3B696808A}" type="datetimeFigureOut">
              <a:rPr lang="en-EG" smtClean="0"/>
              <a:t>10/07/2024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6842-78EC-CB54-C9A0-33E75F4D0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4F8E-204A-26BD-ADB9-FF4FA8B9A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8FC54-ADD3-9E40-826D-FA7ECDF301E7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0262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artologic/pygeoapi-aut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helia.com/integration/openid-connect/introduc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7928-3CA2-E751-9BB8-83CA2CE2F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pygeoapi-auth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8EC1B-6CC0-3559-E071-4BABD5743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authentication and authorization for </a:t>
            </a:r>
            <a:r>
              <a:rPr lang="en-US" dirty="0" err="1"/>
              <a:t>pygeoapi</a:t>
            </a:r>
            <a:endParaRPr lang="en-E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70C3B-A32F-02F1-B6FC-9A03F65ACAAF}"/>
              </a:ext>
            </a:extLst>
          </p:cNvPr>
          <p:cNvSpPr txBox="1"/>
          <p:nvPr/>
        </p:nvSpPr>
        <p:spPr>
          <a:xfrm>
            <a:off x="5269844" y="5073134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G" b="1" dirty="0">
                <a:solidFill>
                  <a:schemeClr val="bg1">
                    <a:lumMod val="50000"/>
                  </a:schemeClr>
                </a:solidFill>
              </a:rPr>
              <a:t>Youssef Harby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D490-13BC-699E-67DE-8076B943D206}"/>
              </a:ext>
            </a:extLst>
          </p:cNvPr>
          <p:cNvSpPr txBox="1"/>
          <p:nvPr/>
        </p:nvSpPr>
        <p:spPr>
          <a:xfrm>
            <a:off x="3805518" y="4081202"/>
            <a:ext cx="4580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G" dirty="0">
                <a:hlinkClick r:id="rId2"/>
              </a:rPr>
              <a:t>https://github.com/cartologic/pygeoapi-auth</a:t>
            </a:r>
            <a:endParaRPr lang="en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F7349-A737-E676-401E-1C7D70D7B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72026"/>
            <a:ext cx="1685974" cy="16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AF17-760C-CEB6-5169-2F28B16E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Todo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DF63-5DA7-79C9-0173-B7F1C7E0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Enable OpenID Connect </a:t>
            </a:r>
            <a:r>
              <a:rPr lang="en-EG" sz="1600" dirty="0"/>
              <a:t>(</a:t>
            </a:r>
            <a:r>
              <a:rPr lang="en-US" sz="1600" dirty="0">
                <a:hlinkClick r:id="rId2"/>
              </a:rPr>
              <a:t>https://www.authelia.com/integration/openid-connect/introduction/</a:t>
            </a:r>
            <a:r>
              <a:rPr lang="en-EG" sz="1600" dirty="0"/>
              <a:t>).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External user authentication </a:t>
            </a:r>
            <a:r>
              <a:rPr lang="en-EG" dirty="0"/>
              <a:t>(LDAP/Keycloak..etc).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Test against QGIS and other GIS desktop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0102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2A2B-A1F5-8EA6-1055-0B6587A0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EG" dirty="0"/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73966-4D62-E193-DA7D-5ED48465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2026"/>
            <a:ext cx="1685974" cy="16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8B53-483D-8AC9-414E-F8F67138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docker run --rm -p 5000:80 </a:t>
            </a:r>
            <a:r>
              <a:rPr lang="en-US" sz="3600" dirty="0" err="1">
                <a:effectLst/>
              </a:rPr>
              <a:t>geopython</a:t>
            </a:r>
            <a:r>
              <a:rPr lang="en-US" sz="3600" dirty="0">
                <a:effectLst/>
              </a:rPr>
              <a:t>/</a:t>
            </a:r>
            <a:r>
              <a:rPr lang="en-US" sz="3600" dirty="0" err="1">
                <a:effectLst/>
              </a:rPr>
              <a:t>pygeoapi:latest</a:t>
            </a:r>
            <a:endParaRPr lang="en-EG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2B82F2-9936-3537-452C-4333CECB49BF}"/>
              </a:ext>
            </a:extLst>
          </p:cNvPr>
          <p:cNvGrpSpPr/>
          <p:nvPr/>
        </p:nvGrpSpPr>
        <p:grpSpPr>
          <a:xfrm>
            <a:off x="4673314" y="2807637"/>
            <a:ext cx="7147861" cy="2539311"/>
            <a:chOff x="3229996" y="3031755"/>
            <a:chExt cx="3770329" cy="1339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D620E9-564C-FFD5-052C-D5C7026B59BB}"/>
                </a:ext>
              </a:extLst>
            </p:cNvPr>
            <p:cNvSpPr/>
            <p:nvPr/>
          </p:nvSpPr>
          <p:spPr>
            <a:xfrm>
              <a:off x="4470400" y="3045618"/>
              <a:ext cx="2529925" cy="1325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EG" dirty="0"/>
            </a:p>
          </p:txBody>
        </p:sp>
        <p:pic>
          <p:nvPicPr>
            <p:cNvPr id="1026" name="Picture 2" descr="Home - pygeoapi">
              <a:extLst>
                <a:ext uri="{FF2B5EF4-FFF2-40B4-BE49-F238E27FC236}">
                  <a16:creationId xmlns:a16="http://schemas.microsoft.com/office/drawing/2014/main" id="{C0698936-28E7-5950-A2FC-9794275E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164" y="3503083"/>
              <a:ext cx="1502395" cy="41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ocker for Developers: Understanding the Core Concepts – Code with Dan Blog">
              <a:extLst>
                <a:ext uri="{FF2B5EF4-FFF2-40B4-BE49-F238E27FC236}">
                  <a16:creationId xmlns:a16="http://schemas.microsoft.com/office/drawing/2014/main" id="{C669CF94-7A5A-3336-61E4-ECA6C0301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046" y="4015713"/>
              <a:ext cx="616891" cy="34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08B5D3-DAB6-A253-3BFF-F121CE60AAC9}"/>
                </a:ext>
              </a:extLst>
            </p:cNvPr>
            <p:cNvSpPr txBox="1"/>
            <p:nvPr/>
          </p:nvSpPr>
          <p:spPr>
            <a:xfrm>
              <a:off x="4470400" y="3031755"/>
              <a:ext cx="698944" cy="194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EG" dirty="0"/>
                <a:t>ort : 80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76519F-7AEE-1404-C995-6906A1E74CC6}"/>
                </a:ext>
              </a:extLst>
            </p:cNvPr>
            <p:cNvSpPr txBox="1"/>
            <p:nvPr/>
          </p:nvSpPr>
          <p:spPr>
            <a:xfrm>
              <a:off x="3229996" y="3031755"/>
              <a:ext cx="698944" cy="194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EG" dirty="0"/>
                <a:t>ort : 5000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D8221C-B7D1-B424-6EF2-EDD8566106ED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5998385" y="2992303"/>
            <a:ext cx="1026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734A70-E7F6-714B-E15A-11F815785CC4}"/>
              </a:ext>
            </a:extLst>
          </p:cNvPr>
          <p:cNvSpPr txBox="1"/>
          <p:nvPr/>
        </p:nvSpPr>
        <p:spPr>
          <a:xfrm>
            <a:off x="5005341" y="2438305"/>
            <a:ext cx="66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65891-5BE0-145D-DFCA-F104F188E812}"/>
              </a:ext>
            </a:extLst>
          </p:cNvPr>
          <p:cNvSpPr txBox="1"/>
          <p:nvPr/>
        </p:nvSpPr>
        <p:spPr>
          <a:xfrm>
            <a:off x="7024895" y="2333841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Container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AD5168-85D1-3BAC-D9E2-10DCB74F1F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51"/>
          <a:stretch/>
        </p:blipFill>
        <p:spPr>
          <a:xfrm>
            <a:off x="275383" y="2217300"/>
            <a:ext cx="4328946" cy="388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48A392-DF86-9A40-D69B-45263978179B}"/>
              </a:ext>
            </a:extLst>
          </p:cNvPr>
          <p:cNvSpPr txBox="1"/>
          <p:nvPr/>
        </p:nvSpPr>
        <p:spPr>
          <a:xfrm>
            <a:off x="275383" y="1708305"/>
            <a:ext cx="23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http://localhost:5000</a:t>
            </a:r>
          </a:p>
        </p:txBody>
      </p:sp>
    </p:spTree>
    <p:extLst>
      <p:ext uri="{BB962C8B-B14F-4D97-AF65-F5344CB8AC3E}">
        <p14:creationId xmlns:p14="http://schemas.microsoft.com/office/powerpoint/2010/main" val="5461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6F6B-84FA-E05D-793B-2C78A028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But what if I have sensitive data?</a:t>
            </a:r>
          </a:p>
        </p:txBody>
      </p:sp>
    </p:spTree>
    <p:extLst>
      <p:ext uri="{BB962C8B-B14F-4D97-AF65-F5344CB8AC3E}">
        <p14:creationId xmlns:p14="http://schemas.microsoft.com/office/powerpoint/2010/main" val="166845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8B53-483D-8AC9-414E-F8F67138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need to protect it !</a:t>
            </a:r>
            <a:endParaRPr lang="en-EG" sz="3600" dirty="0"/>
          </a:p>
        </p:txBody>
      </p:sp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61B62843-0858-D362-EB93-D4799674E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8277" y="2622971"/>
            <a:ext cx="914400" cy="914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F0877D1-8D1E-0162-71CE-C4F13113036F}"/>
              </a:ext>
            </a:extLst>
          </p:cNvPr>
          <p:cNvGrpSpPr/>
          <p:nvPr/>
        </p:nvGrpSpPr>
        <p:grpSpPr>
          <a:xfrm>
            <a:off x="4673314" y="2807637"/>
            <a:ext cx="7147861" cy="2539311"/>
            <a:chOff x="3229996" y="3031755"/>
            <a:chExt cx="3770329" cy="13394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9E4598-AA36-7F82-A110-2FDF547D3B2D}"/>
                </a:ext>
              </a:extLst>
            </p:cNvPr>
            <p:cNvSpPr/>
            <p:nvPr/>
          </p:nvSpPr>
          <p:spPr>
            <a:xfrm>
              <a:off x="4470400" y="3045618"/>
              <a:ext cx="2529925" cy="1325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EG" dirty="0"/>
            </a:p>
          </p:txBody>
        </p:sp>
        <p:pic>
          <p:nvPicPr>
            <p:cNvPr id="19" name="Picture 2" descr="Home - pygeoapi">
              <a:extLst>
                <a:ext uri="{FF2B5EF4-FFF2-40B4-BE49-F238E27FC236}">
                  <a16:creationId xmlns:a16="http://schemas.microsoft.com/office/drawing/2014/main" id="{85F4B7E0-A0AF-2468-855B-A97C4174D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164" y="3503083"/>
              <a:ext cx="1502395" cy="41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ocker for Developers: Understanding the Core Concepts – Code with Dan Blog">
              <a:extLst>
                <a:ext uri="{FF2B5EF4-FFF2-40B4-BE49-F238E27FC236}">
                  <a16:creationId xmlns:a16="http://schemas.microsoft.com/office/drawing/2014/main" id="{5193BE67-A392-CEC6-A238-E95458986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046" y="4015713"/>
              <a:ext cx="616891" cy="34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764BDE-6B99-5C4B-D85C-DA842AA3E848}"/>
                </a:ext>
              </a:extLst>
            </p:cNvPr>
            <p:cNvSpPr txBox="1"/>
            <p:nvPr/>
          </p:nvSpPr>
          <p:spPr>
            <a:xfrm>
              <a:off x="4470400" y="3031755"/>
              <a:ext cx="698944" cy="194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EG" dirty="0"/>
                <a:t>ort : 80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B42478-C908-DE51-D4F2-1B8054919A09}"/>
                </a:ext>
              </a:extLst>
            </p:cNvPr>
            <p:cNvSpPr txBox="1"/>
            <p:nvPr/>
          </p:nvSpPr>
          <p:spPr>
            <a:xfrm>
              <a:off x="3229996" y="3031755"/>
              <a:ext cx="698944" cy="194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EG" dirty="0"/>
                <a:t>ort : 5000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7D955-7A52-071B-C135-9D6E385C5F8B}"/>
              </a:ext>
            </a:extLst>
          </p:cNvPr>
          <p:cNvCxnSpPr>
            <a:stCxn id="21" idx="1"/>
            <a:endCxn id="22" idx="3"/>
          </p:cNvCxnSpPr>
          <p:nvPr/>
        </p:nvCxnSpPr>
        <p:spPr>
          <a:xfrm flipH="1">
            <a:off x="5998385" y="2992303"/>
            <a:ext cx="1026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C3B44D-A725-B478-207D-6BE567632FBA}"/>
              </a:ext>
            </a:extLst>
          </p:cNvPr>
          <p:cNvSpPr txBox="1"/>
          <p:nvPr/>
        </p:nvSpPr>
        <p:spPr>
          <a:xfrm>
            <a:off x="5005341" y="2438305"/>
            <a:ext cx="66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Host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01435-3B3D-D6DA-5B5B-5FF370A191E0}"/>
              </a:ext>
            </a:extLst>
          </p:cNvPr>
          <p:cNvSpPr txBox="1"/>
          <p:nvPr/>
        </p:nvSpPr>
        <p:spPr>
          <a:xfrm>
            <a:off x="7024895" y="2333841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F7A058-8D8C-3BD7-5E9A-6103D572287E}"/>
              </a:ext>
            </a:extLst>
          </p:cNvPr>
          <p:cNvSpPr/>
          <p:nvPr/>
        </p:nvSpPr>
        <p:spPr>
          <a:xfrm>
            <a:off x="1057376" y="3673139"/>
            <a:ext cx="4796280" cy="2513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EG" dirty="0"/>
              <a:t>r any reverse proxy</a:t>
            </a:r>
          </a:p>
        </p:txBody>
      </p:sp>
      <p:pic>
        <p:nvPicPr>
          <p:cNvPr id="27" name="Picture 4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4D62625C-22AE-FFD8-EE56-E7FDBC34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63" y="5528317"/>
            <a:ext cx="1169514" cy="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- icasei/caddy: Caddy v0.11.0 + fixes">
            <a:extLst>
              <a:ext uri="{FF2B5EF4-FFF2-40B4-BE49-F238E27FC236}">
                <a16:creationId xmlns:a16="http://schemas.microsoft.com/office/drawing/2014/main" id="{3E29CD49-B375-99E5-953C-40240FC1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745" y="4105684"/>
            <a:ext cx="1733541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0C20E3A-6BB1-2535-E395-8718092AC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8" t="26292" r="15605" b="6603"/>
          <a:stretch/>
        </p:blipFill>
        <p:spPr bwMode="auto">
          <a:xfrm>
            <a:off x="957971" y="1469223"/>
            <a:ext cx="2605235" cy="16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106138A-A387-DB10-00CE-43DECF2E741A}"/>
              </a:ext>
            </a:extLst>
          </p:cNvPr>
          <p:cNvSpPr txBox="1"/>
          <p:nvPr/>
        </p:nvSpPr>
        <p:spPr>
          <a:xfrm>
            <a:off x="1057376" y="3718815"/>
            <a:ext cx="132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 : 80</a:t>
            </a:r>
          </a:p>
          <a:p>
            <a:r>
              <a:rPr lang="en-EG" dirty="0"/>
              <a:t>Port: 443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C2078-402F-F1DA-AA2C-34F23EF16D26}"/>
              </a:ext>
            </a:extLst>
          </p:cNvPr>
          <p:cNvSpPr txBox="1"/>
          <p:nvPr/>
        </p:nvSpPr>
        <p:spPr>
          <a:xfrm>
            <a:off x="997800" y="3021185"/>
            <a:ext cx="132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 : 80</a:t>
            </a:r>
          </a:p>
          <a:p>
            <a:r>
              <a:rPr lang="en-EG" dirty="0"/>
              <a:t>Port: 443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57DADD-4C36-05EE-E48D-724715E5A7B0}"/>
              </a:ext>
            </a:extLst>
          </p:cNvPr>
          <p:cNvSpPr txBox="1"/>
          <p:nvPr/>
        </p:nvSpPr>
        <p:spPr>
          <a:xfrm>
            <a:off x="311295" y="3143599"/>
            <a:ext cx="66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Host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08F94C-9E71-51CF-572E-8E3048CCCB57}"/>
              </a:ext>
            </a:extLst>
          </p:cNvPr>
          <p:cNvCxnSpPr>
            <a:endCxn id="26" idx="3"/>
          </p:cNvCxnSpPr>
          <p:nvPr/>
        </p:nvCxnSpPr>
        <p:spPr>
          <a:xfrm flipH="1">
            <a:off x="5853656" y="2992303"/>
            <a:ext cx="1171239" cy="1937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888BDDE-2938-B227-1D20-34A35AC0AF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26" t="13894" r="5120" b="13341"/>
          <a:stretch/>
        </p:blipFill>
        <p:spPr>
          <a:xfrm>
            <a:off x="251676" y="5277511"/>
            <a:ext cx="3715471" cy="12357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E120C2-A77E-C059-B207-951D5C84D6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" r="64415" b="50056"/>
          <a:stretch/>
        </p:blipFill>
        <p:spPr>
          <a:xfrm>
            <a:off x="3645064" y="1446849"/>
            <a:ext cx="1354444" cy="11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1AFD-38F3-20E8-67CB-A816EF92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what about authorization !</a:t>
            </a:r>
            <a:endParaRPr lang="en-EG" dirty="0"/>
          </a:p>
        </p:txBody>
      </p:sp>
      <p:pic>
        <p:nvPicPr>
          <p:cNvPr id="12" name="Picture 11" descr="A close-up of a sign&#10;&#10;Description automatically generated">
            <a:extLst>
              <a:ext uri="{FF2B5EF4-FFF2-40B4-BE49-F238E27FC236}">
                <a16:creationId xmlns:a16="http://schemas.microsoft.com/office/drawing/2014/main" id="{9468D4C2-5307-646D-0932-65F589FF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19" y="1690688"/>
            <a:ext cx="6277162" cy="41782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E2C07-5BD1-8F87-3DCA-DD15642CE787}"/>
              </a:ext>
            </a:extLst>
          </p:cNvPr>
          <p:cNvSpPr txBox="1"/>
          <p:nvPr/>
        </p:nvSpPr>
        <p:spPr>
          <a:xfrm>
            <a:off x="6096000" y="5926801"/>
            <a:ext cx="332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</a:t>
            </a:r>
            <a:r>
              <a:rPr lang="en-EG" dirty="0"/>
              <a:t> access any collection/item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23396-3BF2-9951-879E-5C67E556818D}"/>
              </a:ext>
            </a:extLst>
          </p:cNvPr>
          <p:cNvSpPr txBox="1"/>
          <p:nvPr/>
        </p:nvSpPr>
        <p:spPr>
          <a:xfrm>
            <a:off x="3684494" y="5926236"/>
            <a:ext cx="17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EG" dirty="0"/>
              <a:t>ow </a:t>
            </a:r>
            <a:r>
              <a:rPr lang="en-US" dirty="0"/>
              <a:t>I</a:t>
            </a:r>
            <a:r>
              <a:rPr lang="en-EG" dirty="0"/>
              <a:t> know you </a:t>
            </a:r>
          </a:p>
        </p:txBody>
      </p:sp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B0761CA6-6800-F13B-C8A6-D156BA3E4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953" y="1699566"/>
            <a:ext cx="914400" cy="914400"/>
          </a:xfrm>
          <a:prstGeom prst="rect">
            <a:avLst/>
          </a:prstGeom>
        </p:spPr>
      </p:pic>
      <p:pic>
        <p:nvPicPr>
          <p:cNvPr id="20" name="Graphic 19" descr="Pause with solid fill">
            <a:extLst>
              <a:ext uri="{FF2B5EF4-FFF2-40B4-BE49-F238E27FC236}">
                <a16:creationId xmlns:a16="http://schemas.microsoft.com/office/drawing/2014/main" id="{0828E8E9-2B6B-FA1C-10BA-B3EAD261B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6572" y="1690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1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D983-AE9D-550C-FBEB-2FD2B72D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The Solution!</a:t>
            </a:r>
          </a:p>
        </p:txBody>
      </p:sp>
      <p:pic>
        <p:nvPicPr>
          <p:cNvPr id="6146" name="Picture 2" descr="Traefik ForwardAuth Documentation - Traefik">
            <a:extLst>
              <a:ext uri="{FF2B5EF4-FFF2-40B4-BE49-F238E27FC236}">
                <a16:creationId xmlns:a16="http://schemas.microsoft.com/office/drawing/2014/main" id="{63E6B238-7AE7-28A8-91B1-71F66FBC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63" y="3013354"/>
            <a:ext cx="8183873" cy="21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FDFCD-AB2E-721C-058B-71690C7BE670}"/>
              </a:ext>
            </a:extLst>
          </p:cNvPr>
          <p:cNvSpPr txBox="1"/>
          <p:nvPr/>
        </p:nvSpPr>
        <p:spPr>
          <a:xfrm>
            <a:off x="838200" y="19880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forward authentication</a:t>
            </a:r>
            <a:endParaRPr lang="en-EG" dirty="0"/>
          </a:p>
        </p:txBody>
      </p:sp>
      <p:pic>
        <p:nvPicPr>
          <p:cNvPr id="6" name="Picture 2" descr="Home - pygeoapi">
            <a:extLst>
              <a:ext uri="{FF2B5EF4-FFF2-40B4-BE49-F238E27FC236}">
                <a16:creationId xmlns:a16="http://schemas.microsoft.com/office/drawing/2014/main" id="{69F5C7ED-44FC-755C-4CB4-C8740090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966" y="2485855"/>
            <a:ext cx="1459970" cy="3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- authelia/authelia: The Single Sign-On Multi-Factor portal for web  apps">
            <a:extLst>
              <a:ext uri="{FF2B5EF4-FFF2-40B4-BE49-F238E27FC236}">
                <a16:creationId xmlns:a16="http://schemas.microsoft.com/office/drawing/2014/main" id="{A4B2A3E6-B276-28F7-E472-8172BF1F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3" y="5302870"/>
            <a:ext cx="1406064" cy="3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itHub - icasei/caddy: Caddy v0.11.0 + fixes">
            <a:extLst>
              <a:ext uri="{FF2B5EF4-FFF2-40B4-BE49-F238E27FC236}">
                <a16:creationId xmlns:a16="http://schemas.microsoft.com/office/drawing/2014/main" id="{31CFE614-415C-FDF7-3D70-3EBCC6349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98" y="2396336"/>
            <a:ext cx="1471202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912C27B7-8CCA-1631-10CE-66A7B35E1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6000" y="2361690"/>
            <a:ext cx="656719" cy="6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C4F0-B8B5-E5C0-0228-56EE2290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 if </a:t>
            </a:r>
            <a:r>
              <a:rPr lang="en-US" sz="4400" dirty="0">
                <a:solidFill>
                  <a:schemeClr val="accent6"/>
                </a:solidFill>
              </a:rPr>
              <a:t>HTTP 200 OK</a:t>
            </a:r>
            <a:r>
              <a:rPr lang="en-US" dirty="0"/>
              <a:t> </a:t>
            </a:r>
            <a:endParaRPr lang="en-E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08940-9171-8DE2-268A-E7E4986B2031}"/>
              </a:ext>
            </a:extLst>
          </p:cNvPr>
          <p:cNvSpPr/>
          <p:nvPr/>
        </p:nvSpPr>
        <p:spPr>
          <a:xfrm>
            <a:off x="8895316" y="2553244"/>
            <a:ext cx="2458484" cy="1288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pic>
        <p:nvPicPr>
          <p:cNvPr id="6" name="Picture 2" descr="Home - pygeoapi">
            <a:extLst>
              <a:ext uri="{FF2B5EF4-FFF2-40B4-BE49-F238E27FC236}">
                <a16:creationId xmlns:a16="http://schemas.microsoft.com/office/drawing/2014/main" id="{ACEFCE5B-56D6-1A75-5611-5E93D13F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572" y="2997791"/>
            <a:ext cx="1459970" cy="3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C691B073-54DC-15B5-104E-29E6A1EE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969" y="3495945"/>
            <a:ext cx="599471" cy="3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4414AE-2008-1407-06D4-A586D4DB0960}"/>
              </a:ext>
            </a:extLst>
          </p:cNvPr>
          <p:cNvSpPr txBox="1"/>
          <p:nvPr/>
        </p:nvSpPr>
        <p:spPr>
          <a:xfrm>
            <a:off x="8895316" y="2539772"/>
            <a:ext cx="11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 : 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E10698-EFB6-7FE2-87BE-B97F1E8B5BE5}"/>
              </a:ext>
            </a:extLst>
          </p:cNvPr>
          <p:cNvSpPr/>
          <p:nvPr/>
        </p:nvSpPr>
        <p:spPr>
          <a:xfrm>
            <a:off x="8895316" y="4285923"/>
            <a:ext cx="2458484" cy="1288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pic>
        <p:nvPicPr>
          <p:cNvPr id="12" name="Picture 4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C4F313F9-022C-2EE0-DC5B-6E0DEF5C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969" y="5228624"/>
            <a:ext cx="599471" cy="3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9A9D96-3BAC-8F65-602F-C0B2788AD1B0}"/>
              </a:ext>
            </a:extLst>
          </p:cNvPr>
          <p:cNvSpPr txBox="1"/>
          <p:nvPr/>
        </p:nvSpPr>
        <p:spPr>
          <a:xfrm>
            <a:off x="8895316" y="4272451"/>
            <a:ext cx="1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 : 9001</a:t>
            </a:r>
          </a:p>
        </p:txBody>
      </p:sp>
      <p:pic>
        <p:nvPicPr>
          <p:cNvPr id="5122" name="Picture 2" descr="GitHub - authelia/authelia: The Single Sign-On Multi-Factor portal for web  apps">
            <a:extLst>
              <a:ext uri="{FF2B5EF4-FFF2-40B4-BE49-F238E27FC236}">
                <a16:creationId xmlns:a16="http://schemas.microsoft.com/office/drawing/2014/main" id="{CCF36F1E-C2F1-3C4D-8796-0AD4B7416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525" y="4775848"/>
            <a:ext cx="1406064" cy="3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CED872-421E-8BA5-47D3-049F161E9C65}"/>
              </a:ext>
            </a:extLst>
          </p:cNvPr>
          <p:cNvSpPr/>
          <p:nvPr/>
        </p:nvSpPr>
        <p:spPr>
          <a:xfrm>
            <a:off x="5240044" y="3495945"/>
            <a:ext cx="2458484" cy="1288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pic>
        <p:nvPicPr>
          <p:cNvPr id="16" name="Picture 4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075D9E8C-B1BC-39BC-9638-5332E74B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697" y="4438646"/>
            <a:ext cx="599471" cy="3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4C578-3C2A-30A6-D151-394823DD6782}"/>
              </a:ext>
            </a:extLst>
          </p:cNvPr>
          <p:cNvSpPr txBox="1"/>
          <p:nvPr/>
        </p:nvSpPr>
        <p:spPr>
          <a:xfrm>
            <a:off x="5240044" y="3482473"/>
            <a:ext cx="111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ort: 80</a:t>
            </a:r>
          </a:p>
          <a:p>
            <a:r>
              <a:rPr lang="en-EG" dirty="0"/>
              <a:t>Port: 443</a:t>
            </a:r>
          </a:p>
        </p:txBody>
      </p:sp>
      <p:pic>
        <p:nvPicPr>
          <p:cNvPr id="18" name="Picture 6" descr="GitHub - icasei/caddy: Caddy v0.11.0 + fixes">
            <a:extLst>
              <a:ext uri="{FF2B5EF4-FFF2-40B4-BE49-F238E27FC236}">
                <a16:creationId xmlns:a16="http://schemas.microsoft.com/office/drawing/2014/main" id="{F36016A3-7A8A-0FE6-3B4F-9C54DC66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09" y="4148607"/>
            <a:ext cx="1226223" cy="3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22E6E5-6924-FF9B-E10B-01A591F9D8FF}"/>
              </a:ext>
            </a:extLst>
          </p:cNvPr>
          <p:cNvSpPr txBox="1"/>
          <p:nvPr/>
        </p:nvSpPr>
        <p:spPr>
          <a:xfrm>
            <a:off x="4043256" y="3451532"/>
            <a:ext cx="111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ort: 80</a:t>
            </a:r>
          </a:p>
          <a:p>
            <a:r>
              <a:rPr lang="en-EG" dirty="0"/>
              <a:t>Port: 443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446813-4AF3-50F2-22C9-67F512F77C55}"/>
              </a:ext>
            </a:extLst>
          </p:cNvPr>
          <p:cNvCxnSpPr/>
          <p:nvPr/>
        </p:nvCxnSpPr>
        <p:spPr>
          <a:xfrm>
            <a:off x="1252618" y="3883580"/>
            <a:ext cx="2595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EA970-5D93-B9F8-3B5D-7EF9785C1C22}"/>
              </a:ext>
            </a:extLst>
          </p:cNvPr>
          <p:cNvSpPr txBox="1"/>
          <p:nvPr/>
        </p:nvSpPr>
        <p:spPr>
          <a:xfrm>
            <a:off x="4269637" y="2997791"/>
            <a:ext cx="66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8FF8C-0EC0-7573-0653-C70309946A02}"/>
              </a:ext>
            </a:extLst>
          </p:cNvPr>
          <p:cNvSpPr txBox="1"/>
          <p:nvPr/>
        </p:nvSpPr>
        <p:spPr>
          <a:xfrm>
            <a:off x="64220" y="3027496"/>
            <a:ext cx="142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User: yharby</a:t>
            </a:r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7A44621E-0024-947F-5DEF-4547E98A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995" y="3381949"/>
            <a:ext cx="656719" cy="6567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DA9359-3FFE-61A0-E24A-7F99205FE98C}"/>
              </a:ext>
            </a:extLst>
          </p:cNvPr>
          <p:cNvSpPr txBox="1"/>
          <p:nvPr/>
        </p:nvSpPr>
        <p:spPr>
          <a:xfrm>
            <a:off x="1167326" y="3559474"/>
            <a:ext cx="2754318" cy="28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G" sz="1200" dirty="0"/>
              <a:t>app.pygeoapi.local/</a:t>
            </a:r>
            <a:r>
              <a:rPr lang="en-EG" sz="1200" dirty="0">
                <a:highlight>
                  <a:srgbClr val="FFFF00"/>
                </a:highlight>
              </a:rPr>
              <a:t>api/collections/obs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6D0F6F-B75A-3AB2-191C-FFE533B8CEA8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7698528" y="4140011"/>
            <a:ext cx="1196788" cy="789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2BA18A-17E4-74EF-2A34-ED4F9A9CA937}"/>
              </a:ext>
            </a:extLst>
          </p:cNvPr>
          <p:cNvSpPr txBox="1"/>
          <p:nvPr/>
        </p:nvSpPr>
        <p:spPr>
          <a:xfrm>
            <a:off x="4358492" y="6239100"/>
            <a:ext cx="5184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pygeoapi.local</a:t>
            </a:r>
            <a:r>
              <a:rPr lang="en-US" sz="1200" dirty="0"/>
              <a:t>/</a:t>
            </a:r>
            <a:r>
              <a:rPr lang="en-US" sz="1200" dirty="0">
                <a:highlight>
                  <a:srgbClr val="FFFF00"/>
                </a:highlight>
              </a:rPr>
              <a:t>?</a:t>
            </a:r>
            <a:r>
              <a:rPr lang="en-US" sz="1200" dirty="0" err="1">
                <a:highlight>
                  <a:srgbClr val="FFFF00"/>
                </a:highlight>
              </a:rPr>
              <a:t>rd</a:t>
            </a:r>
            <a:r>
              <a:rPr lang="en-US" sz="1200" dirty="0">
                <a:highlight>
                  <a:srgbClr val="FFFF00"/>
                </a:highlight>
              </a:rPr>
              <a:t>=https://</a:t>
            </a:r>
            <a:r>
              <a:rPr lang="en-US" sz="1200" dirty="0" err="1">
                <a:highlight>
                  <a:srgbClr val="FFFF00"/>
                </a:highlight>
              </a:rPr>
              <a:t>app.pygeoapi.local</a:t>
            </a:r>
            <a:r>
              <a:rPr lang="en-US" sz="1200" dirty="0">
                <a:highlight>
                  <a:srgbClr val="FFFF00"/>
                </a:highlight>
              </a:rPr>
              <a:t>/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/collections/</a:t>
            </a:r>
            <a:r>
              <a:rPr lang="en-US" sz="1200" dirty="0" err="1">
                <a:highlight>
                  <a:srgbClr val="FFFF00"/>
                </a:highlight>
              </a:rPr>
              <a:t>obs&amp;rm</a:t>
            </a:r>
            <a:r>
              <a:rPr lang="en-US" sz="1200" dirty="0">
                <a:highlight>
                  <a:srgbClr val="FFFF00"/>
                </a:highlight>
              </a:rPr>
              <a:t>=GET</a:t>
            </a:r>
            <a:endParaRPr lang="en-EG" sz="1200" dirty="0">
              <a:highlight>
                <a:srgbClr val="FFFF00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5F33E5-F346-F803-E25A-7F18FCBF572C}"/>
              </a:ext>
            </a:extLst>
          </p:cNvPr>
          <p:cNvSpPr txBox="1"/>
          <p:nvPr/>
        </p:nvSpPr>
        <p:spPr>
          <a:xfrm rot="2007129">
            <a:off x="7756885" y="4223818"/>
            <a:ext cx="1144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pygeoapi.local</a:t>
            </a:r>
            <a:endParaRPr lang="en-EG" sz="1200" dirty="0">
              <a:highlight>
                <a:srgbClr val="FFFF00"/>
              </a:highligh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29D595-2355-C33D-907B-23F4329BDCFF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7698528" y="3197310"/>
            <a:ext cx="1196788" cy="942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660667-0C74-2204-2730-AD8C8D1A3BF5}"/>
              </a:ext>
            </a:extLst>
          </p:cNvPr>
          <p:cNvSpPr txBox="1"/>
          <p:nvPr/>
        </p:nvSpPr>
        <p:spPr>
          <a:xfrm rot="19274784">
            <a:off x="7503933" y="3393482"/>
            <a:ext cx="1462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app.pygeoapi.local</a:t>
            </a:r>
            <a:endParaRPr lang="en-EG" sz="1200" dirty="0">
              <a:highlight>
                <a:srgbClr val="FFFF00"/>
              </a:highligh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1124006-9195-BDF5-F1CF-C7DA55A122C3}"/>
              </a:ext>
            </a:extLst>
          </p:cNvPr>
          <p:cNvSpPr/>
          <p:nvPr/>
        </p:nvSpPr>
        <p:spPr>
          <a:xfrm>
            <a:off x="1049730" y="3785943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348392-4E22-3356-FEEC-3D3F322B980F}"/>
              </a:ext>
            </a:extLst>
          </p:cNvPr>
          <p:cNvSpPr/>
          <p:nvPr/>
        </p:nvSpPr>
        <p:spPr>
          <a:xfrm>
            <a:off x="8120599" y="4412200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F4B43E-DAD6-BAD5-2E44-9FB39278054B}"/>
              </a:ext>
            </a:extLst>
          </p:cNvPr>
          <p:cNvCxnSpPr>
            <a:cxnSpLocks/>
          </p:cNvCxnSpPr>
          <p:nvPr/>
        </p:nvCxnSpPr>
        <p:spPr>
          <a:xfrm flipH="1" flipV="1">
            <a:off x="7710465" y="4510719"/>
            <a:ext cx="1149491" cy="717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1206666-D0C0-0E4C-496D-92F66B604F1B}"/>
              </a:ext>
            </a:extLst>
          </p:cNvPr>
          <p:cNvSpPr/>
          <p:nvPr/>
        </p:nvSpPr>
        <p:spPr>
          <a:xfrm>
            <a:off x="8204207" y="4782908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56643A-348A-FC7D-E8EB-EE169CD0A667}"/>
              </a:ext>
            </a:extLst>
          </p:cNvPr>
          <p:cNvSpPr txBox="1"/>
          <p:nvPr/>
        </p:nvSpPr>
        <p:spPr>
          <a:xfrm rot="1802705">
            <a:off x="7662693" y="4960476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HTTP 200 OK</a:t>
            </a:r>
            <a:endParaRPr lang="en-EG" sz="1200" dirty="0">
              <a:solidFill>
                <a:schemeClr val="accent6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6A550C9-8CB7-28A7-C670-FA2279ABE631}"/>
              </a:ext>
            </a:extLst>
          </p:cNvPr>
          <p:cNvSpPr/>
          <p:nvPr/>
        </p:nvSpPr>
        <p:spPr>
          <a:xfrm>
            <a:off x="8239444" y="3609103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A83155-6C72-30C9-8028-D6AD9D9D130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708370" y="2724438"/>
            <a:ext cx="1186946" cy="94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0" name="Oval 5119">
            <a:extLst>
              <a:ext uri="{FF2B5EF4-FFF2-40B4-BE49-F238E27FC236}">
                <a16:creationId xmlns:a16="http://schemas.microsoft.com/office/drawing/2014/main" id="{F3DB329D-4FFF-BF7E-DE91-D60BCF690907}"/>
              </a:ext>
            </a:extLst>
          </p:cNvPr>
          <p:cNvSpPr/>
          <p:nvPr/>
        </p:nvSpPr>
        <p:spPr>
          <a:xfrm>
            <a:off x="8677982" y="2663218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5</a:t>
            </a:r>
          </a:p>
        </p:txBody>
      </p:sp>
      <p:sp>
        <p:nvSpPr>
          <p:cNvPr id="5121" name="TextBox 5120">
            <a:extLst>
              <a:ext uri="{FF2B5EF4-FFF2-40B4-BE49-F238E27FC236}">
                <a16:creationId xmlns:a16="http://schemas.microsoft.com/office/drawing/2014/main" id="{20C15DE2-0A3B-111B-656E-88A503EC9BAA}"/>
              </a:ext>
            </a:extLst>
          </p:cNvPr>
          <p:cNvSpPr txBox="1"/>
          <p:nvPr/>
        </p:nvSpPr>
        <p:spPr>
          <a:xfrm rot="19339238">
            <a:off x="7719140" y="297343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Response</a:t>
            </a:r>
            <a:endParaRPr lang="en-EG" sz="1200" dirty="0">
              <a:solidFill>
                <a:schemeClr val="accent6"/>
              </a:solidFill>
            </a:endParaRPr>
          </a:p>
        </p:txBody>
      </p:sp>
      <p:cxnSp>
        <p:nvCxnSpPr>
          <p:cNvPr id="5123" name="Straight Arrow Connector 5122">
            <a:extLst>
              <a:ext uri="{FF2B5EF4-FFF2-40B4-BE49-F238E27FC236}">
                <a16:creationId xmlns:a16="http://schemas.microsoft.com/office/drawing/2014/main" id="{7C7DEF48-2B1A-707C-E4AB-30F1078AE8E9}"/>
              </a:ext>
            </a:extLst>
          </p:cNvPr>
          <p:cNvCxnSpPr>
            <a:cxnSpLocks/>
          </p:cNvCxnSpPr>
          <p:nvPr/>
        </p:nvCxnSpPr>
        <p:spPr>
          <a:xfrm flipH="1">
            <a:off x="1279313" y="4035980"/>
            <a:ext cx="2568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8" name="Oval 5127">
            <a:extLst>
              <a:ext uri="{FF2B5EF4-FFF2-40B4-BE49-F238E27FC236}">
                <a16:creationId xmlns:a16="http://schemas.microsoft.com/office/drawing/2014/main" id="{3885B208-B223-7973-B147-7D9BCBC0460F}"/>
              </a:ext>
            </a:extLst>
          </p:cNvPr>
          <p:cNvSpPr/>
          <p:nvPr/>
        </p:nvSpPr>
        <p:spPr>
          <a:xfrm>
            <a:off x="3744988" y="3929035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6</a:t>
            </a:r>
          </a:p>
        </p:txBody>
      </p:sp>
      <p:sp>
        <p:nvSpPr>
          <p:cNvPr id="5129" name="TextBox 5128">
            <a:extLst>
              <a:ext uri="{FF2B5EF4-FFF2-40B4-BE49-F238E27FC236}">
                <a16:creationId xmlns:a16="http://schemas.microsoft.com/office/drawing/2014/main" id="{2A369CB8-4400-DABF-838C-F708DB6444E7}"/>
              </a:ext>
            </a:extLst>
          </p:cNvPr>
          <p:cNvSpPr txBox="1"/>
          <p:nvPr/>
        </p:nvSpPr>
        <p:spPr>
          <a:xfrm>
            <a:off x="2055360" y="403598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Response</a:t>
            </a:r>
            <a:endParaRPr lang="en-EG" sz="1200" dirty="0">
              <a:solidFill>
                <a:schemeClr val="accent6"/>
              </a:solidFill>
            </a:endParaRPr>
          </a:p>
        </p:txBody>
      </p:sp>
      <p:sp>
        <p:nvSpPr>
          <p:cNvPr id="5130" name="TextBox 5129">
            <a:extLst>
              <a:ext uri="{FF2B5EF4-FFF2-40B4-BE49-F238E27FC236}">
                <a16:creationId xmlns:a16="http://schemas.microsoft.com/office/drawing/2014/main" id="{0F6B8B05-5F4E-063D-64CB-4DA7EDB4CB4D}"/>
              </a:ext>
            </a:extLst>
          </p:cNvPr>
          <p:cNvSpPr txBox="1"/>
          <p:nvPr/>
        </p:nvSpPr>
        <p:spPr>
          <a:xfrm>
            <a:off x="4358492" y="5916083"/>
            <a:ext cx="70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EG" dirty="0"/>
              <a:t>edirected to authelia with redirect needed endpoint in query params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2E974A3A-CB4D-8B3B-5CB1-274C738A623F}"/>
              </a:ext>
            </a:extLst>
          </p:cNvPr>
          <p:cNvSpPr/>
          <p:nvPr/>
        </p:nvSpPr>
        <p:spPr>
          <a:xfrm>
            <a:off x="5078895" y="2256183"/>
            <a:ext cx="6510131" cy="35582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5132" name="TextBox 5131">
            <a:extLst>
              <a:ext uri="{FF2B5EF4-FFF2-40B4-BE49-F238E27FC236}">
                <a16:creationId xmlns:a16="http://schemas.microsoft.com/office/drawing/2014/main" id="{3EA6AB2D-F176-2C84-D5EF-F2D82B0DE269}"/>
              </a:ext>
            </a:extLst>
          </p:cNvPr>
          <p:cNvSpPr txBox="1"/>
          <p:nvPr/>
        </p:nvSpPr>
        <p:spPr>
          <a:xfrm>
            <a:off x="6864269" y="1895706"/>
            <a:ext cx="263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Isolated Docker Network</a:t>
            </a:r>
          </a:p>
        </p:txBody>
      </p:sp>
    </p:spTree>
    <p:extLst>
      <p:ext uri="{BB962C8B-B14F-4D97-AF65-F5344CB8AC3E}">
        <p14:creationId xmlns:p14="http://schemas.microsoft.com/office/powerpoint/2010/main" val="190574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42" grpId="0"/>
      <p:bldP spid="44" grpId="0"/>
      <p:bldP spid="49" grpId="0" animBg="1"/>
      <p:bldP spid="50" grpId="0" animBg="1"/>
      <p:bldP spid="56" grpId="0" animBg="1"/>
      <p:bldP spid="57" grpId="0"/>
      <p:bldP spid="58" grpId="0" animBg="1"/>
      <p:bldP spid="5120" grpId="0" animBg="1"/>
      <p:bldP spid="5121" grpId="0"/>
      <p:bldP spid="5128" grpId="0" animBg="1"/>
      <p:bldP spid="5129" grpId="0"/>
      <p:bldP spid="5130" grpId="0"/>
      <p:bldP spid="5131" grpId="0" animBg="1"/>
      <p:bldP spid="5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C4F0-B8B5-E5C0-0228-56EE2290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 </a:t>
            </a:r>
            <a:r>
              <a:rPr lang="en-US" sz="4400" dirty="0">
                <a:solidFill>
                  <a:srgbClr val="FF0000"/>
                </a:solidFill>
              </a:rPr>
              <a:t>HTTP 4xx KO</a:t>
            </a:r>
            <a:endParaRPr lang="en-E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08940-9171-8DE2-268A-E7E4986B2031}"/>
              </a:ext>
            </a:extLst>
          </p:cNvPr>
          <p:cNvSpPr/>
          <p:nvPr/>
        </p:nvSpPr>
        <p:spPr>
          <a:xfrm>
            <a:off x="8895316" y="2553244"/>
            <a:ext cx="2458484" cy="1288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pic>
        <p:nvPicPr>
          <p:cNvPr id="6" name="Picture 2" descr="Home - pygeoapi">
            <a:extLst>
              <a:ext uri="{FF2B5EF4-FFF2-40B4-BE49-F238E27FC236}">
                <a16:creationId xmlns:a16="http://schemas.microsoft.com/office/drawing/2014/main" id="{ACEFCE5B-56D6-1A75-5611-5E93D13F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572" y="2997791"/>
            <a:ext cx="1459970" cy="3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C691B073-54DC-15B5-104E-29E6A1EE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969" y="3495945"/>
            <a:ext cx="599471" cy="3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4414AE-2008-1407-06D4-A586D4DB0960}"/>
              </a:ext>
            </a:extLst>
          </p:cNvPr>
          <p:cNvSpPr txBox="1"/>
          <p:nvPr/>
        </p:nvSpPr>
        <p:spPr>
          <a:xfrm>
            <a:off x="8895316" y="2539772"/>
            <a:ext cx="11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 : 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E10698-EFB6-7FE2-87BE-B97F1E8B5BE5}"/>
              </a:ext>
            </a:extLst>
          </p:cNvPr>
          <p:cNvSpPr/>
          <p:nvPr/>
        </p:nvSpPr>
        <p:spPr>
          <a:xfrm>
            <a:off x="8895316" y="4285923"/>
            <a:ext cx="2458484" cy="1288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pic>
        <p:nvPicPr>
          <p:cNvPr id="12" name="Picture 4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C4F313F9-022C-2EE0-DC5B-6E0DEF5C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969" y="5228624"/>
            <a:ext cx="599471" cy="3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9A9D96-3BAC-8F65-602F-C0B2788AD1B0}"/>
              </a:ext>
            </a:extLst>
          </p:cNvPr>
          <p:cNvSpPr txBox="1"/>
          <p:nvPr/>
        </p:nvSpPr>
        <p:spPr>
          <a:xfrm>
            <a:off x="8895316" y="4272451"/>
            <a:ext cx="1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 : 9001</a:t>
            </a:r>
          </a:p>
        </p:txBody>
      </p:sp>
      <p:pic>
        <p:nvPicPr>
          <p:cNvPr id="5122" name="Picture 2" descr="GitHub - authelia/authelia: The Single Sign-On Multi-Factor portal for web  apps">
            <a:extLst>
              <a:ext uri="{FF2B5EF4-FFF2-40B4-BE49-F238E27FC236}">
                <a16:creationId xmlns:a16="http://schemas.microsoft.com/office/drawing/2014/main" id="{CCF36F1E-C2F1-3C4D-8796-0AD4B7416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525" y="4775848"/>
            <a:ext cx="1406064" cy="3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CED872-421E-8BA5-47D3-049F161E9C65}"/>
              </a:ext>
            </a:extLst>
          </p:cNvPr>
          <p:cNvSpPr/>
          <p:nvPr/>
        </p:nvSpPr>
        <p:spPr>
          <a:xfrm>
            <a:off x="5240044" y="3495945"/>
            <a:ext cx="2458484" cy="1288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pic>
        <p:nvPicPr>
          <p:cNvPr id="16" name="Picture 4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075D9E8C-B1BC-39BC-9638-5332E74B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697" y="4438646"/>
            <a:ext cx="599471" cy="3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4C578-3C2A-30A6-D151-394823DD6782}"/>
              </a:ext>
            </a:extLst>
          </p:cNvPr>
          <p:cNvSpPr txBox="1"/>
          <p:nvPr/>
        </p:nvSpPr>
        <p:spPr>
          <a:xfrm>
            <a:off x="5240044" y="3482473"/>
            <a:ext cx="111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ort: 80</a:t>
            </a:r>
          </a:p>
          <a:p>
            <a:r>
              <a:rPr lang="en-EG" dirty="0"/>
              <a:t>Port: 443</a:t>
            </a:r>
          </a:p>
        </p:txBody>
      </p:sp>
      <p:pic>
        <p:nvPicPr>
          <p:cNvPr id="18" name="Picture 6" descr="GitHub - icasei/caddy: Caddy v0.11.0 + fixes">
            <a:extLst>
              <a:ext uri="{FF2B5EF4-FFF2-40B4-BE49-F238E27FC236}">
                <a16:creationId xmlns:a16="http://schemas.microsoft.com/office/drawing/2014/main" id="{F36016A3-7A8A-0FE6-3B4F-9C54DC66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09" y="4148607"/>
            <a:ext cx="1226223" cy="3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22E6E5-6924-FF9B-E10B-01A591F9D8FF}"/>
              </a:ext>
            </a:extLst>
          </p:cNvPr>
          <p:cNvSpPr txBox="1"/>
          <p:nvPr/>
        </p:nvSpPr>
        <p:spPr>
          <a:xfrm>
            <a:off x="4043256" y="3451532"/>
            <a:ext cx="111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EG" dirty="0"/>
              <a:t>ort: 80</a:t>
            </a:r>
          </a:p>
          <a:p>
            <a:r>
              <a:rPr lang="en-EG" dirty="0"/>
              <a:t>Port: 443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446813-4AF3-50F2-22C9-67F512F77C55}"/>
              </a:ext>
            </a:extLst>
          </p:cNvPr>
          <p:cNvCxnSpPr/>
          <p:nvPr/>
        </p:nvCxnSpPr>
        <p:spPr>
          <a:xfrm>
            <a:off x="1252618" y="3883580"/>
            <a:ext cx="2595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EA970-5D93-B9F8-3B5D-7EF9785C1C22}"/>
              </a:ext>
            </a:extLst>
          </p:cNvPr>
          <p:cNvSpPr txBox="1"/>
          <p:nvPr/>
        </p:nvSpPr>
        <p:spPr>
          <a:xfrm>
            <a:off x="4269637" y="2997791"/>
            <a:ext cx="66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8FF8C-0EC0-7573-0653-C70309946A02}"/>
              </a:ext>
            </a:extLst>
          </p:cNvPr>
          <p:cNvSpPr txBox="1"/>
          <p:nvPr/>
        </p:nvSpPr>
        <p:spPr>
          <a:xfrm>
            <a:off x="64220" y="3027496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User: </a:t>
            </a:r>
            <a:r>
              <a:rPr lang="en-US" dirty="0" err="1"/>
              <a:t>francbartoli</a:t>
            </a:r>
            <a:endParaRPr lang="en-EG" dirty="0"/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7A44621E-0024-947F-5DEF-4547E98A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995" y="3381949"/>
            <a:ext cx="656719" cy="6567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DA9359-3FFE-61A0-E24A-7F99205FE98C}"/>
              </a:ext>
            </a:extLst>
          </p:cNvPr>
          <p:cNvSpPr txBox="1"/>
          <p:nvPr/>
        </p:nvSpPr>
        <p:spPr>
          <a:xfrm>
            <a:off x="1167326" y="3559474"/>
            <a:ext cx="2754318" cy="28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G" sz="1200" dirty="0"/>
              <a:t>app.pygeoapi.local/</a:t>
            </a:r>
            <a:r>
              <a:rPr lang="en-EG" sz="1200" dirty="0">
                <a:highlight>
                  <a:srgbClr val="FFFF00"/>
                </a:highlight>
              </a:rPr>
              <a:t>api/collections/obs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6D0F6F-B75A-3AB2-191C-FFE533B8CEA8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7698528" y="4140011"/>
            <a:ext cx="1196788" cy="789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2BA18A-17E4-74EF-2A34-ED4F9A9CA937}"/>
              </a:ext>
            </a:extLst>
          </p:cNvPr>
          <p:cNvSpPr txBox="1"/>
          <p:nvPr/>
        </p:nvSpPr>
        <p:spPr>
          <a:xfrm>
            <a:off x="4358492" y="6239100"/>
            <a:ext cx="5184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pygeoapi.local</a:t>
            </a:r>
            <a:r>
              <a:rPr lang="en-US" sz="1200" dirty="0"/>
              <a:t>/</a:t>
            </a:r>
            <a:r>
              <a:rPr lang="en-US" sz="1200" dirty="0">
                <a:highlight>
                  <a:srgbClr val="FFFF00"/>
                </a:highlight>
              </a:rPr>
              <a:t>?</a:t>
            </a:r>
            <a:r>
              <a:rPr lang="en-US" sz="1200" dirty="0" err="1">
                <a:highlight>
                  <a:srgbClr val="FFFF00"/>
                </a:highlight>
              </a:rPr>
              <a:t>rd</a:t>
            </a:r>
            <a:r>
              <a:rPr lang="en-US" sz="1200" dirty="0">
                <a:highlight>
                  <a:srgbClr val="FFFF00"/>
                </a:highlight>
              </a:rPr>
              <a:t>=https://</a:t>
            </a:r>
            <a:r>
              <a:rPr lang="en-US" sz="1200" dirty="0" err="1">
                <a:highlight>
                  <a:srgbClr val="FFFF00"/>
                </a:highlight>
              </a:rPr>
              <a:t>app.pygeoapi.local</a:t>
            </a:r>
            <a:r>
              <a:rPr lang="en-US" sz="1200" dirty="0">
                <a:highlight>
                  <a:srgbClr val="FFFF00"/>
                </a:highlight>
              </a:rPr>
              <a:t>/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/collections/</a:t>
            </a:r>
            <a:r>
              <a:rPr lang="en-US" sz="1200" dirty="0" err="1">
                <a:highlight>
                  <a:srgbClr val="FFFF00"/>
                </a:highlight>
              </a:rPr>
              <a:t>obs&amp;rm</a:t>
            </a:r>
            <a:r>
              <a:rPr lang="en-US" sz="1200" dirty="0">
                <a:highlight>
                  <a:srgbClr val="FFFF00"/>
                </a:highlight>
              </a:rPr>
              <a:t>=GET</a:t>
            </a:r>
            <a:endParaRPr lang="en-EG" sz="1200" dirty="0">
              <a:highlight>
                <a:srgbClr val="FFFF00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5F33E5-F346-F803-E25A-7F18FCBF572C}"/>
              </a:ext>
            </a:extLst>
          </p:cNvPr>
          <p:cNvSpPr txBox="1"/>
          <p:nvPr/>
        </p:nvSpPr>
        <p:spPr>
          <a:xfrm rot="2007129">
            <a:off x="7756885" y="4223818"/>
            <a:ext cx="1144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pygeoapi.local</a:t>
            </a:r>
            <a:endParaRPr lang="en-EG" sz="1200" dirty="0">
              <a:highlight>
                <a:srgbClr val="FFFF00"/>
              </a:highligh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1124006-9195-BDF5-F1CF-C7DA55A122C3}"/>
              </a:ext>
            </a:extLst>
          </p:cNvPr>
          <p:cNvSpPr/>
          <p:nvPr/>
        </p:nvSpPr>
        <p:spPr>
          <a:xfrm>
            <a:off x="1049730" y="3785943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348392-4E22-3356-FEEC-3D3F322B980F}"/>
              </a:ext>
            </a:extLst>
          </p:cNvPr>
          <p:cNvSpPr/>
          <p:nvPr/>
        </p:nvSpPr>
        <p:spPr>
          <a:xfrm>
            <a:off x="8120599" y="4412200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F4B43E-DAD6-BAD5-2E44-9FB39278054B}"/>
              </a:ext>
            </a:extLst>
          </p:cNvPr>
          <p:cNvCxnSpPr>
            <a:cxnSpLocks/>
          </p:cNvCxnSpPr>
          <p:nvPr/>
        </p:nvCxnSpPr>
        <p:spPr>
          <a:xfrm flipH="1" flipV="1">
            <a:off x="7710465" y="4510719"/>
            <a:ext cx="1149491" cy="717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1206666-D0C0-0E4C-496D-92F66B604F1B}"/>
              </a:ext>
            </a:extLst>
          </p:cNvPr>
          <p:cNvSpPr/>
          <p:nvPr/>
        </p:nvSpPr>
        <p:spPr>
          <a:xfrm>
            <a:off x="8204207" y="4782908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56643A-348A-FC7D-E8EB-EE169CD0A667}"/>
              </a:ext>
            </a:extLst>
          </p:cNvPr>
          <p:cNvSpPr txBox="1"/>
          <p:nvPr/>
        </p:nvSpPr>
        <p:spPr>
          <a:xfrm rot="1802705">
            <a:off x="7680006" y="4960476"/>
            <a:ext cx="1004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 4xx KO</a:t>
            </a:r>
            <a:endParaRPr lang="en-EG" sz="1200" dirty="0">
              <a:solidFill>
                <a:srgbClr val="FF0000"/>
              </a:solidFill>
            </a:endParaRPr>
          </a:p>
        </p:txBody>
      </p:sp>
      <p:cxnSp>
        <p:nvCxnSpPr>
          <p:cNvPr id="5123" name="Straight Arrow Connector 5122">
            <a:extLst>
              <a:ext uri="{FF2B5EF4-FFF2-40B4-BE49-F238E27FC236}">
                <a16:creationId xmlns:a16="http://schemas.microsoft.com/office/drawing/2014/main" id="{7C7DEF48-2B1A-707C-E4AB-30F1078AE8E9}"/>
              </a:ext>
            </a:extLst>
          </p:cNvPr>
          <p:cNvCxnSpPr>
            <a:cxnSpLocks/>
          </p:cNvCxnSpPr>
          <p:nvPr/>
        </p:nvCxnSpPr>
        <p:spPr>
          <a:xfrm flipH="1">
            <a:off x="1279313" y="4035980"/>
            <a:ext cx="2568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8" name="Oval 5127">
            <a:extLst>
              <a:ext uri="{FF2B5EF4-FFF2-40B4-BE49-F238E27FC236}">
                <a16:creationId xmlns:a16="http://schemas.microsoft.com/office/drawing/2014/main" id="{3885B208-B223-7973-B147-7D9BCBC0460F}"/>
              </a:ext>
            </a:extLst>
          </p:cNvPr>
          <p:cNvSpPr/>
          <p:nvPr/>
        </p:nvSpPr>
        <p:spPr>
          <a:xfrm>
            <a:off x="3744988" y="3929035"/>
            <a:ext cx="229583" cy="229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4</a:t>
            </a:r>
          </a:p>
        </p:txBody>
      </p:sp>
      <p:sp>
        <p:nvSpPr>
          <p:cNvPr id="5129" name="TextBox 5128">
            <a:extLst>
              <a:ext uri="{FF2B5EF4-FFF2-40B4-BE49-F238E27FC236}">
                <a16:creationId xmlns:a16="http://schemas.microsoft.com/office/drawing/2014/main" id="{2A369CB8-4400-DABF-838C-F708DB6444E7}"/>
              </a:ext>
            </a:extLst>
          </p:cNvPr>
          <p:cNvSpPr txBox="1"/>
          <p:nvPr/>
        </p:nvSpPr>
        <p:spPr>
          <a:xfrm>
            <a:off x="2055360" y="4035980"/>
            <a:ext cx="658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ERROR</a:t>
            </a:r>
            <a:endParaRPr lang="en-EG" sz="1200" dirty="0">
              <a:solidFill>
                <a:srgbClr val="FF0000"/>
              </a:solidFill>
            </a:endParaRPr>
          </a:p>
        </p:txBody>
      </p:sp>
      <p:sp>
        <p:nvSpPr>
          <p:cNvPr id="5130" name="TextBox 5129">
            <a:extLst>
              <a:ext uri="{FF2B5EF4-FFF2-40B4-BE49-F238E27FC236}">
                <a16:creationId xmlns:a16="http://schemas.microsoft.com/office/drawing/2014/main" id="{0F6B8B05-5F4E-063D-64CB-4DA7EDB4CB4D}"/>
              </a:ext>
            </a:extLst>
          </p:cNvPr>
          <p:cNvSpPr txBox="1"/>
          <p:nvPr/>
        </p:nvSpPr>
        <p:spPr>
          <a:xfrm>
            <a:off x="4358492" y="5916083"/>
            <a:ext cx="70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EG" dirty="0"/>
              <a:t>edirected to authelia with redirect needed endpoint in query params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2E974A3A-CB4D-8B3B-5CB1-274C738A623F}"/>
              </a:ext>
            </a:extLst>
          </p:cNvPr>
          <p:cNvSpPr/>
          <p:nvPr/>
        </p:nvSpPr>
        <p:spPr>
          <a:xfrm>
            <a:off x="5078895" y="2256183"/>
            <a:ext cx="6510131" cy="35582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5132" name="TextBox 5131">
            <a:extLst>
              <a:ext uri="{FF2B5EF4-FFF2-40B4-BE49-F238E27FC236}">
                <a16:creationId xmlns:a16="http://schemas.microsoft.com/office/drawing/2014/main" id="{3EA6AB2D-F176-2C84-D5EF-F2D82B0DE269}"/>
              </a:ext>
            </a:extLst>
          </p:cNvPr>
          <p:cNvSpPr txBox="1"/>
          <p:nvPr/>
        </p:nvSpPr>
        <p:spPr>
          <a:xfrm>
            <a:off x="6864269" y="1895706"/>
            <a:ext cx="263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G" dirty="0"/>
              <a:t>Isolated Docker Network</a:t>
            </a:r>
          </a:p>
        </p:txBody>
      </p:sp>
    </p:spTree>
    <p:extLst>
      <p:ext uri="{BB962C8B-B14F-4D97-AF65-F5344CB8AC3E}">
        <p14:creationId xmlns:p14="http://schemas.microsoft.com/office/powerpoint/2010/main" val="29646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42" grpId="0"/>
      <p:bldP spid="49" grpId="0" animBg="1"/>
      <p:bldP spid="50" grpId="0" animBg="1"/>
      <p:bldP spid="56" grpId="0" animBg="1"/>
      <p:bldP spid="57" grpId="0"/>
      <p:bldP spid="5128" grpId="0" animBg="1"/>
      <p:bldP spid="5129" grpId="0"/>
      <p:bldP spid="5130" grpId="0"/>
      <p:bldP spid="5131" grpId="0" animBg="1"/>
      <p:bldP spid="5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C5BEC-8D22-F879-E404-613353115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1" t="9497" r="4927" b="9406"/>
          <a:stretch/>
        </p:blipFill>
        <p:spPr>
          <a:xfrm>
            <a:off x="207988" y="691632"/>
            <a:ext cx="11776024" cy="54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383</Words>
  <Application>Microsoft Macintosh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.SF NS</vt:lpstr>
      <vt:lpstr>Aptos</vt:lpstr>
      <vt:lpstr>Aptos Display</vt:lpstr>
      <vt:lpstr>Arial</vt:lpstr>
      <vt:lpstr>Office Theme</vt:lpstr>
      <vt:lpstr>pygeoapi-auth</vt:lpstr>
      <vt:lpstr>docker run --rm -p 5000:80 geopython/pygeoapi:latest</vt:lpstr>
      <vt:lpstr>But what if I have sensitive data?</vt:lpstr>
      <vt:lpstr>We need to protect it !</vt:lpstr>
      <vt:lpstr>But what about authorization !</vt:lpstr>
      <vt:lpstr>The Solution!</vt:lpstr>
      <vt:lpstr>Architecture Diagram if HTTP 200 OK </vt:lpstr>
      <vt:lpstr>Architecture Diagram HTTP 4xx KO</vt:lpstr>
      <vt:lpstr>PowerPoint Presentation</vt:lpstr>
      <vt:lpstr>Todo list: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pygeoapi-auth</dc:title>
  <dc:subject/>
  <dc:creator>Youssef Harby يوسف حربي</dc:creator>
  <cp:keywords/>
  <dc:description>https://youssefharby.com</dc:description>
  <cp:lastModifiedBy>Youssef Harby يوسف حربي</cp:lastModifiedBy>
  <cp:revision>3</cp:revision>
  <dcterms:created xsi:type="dcterms:W3CDTF">2024-07-10T10:32:25Z</dcterms:created>
  <dcterms:modified xsi:type="dcterms:W3CDTF">2024-07-10T14:05:33Z</dcterms:modified>
  <cp:category/>
</cp:coreProperties>
</file>