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86" r:id="rId4"/>
    <p:sldId id="295" r:id="rId5"/>
    <p:sldId id="289" r:id="rId6"/>
    <p:sldId id="290" r:id="rId7"/>
    <p:sldId id="293" r:id="rId8"/>
    <p:sldId id="315" r:id="rId9"/>
    <p:sldId id="298" r:id="rId10"/>
    <p:sldId id="299" r:id="rId11"/>
    <p:sldId id="301" r:id="rId12"/>
    <p:sldId id="302" r:id="rId13"/>
    <p:sldId id="303" r:id="rId14"/>
    <p:sldId id="304" r:id="rId15"/>
    <p:sldId id="305" r:id="rId16"/>
    <p:sldId id="306" r:id="rId17"/>
    <p:sldId id="308" r:id="rId18"/>
    <p:sldId id="309" r:id="rId19"/>
    <p:sldId id="310" r:id="rId20"/>
    <p:sldId id="311" r:id="rId21"/>
  </p:sldIdLst>
  <p:sldSz cx="9144000" cy="6858000" type="screen4x3"/>
  <p:notesSz cx="6858000" cy="9144000"/>
  <p:custDataLst>
    <p:tags r:id="rId26"/>
  </p:custDataLst>
  <p:defaultTextStyle>
    <a:defPPr>
      <a:defRPr lang="en-US"/>
    </a:defPPr>
    <a:lvl1pPr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2358" autoAdjust="0"/>
  </p:normalViewPr>
  <p:slideViewPr>
    <p:cSldViewPr showGuides="1">
      <p:cViewPr varScale="1">
        <p:scale>
          <a:sx n="67" d="100"/>
          <a:sy n="67" d="100"/>
        </p:scale>
        <p:origin x="109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b="0">
                <a:latin typeface="Times New Roman" panose="02020603050405020304" pitchFamily="18" charset="0"/>
                <a:ea typeface="宋体" panose="02010600030101010101" pitchFamily="2" charset="-122"/>
              </a:defRPr>
            </a:lvl1pPr>
          </a:lstStyle>
          <a:p>
            <a:pPr>
              <a:defRPr/>
            </a:pPr>
            <a:endParaRPr lang="zh-CN" alt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b="0">
                <a:latin typeface="Times New Roman" panose="02020603050405020304" pitchFamily="18" charset="0"/>
              </a:defRPr>
            </a:lvl1pPr>
          </a:lstStyle>
          <a:p>
            <a:pPr>
              <a:defRPr/>
            </a:pPr>
            <a:fld id="{28711DF7-44D6-4CFD-936B-909E79724BCC}"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CN" altLang="en-US" noProof="1"/>
              <a:t>单击此处编辑母版标题样式</a:t>
            </a:r>
            <a:endParaRPr lang="zh-CN" altLang="en-US" noProof="1"/>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endParaRPr lang="zh-CN" altLang="en-US" noProof="1"/>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6EE8AAC-C3D1-4502-B03E-1EF0068CA3F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8A82F160-A9B6-4C2D-B9F8-5B50757DBC9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63C81A1E-9E18-426E-B56D-3C46EF0F76FB}"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6F31A7AB-AED6-4978-B672-CF9FD35B72F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68BD4423-E2FC-488B-9221-9EC2C238E80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D517863C-4696-44CE-9324-A4DD754B591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7DD5B753-F15A-42DF-83D9-667493CD5139}"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8A625182-4BC0-449A-8643-E1BC63715E9E}"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CBD42009-8F53-43C4-9FF0-0C87F344D00E}"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125897C1-8444-45D5-AE0C-1E5BC065D8F8}"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70E80F54-670C-42A4-8E93-DEFD75B385F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b="0"/>
          </a:p>
        </p:txBody>
      </p:sp>
      <p:sp>
        <p:nvSpPr>
          <p:cNvPr id="1033" name="Rectangle 9"/>
          <p:cNvSpPr>
            <a:spLocks noGrp="1" noChangeArrowheads="1"/>
          </p:cNvSpPr>
          <p:nvPr>
            <p:ph type="title" idx="4294967295"/>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34" name="Rectangle 10"/>
          <p:cNvSpPr>
            <a:spLocks noGrp="1" noChangeArrowheads="1"/>
          </p:cNvSpPr>
          <p:nvPr>
            <p:ph type="body" idx="9"/>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0" sz="1400" b="0">
                <a:ea typeface="宋体" panose="02010600030101010101" pitchFamily="2" charset="-122"/>
              </a:defRPr>
            </a:lvl1pPr>
          </a:lstStyle>
          <a:p>
            <a:pPr>
              <a:defRPr/>
            </a:pPr>
            <a:endParaRPr lang="en-US" altLang="zh-CN"/>
          </a:p>
        </p:txBody>
      </p:sp>
      <p:sp>
        <p:nvSpPr>
          <p:cNvPr id="5132"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buFontTx/>
              <a:buNone/>
              <a:defRPr kumimoji="0" sz="1400" b="0">
                <a:ea typeface="宋体" panose="02010600030101010101" pitchFamily="2" charset="-122"/>
              </a:defRPr>
            </a:lvl1pPr>
          </a:lstStyle>
          <a:p>
            <a:pPr>
              <a:defRPr/>
            </a:pPr>
            <a:endParaRPr lang="en-US" altLang="zh-CN"/>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400" b="0"/>
            </a:lvl1pPr>
          </a:lstStyle>
          <a:p>
            <a:pPr>
              <a:defRPr/>
            </a:pPr>
            <a:fld id="{E4B4C252-2353-4A21-9310-C892AD23310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ftp://student:sc.sdu.edu.cn@211.87.227.230:230/" TargetMode="External"/><Relationship Id="rId1" Type="http://schemas.openxmlformats.org/officeDocument/2006/relationships/hyperlink" Target="mailto:yzm@sdu.edu.c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F81A6B19-F131-48A9-8AF0-AF0A3A90D579}" type="slidenum">
              <a:rPr lang="zh-CN" altLang="en-US" sz="1400" b="0" smtClean="0">
                <a:solidFill>
                  <a:schemeClr val="bg2"/>
                </a:solidFill>
              </a:rPr>
            </a:fld>
            <a:endParaRPr lang="zh-CN" altLang="en-US" sz="1400" b="0">
              <a:solidFill>
                <a:schemeClr val="bg2"/>
              </a:solidFill>
            </a:endParaRPr>
          </a:p>
        </p:txBody>
      </p:sp>
      <p:sp>
        <p:nvSpPr>
          <p:cNvPr id="4099" name="Rectangle 2"/>
          <p:cNvSpPr>
            <a:spLocks noGrp="1" noChangeArrowheads="1"/>
          </p:cNvSpPr>
          <p:nvPr>
            <p:ph type="ctrTitle"/>
          </p:nvPr>
        </p:nvSpPr>
        <p:spPr/>
        <p:txBody>
          <a:bodyPr/>
          <a:lstStyle/>
          <a:p>
            <a:pPr eaLnBrk="1" hangingPunct="1"/>
            <a:r>
              <a:rPr lang="zh-CN" altLang="en-US"/>
              <a:t>数据库课程设计 题目及要求</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p:nvPr>
        </p:nvSpPr>
        <p:spPr/>
        <p:txBody>
          <a:bodyPr/>
          <a:lstStyle/>
          <a:p>
            <a:r>
              <a:rPr lang="zh-CN" altLang="en-US"/>
              <a:t>数据库课程设计题目</a:t>
            </a:r>
            <a:endParaRPr lang="zh-CN" altLang="en-US"/>
          </a:p>
        </p:txBody>
      </p:sp>
      <p:sp>
        <p:nvSpPr>
          <p:cNvPr id="13315" name="内容占位符 2"/>
          <p:cNvSpPr>
            <a:spLocks noGrp="1" noChangeArrowheads="1"/>
          </p:cNvSpPr>
          <p:nvPr>
            <p:ph idx="1"/>
          </p:nvPr>
        </p:nvSpPr>
        <p:spPr/>
        <p:txBody>
          <a:bodyPr/>
          <a:lstStyle/>
          <a:p>
            <a:r>
              <a:rPr lang="en-US" altLang="zh-CN"/>
              <a:t>2</a:t>
            </a:r>
            <a:r>
              <a:rPr lang="zh-CN" altLang="en-US"/>
              <a:t>、住院信息系统</a:t>
            </a:r>
            <a:endParaRPr lang="en-US" altLang="zh-CN"/>
          </a:p>
          <a:p>
            <a:pPr lvl="1" eaLnBrk="1" hangingPunct="1"/>
            <a:r>
              <a:rPr lang="zh-CN" altLang="en-US" sz="2400"/>
              <a:t>病人住院</a:t>
            </a:r>
            <a:endParaRPr lang="en-US" altLang="zh-CN" sz="2400"/>
          </a:p>
          <a:p>
            <a:pPr lvl="1" eaLnBrk="1" hangingPunct="1"/>
            <a:r>
              <a:rPr lang="zh-CN" altLang="en-US" sz="2400"/>
              <a:t>住院押金管理</a:t>
            </a:r>
            <a:endParaRPr lang="zh-CN" altLang="en-US" sz="2400"/>
          </a:p>
          <a:p>
            <a:pPr lvl="1" eaLnBrk="1" hangingPunct="1"/>
            <a:r>
              <a:rPr lang="zh-CN" altLang="en-US" sz="2400"/>
              <a:t>病人处方和检查检验项目开立</a:t>
            </a:r>
            <a:endParaRPr lang="zh-CN" altLang="en-US" sz="2400"/>
          </a:p>
          <a:p>
            <a:pPr lvl="1" eaLnBrk="1" hangingPunct="1"/>
            <a:r>
              <a:rPr lang="zh-CN" altLang="en-US" sz="2400"/>
              <a:t>病人出院</a:t>
            </a:r>
            <a:endParaRPr lang="en-US" altLang="zh-CN" sz="2400"/>
          </a:p>
          <a:p>
            <a:pPr lvl="1" eaLnBrk="1" hangingPunct="1"/>
            <a:r>
              <a:rPr lang="zh-CN" altLang="en-US" sz="2400"/>
              <a:t>病人转科室</a:t>
            </a:r>
            <a:endParaRPr lang="zh-CN" altLang="en-US" sz="2400"/>
          </a:p>
          <a:p>
            <a:pPr lvl="1" eaLnBrk="1" hangingPunct="1"/>
            <a:r>
              <a:rPr lang="zh-CN" altLang="en-US" sz="2400"/>
              <a:t>异常处理</a:t>
            </a:r>
            <a:endParaRPr lang="zh-CN" altLang="en-US" sz="2400"/>
          </a:p>
          <a:p>
            <a:pPr lvl="1" eaLnBrk="1" hangingPunct="1"/>
            <a:r>
              <a:rPr lang="zh-CN" altLang="en-US" sz="2400"/>
              <a:t>基本数据维护</a:t>
            </a:r>
            <a:endParaRPr lang="en-US" altLang="zh-CN" sz="2400"/>
          </a:p>
          <a:p>
            <a:pPr lvl="1" eaLnBrk="1" hangingPunct="1"/>
            <a:r>
              <a:rPr lang="zh-CN" altLang="en-US" sz="2400"/>
              <a:t>查询</a:t>
            </a:r>
            <a:endParaRPr lang="zh-CN" altLang="en-US" sz="2400"/>
          </a:p>
          <a:p>
            <a:endParaRPr lang="zh-CN" altLang="en-US"/>
          </a:p>
        </p:txBody>
      </p:sp>
      <p:sp>
        <p:nvSpPr>
          <p:cNvPr id="133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E0EB82-E2DB-4224-879A-F41EF1703D80}" type="slidenum">
              <a:rPr lang="zh-CN" altLang="en-US" sz="1400" b="0" smtClean="0"/>
            </a:fld>
            <a:endParaRPr lang="en-US" altLang="zh-CN" sz="1400"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p:nvPr>
        </p:nvSpPr>
        <p:spPr/>
        <p:txBody>
          <a:bodyPr/>
          <a:lstStyle/>
          <a:p>
            <a:r>
              <a:rPr lang="zh-CN" altLang="en-US"/>
              <a:t>数据库课程设计题目</a:t>
            </a:r>
            <a:endParaRPr lang="zh-CN" altLang="en-US"/>
          </a:p>
        </p:txBody>
      </p:sp>
      <p:sp>
        <p:nvSpPr>
          <p:cNvPr id="14339" name="内容占位符 2"/>
          <p:cNvSpPr>
            <a:spLocks noGrp="1" noChangeArrowheads="1"/>
          </p:cNvSpPr>
          <p:nvPr>
            <p:ph idx="1"/>
          </p:nvPr>
        </p:nvSpPr>
        <p:spPr/>
        <p:txBody>
          <a:bodyPr/>
          <a:lstStyle/>
          <a:p>
            <a:r>
              <a:rPr lang="en-US" altLang="zh-CN"/>
              <a:t>3</a:t>
            </a:r>
            <a:r>
              <a:rPr lang="zh-CN" altLang="en-US"/>
              <a:t>、小型网上书店系统</a:t>
            </a:r>
            <a:endParaRPr lang="en-US" altLang="zh-CN"/>
          </a:p>
          <a:p>
            <a:pPr lvl="1"/>
            <a:r>
              <a:rPr lang="zh-CN" altLang="en-US"/>
              <a:t>书籍管理</a:t>
            </a:r>
            <a:endParaRPr lang="en-US" altLang="zh-CN"/>
          </a:p>
          <a:p>
            <a:pPr lvl="1"/>
            <a:r>
              <a:rPr lang="zh-CN" altLang="en-US"/>
              <a:t>客户管理</a:t>
            </a:r>
            <a:endParaRPr lang="en-US" altLang="zh-CN"/>
          </a:p>
          <a:p>
            <a:pPr lvl="1"/>
            <a:r>
              <a:rPr lang="zh-CN" altLang="en-US"/>
              <a:t>书籍销售（折扣）</a:t>
            </a:r>
            <a:endParaRPr lang="en-US" altLang="zh-CN"/>
          </a:p>
          <a:p>
            <a:pPr lvl="1"/>
            <a:r>
              <a:rPr lang="zh-CN" altLang="en-US"/>
              <a:t>书籍预售</a:t>
            </a:r>
            <a:endParaRPr lang="en-US" altLang="zh-CN"/>
          </a:p>
          <a:p>
            <a:pPr lvl="1"/>
            <a:r>
              <a:rPr lang="zh-CN" altLang="en-US"/>
              <a:t>退货</a:t>
            </a:r>
            <a:endParaRPr lang="en-US" altLang="zh-CN"/>
          </a:p>
          <a:p>
            <a:pPr lvl="1"/>
            <a:r>
              <a:rPr lang="zh-CN" altLang="en-US"/>
              <a:t>查询</a:t>
            </a:r>
            <a:endParaRPr lang="zh-CN" altLang="en-US"/>
          </a:p>
        </p:txBody>
      </p:sp>
      <p:sp>
        <p:nvSpPr>
          <p:cNvPr id="1434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0AB5EA-01F5-476D-9460-0EDC4F68EA26}" type="slidenum">
              <a:rPr lang="zh-CN" altLang="en-US" sz="1400" b="0" smtClean="0"/>
            </a:fld>
            <a:endParaRPr lang="en-US" altLang="zh-CN" sz="1400"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p:nvPr>
        </p:nvSpPr>
        <p:spPr/>
        <p:txBody>
          <a:bodyPr/>
          <a:lstStyle/>
          <a:p>
            <a:r>
              <a:rPr lang="zh-CN" altLang="en-US"/>
              <a:t>数据库课程设计题目</a:t>
            </a:r>
            <a:endParaRPr lang="zh-CN" altLang="en-US"/>
          </a:p>
        </p:txBody>
      </p:sp>
      <p:sp>
        <p:nvSpPr>
          <p:cNvPr id="15363" name="内容占位符 2"/>
          <p:cNvSpPr>
            <a:spLocks noGrp="1" noChangeArrowheads="1"/>
          </p:cNvSpPr>
          <p:nvPr>
            <p:ph idx="1"/>
          </p:nvPr>
        </p:nvSpPr>
        <p:spPr/>
        <p:txBody>
          <a:bodyPr/>
          <a:lstStyle/>
          <a:p>
            <a:r>
              <a:rPr lang="en-US" altLang="zh-CN"/>
              <a:t>4</a:t>
            </a:r>
            <a:r>
              <a:rPr lang="zh-CN" altLang="en-US"/>
              <a:t>、小型餐馆系统</a:t>
            </a:r>
            <a:endParaRPr lang="en-US" altLang="zh-CN"/>
          </a:p>
          <a:p>
            <a:pPr lvl="1"/>
            <a:r>
              <a:rPr lang="zh-CN" altLang="en-US"/>
              <a:t>菜品管理</a:t>
            </a:r>
            <a:endParaRPr lang="en-US" altLang="zh-CN"/>
          </a:p>
          <a:p>
            <a:pPr lvl="1"/>
            <a:r>
              <a:rPr lang="zh-CN" altLang="en-US"/>
              <a:t>堂食管理</a:t>
            </a:r>
            <a:endParaRPr lang="en-US" altLang="zh-CN"/>
          </a:p>
          <a:p>
            <a:pPr lvl="1"/>
            <a:r>
              <a:rPr lang="zh-CN" altLang="en-US"/>
              <a:t>外卖管理</a:t>
            </a:r>
            <a:endParaRPr lang="en-US" altLang="zh-CN"/>
          </a:p>
          <a:p>
            <a:pPr lvl="1"/>
            <a:r>
              <a:rPr lang="zh-CN" altLang="en-US"/>
              <a:t>日常采购</a:t>
            </a:r>
            <a:endParaRPr lang="en-US" altLang="zh-CN"/>
          </a:p>
          <a:p>
            <a:pPr lvl="1"/>
            <a:r>
              <a:rPr lang="zh-CN" altLang="en-US"/>
              <a:t>费用管理（人工费、水电煤气费、行政管理费等）</a:t>
            </a:r>
            <a:endParaRPr lang="zh-CN" altLang="en-US"/>
          </a:p>
        </p:txBody>
      </p:sp>
      <p:sp>
        <p:nvSpPr>
          <p:cNvPr id="1536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41F60B1-06F8-4CE1-BE24-35921765D740}" type="slidenum">
              <a:rPr lang="zh-CN" altLang="en-US" sz="1400" b="0" smtClean="0"/>
            </a:fld>
            <a:endParaRPr lang="en-US" altLang="zh-CN" sz="1400"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r>
              <a:rPr lang="zh-CN" altLang="en-US"/>
              <a:t>数据库课程设计题目</a:t>
            </a:r>
            <a:endParaRPr lang="zh-CN" altLang="en-US"/>
          </a:p>
        </p:txBody>
      </p:sp>
      <p:sp>
        <p:nvSpPr>
          <p:cNvPr id="16387" name="内容占位符 2"/>
          <p:cNvSpPr>
            <a:spLocks noGrp="1" noChangeArrowheads="1"/>
          </p:cNvSpPr>
          <p:nvPr>
            <p:ph idx="1"/>
          </p:nvPr>
        </p:nvSpPr>
        <p:spPr/>
        <p:txBody>
          <a:bodyPr/>
          <a:lstStyle/>
          <a:p>
            <a:r>
              <a:rPr lang="en-US" altLang="zh-CN"/>
              <a:t>5</a:t>
            </a:r>
            <a:r>
              <a:rPr lang="zh-CN" altLang="en-US"/>
              <a:t>、送餐系统</a:t>
            </a:r>
            <a:endParaRPr lang="en-US" altLang="zh-CN"/>
          </a:p>
          <a:p>
            <a:pPr lvl="1"/>
            <a:r>
              <a:rPr lang="zh-CN" altLang="en-US"/>
              <a:t>餐馆加入</a:t>
            </a:r>
            <a:endParaRPr lang="en-US" altLang="zh-CN"/>
          </a:p>
          <a:p>
            <a:pPr lvl="1"/>
            <a:r>
              <a:rPr lang="zh-CN" altLang="en-US"/>
              <a:t>客户点餐</a:t>
            </a:r>
            <a:endParaRPr lang="en-US" altLang="zh-CN"/>
          </a:p>
          <a:p>
            <a:pPr lvl="1"/>
            <a:r>
              <a:rPr lang="zh-CN" altLang="en-US"/>
              <a:t>外卖接单</a:t>
            </a:r>
            <a:endParaRPr lang="en-US" altLang="zh-CN"/>
          </a:p>
          <a:p>
            <a:pPr lvl="1"/>
            <a:r>
              <a:rPr lang="zh-CN" altLang="en-US"/>
              <a:t>外卖送餐</a:t>
            </a:r>
            <a:endParaRPr lang="en-US" altLang="zh-CN"/>
          </a:p>
          <a:p>
            <a:pPr lvl="1"/>
            <a:r>
              <a:rPr lang="zh-CN" altLang="en-US"/>
              <a:t>评价（餐馆评价、送餐评价、客户评价）</a:t>
            </a:r>
            <a:endParaRPr lang="en-US" altLang="zh-CN"/>
          </a:p>
          <a:p>
            <a:pPr lvl="1"/>
            <a:r>
              <a:rPr lang="zh-CN" altLang="en-US"/>
              <a:t>查询</a:t>
            </a:r>
            <a:endParaRPr lang="en-US" altLang="zh-CN"/>
          </a:p>
          <a:p>
            <a:pPr lvl="1"/>
            <a:endParaRPr lang="en-US" altLang="zh-CN"/>
          </a:p>
          <a:p>
            <a:pPr lvl="1"/>
            <a:endParaRPr lang="zh-CN" altLang="en-US"/>
          </a:p>
        </p:txBody>
      </p:sp>
      <p:sp>
        <p:nvSpPr>
          <p:cNvPr id="1638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0613599-7BE9-4ABE-8958-ACF6DD8AF6EB}" type="slidenum">
              <a:rPr lang="zh-CN" altLang="en-US" sz="1400" b="0" smtClean="0"/>
            </a:fld>
            <a:endParaRPr lang="en-US" altLang="zh-CN" sz="14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r>
              <a:rPr lang="zh-CN" altLang="en-US"/>
              <a:t>数据库课程设计题目</a:t>
            </a:r>
            <a:endParaRPr lang="zh-CN" altLang="en-US"/>
          </a:p>
        </p:txBody>
      </p:sp>
      <p:sp>
        <p:nvSpPr>
          <p:cNvPr id="17411" name="内容占位符 2"/>
          <p:cNvSpPr>
            <a:spLocks noGrp="1" noChangeArrowheads="1"/>
          </p:cNvSpPr>
          <p:nvPr>
            <p:ph idx="1"/>
          </p:nvPr>
        </p:nvSpPr>
        <p:spPr/>
        <p:txBody>
          <a:bodyPr/>
          <a:lstStyle/>
          <a:p>
            <a:r>
              <a:rPr lang="en-US" altLang="zh-CN"/>
              <a:t>6</a:t>
            </a:r>
            <a:r>
              <a:rPr lang="zh-CN" altLang="en-US"/>
              <a:t>、共享单车系统</a:t>
            </a:r>
            <a:endParaRPr lang="en-US" altLang="zh-CN"/>
          </a:p>
          <a:p>
            <a:pPr lvl="1"/>
            <a:r>
              <a:rPr lang="zh-CN" altLang="en-US"/>
              <a:t>单车管理</a:t>
            </a:r>
            <a:endParaRPr lang="en-US" altLang="zh-CN"/>
          </a:p>
          <a:p>
            <a:pPr lvl="1"/>
            <a:r>
              <a:rPr lang="zh-CN" altLang="en-US"/>
              <a:t>骑行者管理</a:t>
            </a:r>
            <a:endParaRPr lang="en-US" altLang="zh-CN"/>
          </a:p>
          <a:p>
            <a:pPr lvl="1"/>
            <a:r>
              <a:rPr lang="zh-CN" altLang="en-US"/>
              <a:t>押金管理</a:t>
            </a:r>
            <a:endParaRPr lang="en-US" altLang="zh-CN"/>
          </a:p>
          <a:p>
            <a:pPr lvl="1"/>
            <a:r>
              <a:rPr lang="zh-CN" altLang="en-US"/>
              <a:t>骑行管理</a:t>
            </a:r>
            <a:endParaRPr lang="en-US" altLang="zh-CN"/>
          </a:p>
          <a:p>
            <a:pPr lvl="1"/>
            <a:r>
              <a:rPr lang="zh-CN" altLang="en-US"/>
              <a:t>查询</a:t>
            </a:r>
            <a:endParaRPr lang="en-US" altLang="zh-CN"/>
          </a:p>
          <a:p>
            <a:pPr lvl="1"/>
            <a:endParaRPr lang="zh-CN" altLang="en-US"/>
          </a:p>
        </p:txBody>
      </p:sp>
      <p:sp>
        <p:nvSpPr>
          <p:cNvPr id="174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6657FA-7697-4308-893D-D62253CFF048}" type="slidenum">
              <a:rPr lang="zh-CN" altLang="en-US" sz="1400" b="0" smtClean="0"/>
            </a:fld>
            <a:endParaRPr lang="en-US" altLang="zh-CN" sz="14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noChangeArrowheads="1"/>
          </p:cNvSpPr>
          <p:nvPr>
            <p:ph type="title"/>
          </p:nvPr>
        </p:nvSpPr>
        <p:spPr/>
        <p:txBody>
          <a:bodyPr/>
          <a:lstStyle/>
          <a:p>
            <a:r>
              <a:rPr lang="zh-CN" altLang="en-US"/>
              <a:t>数据库课程设计题目</a:t>
            </a:r>
            <a:endParaRPr lang="zh-CN" altLang="en-US"/>
          </a:p>
        </p:txBody>
      </p:sp>
      <p:sp>
        <p:nvSpPr>
          <p:cNvPr id="18435" name="内容占位符 2"/>
          <p:cNvSpPr>
            <a:spLocks noGrp="1" noChangeArrowheads="1"/>
          </p:cNvSpPr>
          <p:nvPr>
            <p:ph idx="1"/>
          </p:nvPr>
        </p:nvSpPr>
        <p:spPr/>
        <p:txBody>
          <a:bodyPr/>
          <a:lstStyle/>
          <a:p>
            <a:r>
              <a:rPr lang="en-US" altLang="zh-CN"/>
              <a:t>7</a:t>
            </a:r>
            <a:r>
              <a:rPr lang="zh-CN" altLang="en-US"/>
              <a:t>、门诊系统</a:t>
            </a:r>
            <a:endParaRPr lang="en-US" altLang="zh-CN"/>
          </a:p>
          <a:p>
            <a:pPr lvl="1"/>
            <a:r>
              <a:rPr lang="zh-CN" altLang="en-US"/>
              <a:t>门诊挂号工作站挂号处理</a:t>
            </a:r>
            <a:endParaRPr lang="zh-CN" altLang="en-US"/>
          </a:p>
          <a:p>
            <a:pPr lvl="1"/>
            <a:r>
              <a:rPr lang="zh-CN" altLang="en-US"/>
              <a:t>门诊医生工作站处方开立</a:t>
            </a:r>
            <a:endParaRPr lang="zh-CN" altLang="en-US"/>
          </a:p>
          <a:p>
            <a:pPr lvl="1"/>
            <a:r>
              <a:rPr lang="zh-CN" altLang="en-US"/>
              <a:t>门诊收费工作站门诊收费</a:t>
            </a:r>
            <a:endParaRPr lang="zh-CN" altLang="en-US"/>
          </a:p>
          <a:p>
            <a:pPr lvl="1"/>
            <a:r>
              <a:rPr lang="zh-CN" altLang="en-US"/>
              <a:t>药房管理工作站药房发药</a:t>
            </a:r>
            <a:endParaRPr lang="zh-CN" altLang="en-US"/>
          </a:p>
          <a:p>
            <a:pPr lvl="1"/>
            <a:r>
              <a:rPr lang="zh-CN" altLang="en-US"/>
              <a:t>门诊护士工作站医嘱处理</a:t>
            </a:r>
            <a:endParaRPr lang="en-US" altLang="zh-CN"/>
          </a:p>
          <a:p>
            <a:pPr lvl="1"/>
            <a:r>
              <a:rPr lang="zh-CN" altLang="en-US"/>
              <a:t>查询</a:t>
            </a:r>
            <a:endParaRPr lang="zh-CN" altLang="en-US"/>
          </a:p>
        </p:txBody>
      </p:sp>
      <p:sp>
        <p:nvSpPr>
          <p:cNvPr id="1843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54081DF-BC3A-4CEB-A509-23D348AC41EC}" type="slidenum">
              <a:rPr lang="zh-CN" altLang="en-US" sz="1400" b="0" smtClean="0"/>
            </a:fld>
            <a:endParaRPr lang="en-US" altLang="zh-CN" sz="1400"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noChangeArrowheads="1"/>
          </p:cNvSpPr>
          <p:nvPr>
            <p:ph type="title"/>
          </p:nvPr>
        </p:nvSpPr>
        <p:spPr/>
        <p:txBody>
          <a:bodyPr/>
          <a:lstStyle/>
          <a:p>
            <a:r>
              <a:rPr lang="zh-CN" altLang="en-US"/>
              <a:t>数据库课程设计题目</a:t>
            </a:r>
            <a:endParaRPr lang="zh-CN" altLang="en-US"/>
          </a:p>
        </p:txBody>
      </p:sp>
      <p:sp>
        <p:nvSpPr>
          <p:cNvPr id="19459" name="内容占位符 2"/>
          <p:cNvSpPr>
            <a:spLocks noGrp="1" noChangeArrowheads="1"/>
          </p:cNvSpPr>
          <p:nvPr>
            <p:ph idx="1"/>
          </p:nvPr>
        </p:nvSpPr>
        <p:spPr/>
        <p:txBody>
          <a:bodyPr/>
          <a:lstStyle/>
          <a:p>
            <a:r>
              <a:rPr lang="en-US" altLang="zh-CN"/>
              <a:t>8</a:t>
            </a:r>
            <a:r>
              <a:rPr lang="zh-CN" altLang="en-US"/>
              <a:t>、物业信息系统</a:t>
            </a:r>
            <a:endParaRPr lang="zh-CN" altLang="en-US"/>
          </a:p>
          <a:p>
            <a:pPr lvl="1"/>
            <a:r>
              <a:rPr lang="zh-CN" altLang="en-US"/>
              <a:t>主要信息管理：业主信息、房屋信息</a:t>
            </a:r>
            <a:endParaRPr lang="en-US" altLang="zh-CN"/>
          </a:p>
          <a:p>
            <a:pPr lvl="1"/>
            <a:r>
              <a:rPr lang="zh-CN" altLang="en-US"/>
              <a:t>费用收取： 物业费、水电煤气、有线电视、供暖、车位</a:t>
            </a:r>
            <a:endParaRPr lang="en-US" altLang="zh-CN"/>
          </a:p>
          <a:p>
            <a:pPr lvl="1"/>
            <a:r>
              <a:rPr lang="zh-CN" altLang="en-US"/>
              <a:t>信息查询及报表：月报表、季报表、年报表</a:t>
            </a:r>
            <a:endParaRPr lang="en-US" altLang="zh-CN"/>
          </a:p>
        </p:txBody>
      </p:sp>
      <p:sp>
        <p:nvSpPr>
          <p:cNvPr id="194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E8FDD9-DE24-4EA9-A4F5-2C16AA310C93}" type="slidenum">
              <a:rPr lang="zh-CN" altLang="en-US" sz="1400" b="0" smtClean="0"/>
            </a:fld>
            <a:endParaRPr lang="en-US" altLang="zh-CN" sz="14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数据库课程设计题目</a:t>
            </a:r>
            <a:endParaRPr lang="zh-CN" altLang="en-US"/>
          </a:p>
        </p:txBody>
      </p:sp>
      <p:sp>
        <p:nvSpPr>
          <p:cNvPr id="20483" name="内容占位符 2"/>
          <p:cNvSpPr>
            <a:spLocks noGrp="1" noChangeArrowheads="1"/>
          </p:cNvSpPr>
          <p:nvPr>
            <p:ph idx="1"/>
          </p:nvPr>
        </p:nvSpPr>
        <p:spPr>
          <a:xfrm>
            <a:off x="1182688" y="2017713"/>
            <a:ext cx="7961312" cy="4114800"/>
          </a:xfrm>
        </p:spPr>
        <p:txBody>
          <a:bodyPr/>
          <a:lstStyle/>
          <a:p>
            <a:r>
              <a:rPr lang="en-US" altLang="zh-CN"/>
              <a:t>9</a:t>
            </a:r>
            <a:r>
              <a:rPr lang="zh-CN" altLang="en-US"/>
              <a:t>、仓库</a:t>
            </a:r>
            <a:endParaRPr lang="zh-CN" altLang="en-US"/>
          </a:p>
          <a:p>
            <a:pPr lvl="1"/>
            <a:r>
              <a:rPr lang="zh-CN" altLang="en-US"/>
              <a:t>先进先出法、后进先出法计算成本 </a:t>
            </a:r>
            <a:endParaRPr lang="zh-CN" altLang="en-US"/>
          </a:p>
          <a:p>
            <a:pPr lvl="1"/>
            <a:r>
              <a:rPr lang="zh-CN" altLang="en-US"/>
              <a:t>货品采购、销售、退货、领料、回料、借还、调拨及盘点等仓储业务 </a:t>
            </a:r>
            <a:endParaRPr lang="zh-CN" altLang="en-US"/>
          </a:p>
          <a:p>
            <a:pPr lvl="1"/>
            <a:r>
              <a:rPr lang="zh-CN" altLang="en-US"/>
              <a:t>任意时期库存查询</a:t>
            </a:r>
            <a:r>
              <a:rPr lang="en-US" altLang="zh-CN"/>
              <a:t>,</a:t>
            </a:r>
            <a:r>
              <a:rPr lang="zh-CN" altLang="en-US"/>
              <a:t>库存数量及资金汇总</a:t>
            </a:r>
            <a:endParaRPr lang="zh-CN" altLang="en-US"/>
          </a:p>
          <a:p>
            <a:pPr lvl="1"/>
            <a:r>
              <a:rPr lang="zh-CN" altLang="en-US"/>
              <a:t>对各种业务进行汇总</a:t>
            </a:r>
            <a:endParaRPr lang="zh-CN" altLang="en-US"/>
          </a:p>
          <a:p>
            <a:pPr lvl="1"/>
            <a:r>
              <a:rPr lang="zh-CN" altLang="en-US"/>
              <a:t>库存上下限报警 </a:t>
            </a:r>
            <a:endParaRPr lang="zh-CN" altLang="en-US"/>
          </a:p>
          <a:p>
            <a:pPr lvl="1"/>
            <a:r>
              <a:rPr lang="zh-CN" altLang="en-US"/>
              <a:t>退货等异常处理</a:t>
            </a:r>
            <a:endParaRPr lang="zh-CN" altLang="en-US"/>
          </a:p>
        </p:txBody>
      </p:sp>
      <p:sp>
        <p:nvSpPr>
          <p:cNvPr id="2048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7C1F2F1-C3A5-4348-B148-D1CFBB292582}" type="slidenum">
              <a:rPr lang="zh-CN" altLang="en-US" sz="1400" b="0" smtClean="0"/>
            </a:fld>
            <a:endParaRPr lang="en-US" altLang="zh-CN" sz="1400" b="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数据库课程设计题目</a:t>
            </a:r>
            <a:endParaRPr lang="zh-CN" altLang="en-US"/>
          </a:p>
        </p:txBody>
      </p:sp>
      <p:sp>
        <p:nvSpPr>
          <p:cNvPr id="21507" name="内容占位符 2"/>
          <p:cNvSpPr>
            <a:spLocks noGrp="1" noChangeArrowheads="1"/>
          </p:cNvSpPr>
          <p:nvPr>
            <p:ph idx="1"/>
          </p:nvPr>
        </p:nvSpPr>
        <p:spPr>
          <a:xfrm>
            <a:off x="-36513" y="2019300"/>
            <a:ext cx="4252913" cy="4114800"/>
          </a:xfrm>
        </p:spPr>
        <p:txBody>
          <a:bodyPr/>
          <a:lstStyle/>
          <a:p>
            <a:r>
              <a:rPr lang="en-US" altLang="zh-CN" sz="2800" dirty="0"/>
              <a:t>10</a:t>
            </a:r>
            <a:r>
              <a:rPr lang="zh-CN" altLang="en-US" sz="2800" dirty="0"/>
              <a:t>、驾校</a:t>
            </a:r>
            <a:endParaRPr lang="en-US" altLang="zh-CN" sz="2800" dirty="0"/>
          </a:p>
          <a:p>
            <a:r>
              <a:rPr lang="en-US" altLang="zh-CN" sz="2800" dirty="0"/>
              <a:t>11</a:t>
            </a:r>
            <a:r>
              <a:rPr lang="zh-CN" altLang="en-US" sz="2800" dirty="0"/>
              <a:t>、影院</a:t>
            </a:r>
            <a:endParaRPr lang="en-US" altLang="zh-CN" sz="2800" dirty="0"/>
          </a:p>
          <a:p>
            <a:r>
              <a:rPr lang="en-US" altLang="zh-CN" sz="2800" dirty="0"/>
              <a:t>12</a:t>
            </a:r>
            <a:r>
              <a:rPr lang="zh-CN" altLang="en-US" sz="2800" dirty="0"/>
              <a:t>、电子邮箱系统</a:t>
            </a:r>
            <a:endParaRPr lang="en-US" altLang="zh-CN" sz="2800" dirty="0"/>
          </a:p>
          <a:p>
            <a:r>
              <a:rPr lang="en-US" altLang="zh-CN" sz="2800" dirty="0"/>
              <a:t>13</a:t>
            </a:r>
            <a:r>
              <a:rPr lang="zh-CN" altLang="en-US" sz="2800" dirty="0"/>
              <a:t>、运动会系统</a:t>
            </a:r>
            <a:endParaRPr lang="en-US" altLang="zh-CN" sz="2800" dirty="0"/>
          </a:p>
          <a:p>
            <a:r>
              <a:rPr lang="en-US" altLang="zh-CN" sz="2800" dirty="0"/>
              <a:t>14</a:t>
            </a:r>
            <a:r>
              <a:rPr lang="zh-CN" altLang="en-US" sz="2800" dirty="0"/>
              <a:t>、银行系统</a:t>
            </a:r>
            <a:endParaRPr lang="en-US" altLang="zh-CN" sz="2800" dirty="0"/>
          </a:p>
          <a:p>
            <a:r>
              <a:rPr lang="en-US" altLang="zh-CN" sz="2800" dirty="0"/>
              <a:t>15</a:t>
            </a:r>
            <a:r>
              <a:rPr lang="zh-CN" altLang="en-US" sz="2800" dirty="0"/>
              <a:t>、飞机票销售</a:t>
            </a:r>
            <a:endParaRPr lang="en-US" altLang="zh-CN" sz="2800" dirty="0"/>
          </a:p>
          <a:p>
            <a:r>
              <a:rPr lang="en-US" altLang="zh-CN" sz="2800" dirty="0"/>
              <a:t>16</a:t>
            </a:r>
            <a:r>
              <a:rPr lang="zh-CN" altLang="en-US" sz="2800" dirty="0"/>
              <a:t>、手机计费系统</a:t>
            </a:r>
            <a:endParaRPr lang="en-US" altLang="zh-CN" sz="2800" dirty="0"/>
          </a:p>
          <a:p>
            <a:r>
              <a:rPr lang="en-US" altLang="zh-CN" sz="2800" dirty="0"/>
              <a:t>17</a:t>
            </a:r>
            <a:r>
              <a:rPr lang="zh-CN" altLang="en-US" sz="2800" dirty="0"/>
              <a:t>、物流</a:t>
            </a:r>
            <a:r>
              <a:rPr lang="en-US" altLang="zh-CN" sz="2800" dirty="0"/>
              <a:t>/</a:t>
            </a:r>
            <a:r>
              <a:rPr lang="zh-CN" altLang="en-US" sz="2800" dirty="0"/>
              <a:t>快递系统</a:t>
            </a:r>
            <a:endParaRPr lang="en-US" altLang="zh-CN" sz="2800" dirty="0"/>
          </a:p>
          <a:p>
            <a:r>
              <a:rPr lang="en-US" altLang="zh-CN" sz="2800" dirty="0"/>
              <a:t>18</a:t>
            </a:r>
            <a:r>
              <a:rPr lang="zh-CN" altLang="en-US" sz="2800" dirty="0"/>
              <a:t>、快递柜系统</a:t>
            </a:r>
            <a:endParaRPr lang="en-US" altLang="zh-CN" sz="2800" dirty="0"/>
          </a:p>
          <a:p>
            <a:endParaRPr lang="en-US" altLang="zh-CN" sz="2800" dirty="0"/>
          </a:p>
          <a:p>
            <a:endParaRPr lang="zh-CN" altLang="en-US" sz="2800" dirty="0"/>
          </a:p>
        </p:txBody>
      </p:sp>
      <p:sp>
        <p:nvSpPr>
          <p:cNvPr id="215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092315D-CDE9-4446-B680-03BC701B1E7E}" type="slidenum">
              <a:rPr lang="zh-CN" altLang="en-US" sz="1400" b="0" smtClean="0"/>
            </a:fld>
            <a:endParaRPr lang="en-US" altLang="zh-CN" sz="1400" b="0"/>
          </a:p>
        </p:txBody>
      </p:sp>
      <p:sp>
        <p:nvSpPr>
          <p:cNvPr id="5" name="内容占位符 2"/>
          <p:cNvSpPr txBox="1"/>
          <p:nvPr/>
        </p:nvSpPr>
        <p:spPr bwMode="auto">
          <a:xfrm>
            <a:off x="5037138" y="2051050"/>
            <a:ext cx="3711575" cy="4114800"/>
          </a:xfrm>
          <a:prstGeom prst="rect">
            <a:avLst/>
          </a:prstGeom>
          <a:noFill/>
          <a:ln>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a:defRPr/>
            </a:pPr>
            <a:r>
              <a:rPr lang="en-US" altLang="zh-CN" sz="2800" dirty="0"/>
              <a:t>19</a:t>
            </a:r>
            <a:r>
              <a:rPr lang="zh-CN" altLang="en-US" sz="2800" dirty="0"/>
              <a:t>、论坛</a:t>
            </a:r>
            <a:endParaRPr lang="en-US" altLang="zh-CN" sz="2800" dirty="0"/>
          </a:p>
          <a:p>
            <a:pPr>
              <a:defRPr/>
            </a:pPr>
            <a:r>
              <a:rPr lang="en-US" altLang="zh-CN" sz="2800" dirty="0"/>
              <a:t>20</a:t>
            </a:r>
            <a:r>
              <a:rPr lang="zh-CN" altLang="en-US" sz="2800" dirty="0"/>
              <a:t>、菜谱系统</a:t>
            </a:r>
            <a:endParaRPr lang="en-US" altLang="zh-CN" sz="2800" dirty="0"/>
          </a:p>
          <a:p>
            <a:pPr>
              <a:defRPr/>
            </a:pPr>
            <a:r>
              <a:rPr lang="en-US" altLang="zh-CN" sz="2800" kern="0" dirty="0"/>
              <a:t>21</a:t>
            </a:r>
            <a:r>
              <a:rPr lang="zh-CN" altLang="en-US" sz="2800" kern="0" dirty="0"/>
              <a:t>、教室调度</a:t>
            </a:r>
            <a:endParaRPr lang="en-US" altLang="zh-CN" sz="2800" kern="0" dirty="0"/>
          </a:p>
          <a:p>
            <a:pPr>
              <a:defRPr/>
            </a:pPr>
            <a:r>
              <a:rPr lang="en-US" altLang="zh-CN" sz="2800" kern="0" dirty="0"/>
              <a:t>22</a:t>
            </a:r>
            <a:r>
              <a:rPr lang="zh-CN" altLang="en-US" sz="2800" kern="0" dirty="0"/>
              <a:t>、宠物商店</a:t>
            </a:r>
            <a:endParaRPr lang="en-US" altLang="zh-CN" sz="2800" kern="0" dirty="0"/>
          </a:p>
          <a:p>
            <a:pPr>
              <a:defRPr/>
            </a:pPr>
            <a:r>
              <a:rPr lang="en-US" altLang="zh-CN" sz="2800" kern="0" dirty="0"/>
              <a:t>23</a:t>
            </a:r>
            <a:r>
              <a:rPr lang="zh-CN" altLang="en-US" sz="2800" kern="0" dirty="0"/>
              <a:t>、二手交易</a:t>
            </a:r>
            <a:endParaRPr lang="en-US" altLang="zh-CN" sz="2800" kern="0" dirty="0"/>
          </a:p>
          <a:p>
            <a:pPr>
              <a:defRPr/>
            </a:pPr>
            <a:r>
              <a:rPr lang="en-US" altLang="zh-CN" sz="2800" kern="0" dirty="0"/>
              <a:t>24</a:t>
            </a:r>
            <a:r>
              <a:rPr lang="zh-CN" altLang="en-US" sz="2800" kern="0" dirty="0"/>
              <a:t>、</a:t>
            </a:r>
            <a:r>
              <a:rPr lang="en-US" altLang="zh-CN" sz="2800" kern="0" dirty="0"/>
              <a:t>CD</a:t>
            </a:r>
            <a:r>
              <a:rPr lang="zh-CN" altLang="en-US" sz="2800" kern="0" dirty="0"/>
              <a:t>出租</a:t>
            </a:r>
            <a:endParaRPr lang="en-US" altLang="zh-CN" sz="2800" kern="0" dirty="0"/>
          </a:p>
          <a:p>
            <a:pPr>
              <a:defRPr/>
            </a:pPr>
            <a:r>
              <a:rPr lang="en-US" altLang="zh-CN" sz="2800" kern="0" dirty="0"/>
              <a:t>26</a:t>
            </a:r>
            <a:r>
              <a:rPr lang="zh-CN" altLang="en-US" sz="2800" kern="0" dirty="0"/>
              <a:t>、汽车租赁</a:t>
            </a:r>
            <a:endParaRPr lang="en-US" altLang="zh-CN" sz="2800" kern="0" dirty="0"/>
          </a:p>
          <a:p>
            <a:pPr>
              <a:defRPr/>
            </a:pPr>
            <a:r>
              <a:rPr lang="en-US" altLang="zh-CN" sz="2800" kern="0" dirty="0"/>
              <a:t>27</a:t>
            </a:r>
            <a:r>
              <a:rPr lang="zh-CN" altLang="en-US" sz="2800" kern="0" dirty="0"/>
              <a:t>、招聘</a:t>
            </a:r>
            <a:endParaRPr lang="en-US" altLang="zh-CN" sz="2800" kern="0" dirty="0"/>
          </a:p>
          <a:p>
            <a:pPr>
              <a:defRPr/>
            </a:pPr>
            <a:endParaRPr lang="zh-CN" altLang="en-US" sz="2800"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p:nvPr>
        </p:nvSpPr>
        <p:spPr/>
        <p:txBody>
          <a:bodyPr/>
          <a:lstStyle/>
          <a:p>
            <a:r>
              <a:rPr lang="zh-CN" altLang="en-US"/>
              <a:t>数据库课程设计题目</a:t>
            </a:r>
            <a:endParaRPr lang="zh-CN" altLang="en-US"/>
          </a:p>
        </p:txBody>
      </p:sp>
      <p:sp>
        <p:nvSpPr>
          <p:cNvPr id="22531" name="内容占位符 2"/>
          <p:cNvSpPr>
            <a:spLocks noGrp="1" noChangeArrowheads="1"/>
          </p:cNvSpPr>
          <p:nvPr>
            <p:ph idx="1"/>
          </p:nvPr>
        </p:nvSpPr>
        <p:spPr>
          <a:xfrm>
            <a:off x="17463" y="2009775"/>
            <a:ext cx="4252912" cy="4114800"/>
          </a:xfrm>
        </p:spPr>
        <p:txBody>
          <a:bodyPr/>
          <a:lstStyle/>
          <a:p>
            <a:r>
              <a:rPr lang="en-US" altLang="zh-CN" sz="2800"/>
              <a:t>28</a:t>
            </a:r>
            <a:r>
              <a:rPr lang="zh-CN" altLang="en-US" sz="2800"/>
              <a:t>、汽车保险</a:t>
            </a:r>
            <a:endParaRPr lang="en-US" altLang="zh-CN" sz="2800"/>
          </a:p>
          <a:p>
            <a:r>
              <a:rPr lang="en-US" altLang="zh-CN" sz="2800"/>
              <a:t>29</a:t>
            </a:r>
            <a:r>
              <a:rPr lang="zh-CN" altLang="en-US" sz="2800"/>
              <a:t>、旅游网站</a:t>
            </a:r>
            <a:endParaRPr lang="en-US" altLang="zh-CN" sz="2800"/>
          </a:p>
          <a:p>
            <a:r>
              <a:rPr lang="en-US" altLang="zh-CN" sz="2800"/>
              <a:t>30</a:t>
            </a:r>
            <a:r>
              <a:rPr lang="zh-CN" altLang="en-US" sz="2800"/>
              <a:t>、二手房中介</a:t>
            </a:r>
            <a:endParaRPr lang="en-US" altLang="zh-CN" sz="2800"/>
          </a:p>
          <a:p>
            <a:r>
              <a:rPr lang="en-US" altLang="zh-CN" sz="2800"/>
              <a:t>31</a:t>
            </a:r>
            <a:r>
              <a:rPr lang="zh-CN" altLang="en-US" sz="2800"/>
              <a:t>、超市会员系统</a:t>
            </a:r>
            <a:endParaRPr lang="en-US" altLang="zh-CN" sz="2800"/>
          </a:p>
          <a:p>
            <a:r>
              <a:rPr lang="en-US" altLang="zh-CN" sz="2800"/>
              <a:t>32</a:t>
            </a:r>
            <a:r>
              <a:rPr lang="zh-CN" altLang="en-US" sz="2800"/>
              <a:t>、公交车查询</a:t>
            </a:r>
            <a:endParaRPr lang="en-US" altLang="zh-CN" sz="2800"/>
          </a:p>
          <a:p>
            <a:r>
              <a:rPr lang="en-US" altLang="zh-CN" sz="2800"/>
              <a:t>33</a:t>
            </a:r>
            <a:r>
              <a:rPr lang="zh-CN" altLang="en-US" sz="2800"/>
              <a:t>、校园卡</a:t>
            </a:r>
            <a:endParaRPr lang="en-US" altLang="zh-CN" sz="2800"/>
          </a:p>
          <a:p>
            <a:r>
              <a:rPr lang="en-US" altLang="zh-CN" sz="2800"/>
              <a:t>34</a:t>
            </a:r>
            <a:r>
              <a:rPr lang="zh-CN" altLang="en-US" sz="2800"/>
              <a:t>、车辆违章</a:t>
            </a:r>
            <a:endParaRPr lang="en-US" altLang="zh-CN" sz="2800"/>
          </a:p>
          <a:p>
            <a:r>
              <a:rPr lang="en-US" altLang="zh-CN" sz="2800"/>
              <a:t>35</a:t>
            </a:r>
            <a:r>
              <a:rPr lang="zh-CN" altLang="en-US" sz="2800"/>
              <a:t>、朋友圈展示</a:t>
            </a:r>
            <a:endParaRPr lang="en-US" altLang="zh-CN" sz="2800"/>
          </a:p>
          <a:p>
            <a:endParaRPr lang="zh-CN" altLang="en-US" sz="2800"/>
          </a:p>
        </p:txBody>
      </p:sp>
      <p:sp>
        <p:nvSpPr>
          <p:cNvPr id="225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D9D4C8-BAFB-4A52-93FB-E01C0D21A8C2}" type="slidenum">
              <a:rPr lang="zh-CN" altLang="en-US" sz="1400" b="0" smtClean="0"/>
            </a:fld>
            <a:endParaRPr lang="en-US" altLang="zh-CN" sz="1400" b="0"/>
          </a:p>
        </p:txBody>
      </p:sp>
      <p:sp>
        <p:nvSpPr>
          <p:cNvPr id="5" name="内容占位符 2"/>
          <p:cNvSpPr txBox="1"/>
          <p:nvPr/>
        </p:nvSpPr>
        <p:spPr bwMode="auto">
          <a:xfrm>
            <a:off x="5033963" y="2009775"/>
            <a:ext cx="3498850" cy="4114800"/>
          </a:xfrm>
          <a:prstGeom prst="rect">
            <a:avLst/>
          </a:prstGeom>
          <a:noFill/>
          <a:ln>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a:lstStyle>
          <a:p>
            <a:pPr>
              <a:defRPr/>
            </a:pPr>
            <a:r>
              <a:rPr lang="en-US" altLang="zh-CN" sz="2800" dirty="0"/>
              <a:t>36</a:t>
            </a:r>
            <a:r>
              <a:rPr lang="zh-CN" altLang="en-US" sz="2800" dirty="0"/>
              <a:t>、拼车</a:t>
            </a:r>
            <a:endParaRPr lang="en-US" altLang="zh-CN" sz="2800" dirty="0"/>
          </a:p>
          <a:p>
            <a:pPr>
              <a:defRPr/>
            </a:pPr>
            <a:r>
              <a:rPr lang="en-US" altLang="zh-CN" sz="2800" kern="0" dirty="0"/>
              <a:t>37</a:t>
            </a:r>
            <a:r>
              <a:rPr lang="zh-CN" altLang="en-US" sz="2800" kern="0" dirty="0"/>
              <a:t>、滴滴打车</a:t>
            </a:r>
            <a:endParaRPr lang="en-US" altLang="zh-CN" sz="2800" kern="0" dirty="0"/>
          </a:p>
          <a:p>
            <a:pPr>
              <a:defRPr/>
            </a:pPr>
            <a:r>
              <a:rPr lang="en-US" altLang="zh-CN" sz="2800" kern="0" dirty="0"/>
              <a:t>38</a:t>
            </a:r>
            <a:r>
              <a:rPr lang="zh-CN" altLang="en-US" sz="2800" kern="0" dirty="0"/>
              <a:t>、</a:t>
            </a:r>
            <a:endParaRPr lang="en-US" altLang="zh-CN" sz="2800" kern="0" dirty="0"/>
          </a:p>
          <a:p>
            <a:pPr>
              <a:defRPr/>
            </a:pPr>
            <a:r>
              <a:rPr lang="en-US" altLang="zh-CN" sz="2800" kern="0" dirty="0"/>
              <a:t>39</a:t>
            </a:r>
            <a:r>
              <a:rPr lang="zh-CN" altLang="en-US" sz="2800" kern="0" dirty="0"/>
              <a:t>、</a:t>
            </a:r>
            <a:endParaRPr lang="en-US" altLang="zh-CN" sz="2800" kern="0" dirty="0"/>
          </a:p>
          <a:p>
            <a:pPr>
              <a:defRPr/>
            </a:pPr>
            <a:r>
              <a:rPr lang="en-US" altLang="zh-CN" sz="2800" kern="0" dirty="0"/>
              <a:t>40</a:t>
            </a:r>
            <a:r>
              <a:rPr lang="zh-CN" altLang="en-US" sz="2800" kern="0" dirty="0"/>
              <a:t>、</a:t>
            </a:r>
            <a:endParaRPr lang="en-US" altLang="zh-CN" sz="2800" kern="0" dirty="0"/>
          </a:p>
          <a:p>
            <a:pPr>
              <a:defRPr/>
            </a:pPr>
            <a:r>
              <a:rPr lang="en-US" altLang="zh-CN" sz="2800" kern="0" dirty="0"/>
              <a:t>41</a:t>
            </a:r>
            <a:r>
              <a:rPr lang="zh-CN" altLang="en-US" sz="2800" kern="0" dirty="0"/>
              <a:t>、</a:t>
            </a:r>
            <a:endParaRPr lang="en-US" altLang="zh-CN" sz="2800" kern="0" dirty="0"/>
          </a:p>
          <a:p>
            <a:pPr>
              <a:defRPr/>
            </a:pPr>
            <a:r>
              <a:rPr lang="en-US" altLang="zh-CN" sz="2800" kern="0" dirty="0"/>
              <a:t>42</a:t>
            </a:r>
            <a:r>
              <a:rPr lang="zh-CN" altLang="en-US" sz="2800" kern="0" dirty="0"/>
              <a:t>、</a:t>
            </a:r>
            <a:endParaRPr lang="en-US" altLang="zh-CN" sz="2800" kern="0" dirty="0"/>
          </a:p>
          <a:p>
            <a:pPr>
              <a:defRPr/>
            </a:pPr>
            <a:r>
              <a:rPr lang="en-US" altLang="zh-CN" sz="2800" kern="0" dirty="0"/>
              <a:t>43</a:t>
            </a:r>
            <a:r>
              <a:rPr lang="zh-CN" altLang="en-US" sz="2800" kern="0" dirty="0"/>
              <a:t>、</a:t>
            </a:r>
            <a:endParaRPr lang="en-US" altLang="zh-CN" sz="280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CCB7A64B-4DC4-4FA6-B669-EBCBF3F5CFFA}" type="slidenum">
              <a:rPr lang="zh-CN" altLang="en-US" sz="1400" b="0" smtClean="0"/>
            </a:fld>
            <a:endParaRPr lang="zh-CN" altLang="en-US" sz="1400" b="0"/>
          </a:p>
        </p:txBody>
      </p:sp>
      <p:sp>
        <p:nvSpPr>
          <p:cNvPr id="5123" name="Rectangle 2"/>
          <p:cNvSpPr>
            <a:spLocks noGrp="1" noChangeArrowheads="1"/>
          </p:cNvSpPr>
          <p:nvPr>
            <p:ph type="title"/>
          </p:nvPr>
        </p:nvSpPr>
        <p:spPr/>
        <p:txBody>
          <a:bodyPr/>
          <a:lstStyle/>
          <a:p>
            <a:pPr eaLnBrk="1" hangingPunct="1"/>
            <a:r>
              <a:rPr lang="zh-CN" altLang="en-US" sz="4000">
                <a:latin typeface="宋体" panose="02010600030101010101" pitchFamily="2" charset="-122"/>
              </a:rPr>
              <a:t>数据库课程体系</a:t>
            </a:r>
            <a:endParaRPr lang="zh-CN" altLang="en-US" sz="4000">
              <a:latin typeface="宋体" panose="02010600030101010101" pitchFamily="2" charset="-122"/>
            </a:endParaRPr>
          </a:p>
        </p:txBody>
      </p:sp>
      <p:sp>
        <p:nvSpPr>
          <p:cNvPr id="5124" name="Rectangle 3"/>
          <p:cNvSpPr>
            <a:spLocks noGrp="1" noChangeArrowheads="1"/>
          </p:cNvSpPr>
          <p:nvPr>
            <p:ph idx="1"/>
          </p:nvPr>
        </p:nvSpPr>
        <p:spPr>
          <a:xfrm>
            <a:off x="900113" y="1916113"/>
            <a:ext cx="7772400" cy="4465637"/>
          </a:xfrm>
        </p:spPr>
        <p:txBody>
          <a:bodyPr/>
          <a:lstStyle/>
          <a:p>
            <a:pPr eaLnBrk="1" hangingPunct="1">
              <a:lnSpc>
                <a:spcPct val="150000"/>
              </a:lnSpc>
            </a:pPr>
            <a:r>
              <a:rPr lang="zh-CN" altLang="en-US" sz="2400"/>
              <a:t>本科</a:t>
            </a:r>
            <a:endParaRPr lang="zh-CN" altLang="en-US" sz="2400"/>
          </a:p>
          <a:p>
            <a:pPr lvl="1" eaLnBrk="1" hangingPunct="1">
              <a:lnSpc>
                <a:spcPct val="150000"/>
              </a:lnSpc>
            </a:pPr>
            <a:r>
              <a:rPr lang="zh-CN" altLang="en-US" sz="2000"/>
              <a:t>数据库系统（含实验）</a:t>
            </a:r>
            <a:endParaRPr lang="zh-CN" altLang="en-US" sz="2000"/>
          </a:p>
          <a:p>
            <a:pPr lvl="1" eaLnBrk="1" hangingPunct="1">
              <a:lnSpc>
                <a:spcPct val="150000"/>
              </a:lnSpc>
            </a:pPr>
            <a:r>
              <a:rPr lang="zh-CN" altLang="en-US" sz="2000"/>
              <a:t>数据库课程设计</a:t>
            </a:r>
            <a:endParaRPr lang="zh-CN" altLang="en-US" sz="2000"/>
          </a:p>
          <a:p>
            <a:pPr lvl="1" eaLnBrk="1" hangingPunct="1">
              <a:lnSpc>
                <a:spcPct val="150000"/>
              </a:lnSpc>
            </a:pPr>
            <a:r>
              <a:rPr lang="zh-CN" altLang="en-US" sz="2000"/>
              <a:t>非关系数据库系统</a:t>
            </a:r>
            <a:endParaRPr lang="zh-CN" altLang="en-US" sz="2000"/>
          </a:p>
          <a:p>
            <a:pPr lvl="1" eaLnBrk="1" hangingPunct="1">
              <a:lnSpc>
                <a:spcPct val="150000"/>
              </a:lnSpc>
            </a:pPr>
            <a:r>
              <a:rPr lang="zh-CN" altLang="en-US" sz="2000"/>
              <a:t>项目实训</a:t>
            </a:r>
            <a:endParaRPr lang="zh-CN" altLang="en-US" sz="2000"/>
          </a:p>
          <a:p>
            <a:pPr eaLnBrk="1" hangingPunct="1">
              <a:lnSpc>
                <a:spcPct val="150000"/>
              </a:lnSpc>
            </a:pPr>
            <a:r>
              <a:rPr lang="zh-CN" altLang="en-US" sz="2400"/>
              <a:t>研究生</a:t>
            </a:r>
            <a:endParaRPr lang="zh-CN" altLang="en-US" sz="2400"/>
          </a:p>
          <a:p>
            <a:pPr lvl="1" eaLnBrk="1" hangingPunct="1">
              <a:lnSpc>
                <a:spcPct val="150000"/>
              </a:lnSpc>
            </a:pPr>
            <a:r>
              <a:rPr lang="zh-CN" altLang="en-US" sz="2000"/>
              <a:t>数据库和知识库原理</a:t>
            </a:r>
            <a:endParaRPr lang="zh-CN" altLang="en-US" sz="2000"/>
          </a:p>
          <a:p>
            <a:pPr lvl="1" eaLnBrk="1" hangingPunct="1">
              <a:lnSpc>
                <a:spcPct val="150000"/>
              </a:lnSpc>
            </a:pPr>
            <a:r>
              <a:rPr lang="zh-CN" altLang="en-US" sz="2000"/>
              <a:t>数据库优化技术</a:t>
            </a:r>
            <a:endParaRPr lang="en-US"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D005C704-26B3-4B9E-B657-4737CB90C98F}" type="slidenum">
              <a:rPr lang="zh-CN" altLang="en-US" sz="1400" b="0" smtClean="0"/>
            </a:fld>
            <a:endParaRPr lang="zh-CN" altLang="en-US" sz="1400" b="0"/>
          </a:p>
        </p:txBody>
      </p:sp>
      <p:sp>
        <p:nvSpPr>
          <p:cNvPr id="6147" name="Rectangle 2"/>
          <p:cNvSpPr>
            <a:spLocks noGrp="1" noChangeArrowheads="1"/>
          </p:cNvSpPr>
          <p:nvPr>
            <p:ph type="title"/>
          </p:nvPr>
        </p:nvSpPr>
        <p:spPr/>
        <p:txBody>
          <a:bodyPr/>
          <a:lstStyle/>
          <a:p>
            <a:pPr eaLnBrk="1" hangingPunct="1"/>
            <a:r>
              <a:rPr lang="zh-CN" altLang="en-US"/>
              <a:t>数据库课程设计课程定位</a:t>
            </a:r>
            <a:endParaRPr lang="en-US" altLang="zh-CN"/>
          </a:p>
        </p:txBody>
      </p:sp>
      <p:sp>
        <p:nvSpPr>
          <p:cNvPr id="6148" name="Rectangle 3"/>
          <p:cNvSpPr>
            <a:spLocks noGrp="1" noChangeArrowheads="1"/>
          </p:cNvSpPr>
          <p:nvPr>
            <p:ph idx="1"/>
          </p:nvPr>
        </p:nvSpPr>
        <p:spPr>
          <a:xfrm>
            <a:off x="755650" y="2017713"/>
            <a:ext cx="7772400" cy="4114800"/>
          </a:xfrm>
        </p:spPr>
        <p:txBody>
          <a:bodyPr/>
          <a:lstStyle/>
          <a:p>
            <a:pPr eaLnBrk="1" hangingPunct="1">
              <a:lnSpc>
                <a:spcPct val="200000"/>
              </a:lnSpc>
            </a:pPr>
            <a:r>
              <a:rPr lang="zh-CN" altLang="en-US" sz="2000"/>
              <a:t>数据库课程设计的目的是让学生在掌握数据库的相关理论知识后，将数据库与软件开发相结合，熟练掌握数据库设计和基于数据库的应用程序开发</a:t>
            </a:r>
            <a:endParaRPr lang="zh-CN" altLang="en-US" sz="2000"/>
          </a:p>
          <a:p>
            <a:pPr eaLnBrk="1" hangingPunct="1">
              <a:lnSpc>
                <a:spcPct val="200000"/>
              </a:lnSpc>
            </a:pPr>
            <a:r>
              <a:rPr lang="zh-CN" altLang="en-US" sz="2000"/>
              <a:t>课程要求学生选用主流</a:t>
            </a:r>
            <a:r>
              <a:rPr lang="en-US" altLang="zh-CN" sz="2000"/>
              <a:t>DBMS</a:t>
            </a:r>
            <a:r>
              <a:rPr lang="zh-CN" altLang="en-US" sz="2000"/>
              <a:t>，自选某种高级程序设计语言，实现一个完整的以数据库为核心的应用系统。开发工具和系统体系结构由学生自选</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E08FA7D7-C79D-4F40-8BA3-DB472136F027}" type="slidenum">
              <a:rPr lang="zh-CN" altLang="en-US" sz="1400" b="0" smtClean="0"/>
            </a:fld>
            <a:endParaRPr lang="zh-CN" altLang="en-US" sz="1400" b="0"/>
          </a:p>
        </p:txBody>
      </p:sp>
      <p:sp>
        <p:nvSpPr>
          <p:cNvPr id="7171" name="Rectangle 2"/>
          <p:cNvSpPr>
            <a:spLocks noGrp="1" noChangeArrowheads="1"/>
          </p:cNvSpPr>
          <p:nvPr>
            <p:ph type="title"/>
          </p:nvPr>
        </p:nvSpPr>
        <p:spPr>
          <a:xfrm>
            <a:off x="1303338" y="998538"/>
            <a:ext cx="5883275" cy="609600"/>
          </a:xfrm>
        </p:spPr>
        <p:txBody>
          <a:bodyPr/>
          <a:lstStyle/>
          <a:p>
            <a:pPr eaLnBrk="1" hangingPunct="1"/>
            <a:r>
              <a:rPr lang="zh-CN" altLang="en-US"/>
              <a:t>数据库课程设计目标</a:t>
            </a:r>
            <a:endParaRPr lang="zh-CN" altLang="en-US"/>
          </a:p>
        </p:txBody>
      </p:sp>
      <p:sp>
        <p:nvSpPr>
          <p:cNvPr id="44035" name="Rectangle 3"/>
          <p:cNvSpPr>
            <a:spLocks noChangeArrowheads="1"/>
          </p:cNvSpPr>
          <p:nvPr/>
        </p:nvSpPr>
        <p:spPr bwMode="auto">
          <a:xfrm>
            <a:off x="1066800" y="2133600"/>
            <a:ext cx="7315200" cy="418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Char char="l"/>
            </a:pPr>
            <a:r>
              <a:rPr lang="zh-CN" altLang="en-US" sz="2000" dirty="0"/>
              <a:t>在仿真实战环境下开发一个以产品化为导向的基于数据库的应用系统</a:t>
            </a:r>
            <a:endParaRPr lang="zh-CN" altLang="en-US" sz="2000" dirty="0"/>
          </a:p>
          <a:p>
            <a:pPr eaLnBrk="1" hangingPunct="1">
              <a:lnSpc>
                <a:spcPct val="150000"/>
              </a:lnSpc>
              <a:spcBef>
                <a:spcPct val="0"/>
              </a:spcBef>
              <a:buClrTx/>
              <a:buSzTx/>
              <a:buFont typeface="Wingdings" panose="05000000000000000000" pitchFamily="2" charset="2"/>
              <a:buChar char="l"/>
            </a:pPr>
            <a:r>
              <a:rPr lang="zh-CN" altLang="en-US" sz="2000" dirty="0"/>
              <a:t>掌握设计实现一个完整的产品化导向的数据库应用系统的流程和方法，包括需求分析、数据库设计、应用程序设计、编码、测试等</a:t>
            </a:r>
            <a:endParaRPr lang="zh-CN" altLang="en-US" sz="2000" dirty="0"/>
          </a:p>
          <a:p>
            <a:pPr eaLnBrk="1" hangingPunct="1">
              <a:lnSpc>
                <a:spcPct val="150000"/>
              </a:lnSpc>
              <a:spcBef>
                <a:spcPct val="0"/>
              </a:spcBef>
              <a:buClrTx/>
              <a:buSzTx/>
              <a:buFont typeface="Wingdings" panose="05000000000000000000" pitchFamily="2" charset="2"/>
              <a:buChar char="l"/>
            </a:pPr>
            <a:r>
              <a:rPr lang="zh-CN" altLang="en-US" sz="2000" dirty="0"/>
              <a:t>熟悉对数据库的操作，包括数据库连接、</a:t>
            </a:r>
            <a:r>
              <a:rPr lang="en-US" altLang="zh-CN" sz="2000" dirty="0"/>
              <a:t>SQL</a:t>
            </a:r>
            <a:r>
              <a:rPr lang="zh-CN" altLang="en-US" sz="2000" dirty="0"/>
              <a:t>、完整性约束、索引，以及视图、触发器、存储过程等数据库对象的综合运用</a:t>
            </a:r>
            <a:endParaRPr lang="zh-CN" altLang="en-US" sz="2000" dirty="0"/>
          </a:p>
          <a:p>
            <a:pPr eaLnBrk="1" hangingPunct="1">
              <a:lnSpc>
                <a:spcPct val="150000"/>
              </a:lnSpc>
              <a:spcBef>
                <a:spcPct val="0"/>
              </a:spcBef>
              <a:buClrTx/>
              <a:buSzTx/>
              <a:buFont typeface="Wingdings" panose="05000000000000000000" pitchFamily="2" charset="2"/>
              <a:buChar char="l"/>
            </a:pPr>
            <a:r>
              <a:rPr lang="zh-CN" altLang="en-US" sz="2000" dirty="0"/>
              <a:t>加深理论基础：关系数据库、数据库设计、事务</a:t>
            </a:r>
            <a:endParaRPr lang="zh-CN" altLang="en-US" sz="2000" dirty="0"/>
          </a:p>
          <a:p>
            <a:pPr eaLnBrk="1" hangingPunct="1">
              <a:lnSpc>
                <a:spcPct val="150000"/>
              </a:lnSpc>
              <a:spcBef>
                <a:spcPct val="0"/>
              </a:spcBef>
              <a:buClrTx/>
              <a:buSzTx/>
              <a:buFont typeface="Wingdings" panose="05000000000000000000" pitchFamily="2" charset="2"/>
              <a:buChar char="l"/>
            </a:pPr>
            <a:r>
              <a:rPr lang="zh-CN" altLang="en-US" sz="2000" dirty="0"/>
              <a:t>加强开发工具使用、编程经验、交流能力</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035"/>
                                        </p:tgtEl>
                                        <p:attrNameLst>
                                          <p:attrName>style.visibility</p:attrName>
                                        </p:attrNameLst>
                                      </p:cBhvr>
                                      <p:to>
                                        <p:strVal val="visible"/>
                                      </p:to>
                                    </p:set>
                                    <p:anim calcmode="lin" valueType="num">
                                      <p:cBhvr additive="base">
                                        <p:cTn id="7" dur="500" fill="hold"/>
                                        <p:tgtEl>
                                          <p:spTgt spid="44035"/>
                                        </p:tgtEl>
                                        <p:attrNameLst>
                                          <p:attrName>ppt_x</p:attrName>
                                        </p:attrNameLst>
                                      </p:cBhvr>
                                      <p:tavLst>
                                        <p:tav tm="0">
                                          <p:val>
                                            <p:strVal val="0-#ppt_w/2"/>
                                          </p:val>
                                        </p:tav>
                                        <p:tav tm="100000">
                                          <p:val>
                                            <p:strVal val="#ppt_x"/>
                                          </p:val>
                                        </p:tav>
                                      </p:tavLst>
                                    </p:anim>
                                    <p:anim calcmode="lin" valueType="num">
                                      <p:cBhvr additive="base">
                                        <p:cTn id="8" dur="500" fill="hold"/>
                                        <p:tgtEl>
                                          <p:spTgt spid="440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EC1915DC-6618-4B40-AA64-FBCB9099359D}" type="slidenum">
              <a:rPr lang="zh-CN" altLang="en-US" sz="1400" b="0" smtClean="0"/>
            </a:fld>
            <a:endParaRPr lang="zh-CN" altLang="en-US" sz="1400" b="0"/>
          </a:p>
        </p:txBody>
      </p:sp>
      <p:sp>
        <p:nvSpPr>
          <p:cNvPr id="8195" name="Rectangle 2"/>
          <p:cNvSpPr>
            <a:spLocks noGrp="1" noChangeArrowheads="1"/>
          </p:cNvSpPr>
          <p:nvPr>
            <p:ph type="title"/>
          </p:nvPr>
        </p:nvSpPr>
        <p:spPr/>
        <p:txBody>
          <a:bodyPr/>
          <a:lstStyle/>
          <a:p>
            <a:pPr eaLnBrk="1" hangingPunct="1"/>
            <a:r>
              <a:rPr lang="zh-CN" altLang="en-US" dirty="0"/>
              <a:t>课程要求</a:t>
            </a:r>
            <a:endParaRPr lang="zh-CN" altLang="en-US" dirty="0"/>
          </a:p>
        </p:txBody>
      </p:sp>
      <p:sp>
        <p:nvSpPr>
          <p:cNvPr id="8196" name="Rectangle 3"/>
          <p:cNvSpPr>
            <a:spLocks noGrp="1" noChangeArrowheads="1"/>
          </p:cNvSpPr>
          <p:nvPr>
            <p:ph idx="1"/>
          </p:nvPr>
        </p:nvSpPr>
        <p:spPr>
          <a:xfrm>
            <a:off x="1182688" y="2017713"/>
            <a:ext cx="7772400" cy="4579937"/>
          </a:xfrm>
        </p:spPr>
        <p:txBody>
          <a:bodyPr/>
          <a:lstStyle/>
          <a:p>
            <a:pPr eaLnBrk="1" hangingPunct="1">
              <a:lnSpc>
                <a:spcPct val="80000"/>
              </a:lnSpc>
            </a:pPr>
            <a:r>
              <a:rPr lang="zh-CN" altLang="en-US" sz="2400" dirty="0"/>
              <a:t>题目</a:t>
            </a:r>
            <a:endParaRPr lang="zh-CN" altLang="en-US" sz="2400" dirty="0"/>
          </a:p>
          <a:p>
            <a:pPr lvl="1" eaLnBrk="1" hangingPunct="1">
              <a:lnSpc>
                <a:spcPct val="80000"/>
              </a:lnSpc>
            </a:pPr>
            <a:r>
              <a:rPr lang="zh-CN" altLang="en-US" sz="2000" dirty="0"/>
              <a:t>自选</a:t>
            </a:r>
            <a:endParaRPr lang="zh-CN" altLang="en-US" sz="2000" dirty="0"/>
          </a:p>
          <a:p>
            <a:pPr lvl="1" eaLnBrk="1" hangingPunct="1">
              <a:lnSpc>
                <a:spcPct val="80000"/>
              </a:lnSpc>
            </a:pPr>
            <a:r>
              <a:rPr lang="zh-CN" altLang="en-US" sz="2000" dirty="0"/>
              <a:t>数据表不能少于</a:t>
            </a:r>
            <a:r>
              <a:rPr lang="en-US" altLang="zh-CN" sz="2000" dirty="0"/>
              <a:t>5</a:t>
            </a:r>
            <a:r>
              <a:rPr lang="zh-CN" altLang="en-US" sz="2000" dirty="0"/>
              <a:t>个</a:t>
            </a:r>
            <a:endParaRPr lang="en-US" altLang="zh-CN" sz="2000" dirty="0"/>
          </a:p>
          <a:p>
            <a:pPr lvl="1" eaLnBrk="1" hangingPunct="1">
              <a:lnSpc>
                <a:spcPct val="80000"/>
              </a:lnSpc>
            </a:pPr>
            <a:r>
              <a:rPr lang="zh-CN" altLang="en-US" sz="2000" dirty="0"/>
              <a:t>不能做宾馆、学生选课、图书馆系统</a:t>
            </a:r>
            <a:endParaRPr lang="en-US" altLang="zh-CN" sz="2000" dirty="0"/>
          </a:p>
          <a:p>
            <a:pPr eaLnBrk="1" hangingPunct="1">
              <a:lnSpc>
                <a:spcPct val="80000"/>
              </a:lnSpc>
            </a:pPr>
            <a:r>
              <a:rPr lang="zh-CN" altLang="en-US" sz="2400" dirty="0"/>
              <a:t>开发工具</a:t>
            </a:r>
            <a:endParaRPr lang="zh-CN" altLang="en-US" sz="2400" dirty="0"/>
          </a:p>
          <a:p>
            <a:pPr lvl="1" eaLnBrk="1" hangingPunct="1">
              <a:lnSpc>
                <a:spcPct val="80000"/>
              </a:lnSpc>
            </a:pPr>
            <a:r>
              <a:rPr lang="zh-CN" altLang="en-US" sz="2000" dirty="0"/>
              <a:t>自选</a:t>
            </a:r>
            <a:endParaRPr lang="en-US" altLang="zh-CN" sz="2000" dirty="0"/>
          </a:p>
          <a:p>
            <a:pPr eaLnBrk="1" hangingPunct="1">
              <a:lnSpc>
                <a:spcPct val="80000"/>
              </a:lnSpc>
            </a:pPr>
            <a:r>
              <a:rPr lang="zh-CN" altLang="en-US" sz="2400" dirty="0"/>
              <a:t>数据库</a:t>
            </a:r>
            <a:endParaRPr lang="zh-CN" altLang="en-US" sz="2400" dirty="0"/>
          </a:p>
          <a:p>
            <a:pPr lvl="1" eaLnBrk="1" hangingPunct="1">
              <a:lnSpc>
                <a:spcPct val="80000"/>
              </a:lnSpc>
            </a:pPr>
            <a:r>
              <a:rPr lang="zh-CN" altLang="en-US" sz="2000" dirty="0"/>
              <a:t>机房提供的</a:t>
            </a:r>
            <a:r>
              <a:rPr lang="en-US" altLang="zh-CN" sz="2000" dirty="0"/>
              <a:t>ORACLE</a:t>
            </a:r>
            <a:r>
              <a:rPr lang="zh-CN" altLang="en-US" sz="2000" dirty="0"/>
              <a:t>，也可以自选其他</a:t>
            </a:r>
            <a:r>
              <a:rPr lang="en-US" altLang="zh-CN" sz="2000" dirty="0"/>
              <a:t>DBMS</a:t>
            </a:r>
            <a:endParaRPr lang="en-US" altLang="zh-CN" sz="2000" dirty="0"/>
          </a:p>
          <a:p>
            <a:pPr lvl="1" eaLnBrk="1" hangingPunct="1">
              <a:lnSpc>
                <a:spcPct val="80000"/>
              </a:lnSpc>
            </a:pPr>
            <a:r>
              <a:rPr lang="zh-CN" altLang="en-US" sz="2000" dirty="0"/>
              <a:t>推荐</a:t>
            </a:r>
            <a:r>
              <a:rPr lang="en-US" altLang="zh-CN" sz="2000" dirty="0"/>
              <a:t>My SQL</a:t>
            </a:r>
            <a:endParaRPr lang="en-US" altLang="zh-CN" sz="2000" dirty="0"/>
          </a:p>
          <a:p>
            <a:pPr eaLnBrk="1" hangingPunct="1">
              <a:lnSpc>
                <a:spcPct val="80000"/>
              </a:lnSpc>
            </a:pPr>
            <a:r>
              <a:rPr lang="zh-CN" altLang="en-US" sz="2400" dirty="0"/>
              <a:t>软件架构</a:t>
            </a:r>
            <a:endParaRPr lang="en-US" altLang="zh-CN" sz="2400" dirty="0"/>
          </a:p>
          <a:p>
            <a:pPr lvl="1" eaLnBrk="1" hangingPunct="1">
              <a:lnSpc>
                <a:spcPct val="80000"/>
              </a:lnSpc>
            </a:pPr>
            <a:r>
              <a:rPr lang="zh-CN" altLang="en-US" sz="2000" dirty="0"/>
              <a:t>自选，但是要保证在规定之间内完成系统</a:t>
            </a:r>
            <a:endParaRPr lang="en-US" altLang="zh-CN" sz="2000" dirty="0"/>
          </a:p>
          <a:p>
            <a:pPr eaLnBrk="1" hangingPunct="1">
              <a:lnSpc>
                <a:spcPct val="80000"/>
              </a:lnSpc>
            </a:pPr>
            <a:endParaRPr lang="en-US" altLang="zh-CN" sz="2800" dirty="0"/>
          </a:p>
          <a:p>
            <a:pPr eaLnBrk="1" hangingPunct="1">
              <a:lnSpc>
                <a:spcPct val="80000"/>
              </a:lnSpc>
            </a:pPr>
            <a:r>
              <a:rPr lang="zh-CN" altLang="en-US" sz="2400" dirty="0">
                <a:solidFill>
                  <a:srgbClr val="FF0000"/>
                </a:solidFill>
              </a:rPr>
              <a:t>要求独立完成，雷同系统或者报告记</a:t>
            </a:r>
            <a:r>
              <a:rPr lang="en-US" altLang="zh-CN" sz="2400" dirty="0">
                <a:solidFill>
                  <a:srgbClr val="FF0000"/>
                </a:solidFill>
              </a:rPr>
              <a:t>0</a:t>
            </a:r>
            <a:r>
              <a:rPr lang="zh-CN" altLang="en-US" sz="2400" dirty="0">
                <a:solidFill>
                  <a:srgbClr val="FF0000"/>
                </a:solidFill>
              </a:rPr>
              <a:t>分</a:t>
            </a:r>
            <a:endParaRPr lang="zh-CN" altLang="en-US" sz="24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2090DBB1-8564-4D0D-A4A8-42A4C669E0ED}" type="slidenum">
              <a:rPr lang="zh-CN" altLang="en-US" sz="1400" b="0" smtClean="0"/>
            </a:fld>
            <a:endParaRPr lang="zh-CN" altLang="en-US" sz="1400" b="0"/>
          </a:p>
        </p:txBody>
      </p:sp>
      <p:sp>
        <p:nvSpPr>
          <p:cNvPr id="9219" name="Rectangle 2"/>
          <p:cNvSpPr>
            <a:spLocks noGrp="1" noChangeArrowheads="1"/>
          </p:cNvSpPr>
          <p:nvPr>
            <p:ph type="title"/>
          </p:nvPr>
        </p:nvSpPr>
        <p:spPr/>
        <p:txBody>
          <a:bodyPr/>
          <a:lstStyle/>
          <a:p>
            <a:pPr eaLnBrk="1" hangingPunct="1"/>
            <a:r>
              <a:rPr lang="zh-CN" altLang="en-US"/>
              <a:t>进度安排</a:t>
            </a:r>
            <a:endParaRPr lang="zh-CN" altLang="en-US"/>
          </a:p>
        </p:txBody>
      </p:sp>
      <p:sp>
        <p:nvSpPr>
          <p:cNvPr id="9220" name="Rectangle 3"/>
          <p:cNvSpPr>
            <a:spLocks noGrp="1" noChangeArrowheads="1"/>
          </p:cNvSpPr>
          <p:nvPr>
            <p:ph idx="1"/>
          </p:nvPr>
        </p:nvSpPr>
        <p:spPr>
          <a:xfrm>
            <a:off x="1042988" y="2051050"/>
            <a:ext cx="7772400" cy="4114800"/>
          </a:xfrm>
        </p:spPr>
        <p:txBody>
          <a:bodyPr/>
          <a:lstStyle/>
          <a:p>
            <a:pPr eaLnBrk="1" hangingPunct="1">
              <a:lnSpc>
                <a:spcPct val="150000"/>
              </a:lnSpc>
            </a:pPr>
            <a:r>
              <a:rPr lang="zh-CN" altLang="en-US" sz="2400" dirty="0"/>
              <a:t>课堂演讲</a:t>
            </a:r>
            <a:endParaRPr lang="en-US" altLang="zh-CN" sz="2400" dirty="0"/>
          </a:p>
          <a:p>
            <a:pPr lvl="1" eaLnBrk="1" hangingPunct="1">
              <a:lnSpc>
                <a:spcPct val="150000"/>
              </a:lnSpc>
            </a:pPr>
            <a:r>
              <a:rPr lang="zh-CN" altLang="en-US" sz="2000" dirty="0"/>
              <a:t>演讲时间</a:t>
            </a:r>
            <a:endParaRPr lang="en-US" altLang="zh-CN" sz="2000" dirty="0"/>
          </a:p>
          <a:p>
            <a:pPr lvl="2" eaLnBrk="1" hangingPunct="1">
              <a:lnSpc>
                <a:spcPct val="150000"/>
              </a:lnSpc>
            </a:pPr>
            <a:r>
              <a:rPr lang="zh-CN" altLang="en-US" sz="2000" dirty="0"/>
              <a:t>周二、周三：</a:t>
            </a:r>
            <a:r>
              <a:rPr lang="en-US" altLang="zh-CN" sz="2000" dirty="0"/>
              <a:t>PPT</a:t>
            </a:r>
            <a:r>
              <a:rPr lang="zh-CN" altLang="en-US" sz="2000" dirty="0"/>
              <a:t>展示</a:t>
            </a:r>
            <a:endParaRPr lang="en-US" altLang="zh-CN" sz="2000" dirty="0"/>
          </a:p>
          <a:p>
            <a:pPr lvl="2" eaLnBrk="1" hangingPunct="1">
              <a:lnSpc>
                <a:spcPct val="150000"/>
              </a:lnSpc>
            </a:pPr>
            <a:r>
              <a:rPr lang="zh-CN" altLang="en-US" sz="2000" dirty="0"/>
              <a:t>周四、周五：系统演示</a:t>
            </a:r>
            <a:endParaRPr lang="en-US" altLang="zh-CN" sz="2000" dirty="0"/>
          </a:p>
          <a:p>
            <a:pPr eaLnBrk="1" hangingPunct="1">
              <a:lnSpc>
                <a:spcPct val="150000"/>
              </a:lnSpc>
            </a:pPr>
            <a:r>
              <a:rPr lang="zh-CN" altLang="en-US" sz="2400" dirty="0"/>
              <a:t>课程结束后，</a:t>
            </a:r>
            <a:r>
              <a:rPr lang="en-US" altLang="zh-CN" sz="2400" dirty="0"/>
              <a:t>FTP</a:t>
            </a:r>
            <a:r>
              <a:rPr lang="zh-CN" altLang="en-US" sz="2400" dirty="0"/>
              <a:t>服务器提交课程设计报告（提交截止日期延长至</a:t>
            </a:r>
            <a:r>
              <a:rPr lang="en-US" altLang="zh-CN" sz="2400" dirty="0"/>
              <a:t>10</a:t>
            </a:r>
            <a:r>
              <a:rPr lang="zh-CN" altLang="en-US" sz="2400" dirty="0"/>
              <a:t>月</a:t>
            </a:r>
            <a:r>
              <a:rPr lang="en-US" altLang="zh-CN" sz="2400" dirty="0"/>
              <a:t>8</a:t>
            </a:r>
            <a:r>
              <a:rPr lang="zh-CN" altLang="en-US" sz="2400" dirty="0"/>
              <a:t>日）</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p:nvPr>
        </p:nvSpPr>
        <p:spPr/>
        <p:txBody>
          <a:bodyPr/>
          <a:lstStyle/>
          <a:p>
            <a:r>
              <a:rPr lang="zh-CN" altLang="en-US"/>
              <a:t>成绩评定</a:t>
            </a:r>
            <a:endParaRPr lang="zh-CN" altLang="en-US"/>
          </a:p>
        </p:txBody>
      </p:sp>
      <p:sp>
        <p:nvSpPr>
          <p:cNvPr id="10243" name="内容占位符 2"/>
          <p:cNvSpPr>
            <a:spLocks noGrp="1" noChangeArrowheads="1"/>
          </p:cNvSpPr>
          <p:nvPr>
            <p:ph idx="1"/>
          </p:nvPr>
        </p:nvSpPr>
        <p:spPr/>
        <p:txBody>
          <a:bodyPr/>
          <a:lstStyle/>
          <a:p>
            <a:pPr eaLnBrk="1" hangingPunct="1"/>
            <a:r>
              <a:rPr lang="zh-CN" altLang="en-US" sz="2000" dirty="0"/>
              <a:t>第一次课堂演讲</a:t>
            </a:r>
            <a:r>
              <a:rPr lang="en-US" altLang="zh-CN" sz="2000" dirty="0"/>
              <a:t>—</a:t>
            </a:r>
            <a:r>
              <a:rPr lang="zh-CN" altLang="en-US" sz="2000" dirty="0"/>
              <a:t>系统需求分析与设计：（</a:t>
            </a:r>
            <a:r>
              <a:rPr lang="en-US" altLang="zh-CN" sz="2000" dirty="0"/>
              <a:t>30</a:t>
            </a:r>
            <a:r>
              <a:rPr lang="zh-CN" altLang="en-US" sz="2000" dirty="0"/>
              <a:t>分）</a:t>
            </a:r>
            <a:endParaRPr lang="en-US" altLang="zh-CN" sz="2000" dirty="0"/>
          </a:p>
          <a:p>
            <a:pPr lvl="1" eaLnBrk="1" hangingPunct="1"/>
            <a:r>
              <a:rPr lang="zh-CN" altLang="en-US" sz="1800" dirty="0"/>
              <a:t>功能方面需求分析（</a:t>
            </a:r>
            <a:r>
              <a:rPr lang="en-US" altLang="zh-CN" sz="1800" dirty="0"/>
              <a:t>10</a:t>
            </a:r>
            <a:r>
              <a:rPr lang="zh-CN" altLang="en-US" sz="1800" dirty="0"/>
              <a:t>分）、性能及其他需求分析（</a:t>
            </a:r>
            <a:r>
              <a:rPr lang="en-US" altLang="zh-CN" sz="1800" dirty="0"/>
              <a:t>5</a:t>
            </a:r>
            <a:r>
              <a:rPr lang="zh-CN" altLang="en-US" sz="1800" dirty="0"/>
              <a:t>分）、数据库设计（</a:t>
            </a:r>
            <a:r>
              <a:rPr lang="en-US" altLang="zh-CN" sz="1800" dirty="0"/>
              <a:t>15</a:t>
            </a:r>
            <a:r>
              <a:rPr lang="zh-CN" altLang="en-US" sz="1800" dirty="0"/>
              <a:t>分）</a:t>
            </a:r>
            <a:endParaRPr lang="en-US" altLang="zh-CN" sz="1800" dirty="0"/>
          </a:p>
          <a:p>
            <a:pPr lvl="1" eaLnBrk="1" hangingPunct="1"/>
            <a:r>
              <a:rPr lang="zh-CN" altLang="en-US" sz="1800" dirty="0"/>
              <a:t>重点讲解</a:t>
            </a:r>
            <a:r>
              <a:rPr lang="en-US" altLang="zh-CN" sz="1800" dirty="0"/>
              <a:t>ER</a:t>
            </a:r>
            <a:r>
              <a:rPr lang="zh-CN" altLang="en-US" sz="1800" dirty="0"/>
              <a:t>图，讲解实体以及实体间的各种关系</a:t>
            </a:r>
            <a:endParaRPr lang="en-US" altLang="zh-CN" sz="1800" dirty="0"/>
          </a:p>
          <a:p>
            <a:pPr eaLnBrk="1" hangingPunct="1"/>
            <a:r>
              <a:rPr lang="zh-CN" altLang="en-US" sz="2000" b="0" dirty="0"/>
              <a:t>第二次课堂演讲</a:t>
            </a:r>
            <a:r>
              <a:rPr lang="en-US" altLang="zh-CN" sz="2000" b="0" dirty="0"/>
              <a:t>—</a:t>
            </a:r>
            <a:r>
              <a:rPr lang="zh-CN" altLang="en-US" sz="2000" b="0" dirty="0"/>
              <a:t>系统演示</a:t>
            </a:r>
            <a:r>
              <a:rPr lang="zh-CN" altLang="en-US" sz="2000" dirty="0">
                <a:sym typeface="+mn-ea"/>
              </a:rPr>
              <a:t>（</a:t>
            </a:r>
            <a:r>
              <a:rPr lang="en-US" altLang="zh-CN" sz="2000" dirty="0">
                <a:sym typeface="+mn-ea"/>
              </a:rPr>
              <a:t>30</a:t>
            </a:r>
            <a:r>
              <a:rPr lang="zh-CN" altLang="en-US" sz="2000" dirty="0">
                <a:sym typeface="+mn-ea"/>
              </a:rPr>
              <a:t>分）</a:t>
            </a:r>
            <a:endParaRPr lang="en-US" altLang="zh-CN" sz="2000" b="0" dirty="0"/>
          </a:p>
          <a:p>
            <a:pPr lvl="1" eaLnBrk="1" hangingPunct="1"/>
            <a:r>
              <a:rPr lang="zh-CN" altLang="en-US" sz="1800" dirty="0"/>
              <a:t>在课堂演示自己的系统，演示最有代表性的完整业务流程</a:t>
            </a:r>
            <a:r>
              <a:rPr lang="en-US" altLang="zh-CN" sz="1800" dirty="0"/>
              <a:t>(</a:t>
            </a:r>
            <a:r>
              <a:rPr lang="zh-CN" altLang="en-US" sz="1800" dirty="0"/>
              <a:t>不包括系统登录、改密码、系统退出等功能</a:t>
            </a:r>
            <a:r>
              <a:rPr lang="en-US" altLang="zh-CN" sz="1800" dirty="0"/>
              <a:t>)</a:t>
            </a:r>
            <a:r>
              <a:rPr lang="zh-CN" altLang="en-US" sz="1800" dirty="0"/>
              <a:t>，及至少</a:t>
            </a:r>
            <a:r>
              <a:rPr lang="en-US" altLang="zh-CN" sz="1800" dirty="0"/>
              <a:t>3</a:t>
            </a:r>
            <a:r>
              <a:rPr lang="zh-CN" altLang="en-US" sz="1800" dirty="0"/>
              <a:t>个统计功能</a:t>
            </a:r>
            <a:endParaRPr lang="zh-CN" altLang="en-US" sz="1800" dirty="0"/>
          </a:p>
          <a:p>
            <a:pPr lvl="1" eaLnBrk="1" hangingPunct="1"/>
            <a:r>
              <a:rPr lang="zh-CN" altLang="en-US" sz="1800" dirty="0"/>
              <a:t>功能（</a:t>
            </a:r>
            <a:r>
              <a:rPr lang="en-US" altLang="zh-CN" sz="1800" dirty="0"/>
              <a:t>15</a:t>
            </a:r>
            <a:r>
              <a:rPr lang="zh-CN" altLang="en-US" sz="1800" dirty="0"/>
              <a:t>分）、健壮性（</a:t>
            </a:r>
            <a:r>
              <a:rPr lang="en-US" altLang="zh-CN" sz="1800" dirty="0"/>
              <a:t>10</a:t>
            </a:r>
            <a:r>
              <a:rPr lang="zh-CN" altLang="en-US" sz="1800" dirty="0"/>
              <a:t>分）、易用性（</a:t>
            </a:r>
            <a:r>
              <a:rPr lang="en-US" altLang="zh-CN" sz="1800" dirty="0"/>
              <a:t>5</a:t>
            </a:r>
            <a:r>
              <a:rPr lang="zh-CN" altLang="en-US" sz="1800" dirty="0"/>
              <a:t>分）</a:t>
            </a:r>
            <a:endParaRPr lang="en-US" altLang="zh-CN" sz="1800" dirty="0"/>
          </a:p>
          <a:p>
            <a:pPr lvl="1" eaLnBrk="1" hangingPunct="1"/>
            <a:r>
              <a:rPr lang="en-US" altLang="zh-CN" sz="1800" dirty="0"/>
              <a:t>演示</a:t>
            </a:r>
            <a:r>
              <a:rPr lang="zh-CN" altLang="en-US" sz="1800" dirty="0"/>
              <a:t>实体</a:t>
            </a:r>
            <a:r>
              <a:rPr lang="en-US" altLang="zh-CN" sz="1800" dirty="0"/>
              <a:t>数据不能少于30条，关联关系数据不能少于200条</a:t>
            </a:r>
            <a:endParaRPr lang="en-US" altLang="zh-CN" sz="1800" dirty="0"/>
          </a:p>
          <a:p>
            <a:pPr eaLnBrk="1" hangingPunct="1"/>
            <a:r>
              <a:rPr lang="zh-CN" altLang="en-US" sz="2000" dirty="0"/>
              <a:t>课程设计报告</a:t>
            </a:r>
            <a:r>
              <a:rPr lang="en-US" altLang="zh-CN" sz="2000" dirty="0"/>
              <a:t>40</a:t>
            </a:r>
            <a:r>
              <a:rPr lang="zh-CN" altLang="en-US" sz="2000" dirty="0"/>
              <a:t>分</a:t>
            </a:r>
            <a:r>
              <a:rPr lang="en-US" altLang="zh-CN" sz="2000" dirty="0"/>
              <a:t>(</a:t>
            </a:r>
            <a:r>
              <a:rPr lang="zh-CN" altLang="en-US" sz="2000" dirty="0"/>
              <a:t>期末上传至</a:t>
            </a:r>
            <a:r>
              <a:rPr lang="en-US" altLang="zh-CN" sz="2000" dirty="0"/>
              <a:t>FTP</a:t>
            </a:r>
            <a:r>
              <a:rPr lang="zh-CN" altLang="en-US" sz="2000" dirty="0"/>
              <a:t>服务器</a:t>
            </a:r>
            <a:r>
              <a:rPr lang="en-US" altLang="zh-CN" sz="2000" dirty="0"/>
              <a:t>)</a:t>
            </a:r>
            <a:endParaRPr lang="zh-CN" altLang="en-US" sz="2000" dirty="0"/>
          </a:p>
          <a:p>
            <a:pPr lvl="1" eaLnBrk="1" hangingPunct="1"/>
            <a:r>
              <a:rPr lang="zh-CN" altLang="en-US" sz="1800" dirty="0"/>
              <a:t>数据库概念设计和逻辑设计（</a:t>
            </a:r>
            <a:r>
              <a:rPr lang="en-US" altLang="zh-CN" sz="1800" dirty="0"/>
              <a:t>20</a:t>
            </a:r>
            <a:r>
              <a:rPr lang="zh-CN" altLang="en-US" sz="1800" dirty="0"/>
              <a:t>分）、数据库规划、系统定义、需求分析（</a:t>
            </a:r>
            <a:r>
              <a:rPr lang="en-US" altLang="zh-CN" sz="1800" dirty="0"/>
              <a:t>15</a:t>
            </a:r>
            <a:r>
              <a:rPr lang="zh-CN" altLang="en-US" sz="1800" dirty="0"/>
              <a:t>分）、物理设计和其他（</a:t>
            </a:r>
            <a:r>
              <a:rPr lang="en-US" altLang="zh-CN" sz="1800" dirty="0"/>
              <a:t>5</a:t>
            </a:r>
            <a:r>
              <a:rPr lang="zh-CN" altLang="en-US" sz="1800" dirty="0"/>
              <a:t>分）</a:t>
            </a:r>
            <a:endParaRPr lang="zh-CN" altLang="en-US" sz="1800" dirty="0"/>
          </a:p>
          <a:p>
            <a:pPr eaLnBrk="1" hangingPunct="1"/>
            <a:r>
              <a:rPr lang="zh-CN" altLang="en-US" sz="2000" dirty="0"/>
              <a:t>总计：折算成  优、良、中、及格、不及格</a:t>
            </a:r>
            <a:endParaRPr lang="en-US" altLang="zh-CN" sz="2000"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p:nvPr>
        </p:nvSpPr>
        <p:spPr/>
        <p:txBody>
          <a:bodyPr/>
          <a:lstStyle/>
          <a:p>
            <a:r>
              <a:rPr lang="zh-CN" altLang="en-US"/>
              <a:t>教学组织</a:t>
            </a:r>
            <a:endParaRPr lang="zh-CN" altLang="en-US"/>
          </a:p>
        </p:txBody>
      </p:sp>
      <p:sp>
        <p:nvSpPr>
          <p:cNvPr id="9219" name="内容占位符 2"/>
          <p:cNvSpPr>
            <a:spLocks noGrp="1"/>
          </p:cNvSpPr>
          <p:nvPr>
            <p:ph idx="1"/>
          </p:nvPr>
        </p:nvSpPr>
        <p:spPr>
          <a:xfrm>
            <a:off x="1122364" y="1916832"/>
            <a:ext cx="7772400" cy="4506912"/>
          </a:xfrm>
        </p:spPr>
        <p:txBody>
          <a:bodyPr/>
          <a:lstStyle/>
          <a:p>
            <a:pPr eaLnBrk="1" hangingPunct="1">
              <a:lnSpc>
                <a:spcPct val="150000"/>
              </a:lnSpc>
              <a:defRPr/>
            </a:pPr>
            <a:r>
              <a:rPr kumimoji="1" lang="zh-CN" altLang="en-US" sz="2000" dirty="0"/>
              <a:t>教师</a:t>
            </a:r>
            <a:endParaRPr kumimoji="1" lang="zh-CN" altLang="en-US" sz="2000" dirty="0"/>
          </a:p>
          <a:p>
            <a:pPr lvl="1" eaLnBrk="1" hangingPunct="1">
              <a:lnSpc>
                <a:spcPct val="150000"/>
              </a:lnSpc>
              <a:defRPr/>
            </a:pPr>
            <a:r>
              <a:rPr kumimoji="1" lang="zh-CN" altLang="en-US" sz="1750" dirty="0">
                <a:cs typeface="+mn-cs"/>
              </a:rPr>
              <a:t>任课：钱进   </a:t>
            </a:r>
            <a:r>
              <a:rPr kumimoji="1" lang="zh-CN" altLang="en-US" sz="1750" u="sng" dirty="0">
                <a:solidFill>
                  <a:srgbClr val="FF0000"/>
                </a:solidFill>
                <a:cs typeface="+mn-cs"/>
              </a:rPr>
              <a:t>qianjin</a:t>
            </a:r>
            <a:r>
              <a:rPr kumimoji="1" lang="zh-CN" altLang="en-US" sz="1750" dirty="0">
                <a:cs typeface="+mn-cs"/>
                <a:hlinkClick r:id="rId1"/>
              </a:rPr>
              <a:t>@sdu.edu.cn</a:t>
            </a:r>
            <a:r>
              <a:rPr kumimoji="1" lang="zh-CN" altLang="en-US" sz="1750" dirty="0">
                <a:cs typeface="+mn-cs"/>
              </a:rPr>
              <a:t>  </a:t>
            </a:r>
            <a:r>
              <a:rPr kumimoji="1" lang="en-US" altLang="zh-CN" sz="1750" dirty="0">
                <a:cs typeface="+mn-cs"/>
              </a:rPr>
              <a:t>18765887216</a:t>
            </a:r>
            <a:endParaRPr lang="en-US" altLang="zh-CN" sz="2000" dirty="0"/>
          </a:p>
          <a:p>
            <a:pPr eaLnBrk="1" hangingPunct="1">
              <a:lnSpc>
                <a:spcPct val="150000"/>
              </a:lnSpc>
              <a:defRPr/>
            </a:pPr>
            <a:r>
              <a:rPr kumimoji="1" lang="zh-CN" altLang="en-US" sz="2000" dirty="0"/>
              <a:t>实验指导</a:t>
            </a:r>
            <a:endParaRPr kumimoji="1" lang="zh-CN" altLang="en-US" sz="2000" dirty="0"/>
          </a:p>
          <a:p>
            <a:pPr marL="800100" lvl="1" indent="-342900" eaLnBrk="1" hangingPunct="1">
              <a:lnSpc>
                <a:spcPct val="150000"/>
              </a:lnSpc>
              <a:buClr>
                <a:schemeClr val="folHlink"/>
              </a:buClr>
              <a:buSzPct val="60000"/>
              <a:defRPr/>
            </a:pPr>
            <a:r>
              <a:rPr kumimoji="1" lang="zh-CN" altLang="en-US" sz="1750" dirty="0">
                <a:cs typeface="+mn-cs"/>
              </a:rPr>
              <a:t>实验教师或者助教</a:t>
            </a:r>
            <a:endParaRPr kumimoji="1" lang="en-US" altLang="zh-CN" sz="1750" dirty="0">
              <a:cs typeface="+mn-cs"/>
            </a:endParaRPr>
          </a:p>
          <a:p>
            <a:pPr eaLnBrk="1" hangingPunct="1">
              <a:lnSpc>
                <a:spcPct val="150000"/>
              </a:lnSpc>
              <a:defRPr/>
            </a:pPr>
            <a:r>
              <a:rPr kumimoji="1" lang="en-US" altLang="zh-CN" sz="2000" dirty="0"/>
              <a:t>FTP(</a:t>
            </a:r>
            <a:r>
              <a:rPr kumimoji="1" lang="zh-CN" altLang="en-US" sz="2000" dirty="0"/>
              <a:t>用于上传课程设计报告，每个班一个文件夹，</a:t>
            </a:r>
            <a:r>
              <a:rPr kumimoji="1" lang="en-US" altLang="zh-CN" sz="2000" dirty="0">
                <a:solidFill>
                  <a:srgbClr val="FF0000"/>
                </a:solidFill>
              </a:rPr>
              <a:t>2025</a:t>
            </a:r>
            <a:r>
              <a:rPr kumimoji="1" lang="zh-CN" altLang="en-US" sz="2000" dirty="0">
                <a:solidFill>
                  <a:srgbClr val="FF0000"/>
                </a:solidFill>
              </a:rPr>
              <a:t>数据库课程设计</a:t>
            </a:r>
            <a:r>
              <a:rPr kumimoji="1" lang="en-US" altLang="zh-CN" sz="2000" dirty="0">
                <a:solidFill>
                  <a:srgbClr val="FF0000"/>
                </a:solidFill>
              </a:rPr>
              <a:t>/</a:t>
            </a:r>
            <a:r>
              <a:rPr kumimoji="1" lang="zh-CN" altLang="en-US" sz="2000" dirty="0">
                <a:solidFill>
                  <a:srgbClr val="FF0000"/>
                </a:solidFill>
              </a:rPr>
              <a:t>设计</a:t>
            </a:r>
            <a:r>
              <a:rPr kumimoji="1" lang="en-US" altLang="zh-CN" sz="2000" dirty="0">
                <a:solidFill>
                  <a:srgbClr val="FF0000"/>
                </a:solidFill>
              </a:rPr>
              <a:t>|</a:t>
            </a:r>
            <a:r>
              <a:rPr kumimoji="1" lang="zh-CN" altLang="en-US" sz="2000" dirty="0">
                <a:solidFill>
                  <a:srgbClr val="FF0000"/>
                </a:solidFill>
              </a:rPr>
              <a:t>报告</a:t>
            </a:r>
            <a:r>
              <a:rPr kumimoji="1" lang="en-US" altLang="zh-CN" sz="2000" dirty="0"/>
              <a:t>)</a:t>
            </a:r>
            <a:endParaRPr kumimoji="1" lang="zh-CN" altLang="en-US" sz="2000" dirty="0"/>
          </a:p>
          <a:p>
            <a:pPr lvl="1" eaLnBrk="1" hangingPunct="1">
              <a:lnSpc>
                <a:spcPct val="150000"/>
              </a:lnSpc>
              <a:defRPr/>
            </a:pPr>
            <a:r>
              <a:rPr kumimoji="1" lang="en-US" altLang="zh-CN" sz="1800" dirty="0">
                <a:hlinkClick r:id="rId2"/>
              </a:rPr>
              <a:t>ftp://student:sc.sdu.edu.cn@211.87.227.230:230</a:t>
            </a:r>
            <a:endParaRPr kumimoji="1" lang="en-US" altLang="zh-CN" sz="1800" dirty="0"/>
          </a:p>
          <a:p>
            <a:pPr lvl="1" eaLnBrk="1" hangingPunct="1">
              <a:lnSpc>
                <a:spcPct val="150000"/>
              </a:lnSpc>
              <a:defRPr/>
            </a:pPr>
            <a:r>
              <a:rPr kumimoji="1" lang="zh-CN" altLang="en-US" sz="1800" dirty="0"/>
              <a:t>学生的报告上传至所在班级的文件夹下，命名形式：学号</a:t>
            </a:r>
            <a:r>
              <a:rPr kumimoji="1" lang="en-US" altLang="zh-CN" sz="1800" dirty="0"/>
              <a:t>-</a:t>
            </a:r>
            <a:r>
              <a:rPr kumimoji="1" lang="zh-CN" altLang="en-US" sz="1800" dirty="0"/>
              <a:t>姓名</a:t>
            </a:r>
            <a:r>
              <a:rPr kumimoji="1" lang="en-US" altLang="zh-CN" sz="1800" dirty="0"/>
              <a:t>-</a:t>
            </a:r>
            <a:r>
              <a:rPr kumimoji="1" lang="zh-CN" altLang="en-US" sz="1800" dirty="0"/>
              <a:t>数据库课程设计报告</a:t>
            </a:r>
            <a:r>
              <a:rPr kumimoji="1" lang="en-US" altLang="zh-CN" sz="1800" dirty="0"/>
              <a:t>. pdf</a:t>
            </a:r>
            <a:endParaRPr kumimoji="1" lang="en-US" altLang="zh-CN" sz="2000" dirty="0">
              <a:solidFill>
                <a:srgbClr val="FF0000"/>
              </a:solidFill>
            </a:endParaRPr>
          </a:p>
          <a:p>
            <a:pPr marL="342900" lvl="1" indent="-342900">
              <a:lnSpc>
                <a:spcPct val="150000"/>
              </a:lnSpc>
              <a:buSzPct val="60000"/>
              <a:defRPr/>
            </a:pPr>
            <a:r>
              <a:rPr kumimoji="1" lang="zh-CN" altLang="en-US" sz="2000" dirty="0"/>
              <a:t>按照规定的格式撰写并上传设计报告</a:t>
            </a:r>
            <a:endParaRPr kumimoji="1" lang="zh-CN" altLang="en-US" dirty="0"/>
          </a:p>
        </p:txBody>
      </p:sp>
      <p:sp>
        <p:nvSpPr>
          <p:cNvPr id="11268"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 typeface="Arial" panose="020B0604020202020204" pitchFamily="34" charset="0"/>
              <a:buNone/>
            </a:pPr>
            <a:fld id="{2C3E00DD-2F97-4DA2-B109-B1FCF8C78327}" type="slidenum">
              <a:rPr lang="zh-CN" altLang="en-US" sz="1400" b="0" smtClean="0"/>
            </a:fld>
            <a:endParaRPr lang="zh-CN" altLang="en-US" sz="1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r>
              <a:rPr lang="zh-CN" altLang="en-US"/>
              <a:t>数据库课程设计题目</a:t>
            </a:r>
            <a:endParaRPr lang="zh-CN" altLang="en-US"/>
          </a:p>
        </p:txBody>
      </p:sp>
      <p:sp>
        <p:nvSpPr>
          <p:cNvPr id="12291" name="内容占位符 2"/>
          <p:cNvSpPr>
            <a:spLocks noGrp="1" noChangeArrowheads="1"/>
          </p:cNvSpPr>
          <p:nvPr>
            <p:ph idx="1"/>
          </p:nvPr>
        </p:nvSpPr>
        <p:spPr/>
        <p:txBody>
          <a:bodyPr/>
          <a:lstStyle/>
          <a:p>
            <a:r>
              <a:rPr lang="en-US" altLang="zh-CN"/>
              <a:t>1</a:t>
            </a:r>
            <a:r>
              <a:rPr lang="zh-CN" altLang="en-US"/>
              <a:t>、火车票售票系统</a:t>
            </a:r>
            <a:endParaRPr lang="en-US" altLang="zh-CN"/>
          </a:p>
          <a:p>
            <a:pPr lvl="1"/>
            <a:r>
              <a:rPr lang="zh-CN" altLang="en-US">
                <a:latin typeface="宋体" panose="02010600030101010101" pitchFamily="2" charset="-122"/>
              </a:rPr>
              <a:t>车次管理(车次、起止地点、到达时间、开车时间)</a:t>
            </a:r>
            <a:endParaRPr lang="en-US" altLang="zh-CN">
              <a:latin typeface="宋体" panose="02010600030101010101" pitchFamily="2" charset="-122"/>
            </a:endParaRPr>
          </a:p>
          <a:p>
            <a:pPr lvl="1"/>
            <a:r>
              <a:rPr lang="zh-CN" altLang="en-US">
                <a:latin typeface="宋体" panose="02010600030101010101" pitchFamily="2" charset="-122"/>
              </a:rPr>
              <a:t>车票管理（车厢号、座位号）</a:t>
            </a:r>
            <a:endParaRPr lang="en-US" altLang="zh-CN">
              <a:latin typeface="宋体" panose="02010600030101010101" pitchFamily="2" charset="-122"/>
            </a:endParaRPr>
          </a:p>
          <a:p>
            <a:pPr lvl="1"/>
            <a:r>
              <a:rPr lang="zh-CN" altLang="en-US">
                <a:latin typeface="宋体" panose="02010600030101010101" pitchFamily="2" charset="-122"/>
              </a:rPr>
              <a:t>售票、改签、退票</a:t>
            </a:r>
            <a:endParaRPr lang="en-US" altLang="zh-CN">
              <a:latin typeface="宋体" panose="02010600030101010101" pitchFamily="2" charset="-122"/>
            </a:endParaRPr>
          </a:p>
          <a:p>
            <a:pPr lvl="1"/>
            <a:r>
              <a:rPr lang="zh-CN" altLang="en-US"/>
              <a:t>余票查询（直达、换乘等）</a:t>
            </a:r>
            <a:endParaRPr lang="en-US" altLang="zh-CN"/>
          </a:p>
          <a:p>
            <a:pPr lvl="1"/>
            <a:r>
              <a:rPr lang="zh-CN" altLang="en-US"/>
              <a:t>订单查询</a:t>
            </a:r>
            <a:endParaRPr lang="en-US" altLang="zh-CN"/>
          </a:p>
          <a:p>
            <a:pPr lvl="1"/>
            <a:r>
              <a:rPr lang="zh-CN" altLang="en-US"/>
              <a:t>用户管理</a:t>
            </a:r>
            <a:endParaRPr lang="en-US" altLang="zh-CN"/>
          </a:p>
          <a:p>
            <a:pPr lvl="1"/>
            <a:endParaRPr lang="zh-CN" altLang="en-US"/>
          </a:p>
        </p:txBody>
      </p:sp>
      <p:sp>
        <p:nvSpPr>
          <p:cNvPr id="122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6F1AE7D-899E-47FD-A363-16B694F147B5}" type="slidenum">
              <a:rPr lang="zh-CN" altLang="en-US" sz="1400" b="0" smtClean="0"/>
            </a:fld>
            <a:endParaRPr lang="en-US" altLang="zh-CN" sz="1400" b="0"/>
          </a:p>
        </p:txBody>
      </p:sp>
    </p:spTree>
  </p:cSld>
  <p:clrMapOvr>
    <a:masterClrMapping/>
  </p:clrMapOvr>
</p:sld>
</file>

<file path=ppt/tags/tag1.xml><?xml version="1.0" encoding="utf-8"?>
<p:tagLst xmlns:p="http://schemas.openxmlformats.org/presentationml/2006/main">
  <p:tag name="commondata" val="eyJoZGlkIjoiMzEwNTM5NzYwMDRjMzkwZTVkZjY2ODkwMGIxNGU0OTUifQ=="/>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1915</Words>
  <Application>WPS 演示</Application>
  <PresentationFormat>全屏显示(4:3)</PresentationFormat>
  <Paragraphs>248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Tahoma</vt:lpstr>
      <vt:lpstr>Times New Roman</vt:lpstr>
      <vt:lpstr>微软雅黑</vt:lpstr>
      <vt:lpstr>Arial Unicode MS</vt:lpstr>
      <vt:lpstr>Blends</vt:lpstr>
      <vt:lpstr>数据库课程设计 题目及要求</vt:lpstr>
      <vt:lpstr>数据库课程体系</vt:lpstr>
      <vt:lpstr>数据库课程设计课程定位</vt:lpstr>
      <vt:lpstr>数据库课程设计目标</vt:lpstr>
      <vt:lpstr>课程要求</vt:lpstr>
      <vt:lpstr>进度安排</vt:lpstr>
      <vt:lpstr>成绩评定</vt:lpstr>
      <vt:lpstr>教学组织</vt:lpstr>
      <vt:lpstr>数据库课程设计题目</vt:lpstr>
      <vt:lpstr>数据库课程设计题目</vt:lpstr>
      <vt:lpstr>数据库课程设计题目</vt:lpstr>
      <vt:lpstr>数据库课程设计题目</vt:lpstr>
      <vt:lpstr>数据库课程设计题目</vt:lpstr>
      <vt:lpstr>数据库课程设计题目</vt:lpstr>
      <vt:lpstr>数据库课程设计题目</vt:lpstr>
      <vt:lpstr>数据库课程设计题目</vt:lpstr>
      <vt:lpstr>数据库课程设计题目</vt:lpstr>
      <vt:lpstr>数据库课程设计题目</vt:lpstr>
      <vt:lpstr>数据库课程设计题目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yanzm</dc:creator>
  <cp:lastModifiedBy>钱进</cp:lastModifiedBy>
  <cp:revision>375</cp:revision>
  <dcterms:created xsi:type="dcterms:W3CDTF">2018-06-18T13:52:00Z</dcterms:created>
  <dcterms:modified xsi:type="dcterms:W3CDTF">2025-06-30T01:21:28Z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2052-12.1.0.16200</vt:lpwstr>
  </property>
  <property fmtid="{D5CDD505-2E9C-101B-9397-08002B2CF9AE}" pid="3" name="ICV">
    <vt:lpwstr>8D55A92D61244EC4A32E59DDD3EA4FA1_12</vt:lpwstr>
  </property>
</Properties>
</file>