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7" r:id="rId3"/>
    <p:sldId id="274" r:id="rId4"/>
    <p:sldId id="266" r:id="rId5"/>
    <p:sldId id="275" r:id="rId6"/>
    <p:sldId id="267" r:id="rId7"/>
    <p:sldId id="277" r:id="rId8"/>
    <p:sldId id="276" r:id="rId9"/>
    <p:sldId id="273" r:id="rId10"/>
    <p:sldId id="278" r:id="rId11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38" autoAdjust="0"/>
    <p:restoredTop sz="94706" autoAdjust="0"/>
  </p:normalViewPr>
  <p:slideViewPr>
    <p:cSldViewPr snapToGrid="0">
      <p:cViewPr varScale="1">
        <p:scale>
          <a:sx n="121" d="100"/>
          <a:sy n="121" d="100"/>
        </p:scale>
        <p:origin x="176" y="3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2018年10月9日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2018年10月9日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64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96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58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2018年10月9日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2018年10月9日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2018年10月9日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2018年10月9日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2018年10月9日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2018年10月9日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2018年10月9日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2018年10月9日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2018年10月9日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51953" y="2749905"/>
            <a:ext cx="7288093" cy="1358189"/>
          </a:xfrm>
        </p:spPr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Weekly Report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Zheng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Huiwen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95400" y="2133600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/>
              <a:t>对于稀疏数据，尽量使用学习率可自适应的优化方法，不用手动调节，而且最好采用默认值</a:t>
            </a:r>
          </a:p>
          <a:p>
            <a:pPr latinLnBrk="1"/>
            <a:r>
              <a:rPr lang="en-US" altLang="zh-CN" dirty="0"/>
              <a:t>SGD</a:t>
            </a:r>
            <a:r>
              <a:rPr lang="zh-CN" altLang="en-US" dirty="0"/>
              <a:t>通常训练时间更长，但是在好的初始化和学习率调度方案的情况下，结果更可靠</a:t>
            </a:r>
          </a:p>
          <a:p>
            <a:pPr latinLnBrk="1"/>
            <a:r>
              <a:rPr lang="zh-CN" altLang="en-US" dirty="0"/>
              <a:t>如果在意更快的收敛，并且需要训练较深较复杂的网络时，推荐使用学习率自适应的优化方法。</a:t>
            </a:r>
          </a:p>
        </p:txBody>
      </p:sp>
    </p:spTree>
    <p:extLst>
      <p:ext uri="{BB962C8B-B14F-4D97-AF65-F5344CB8AC3E}">
        <p14:creationId xmlns:p14="http://schemas.microsoft.com/office/powerpoint/2010/main" val="170318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Content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basic 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neural network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</a:t>
            </a:r>
            <a:r>
              <a:rPr lang="en-US" altLang="zh-CN" sz="2200" dirty="0">
                <a:latin typeface="Arial" panose="020B0604020202020204" pitchFamily="34" charset="0"/>
                <a:sym typeface="Arial" panose="020B0604020202020204" pitchFamily="34" charset="0"/>
              </a:rPr>
              <a:t>Structure</a:t>
            </a:r>
            <a:endParaRPr lang="zh-CN" altLang="en-US" sz="2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rial" panose="020B0604020202020204" pitchFamily="34" charset="0"/>
                <a:sym typeface="Arial" panose="020B0604020202020204" pitchFamily="34" charset="0"/>
              </a:rPr>
              <a:t>The Output</a:t>
            </a:r>
            <a:endParaRPr lang="zh-CN" altLang="en-US" sz="2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How to choose the hyperparameters in neural networks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3508FD-8290-4F0D-AAEA-C98F6EA0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Input of a neural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E7C202-D770-494E-96BD-F2169105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best data classification is to divide the data set into three parts: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1"/>
                </a:solidFill>
              </a:rPr>
              <a:t>Training set </a:t>
            </a:r>
            <a:r>
              <a:rPr lang="en-US" altLang="zh-CN" sz="2000" dirty="0"/>
              <a:t>: Training data to fit the model and use this part of the data to build the model. </a:t>
            </a:r>
            <a:r>
              <a:rPr lang="en-US" altLang="zh-CN" sz="2000" b="1" dirty="0">
                <a:solidFill>
                  <a:schemeClr val="accent1"/>
                </a:solidFill>
              </a:rPr>
              <a:t>Determining the optimal weight.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1"/>
                </a:solidFill>
              </a:rPr>
              <a:t>Validation set </a:t>
            </a:r>
            <a:r>
              <a:rPr lang="en-US" altLang="zh-CN" sz="2000" dirty="0"/>
              <a:t>: </a:t>
            </a:r>
            <a:r>
              <a:rPr lang="en-US" altLang="zh-CN" sz="2000" b="1" dirty="0">
                <a:solidFill>
                  <a:schemeClr val="accent1"/>
                </a:solidFill>
              </a:rPr>
              <a:t>Optimize the hyperparameters of the model</a:t>
            </a:r>
            <a:r>
              <a:rPr lang="en-US" altLang="zh-CN" sz="2000" dirty="0"/>
              <a:t>. Hyperparameters are learning rate, number of layers, number of neurons per layer, etc.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1"/>
                </a:solidFill>
              </a:rPr>
              <a:t>Test set </a:t>
            </a:r>
            <a:r>
              <a:rPr lang="en-US" altLang="zh-CN" sz="2000" dirty="0"/>
              <a:t>: </a:t>
            </a:r>
            <a:r>
              <a:rPr lang="en-US" altLang="zh-CN" sz="2000" b="1" dirty="0">
                <a:solidFill>
                  <a:schemeClr val="accent1"/>
                </a:solidFill>
              </a:rPr>
              <a:t>Evaluating the model </a:t>
            </a:r>
            <a:r>
              <a:rPr lang="en-US" altLang="zh-CN" sz="2000" dirty="0"/>
              <a:t>and reflecting the generalization ability of the model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902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The MNIST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Dataset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12BF746E-F49A-4C65-9DD9-69837843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70,000 black and white handwritten digital picture:</a:t>
            </a:r>
            <a:r>
              <a:rPr lang="zh-CN" altLang="en-US" dirty="0"/>
              <a:t> </a:t>
            </a:r>
            <a:r>
              <a:rPr lang="en-US" altLang="zh-CN" dirty="0"/>
              <a:t>55,000 training sets, 5,000 validation sets and 10,000 test sets. </a:t>
            </a:r>
          </a:p>
          <a:p>
            <a:r>
              <a:rPr lang="en-US" altLang="zh-CN" dirty="0"/>
              <a:t>Each image is 28 by 28 pixels in size and will be converted to a one-dimensional array of length 784(28*28) when used.</a:t>
            </a:r>
          </a:p>
          <a:p>
            <a:r>
              <a:rPr lang="en-US" altLang="zh-CN" dirty="0"/>
              <a:t>Pure black pixel is 1, pure white pixel is 0.</a:t>
            </a:r>
          </a:p>
          <a:p>
            <a:r>
              <a:rPr lang="en-US" altLang="zh-CN" dirty="0"/>
              <a:t>The label of the data set is one-dimensional data with a length of 10, indicating the probability of the number in the image.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83DF1FBF-9EC2-4EA3-B596-A3F42C2DD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261" y="1839287"/>
            <a:ext cx="2118919" cy="1575946"/>
          </a:xfrm>
          <a:ln>
            <a:solidFill>
              <a:schemeClr val="tx1"/>
            </a:solidFill>
          </a:ln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25FD132-3801-4379-8CBA-C5945378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1143000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The MNIST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Dataset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70A9550-23DD-4C24-8332-7CFAC3F9027A}"/>
              </a:ext>
            </a:extLst>
          </p:cNvPr>
          <p:cNvSpPr/>
          <p:nvPr/>
        </p:nvSpPr>
        <p:spPr>
          <a:xfrm>
            <a:off x="6409296" y="2442594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[0. 0. 0. 0. 0. 0. 0. 1. 0. 0.]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56C815F-7000-45A3-94BE-82AE509F9CB7}"/>
              </a:ext>
            </a:extLst>
          </p:cNvPr>
          <p:cNvGrpSpPr/>
          <p:nvPr/>
        </p:nvGrpSpPr>
        <p:grpSpPr>
          <a:xfrm>
            <a:off x="1977866" y="3608282"/>
            <a:ext cx="8236267" cy="1829646"/>
            <a:chOff x="4315327" y="1912267"/>
            <a:chExt cx="8236267" cy="182964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ABDC7007-BC2E-49AA-AA5A-61F03EA04DF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315327" y="1912267"/>
              <a:ext cx="5511048" cy="182964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5DCFB625-64AA-4F59-BAC5-558B3CA20164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9826375" y="1912267"/>
              <a:ext cx="2725219" cy="1829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738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The Basic Structure of a neural network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97B6E5A-C057-4CB3-AA90-398369C7C643}"/>
              </a:ext>
            </a:extLst>
          </p:cNvPr>
          <p:cNvGrpSpPr/>
          <p:nvPr/>
        </p:nvGrpSpPr>
        <p:grpSpPr>
          <a:xfrm>
            <a:off x="2975295" y="3105834"/>
            <a:ext cx="6241409" cy="646331"/>
            <a:chOff x="1661020" y="2256639"/>
            <a:chExt cx="6241409" cy="6463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54EB16E5-9ED6-4604-83A4-CF2D02509A6A}"/>
                </a:ext>
              </a:extLst>
            </p:cNvPr>
            <p:cNvSpPr txBox="1"/>
            <p:nvPr/>
          </p:nvSpPr>
          <p:spPr>
            <a:xfrm>
              <a:off x="1661020" y="2256639"/>
              <a:ext cx="133385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Input Node</a:t>
              </a:r>
            </a:p>
            <a:p>
              <a:pPr algn="ctr"/>
              <a:r>
                <a:rPr lang="en-US" altLang="zh-CN" dirty="0"/>
                <a:t>784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FCB205E9-E9C4-475A-804E-FDCBBC7DEB01}"/>
                </a:ext>
              </a:extLst>
            </p:cNvPr>
            <p:cNvSpPr txBox="1"/>
            <p:nvPr/>
          </p:nvSpPr>
          <p:spPr>
            <a:xfrm>
              <a:off x="3923949" y="2256639"/>
              <a:ext cx="155895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Hidden Node</a:t>
              </a:r>
            </a:p>
            <a:p>
              <a:pPr algn="ctr"/>
              <a:r>
                <a:rPr lang="en-US" altLang="zh-CN" dirty="0"/>
                <a:t>(Variable)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FD85848F-E78A-485E-8610-E3BED23D10CD}"/>
                </a:ext>
              </a:extLst>
            </p:cNvPr>
            <p:cNvSpPr txBox="1"/>
            <p:nvPr/>
          </p:nvSpPr>
          <p:spPr>
            <a:xfrm>
              <a:off x="6411984" y="2256639"/>
              <a:ext cx="149044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Output Node</a:t>
              </a:r>
            </a:p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xmlns="" id="{EFBEADE9-C000-40AF-A683-25CE73FFE833}"/>
                </a:ext>
              </a:extLst>
            </p:cNvPr>
            <p:cNvSpPr/>
            <p:nvPr/>
          </p:nvSpPr>
          <p:spPr>
            <a:xfrm>
              <a:off x="2994870" y="2499919"/>
              <a:ext cx="947956" cy="1426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xmlns="" id="{D4321E1B-48AA-4CA9-A382-DF3A346394D3}"/>
                </a:ext>
              </a:extLst>
            </p:cNvPr>
            <p:cNvSpPr/>
            <p:nvPr/>
          </p:nvSpPr>
          <p:spPr>
            <a:xfrm>
              <a:off x="5491293" y="2499919"/>
              <a:ext cx="947956" cy="1426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8D492E-67F3-451B-AA2F-CF2A7BFC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Train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73919C3-CF59-4C76-A308-F32880CCEC51}"/>
              </a:ext>
            </a:extLst>
          </p:cNvPr>
          <p:cNvSpPr txBox="1">
            <a:spLocks/>
          </p:cNvSpPr>
          <p:nvPr/>
        </p:nvSpPr>
        <p:spPr>
          <a:xfrm>
            <a:off x="1295400" y="1894151"/>
            <a:ext cx="9601200" cy="380999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The Stochastic </a:t>
            </a:r>
            <a:r>
              <a:rPr lang="en-US" altLang="zh-CN" sz="2400" dirty="0">
                <a:latin typeface="Arial" panose="020B0604020202020204" pitchFamily="34" charset="0"/>
              </a:rPr>
              <a:t>Gradient Descent</a:t>
            </a: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 Optimizer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Adjust model parameters along the direction of gradient descent to minimize the cost function.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Easy to settle into a local minimum.</a:t>
            </a:r>
          </a:p>
          <a:p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The Momentum Optimizer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Accelerate convergence and reduce oscillations.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Miss the lowest point or oscillate near the lowest point.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The Adam Optimizer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An algorithm for first-order gradient-based optimization based on adaptive estimates of lower-order moments.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8609D70-A79E-410F-A75C-123EDCC4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60" y="1894151"/>
            <a:ext cx="1819275" cy="476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2A70608-2F16-4A28-9631-4FBB4CF1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631" y="3470537"/>
            <a:ext cx="34385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2A83A1-F192-4B40-A666-E30408B5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Loss Function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140ADAEA-CBB2-44DB-9BF8-7A83EB4F7228}"/>
              </a:ext>
            </a:extLst>
          </p:cNvPr>
          <p:cNvGrpSpPr/>
          <p:nvPr/>
        </p:nvGrpSpPr>
        <p:grpSpPr>
          <a:xfrm>
            <a:off x="1777067" y="3878405"/>
            <a:ext cx="8426741" cy="1297251"/>
            <a:chOff x="1909892" y="4671928"/>
            <a:chExt cx="8426741" cy="129725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67705A5D-0822-4BF3-BB69-8411D66A7291}"/>
                </a:ext>
              </a:extLst>
            </p:cNvPr>
            <p:cNvGrpSpPr/>
            <p:nvPr/>
          </p:nvGrpSpPr>
          <p:grpSpPr>
            <a:xfrm>
              <a:off x="1909892" y="4671928"/>
              <a:ext cx="8215618" cy="654912"/>
              <a:chOff x="1909892" y="4832161"/>
              <a:chExt cx="8215618" cy="654912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xmlns="" id="{8657637D-A0FA-4CA1-8637-E17265688E5B}"/>
                  </a:ext>
                </a:extLst>
              </p:cNvPr>
              <p:cNvGrpSpPr/>
              <p:nvPr/>
            </p:nvGrpSpPr>
            <p:grpSpPr>
              <a:xfrm>
                <a:off x="1909892" y="4832162"/>
                <a:ext cx="8215618" cy="654911"/>
                <a:chOff x="1054215" y="2248059"/>
                <a:chExt cx="8215618" cy="654911"/>
              </a:xfrm>
            </p:grpSpPr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xmlns="" id="{30B9C2BC-381B-4956-8406-4864D9DC78C3}"/>
                    </a:ext>
                  </a:extLst>
                </p:cNvPr>
                <p:cNvSpPr txBox="1"/>
                <p:nvPr/>
              </p:nvSpPr>
              <p:spPr>
                <a:xfrm>
                  <a:off x="1054215" y="2248059"/>
                  <a:ext cx="1558955" cy="6463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The output of the model</a:t>
                  </a:r>
                  <a:endParaRPr lang="zh-CN" altLang="en-US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xmlns="" id="{43DCA525-AB58-4ED8-8F60-C450665D420A}"/>
                    </a:ext>
                  </a:extLst>
                </p:cNvPr>
                <p:cNvSpPr txBox="1"/>
                <p:nvPr/>
              </p:nvSpPr>
              <p:spPr>
                <a:xfrm>
                  <a:off x="3923949" y="2256639"/>
                  <a:ext cx="1786159" cy="6463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The probability distribution</a:t>
                  </a: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xmlns="" id="{5E3D26DF-8E1B-4B27-A7F4-7C8F9E1AFD75}"/>
                    </a:ext>
                  </a:extLst>
                </p:cNvPr>
                <p:cNvSpPr txBox="1"/>
                <p:nvPr/>
              </p:nvSpPr>
              <p:spPr>
                <a:xfrm>
                  <a:off x="7779388" y="2256639"/>
                  <a:ext cx="1490445" cy="6463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The cross entropy</a:t>
                  </a:r>
                  <a:endParaRPr lang="zh-CN" altLang="en-US" dirty="0"/>
                </a:p>
              </p:txBody>
            </p:sp>
            <p:sp>
              <p:nvSpPr>
                <p:cNvPr id="13" name="箭头: 右 12">
                  <a:extLst>
                    <a:ext uri="{FF2B5EF4-FFF2-40B4-BE49-F238E27FC236}">
                      <a16:creationId xmlns:a16="http://schemas.microsoft.com/office/drawing/2014/main" xmlns="" id="{27B5AE9F-B507-4E25-81CD-37E50DF25905}"/>
                    </a:ext>
                  </a:extLst>
                </p:cNvPr>
                <p:cNvSpPr/>
                <p:nvPr/>
              </p:nvSpPr>
              <p:spPr>
                <a:xfrm>
                  <a:off x="2613170" y="2499919"/>
                  <a:ext cx="1329656" cy="15119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箭头: 右 13">
                  <a:extLst>
                    <a:ext uri="{FF2B5EF4-FFF2-40B4-BE49-F238E27FC236}">
                      <a16:creationId xmlns:a16="http://schemas.microsoft.com/office/drawing/2014/main" xmlns="" id="{59E37AC1-8615-4DCD-B0B4-82D4D4B16D45}"/>
                    </a:ext>
                  </a:extLst>
                </p:cNvPr>
                <p:cNvSpPr/>
                <p:nvPr/>
              </p:nvSpPr>
              <p:spPr>
                <a:xfrm>
                  <a:off x="5710107" y="2508497"/>
                  <a:ext cx="2069281" cy="14261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1FF3DAF3-BC63-49B0-8385-923CCF53D28B}"/>
                  </a:ext>
                </a:extLst>
              </p:cNvPr>
              <p:cNvSpPr txBox="1"/>
              <p:nvPr/>
            </p:nvSpPr>
            <p:spPr>
              <a:xfrm>
                <a:off x="3573710" y="4832161"/>
                <a:ext cx="10905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Softmax</a:t>
                </a:r>
                <a:r>
                  <a:rPr lang="en-US" altLang="zh-CN" dirty="0"/>
                  <a:t> function</a:t>
                </a:r>
                <a:endParaRPr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DC82C273-7226-4159-A4E3-21BFF2382D50}"/>
                  </a:ext>
                </a:extLst>
              </p:cNvPr>
              <p:cNvSpPr txBox="1"/>
              <p:nvPr/>
            </p:nvSpPr>
            <p:spPr>
              <a:xfrm>
                <a:off x="6528734" y="4832161"/>
                <a:ext cx="2255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Compared with the standard answer</a:t>
                </a:r>
                <a:endParaRPr lang="zh-CN" altLang="en-US" dirty="0"/>
              </a:p>
            </p:txBody>
          </p:sp>
        </p:grp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xmlns="" id="{A410A55D-2D71-4D1C-ADDB-F86AEF5D2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0287" y="5327509"/>
              <a:ext cx="0" cy="376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9CB0DD5A-5185-4A54-B1C9-25D77D9A1A58}"/>
                </a:ext>
              </a:extLst>
            </p:cNvPr>
            <p:cNvSpPr txBox="1"/>
            <p:nvPr/>
          </p:nvSpPr>
          <p:spPr>
            <a:xfrm>
              <a:off x="8423941" y="5599847"/>
              <a:ext cx="1912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 loss function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4412559-DAEF-471A-B4A3-F59FC0C4DB95}"/>
              </a:ext>
            </a:extLst>
          </p:cNvPr>
          <p:cNvSpPr txBox="1"/>
          <p:nvPr/>
        </p:nvSpPr>
        <p:spPr>
          <a:xfrm>
            <a:off x="1857462" y="2301320"/>
            <a:ext cx="821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 Function:</a:t>
            </a:r>
          </a:p>
          <a:p>
            <a:r>
              <a:rPr lang="en-US" altLang="zh-CN" dirty="0"/>
              <a:t>Used to estimate the degree of inconsistency between the predicted value of the model and the true value.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95ADE93E-401D-4DAC-A417-BC7453EFE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" t="11788" r="1962" b="6559"/>
          <a:stretch/>
        </p:blipFill>
        <p:spPr>
          <a:xfrm>
            <a:off x="7972335" y="3301887"/>
            <a:ext cx="2550253" cy="40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5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The Output of the neural network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74EB4BFD-DBF8-43CA-BAA3-CE61CD2C6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61722"/>
              </p:ext>
            </p:extLst>
          </p:nvPr>
        </p:nvGraphicFramePr>
        <p:xfrm>
          <a:off x="2072080" y="2030136"/>
          <a:ext cx="8087920" cy="2657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21980">
                  <a:extLst>
                    <a:ext uri="{9D8B030D-6E8A-4147-A177-3AD203B41FA5}">
                      <a16:colId xmlns:a16="http://schemas.microsoft.com/office/drawing/2014/main" xmlns="" val="71714260"/>
                    </a:ext>
                  </a:extLst>
                </a:gridCol>
                <a:gridCol w="2021980">
                  <a:extLst>
                    <a:ext uri="{9D8B030D-6E8A-4147-A177-3AD203B41FA5}">
                      <a16:colId xmlns:a16="http://schemas.microsoft.com/office/drawing/2014/main" xmlns="" val="3646363307"/>
                    </a:ext>
                  </a:extLst>
                </a:gridCol>
                <a:gridCol w="2021980">
                  <a:extLst>
                    <a:ext uri="{9D8B030D-6E8A-4147-A177-3AD203B41FA5}">
                      <a16:colId xmlns:a16="http://schemas.microsoft.com/office/drawing/2014/main" xmlns="" val="472157487"/>
                    </a:ext>
                  </a:extLst>
                </a:gridCol>
                <a:gridCol w="2021980">
                  <a:extLst>
                    <a:ext uri="{9D8B030D-6E8A-4147-A177-3AD203B41FA5}">
                      <a16:colId xmlns:a16="http://schemas.microsoft.com/office/drawing/2014/main" xmlns="" val="606581510"/>
                    </a:ext>
                  </a:extLst>
                </a:gridCol>
              </a:tblGrid>
              <a:tr h="6644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SGD Optimizer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Momentum Optimizer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Adam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Optimizer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885194"/>
                  </a:ext>
                </a:extLst>
              </a:tr>
              <a:tr h="664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95.14%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97.78%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97.77%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0646663"/>
                  </a:ext>
                </a:extLst>
              </a:tr>
              <a:tr h="664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96.05%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97.91%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97.83%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702116"/>
                  </a:ext>
                </a:extLst>
              </a:tr>
              <a:tr h="664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96.43%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97.94%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97.92%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8328301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1383DFC9-102F-435A-9E0C-97B80D637D6F}"/>
              </a:ext>
            </a:extLst>
          </p:cNvPr>
          <p:cNvCxnSpPr>
            <a:cxnSpLocks/>
          </p:cNvCxnSpPr>
          <p:nvPr/>
        </p:nvCxnSpPr>
        <p:spPr>
          <a:xfrm>
            <a:off x="2072080" y="2030136"/>
            <a:ext cx="2021748" cy="662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6A988F4-94DF-4EAC-9888-7E47EF5F5AE6}"/>
              </a:ext>
            </a:extLst>
          </p:cNvPr>
          <p:cNvSpPr txBox="1"/>
          <p:nvPr/>
        </p:nvSpPr>
        <p:spPr>
          <a:xfrm>
            <a:off x="2667699" y="2006965"/>
            <a:ext cx="185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Training Method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F8835E6-6C1D-42D6-A173-C972D3CB9F3A}"/>
              </a:ext>
            </a:extLst>
          </p:cNvPr>
          <p:cNvSpPr txBox="1"/>
          <p:nvPr/>
        </p:nvSpPr>
        <p:spPr>
          <a:xfrm>
            <a:off x="2147582" y="2390863"/>
            <a:ext cx="1216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Hidden Layer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72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807</TotalTime>
  <Words>468</Words>
  <Application>Microsoft Macintosh PowerPoint</Application>
  <PresentationFormat>宽屏</PresentationFormat>
  <Paragraphs>71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Wingdings</vt:lpstr>
      <vt:lpstr>微软雅黑</vt:lpstr>
      <vt:lpstr>幼圆</vt:lpstr>
      <vt:lpstr>Arial</vt:lpstr>
      <vt:lpstr>菱形网格 16x9</vt:lpstr>
      <vt:lpstr>Weekly Report</vt:lpstr>
      <vt:lpstr>Content</vt:lpstr>
      <vt:lpstr>The Input of a neural network</vt:lpstr>
      <vt:lpstr>The MNIST Dataset</vt:lpstr>
      <vt:lpstr>The MNIST Dataset</vt:lpstr>
      <vt:lpstr>The Basic Structure of a neural network</vt:lpstr>
      <vt:lpstr>The Train Function</vt:lpstr>
      <vt:lpstr>The Loss Function</vt:lpstr>
      <vt:lpstr>The Output of the neural network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Windows 用户</dc:creator>
  <cp:lastModifiedBy>Microsoft Office 用户</cp:lastModifiedBy>
  <cp:revision>46</cp:revision>
  <dcterms:created xsi:type="dcterms:W3CDTF">2018-09-25T08:49:30Z</dcterms:created>
  <dcterms:modified xsi:type="dcterms:W3CDTF">2018-10-09T11:45:05Z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