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70" r:id="rId7"/>
    <p:sldId id="260" r:id="rId8"/>
    <p:sldId id="277" r:id="rId9"/>
    <p:sldId id="281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B03D"/>
    <a:srgbClr val="7EAD38"/>
    <a:srgbClr val="86B07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.png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Yige computer\Pictures\ppt封面.jpgppt封面"/>
          <p:cNvPicPr>
            <a:picLocks noChangeAspect="1"/>
          </p:cNvPicPr>
          <p:nvPr/>
        </p:nvPicPr>
        <p:blipFill>
          <a:blip r:embed="rId1">
            <a:lum bright="-6000" contrast="-18000"/>
          </a:blip>
          <a:srcRect/>
          <a:stretch>
            <a:fillRect/>
          </a:stretch>
        </p:blipFill>
        <p:spPr>
          <a:xfrm>
            <a:off x="3516630" y="965835"/>
            <a:ext cx="4955540" cy="469138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7620" y="2802255"/>
            <a:ext cx="4353560" cy="899160"/>
          </a:xfrm>
          <a:solidFill>
            <a:schemeClr val="bg2"/>
          </a:solidFill>
        </p:spPr>
        <p:txBody>
          <a:bodyPr/>
          <a:lstStyle/>
          <a:p>
            <a:r>
              <a:rPr lang="zh-CN" altLang="en-US" sz="4800">
                <a:latin typeface="方正古隶简体" panose="03000509000000000000" charset="-122"/>
                <a:ea typeface="方正古隶简体" panose="03000509000000000000" charset="-122"/>
              </a:rPr>
              <a:t>暑期学习</a:t>
            </a:r>
            <a:r>
              <a:rPr lang="zh-CN" altLang="en-US" sz="4800">
                <a:latin typeface="方正古隶简体" panose="03000509000000000000" charset="-122"/>
                <a:ea typeface="方正古隶简体" panose="03000509000000000000" charset="-122"/>
              </a:rPr>
              <a:t>计划</a:t>
            </a:r>
            <a:endParaRPr lang="zh-CN" altLang="en-US" sz="4800">
              <a:latin typeface="方正古隶简体" panose="03000509000000000000" charset="-122"/>
              <a:ea typeface="方正古隶简体" panose="03000509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161915" y="3701415"/>
            <a:ext cx="3821430" cy="951230"/>
          </a:xfrm>
        </p:spPr>
        <p:txBody>
          <a:bodyPr/>
          <a:lstStyle/>
          <a:p>
            <a:r>
              <a:rPr lang="zh-CN" altLang="en-US" sz="2800" b="1">
                <a:solidFill>
                  <a:schemeClr val="bg1"/>
                </a:solidFill>
                <a:latin typeface="方正古隶简体" panose="03000509000000000000" charset="-122"/>
                <a:ea typeface="方正古隶简体" panose="03000509000000000000" charset="-122"/>
                <a:cs typeface="方正古隶简体" panose="03000509000000000000" charset="-122"/>
              </a:rPr>
              <a:t>赵一格</a:t>
            </a:r>
            <a:endParaRPr lang="zh-CN" altLang="en-US" sz="2800" b="1">
              <a:solidFill>
                <a:schemeClr val="bg1"/>
              </a:solidFill>
              <a:latin typeface="方正古隶简体" panose="03000509000000000000" charset="-122"/>
              <a:ea typeface="方正古隶简体" panose="03000509000000000000" charset="-122"/>
              <a:cs typeface="方正古隶简体" panose="03000509000000000000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方正古隶简体" panose="03000509000000000000" charset="-122"/>
                <a:ea typeface="方正古隶简体" panose="03000509000000000000" charset="-122"/>
                <a:cs typeface="方正古隶简体" panose="03000509000000000000" charset="-122"/>
              </a:rPr>
              <a:t>7.10</a:t>
            </a:r>
            <a:endParaRPr lang="en-US" altLang="zh-CN" sz="2800" b="1">
              <a:solidFill>
                <a:schemeClr val="bg1"/>
              </a:solidFill>
              <a:latin typeface="方正古隶简体" panose="03000509000000000000" charset="-122"/>
              <a:ea typeface="方正古隶简体" panose="03000509000000000000" charset="-122"/>
              <a:cs typeface="方正古隶简体" panose="03000509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7140" y="1503045"/>
            <a:ext cx="4725035" cy="1014730"/>
          </a:xfrm>
          <a:prstGeom prst="rect">
            <a:avLst/>
          </a:prstGeom>
          <a:solidFill>
            <a:srgbClr val="ECECEC"/>
          </a:solidFill>
          <a:ln w="19050">
            <a:noFill/>
            <a:prstDash val="dash"/>
          </a:ln>
          <a:effectLst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rgbClr val="8AB03D"/>
                </a:solidFill>
                <a:latin typeface="华文新魏" panose="02010800040101010101" charset="-122"/>
                <a:ea typeface="华文新魏" panose="02010800040101010101" charset="-122"/>
              </a:rPr>
              <a:t>汇报</a:t>
            </a:r>
            <a:r>
              <a:rPr lang="zh-CN" altLang="en-US" sz="6000" dirty="0">
                <a:solidFill>
                  <a:srgbClr val="8AB03D"/>
                </a:solidFill>
                <a:latin typeface="华文新魏" panose="02010800040101010101" charset="-122"/>
                <a:ea typeface="华文新魏" panose="02010800040101010101" charset="-122"/>
              </a:rPr>
              <a:t>内容</a:t>
            </a:r>
            <a:endParaRPr lang="zh-CN" altLang="en-US" sz="6000" dirty="0">
              <a:solidFill>
                <a:srgbClr val="8AB03D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2056449" y="3631853"/>
            <a:ext cx="3899319" cy="818227"/>
            <a:chOff x="400050" y="1810673"/>
            <a:chExt cx="3899319" cy="818227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1122696" y="1810673"/>
              <a:ext cx="3176673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dirty="0"/>
                <a:t>部分一</a:t>
              </a:r>
              <a:endParaRPr lang="zh-CN" altLang="en-US" sz="2000" dirty="0"/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400050" y="1915779"/>
              <a:ext cx="713121" cy="713121"/>
            </a:xfrm>
            <a:prstGeom prst="ellipse">
              <a:avLst/>
            </a:prstGeom>
            <a:solidFill>
              <a:srgbClr val="8AB03D"/>
            </a:solidFill>
            <a:ln w="38100">
              <a:noFill/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r>
                <a:rPr lang="en-US" altLang="zh-CN" sz="3200" dirty="0">
                  <a:solidFill>
                    <a:sysClr val="window" lastClr="FFFFFF"/>
                  </a:solidFill>
                </a:rPr>
                <a:t>1</a:t>
              </a:r>
              <a:endParaRPr lang="zh-CN" altLang="en-US" sz="320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4"/>
            </p:custDataLst>
          </p:nvPr>
        </p:nvGrpSpPr>
        <p:grpSpPr>
          <a:xfrm>
            <a:off x="4901884" y="3631854"/>
            <a:ext cx="3899319" cy="818226"/>
            <a:chOff x="400050" y="3953799"/>
            <a:chExt cx="3899319" cy="818226"/>
          </a:xfrm>
        </p:grpSpPr>
        <p:sp>
          <p:nvSpPr>
            <p:cNvPr id="7" name="椭圆 6"/>
            <p:cNvSpPr/>
            <p:nvPr>
              <p:custDataLst>
                <p:tags r:id="rId5"/>
              </p:custDataLst>
            </p:nvPr>
          </p:nvSpPr>
          <p:spPr>
            <a:xfrm>
              <a:off x="400050" y="4058904"/>
              <a:ext cx="713121" cy="713121"/>
            </a:xfrm>
            <a:prstGeom prst="ellipse">
              <a:avLst/>
            </a:prstGeom>
            <a:solidFill>
              <a:srgbClr val="8AB03D"/>
            </a:solidFill>
            <a:ln w="38100">
              <a:noFill/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r>
                <a:rPr lang="en-US" altLang="zh-CN" sz="3200" dirty="0">
                  <a:solidFill>
                    <a:sysClr val="window" lastClr="FFFFFF"/>
                  </a:solidFill>
                </a:rPr>
                <a:t>3</a:t>
              </a:r>
              <a:endParaRPr lang="zh-CN" altLang="en-US" sz="32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1122696" y="3953799"/>
              <a:ext cx="3176673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dirty="0"/>
                <a:t>部分</a:t>
              </a:r>
              <a:r>
                <a:rPr lang="zh-CN" altLang="en-US" sz="2000" dirty="0"/>
                <a:t>二</a:t>
              </a:r>
              <a:endParaRPr lang="zh-CN" altLang="en-US" sz="2000" dirty="0"/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7573329" y="3631854"/>
            <a:ext cx="3899319" cy="818226"/>
            <a:chOff x="400050" y="3953799"/>
            <a:chExt cx="3899319" cy="818226"/>
          </a:xfrm>
        </p:grpSpPr>
        <p:sp>
          <p:nvSpPr>
            <p:cNvPr id="3" name="椭圆 2"/>
            <p:cNvSpPr/>
            <p:nvPr>
              <p:custDataLst>
                <p:tags r:id="rId8"/>
              </p:custDataLst>
            </p:nvPr>
          </p:nvSpPr>
          <p:spPr>
            <a:xfrm>
              <a:off x="400050" y="4058904"/>
              <a:ext cx="713121" cy="713121"/>
            </a:xfrm>
            <a:prstGeom prst="ellipse">
              <a:avLst/>
            </a:prstGeom>
            <a:solidFill>
              <a:srgbClr val="8AB03D"/>
            </a:solidFill>
            <a:ln w="38100">
              <a:noFill/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r>
                <a:rPr lang="en-US" altLang="zh-CN" sz="3200" dirty="0">
                  <a:solidFill>
                    <a:sysClr val="window" lastClr="FFFFFF"/>
                  </a:solidFill>
                </a:rPr>
                <a:t>3</a:t>
              </a:r>
              <a:endParaRPr lang="zh-CN" altLang="en-US" sz="32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1122696" y="3953799"/>
              <a:ext cx="3176673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dirty="0"/>
                <a:t>部分三</a:t>
              </a:r>
              <a:endParaRPr lang="zh-CN" altLang="en-US" sz="20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779395" y="4030345"/>
            <a:ext cx="2177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期末</a:t>
            </a:r>
            <a:r>
              <a:rPr lang="zh-CN" altLang="en-US" sz="2000"/>
              <a:t>总结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624830" y="4030345"/>
            <a:ext cx="1649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暑期</a:t>
            </a:r>
            <a:r>
              <a:rPr lang="zh-CN" altLang="en-US" sz="2000"/>
              <a:t>计划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8286750" y="4030345"/>
            <a:ext cx="1605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思想感悟</a:t>
            </a:r>
            <a:endParaRPr lang="zh-CN" altLang="en-US" sz="2000"/>
          </a:p>
        </p:txBody>
      </p:sp>
    </p:spTree>
    <p:custDataLst>
      <p:tags r:id="rId10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4"/>
          <p:cNvPicPr>
            <a:picLocks noChangeAspect="1"/>
          </p:cNvPicPr>
          <p:nvPr/>
        </p:nvPicPr>
        <p:blipFill>
          <a:blip r:embed="rId1">
            <a:lum bright="-6000" contrast="-18000"/>
          </a:blip>
          <a:stretch>
            <a:fillRect/>
          </a:stretch>
        </p:blipFill>
        <p:spPr>
          <a:xfrm>
            <a:off x="3402330" y="1021080"/>
            <a:ext cx="4942840" cy="4942840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69360" y="1388110"/>
            <a:ext cx="4208780" cy="4208780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991100" y="2918460"/>
            <a:ext cx="1744980" cy="899160"/>
          </a:xfrm>
          <a:solidFill>
            <a:schemeClr val="bg2"/>
          </a:solidFill>
        </p:spPr>
        <p:txBody>
          <a:bodyPr/>
          <a:p>
            <a:pPr algn="ctr"/>
            <a:r>
              <a:rPr lang="en-US" altLang="zh-CN" sz="11500">
                <a:latin typeface="方正古隶简体" panose="03000509000000000000" charset="-122"/>
                <a:ea typeface="方正古隶简体" panose="03000509000000000000" charset="-122"/>
              </a:rPr>
              <a:t>01</a:t>
            </a:r>
            <a:endParaRPr lang="en-US" altLang="zh-CN" sz="11500">
              <a:latin typeface="方正古隶简体" panose="03000509000000000000" charset="-122"/>
              <a:ea typeface="方正古隶简体" panose="03000509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8840" y="4005580"/>
            <a:ext cx="2349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期末总结</a:t>
            </a:r>
            <a:r>
              <a:rPr lang="en-US" altLang="zh-CN" sz="4000" b="1"/>
              <a:t> </a:t>
            </a:r>
            <a:endParaRPr lang="en-US" altLang="zh-CN" sz="4000" b="1"/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800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516255" y="377825"/>
            <a:ext cx="347980" cy="34861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4250" y="291465"/>
            <a:ext cx="269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期末</a:t>
            </a:r>
            <a:r>
              <a:rPr lang="zh-CN" altLang="en-US" sz="2800" b="1"/>
              <a:t>总结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097915" y="1306195"/>
            <a:ext cx="61017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1)</a:t>
            </a:r>
            <a:r>
              <a:rPr lang="zh-CN" altLang="en-US"/>
              <a:t>本学期所学</a:t>
            </a:r>
            <a:r>
              <a:rPr lang="zh-CN" altLang="en-US"/>
              <a:t>内容：</a:t>
            </a:r>
            <a:endParaRPr lang="zh-CN" altLang="en-US"/>
          </a:p>
          <a:p>
            <a:r>
              <a:rPr lang="en-US" altLang="zh-CN"/>
              <a:t>1.HTML</a:t>
            </a:r>
            <a:r>
              <a:rPr lang="zh-CN" altLang="en-US"/>
              <a:t>基础的</a:t>
            </a:r>
            <a:r>
              <a:rPr lang="zh-CN" altLang="en-US"/>
              <a:t>学习</a:t>
            </a:r>
            <a:endParaRPr lang="zh-CN" altLang="en-US"/>
          </a:p>
          <a:p>
            <a:r>
              <a:rPr lang="en-US" altLang="zh-CN"/>
              <a:t>2.think PHP</a:t>
            </a:r>
            <a:r>
              <a:rPr lang="zh-CN" altLang="en-US"/>
              <a:t>的基础知识与</a:t>
            </a:r>
            <a:r>
              <a:rPr lang="zh-CN" altLang="en-US"/>
              <a:t>思想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发现问题并解决的</a:t>
            </a: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2)</a:t>
            </a:r>
            <a:r>
              <a:rPr lang="zh-CN" altLang="en-US"/>
              <a:t>暴露的</a:t>
            </a:r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打字速度与</a:t>
            </a:r>
            <a:r>
              <a:rPr lang="zh-CN" altLang="en-US"/>
              <a:t>打字习惯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知识架构不</a:t>
            </a:r>
            <a:r>
              <a:rPr lang="zh-CN" altLang="en-US"/>
              <a:t>清晰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编程</a:t>
            </a: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3)</a:t>
            </a:r>
            <a:r>
              <a:rPr lang="zh-CN" altLang="en-US"/>
              <a:t>想提升的</a:t>
            </a:r>
            <a:r>
              <a:rPr lang="zh-CN" altLang="en-US"/>
              <a:t>部分：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打字</a:t>
            </a:r>
            <a:r>
              <a:rPr lang="zh-CN" altLang="en-US"/>
              <a:t>速度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学习</a:t>
            </a:r>
            <a:r>
              <a:rPr lang="zh-CN" altLang="en-US"/>
              <a:t>效率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能</a:t>
            </a:r>
            <a:r>
              <a:rPr lang="zh-CN" altLang="en-US"/>
              <a:t>及时提出问题解决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代码</a:t>
            </a:r>
            <a:r>
              <a:rPr lang="zh-CN" altLang="en-US"/>
              <a:t>熟练度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0320" y="726440"/>
            <a:ext cx="3162300" cy="5158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4"/>
          <p:cNvPicPr>
            <a:picLocks noChangeAspect="1"/>
          </p:cNvPicPr>
          <p:nvPr/>
        </p:nvPicPr>
        <p:blipFill>
          <a:blip r:embed="rId1">
            <a:lum bright="-6000" contrast="-18000"/>
          </a:blip>
          <a:stretch>
            <a:fillRect/>
          </a:stretch>
        </p:blipFill>
        <p:spPr>
          <a:xfrm>
            <a:off x="3402330" y="1021080"/>
            <a:ext cx="4942840" cy="4942840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69360" y="1388110"/>
            <a:ext cx="4208780" cy="4208780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991100" y="2918460"/>
            <a:ext cx="1744980" cy="899160"/>
          </a:xfrm>
          <a:solidFill>
            <a:schemeClr val="bg2"/>
          </a:solidFill>
        </p:spPr>
        <p:txBody>
          <a:bodyPr/>
          <a:p>
            <a:pPr algn="ctr"/>
            <a:r>
              <a:rPr lang="en-US" altLang="zh-CN" sz="11500">
                <a:latin typeface="方正古隶简体" panose="03000509000000000000" charset="-122"/>
                <a:ea typeface="方正古隶简体" panose="03000509000000000000" charset="-122"/>
              </a:rPr>
              <a:t>02</a:t>
            </a:r>
            <a:endParaRPr lang="en-US" altLang="zh-CN" sz="11500">
              <a:latin typeface="方正古隶简体" panose="03000509000000000000" charset="-122"/>
              <a:ea typeface="方正古隶简体" panose="03000509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4840" y="3984625"/>
            <a:ext cx="2877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暑期</a:t>
            </a:r>
            <a:r>
              <a:rPr lang="zh-CN" altLang="en-US" sz="4000" b="1"/>
              <a:t>计划</a:t>
            </a:r>
            <a:endParaRPr lang="zh-CN" altLang="en-US" sz="4000" b="1"/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800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314450" y="4276090"/>
            <a:ext cx="3126105" cy="700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516255" y="377825"/>
            <a:ext cx="347980" cy="34861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4250" y="291465"/>
            <a:ext cx="269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计划与</a:t>
            </a:r>
            <a:r>
              <a:rPr lang="zh-CN" altLang="en-US" sz="2800" b="1"/>
              <a:t>目的</a:t>
            </a:r>
            <a:endParaRPr lang="zh-CN" altLang="en-US" sz="2800" b="1"/>
          </a:p>
        </p:txBody>
      </p:sp>
      <p:sp>
        <p:nvSpPr>
          <p:cNvPr id="4" name="圆角矩形 3"/>
          <p:cNvSpPr/>
          <p:nvPr/>
        </p:nvSpPr>
        <p:spPr>
          <a:xfrm>
            <a:off x="1314450" y="1569085"/>
            <a:ext cx="3126105" cy="700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1295" y="1734820"/>
            <a:ext cx="281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打字练习，</a:t>
            </a:r>
            <a:r>
              <a:rPr lang="en-US" altLang="zh-CN"/>
              <a:t>30min/</a:t>
            </a:r>
            <a:r>
              <a:rPr lang="en-US" altLang="zh-CN"/>
              <a:t>day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315085" y="2453005"/>
            <a:ext cx="3126105" cy="700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6225" y="2618740"/>
            <a:ext cx="273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php</a:t>
            </a:r>
            <a:r>
              <a:rPr lang="zh-CN" altLang="en-US"/>
              <a:t>教程回顾，</a:t>
            </a:r>
            <a:r>
              <a:rPr lang="en-US" altLang="zh-CN"/>
              <a:t>2</a:t>
            </a:r>
            <a:r>
              <a:rPr lang="en-US" altLang="zh-CN"/>
              <a:t>day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03045" y="4442460"/>
            <a:ext cx="2748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下学期课本预习，</a:t>
            </a:r>
            <a:r>
              <a:rPr lang="en-US" altLang="zh-CN"/>
              <a:t>1h/</a:t>
            </a:r>
            <a:r>
              <a:rPr lang="en-US" altLang="zh-CN"/>
              <a:t>day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315085" y="3336925"/>
            <a:ext cx="3126105" cy="700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9555" y="3392170"/>
            <a:ext cx="300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回顾、学习代码，</a:t>
            </a:r>
            <a:r>
              <a:rPr lang="en-US" altLang="zh-CN"/>
              <a:t>1</a:t>
            </a:r>
            <a:r>
              <a:rPr lang="en-US" altLang="zh-CN"/>
              <a:t>week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352550" y="5215255"/>
            <a:ext cx="3126105" cy="700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19555" y="5384800"/>
            <a:ext cx="300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阅读课外书，</a:t>
            </a:r>
            <a:r>
              <a:rPr lang="en-US" altLang="zh-CN"/>
              <a:t>30</a:t>
            </a:r>
            <a:r>
              <a:rPr lang="en-US" altLang="zh-CN"/>
              <a:t>min/day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103745" y="2269490"/>
            <a:ext cx="348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打字速度，学习</a:t>
            </a:r>
            <a:r>
              <a:rPr lang="zh-CN" altLang="en-US"/>
              <a:t>效率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03745" y="4074160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代码熟练</a:t>
            </a:r>
            <a:r>
              <a:rPr lang="zh-CN" altLang="en-US"/>
              <a:t>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03745" y="497649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</a:t>
            </a:r>
            <a:r>
              <a:rPr lang="zh-CN" altLang="en-US"/>
              <a:t>兴趣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03745" y="3171825"/>
            <a:ext cx="198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巩固</a:t>
            </a:r>
            <a:r>
              <a:rPr lang="zh-CN" altLang="en-US"/>
              <a:t>知识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3"/>
            <a:endCxn id="18" idx="1"/>
          </p:cNvCxnSpPr>
          <p:nvPr/>
        </p:nvCxnSpPr>
        <p:spPr>
          <a:xfrm>
            <a:off x="4440555" y="1919605"/>
            <a:ext cx="2663190" cy="53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21" idx="1"/>
          </p:cNvCxnSpPr>
          <p:nvPr/>
        </p:nvCxnSpPr>
        <p:spPr>
          <a:xfrm>
            <a:off x="4441190" y="2803525"/>
            <a:ext cx="266255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9" idx="1"/>
          </p:cNvCxnSpPr>
          <p:nvPr/>
        </p:nvCxnSpPr>
        <p:spPr>
          <a:xfrm>
            <a:off x="4451350" y="3692525"/>
            <a:ext cx="2652395" cy="56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</p:cNvCxnSpPr>
          <p:nvPr/>
        </p:nvCxnSpPr>
        <p:spPr>
          <a:xfrm flipV="1">
            <a:off x="4440555" y="2604135"/>
            <a:ext cx="2651760" cy="202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20" idx="1"/>
          </p:cNvCxnSpPr>
          <p:nvPr/>
        </p:nvCxnSpPr>
        <p:spPr>
          <a:xfrm flipV="1">
            <a:off x="4526915" y="5160645"/>
            <a:ext cx="2576830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4"/>
          <p:cNvPicPr>
            <a:picLocks noChangeAspect="1"/>
          </p:cNvPicPr>
          <p:nvPr/>
        </p:nvPicPr>
        <p:blipFill>
          <a:blip r:embed="rId1">
            <a:lum bright="-6000" contrast="-18000"/>
          </a:blip>
          <a:stretch>
            <a:fillRect/>
          </a:stretch>
        </p:blipFill>
        <p:spPr>
          <a:xfrm>
            <a:off x="3402330" y="1021080"/>
            <a:ext cx="4942840" cy="4942840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69360" y="1388110"/>
            <a:ext cx="4208780" cy="4208780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991100" y="2918460"/>
            <a:ext cx="1744980" cy="899160"/>
          </a:xfrm>
          <a:solidFill>
            <a:schemeClr val="bg2"/>
          </a:solidFill>
        </p:spPr>
        <p:txBody>
          <a:bodyPr/>
          <a:p>
            <a:pPr algn="ctr"/>
            <a:r>
              <a:rPr lang="en-US" altLang="zh-CN" sz="11500">
                <a:latin typeface="方正古隶简体" panose="03000509000000000000" charset="-122"/>
                <a:ea typeface="方正古隶简体" panose="03000509000000000000" charset="-122"/>
              </a:rPr>
              <a:t>03</a:t>
            </a:r>
            <a:endParaRPr lang="en-US" altLang="zh-CN" sz="11500">
              <a:latin typeface="方正古隶简体" panose="03000509000000000000" charset="-122"/>
              <a:ea typeface="方正古隶简体" panose="03000509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4840" y="3984625"/>
            <a:ext cx="2877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思想感悟</a:t>
            </a:r>
            <a:endParaRPr lang="zh-CN" altLang="en-US" sz="4000" b="1"/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>
            <p:custDataLst>
              <p:tags r:id="rId1"/>
            </p:custDataLst>
          </p:nvPr>
        </p:nvSpPr>
        <p:spPr>
          <a:xfrm>
            <a:off x="8883015" y="1511935"/>
            <a:ext cx="2858770" cy="223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ctr">
              <a:spcBef>
                <a:spcPts val="1000"/>
              </a:spcBef>
            </a:pPr>
            <a:endParaRPr lang="zh-CN" altLang="en-US" dirty="0"/>
          </a:p>
        </p:txBody>
      </p: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9445625" y="1799273"/>
            <a:ext cx="3204845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ctr">
              <a:spcBef>
                <a:spcPts val="1000"/>
              </a:spcBef>
            </a:pPr>
            <a:r>
              <a:rPr lang="zh-CN" altLang="en-US" sz="8800" b="1" dirty="0">
                <a:solidFill>
                  <a:srgbClr val="FFFFFF">
                    <a:alpha val="20000"/>
                  </a:srgb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收获</a:t>
            </a:r>
            <a:endParaRPr lang="zh-CN" altLang="en-US" sz="8800" b="1" dirty="0">
              <a:solidFill>
                <a:srgbClr val="FFFFFF">
                  <a:alpha val="20000"/>
                </a:srgb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>
            <p:custDataLst>
              <p:tags r:id="rId3"/>
            </p:custDataLst>
          </p:nvPr>
        </p:nvSpPr>
        <p:spPr>
          <a:xfrm>
            <a:off x="450215" y="1511935"/>
            <a:ext cx="9536430" cy="2238375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ctr">
              <a:spcBef>
                <a:spcPts val="1000"/>
              </a:spcBef>
            </a:pP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40901" y="2016973"/>
            <a:ext cx="8185215" cy="1228141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E34D4D"/>
              </a:buClr>
              <a:buSzPct val="130000"/>
              <a:buFont typeface="WPS-Bullets" pitchFamily="2" charset="0"/>
              <a:buChar char="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要珍惜暑假学习机会，不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懈怠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E34D4D"/>
              </a:buClr>
              <a:buSzPct val="130000"/>
              <a:buFont typeface="WPS-Bullets" pitchFamily="2" charset="0"/>
              <a:buChar char="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要把团队当成家，把队友当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家人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E34D4D"/>
              </a:buClr>
              <a:buSzPct val="130000"/>
              <a:buFont typeface="WPS-Bullets" pitchFamily="2" charset="0"/>
              <a:buChar char="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要调整好生活学习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节奏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5"/>
            </p:custDataLst>
          </p:nvPr>
        </p:nvSpPr>
        <p:spPr>
          <a:xfrm>
            <a:off x="8883015" y="3982720"/>
            <a:ext cx="2858770" cy="2238375"/>
          </a:xfrm>
          <a:prstGeom prst="rect">
            <a:avLst/>
          </a:prstGeom>
          <a:solidFill>
            <a:srgbClr val="86B07E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ctr">
              <a:spcBef>
                <a:spcPts val="1000"/>
              </a:spcBef>
            </a:pPr>
            <a:endParaRPr lang="zh-CN" altLang="en-US" dirty="0"/>
          </a:p>
        </p:txBody>
      </p:sp>
      <p:sp>
        <p:nvSpPr>
          <p:cNvPr id="45" name="文本框 44"/>
          <p:cNvSpPr txBox="1"/>
          <p:nvPr>
            <p:custDataLst>
              <p:tags r:id="rId6"/>
            </p:custDataLst>
          </p:nvPr>
        </p:nvSpPr>
        <p:spPr>
          <a:xfrm>
            <a:off x="9445625" y="4378960"/>
            <a:ext cx="2418080" cy="14452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ctr">
              <a:spcBef>
                <a:spcPts val="1000"/>
              </a:spcBef>
            </a:pPr>
            <a:r>
              <a:rPr lang="zh-CN" altLang="en-US" sz="8800" b="1" dirty="0">
                <a:solidFill>
                  <a:srgbClr val="FFFFFF">
                    <a:alpha val="20000"/>
                  </a:srgb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感悟</a:t>
            </a:r>
            <a:endParaRPr lang="zh-CN" altLang="en-US" sz="8800" b="1" dirty="0">
              <a:solidFill>
                <a:srgbClr val="FFFFFF">
                  <a:alpha val="20000"/>
                </a:srgb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>
            <p:custDataLst>
              <p:tags r:id="rId7"/>
            </p:custDataLst>
          </p:nvPr>
        </p:nvSpPr>
        <p:spPr>
          <a:xfrm>
            <a:off x="450215" y="3982720"/>
            <a:ext cx="9536430" cy="2238375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ctr">
              <a:spcBef>
                <a:spcPts val="1000"/>
              </a:spcBef>
            </a:pP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940901" y="4259008"/>
            <a:ext cx="8185215" cy="168534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30000"/>
              <a:buFont typeface="WPS-Bullets" pitchFamily="2" charset="0"/>
              <a:buChar char="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要通过假期学习知识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上的弥补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不足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30000"/>
              <a:buFont typeface="WPS-Bullets" pitchFamily="2" charset="0"/>
              <a:buChar char="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要适应并转变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思维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30000"/>
              <a:buFont typeface="WPS-Bullets" pitchFamily="2" charset="0"/>
              <a:buChar char="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要提高效率，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防止拖延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30000"/>
              <a:buFont typeface="WPS-Bullets" pitchFamily="2" charset="0"/>
              <a:buChar char=""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要放宽心态，乐观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积极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fontAlgn="ctr"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30000"/>
              <a:buFont typeface="WPS-Bullets" pitchFamily="2" charset="0"/>
              <a:buChar char=""/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4"/>
          <p:cNvPicPr>
            <a:picLocks noChangeAspect="1"/>
          </p:cNvPicPr>
          <p:nvPr/>
        </p:nvPicPr>
        <p:blipFill>
          <a:blip r:embed="rId1">
            <a:lum bright="-6000" contrast="-18000"/>
          </a:blip>
          <a:stretch>
            <a:fillRect/>
          </a:stretch>
        </p:blipFill>
        <p:spPr>
          <a:xfrm>
            <a:off x="3402330" y="1021080"/>
            <a:ext cx="4942840" cy="4942840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69360" y="1388110"/>
            <a:ext cx="4208780" cy="4208780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02330" y="2979420"/>
            <a:ext cx="4943475" cy="899160"/>
          </a:xfrm>
          <a:solidFill>
            <a:schemeClr val="bg2"/>
          </a:solidFill>
        </p:spPr>
        <p:txBody>
          <a:bodyPr/>
          <a:p>
            <a:pPr algn="ctr"/>
            <a:r>
              <a:rPr lang="en-US" altLang="zh-CN" sz="7200">
                <a:latin typeface="方正古隶简体" panose="03000509000000000000" charset="-122"/>
                <a:ea typeface="方正古隶简体" panose="03000509000000000000" charset="-122"/>
              </a:rPr>
              <a:t>THANKS</a:t>
            </a:r>
            <a:endParaRPr lang="en-US" altLang="zh-CN" sz="7200">
              <a:latin typeface="方正古隶简体" panose="03000509000000000000" charset="-122"/>
              <a:ea typeface="方正古隶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6_3*i*5"/>
  <p:tag name="KSO_WM_TEMPLATE_CATEGORY" val="diagram"/>
  <p:tag name="KSO_WM_TEMPLATE_INDEX" val="160426"/>
  <p:tag name="KSO_WM_UNIT_INDEX" val="5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" val="LOREM IPSUM DOLOR SIT AMET, CONSECTETUR ADIPISICING ELIT"/>
  <p:tag name="KSO_WM_BEAUTIFY_FLAG" val="#wm#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6_3*i*10"/>
  <p:tag name="KSO_WM_TEMPLATE_CATEGORY" val="diagram"/>
  <p:tag name="KSO_WM_TEMPLATE_INDEX" val="160426"/>
  <p:tag name="KSO_WM_UNIT_INDEX" val="10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" val="LOREM IPSUM DOLOR SIT AMET, CONSECTETUR ADIPISICING ELIT"/>
  <p:tag name="KSO_WM_BEAUTIFY_FLAG" val="#wm#"/>
  <p:tag name="KSO_WM_DIAGRAM_GROUP_CODE" val="m1-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6_3*i*10"/>
  <p:tag name="KSO_WM_TEMPLATE_CATEGORY" val="diagram"/>
  <p:tag name="KSO_WM_TEMPLATE_INDEX" val="160426"/>
  <p:tag name="KSO_WM_UNIT_INDEX" val="10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160426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" val="LOREM IPSUM DOLOR SIT AMET, CONSECTETUR ADIPISICING ELIT"/>
  <p:tag name="KSO_WM_BEAUTIFY_FLAG" val="#wm#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UNIT_PLACING_PICTURE_USER_VIEWPORT" val="{&quot;height&quot;:5790,&quot;width&quot;:3550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194834_1*l_h_i*1_1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51"/>
  <p:tag name="KSO_WM_UNIT_COLOR_SCHEME_PARENT_PAGE" val="0_1"/>
  <p:tag name="KSO_WM_UNIT_DIAGRAM_MODELTYPE" val="numdgm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DIAGRAM_SCHEMECOLOR_ID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194834_1*l_h_i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52"/>
  <p:tag name="KSO_WM_UNIT_COLOR_SCHEME_PARENT_PAGE" val="0_1"/>
  <p:tag name="KSO_WM_UNIT_DECOLORIZATION" val="1"/>
  <p:tag name="KSO_WM_UNIT_DIAGRAM_MODELTYPE" val="numdgm"/>
  <p:tag name="KSO_WM_DIAGRAM_GROUP_CODE" val="l1-1"/>
  <p:tag name="KSO_WM_UNIT_TEXT_FILL_FORE_SCHEMECOLOR_INDEX" val="14"/>
  <p:tag name="KSO_WM_UNIT_TEXT_FILL_TYPE" val="1"/>
  <p:tag name="KSO_WM_UNIT_DIAGRAM_SCHEMECOLOR_ID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194834_1*l_h_i*1_1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53"/>
  <p:tag name="KSO_WM_UNIT_COLOR_SCHEME_PARENT_PAGE" val="0_1"/>
  <p:tag name="KSO_WM_UNIT_DIAGRAM_MODELTYPE" val="numdgm"/>
  <p:tag name="KSO_WM_DIAGRAM_GROUP_CODE" val="l1-1"/>
  <p:tag name="KSO_WM_UNIT_SUBTYPE" val="b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2"/>
</p:tagLst>
</file>

<file path=ppt/tags/tag87.xml><?xml version="1.0" encoding="utf-8"?>
<p:tagLst xmlns:p="http://schemas.openxmlformats.org/presentationml/2006/main">
  <p:tag name="KSO_WM_UNIT_TEXT_PART_ID_V2" val="d-3-2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194834_1*l_h_f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3"/>
  <p:tag name="KSO_WM_UNIT_COLOR_SCHEME_PARENT_PAGE" val="0_1"/>
  <p:tag name="KSO_WM_UNIT_DIAGRAM_MODELTYPE" val="numdgm"/>
  <p:tag name="KSO_WM_DIAGRAM_GROUP_CODE" val="l1-1"/>
  <p:tag name="KSO_WM_UNIT_TEXT_FILL_FORE_SCHEMECOLOR_INDEX" val="13"/>
  <p:tag name="KSO_WM_UNIT_TEXT_FILL_TYPE" val="1"/>
  <p:tag name="KSO_WM_UNIT_DIAGRAM_SCHEMECOLOR_ID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194834_1*l_h_i*1_2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43"/>
  <p:tag name="KSO_WM_UNIT_COLOR_SCHEME_PARENT_PAGE" val="0_1"/>
  <p:tag name="KSO_WM_UNIT_DIAGRAM_MODELTYPE" val="numdgm"/>
  <p:tag name="KSO_WM_DIAGRAM_GROUP_CODE" val="l1-1"/>
  <p:tag name="KSO_WM_UNIT_FILL_FORE_SCHEMECOLOR_INDEX" val="15"/>
  <p:tag name="KSO_WM_UNIT_FILL_TYPE" val="1"/>
  <p:tag name="KSO_WM_UNIT_TEXT_FILL_FORE_SCHEMECOLOR_INDEX" val="2"/>
  <p:tag name="KSO_WM_UNIT_TEXT_FILL_TYPE" val="1"/>
  <p:tag name="KSO_WM_UNIT_DIAGRAM_SCHEMECOLOR_ID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194834_1*l_h_i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45"/>
  <p:tag name="KSO_WM_UNIT_COLOR_SCHEME_PARENT_PAGE" val="0_1"/>
  <p:tag name="KSO_WM_UNIT_DECOLORIZATION" val="1"/>
  <p:tag name="KSO_WM_UNIT_DIAGRAM_MODELTYPE" val="numdgm"/>
  <p:tag name="KSO_WM_DIAGRAM_GROUP_CODE" val="l1-1"/>
  <p:tag name="KSO_WM_UNIT_TEXT_FILL_FORE_SCHEMECOLOR_INDEX" val="14"/>
  <p:tag name="KSO_WM_UNIT_TEXT_FILL_TYPE" val="1"/>
  <p:tag name="KSO_WM_UNIT_DIAGRAM_SCHEMECOLOR_ID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194834_1*l_h_i*1_2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47"/>
  <p:tag name="KSO_WM_UNIT_COLOR_SCHEME_PARENT_PAGE" val="0_1"/>
  <p:tag name="KSO_WM_UNIT_DIAGRAM_MODELTYPE" val="numdgm"/>
  <p:tag name="KSO_WM_DIAGRAM_GROUP_CODE" val="l1-1"/>
  <p:tag name="KSO_WM_UNIT_SUBTYPE" val="b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2"/>
</p:tagLst>
</file>

<file path=ppt/tags/tag91.xml><?xml version="1.0" encoding="utf-8"?>
<p:tagLst xmlns:p="http://schemas.openxmlformats.org/presentationml/2006/main">
  <p:tag name="KSO_WM_UNIT_TEXT_PART_ID_V2" val="d-3-2"/>
  <p:tag name="KSO_WM_UNIT_PRESET_TEXT" val="点击此处添加正文，文字是您思想的提炼，为了最终呈现发布的良好效果&#13;请尽量言简意赅的阐述观点；根据需要可酌情增减文字&#13;以便观者可以准确理解您所传达的信息&#13;请尽量言简意赅的阐述观点；根据需要可酌情增减文字"/>
  <p:tag name="KSO_WM_UNIT_NOCLEAR" val="1"/>
  <p:tag name="KSO_WM_UNIT_VALUE" val="19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194834_1*l_h_f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COLOR_SCHEME_SHAPE_ID" val="6"/>
  <p:tag name="KSO_WM_UNIT_COLOR_SCHEME_PARENT_PAGE" val="0_1"/>
  <p:tag name="KSO_WM_UNIT_DIAGRAM_MODELTYPE" val="numdgm"/>
  <p:tag name="KSO_WM_DIAGRAM_GROUP_CODE" val="l1-1"/>
  <p:tag name="KSO_WM_UNIT_TEXT_FILL_FORE_SCHEMECOLOR_INDEX" val="13"/>
  <p:tag name="KSO_WM_UNIT_TEXT_FILL_TYPE" val="1"/>
  <p:tag name="KSO_WM_UNIT_DIAGRAM_SCHEMECOLOR_ID" val="2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宽屏</PresentationFormat>
  <Paragraphs>91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方正古隶简体</vt:lpstr>
      <vt:lpstr>新宋体</vt:lpstr>
      <vt:lpstr>华文新魏</vt:lpstr>
      <vt:lpstr>Agency FB</vt:lpstr>
      <vt:lpstr>WPS-Bullets</vt:lpstr>
      <vt:lpstr>Arial Unicode MS</vt:lpstr>
      <vt:lpstr>Office 主题​​</vt:lpstr>
      <vt:lpstr>学习情况汇报</vt:lpstr>
      <vt:lpstr>PowerPoint 演示文稿</vt:lpstr>
      <vt:lpstr>01</vt:lpstr>
      <vt:lpstr>PowerPoint 演示文稿</vt:lpstr>
      <vt:lpstr>02</vt:lpstr>
      <vt:lpstr>PowerPoint 演示文稿</vt:lpstr>
      <vt:lpstr>03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简约小清新</dc:title>
  <dc:creator/>
  <cp:lastModifiedBy>格格</cp:lastModifiedBy>
  <cp:revision>10</cp:revision>
  <dcterms:created xsi:type="dcterms:W3CDTF">2019-03-07T05:54:00Z</dcterms:created>
  <dcterms:modified xsi:type="dcterms:W3CDTF">2021-07-10T02:35:05Z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v1.0_mb_AE5P171ytWCDK6JjJW3mJA==</vt:lpwstr>
  </property>
  <property fmtid="{D5CDD505-2E9C-101B-9397-08002B2CF9AE}" pid="4" name="ICV">
    <vt:lpwstr>5DD5C282160E44A7832F285B9DC990E3</vt:lpwstr>
  </property>
</Properties>
</file>