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9152145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8"/>
                </a:lnTo>
                <a:lnTo>
                  <a:pt x="18288000" y="9135823"/>
                </a:lnTo>
                <a:lnTo>
                  <a:pt x="9152145" y="0"/>
                </a:lnTo>
                <a:close/>
              </a:path>
            </a:pathLst>
          </a:custGeom>
          <a:solidFill>
            <a:srgbClr val="F8FAF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863575" y="0"/>
            <a:ext cx="7595234" cy="7550784"/>
          </a:xfrm>
          <a:custGeom>
            <a:avLst/>
            <a:gdLst/>
            <a:ahLst/>
            <a:cxnLst/>
            <a:rect l="l" t="t" r="r" b="b"/>
            <a:pathLst>
              <a:path w="7595234" h="7550784">
                <a:moveTo>
                  <a:pt x="88918" y="0"/>
                </a:moveTo>
                <a:lnTo>
                  <a:pt x="0" y="0"/>
                </a:lnTo>
                <a:lnTo>
                  <a:pt x="7550158" y="7550277"/>
                </a:lnTo>
                <a:lnTo>
                  <a:pt x="7594735" y="7505700"/>
                </a:lnTo>
                <a:lnTo>
                  <a:pt x="88918" y="0"/>
                </a:lnTo>
                <a:close/>
              </a:path>
            </a:pathLst>
          </a:custGeom>
          <a:solidFill>
            <a:srgbClr val="00539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1028700"/>
            <a:ext cx="6535420" cy="192785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647270" y="5646290"/>
            <a:ext cx="4641215" cy="4641215"/>
          </a:xfrm>
          <a:custGeom>
            <a:avLst/>
            <a:gdLst/>
            <a:ahLst/>
            <a:cxnLst/>
            <a:rect l="l" t="t" r="r" b="b"/>
            <a:pathLst>
              <a:path w="4641215" h="4641215">
                <a:moveTo>
                  <a:pt x="4640728" y="0"/>
                </a:moveTo>
                <a:lnTo>
                  <a:pt x="0" y="4640708"/>
                </a:lnTo>
                <a:lnTo>
                  <a:pt x="4640728" y="4640707"/>
                </a:lnTo>
                <a:lnTo>
                  <a:pt x="4640728" y="0"/>
                </a:lnTo>
                <a:close/>
              </a:path>
            </a:pathLst>
          </a:custGeom>
          <a:solidFill>
            <a:srgbClr val="00539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619" y="7249159"/>
            <a:ext cx="3543300" cy="17703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5430" y="744855"/>
            <a:ext cx="1013713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.png"/><Relationship Id="rId7" Type="http://schemas.openxmlformats.org/officeDocument/2006/relationships/hyperlink" Target="http://www.smartcode.pe/" TargetMode="External"/><Relationship Id="rId8" Type="http://schemas.openxmlformats.org/officeDocument/2006/relationships/hyperlink" Target="mailto:smartcode@smartcode.p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317" y="6269609"/>
            <a:ext cx="11899265" cy="149161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dirty="0" sz="4800" spc="-65">
                <a:solidFill>
                  <a:srgbClr val="005390"/>
                </a:solidFill>
              </a:rPr>
              <a:t>ADDON</a:t>
            </a:r>
            <a:r>
              <a:rPr dirty="0" sz="4800" spc="-300">
                <a:solidFill>
                  <a:srgbClr val="005390"/>
                </a:solidFill>
              </a:rPr>
              <a:t> </a:t>
            </a:r>
            <a:r>
              <a:rPr dirty="0" sz="4800" spc="-120">
                <a:solidFill>
                  <a:srgbClr val="005390"/>
                </a:solidFill>
              </a:rPr>
              <a:t>FACTU</a:t>
            </a:r>
            <a:r>
              <a:rPr dirty="0" sz="4800" spc="-145">
                <a:solidFill>
                  <a:srgbClr val="005390"/>
                </a:solidFill>
              </a:rPr>
              <a:t>R</a:t>
            </a:r>
            <a:r>
              <a:rPr dirty="0" sz="4800" spc="-200">
                <a:solidFill>
                  <a:srgbClr val="005390"/>
                </a:solidFill>
              </a:rPr>
              <a:t>AS</a:t>
            </a:r>
            <a:r>
              <a:rPr dirty="0" sz="4800" spc="-265">
                <a:solidFill>
                  <a:srgbClr val="005390"/>
                </a:solidFill>
              </a:rPr>
              <a:t> </a:t>
            </a:r>
            <a:r>
              <a:rPr dirty="0" sz="4800" spc="-50">
                <a:solidFill>
                  <a:srgbClr val="005390"/>
                </a:solidFill>
              </a:rPr>
              <a:t>A</a:t>
            </a:r>
            <a:r>
              <a:rPr dirty="0" sz="4800" spc="-285">
                <a:solidFill>
                  <a:srgbClr val="005390"/>
                </a:solidFill>
              </a:rPr>
              <a:t> </a:t>
            </a:r>
            <a:r>
              <a:rPr dirty="0" sz="4800" spc="-100">
                <a:solidFill>
                  <a:srgbClr val="005390"/>
                </a:solidFill>
              </a:rPr>
              <a:t>PROVEEDORES  </a:t>
            </a:r>
            <a:r>
              <a:rPr dirty="0" sz="4800" spc="-330">
                <a:solidFill>
                  <a:srgbClr val="005390"/>
                </a:solidFill>
              </a:rPr>
              <a:t>INTEG</a:t>
            </a:r>
            <a:r>
              <a:rPr dirty="0" sz="4800" spc="-385">
                <a:solidFill>
                  <a:srgbClr val="005390"/>
                </a:solidFill>
              </a:rPr>
              <a:t>R</a:t>
            </a:r>
            <a:r>
              <a:rPr dirty="0" sz="4800" spc="-35">
                <a:solidFill>
                  <a:srgbClr val="005390"/>
                </a:solidFill>
              </a:rPr>
              <a:t>ADO</a:t>
            </a:r>
            <a:r>
              <a:rPr dirty="0" sz="4800" spc="-285">
                <a:solidFill>
                  <a:srgbClr val="005390"/>
                </a:solidFill>
              </a:rPr>
              <a:t> </a:t>
            </a:r>
            <a:r>
              <a:rPr dirty="0" sz="4800" spc="-50">
                <a:solidFill>
                  <a:srgbClr val="005390"/>
                </a:solidFill>
              </a:rPr>
              <a:t>A</a:t>
            </a:r>
            <a:r>
              <a:rPr dirty="0" sz="4800" spc="-285">
                <a:solidFill>
                  <a:srgbClr val="005390"/>
                </a:solidFill>
              </a:rPr>
              <a:t> </a:t>
            </a:r>
            <a:r>
              <a:rPr dirty="0" sz="4800" spc="-135">
                <a:solidFill>
                  <a:srgbClr val="005390"/>
                </a:solidFill>
              </a:rPr>
              <a:t>SAP</a:t>
            </a:r>
            <a:r>
              <a:rPr dirty="0" sz="4800" spc="-285">
                <a:solidFill>
                  <a:srgbClr val="005390"/>
                </a:solidFill>
              </a:rPr>
              <a:t> </a:t>
            </a:r>
            <a:r>
              <a:rPr dirty="0" sz="4800" spc="-155">
                <a:solidFill>
                  <a:srgbClr val="005390"/>
                </a:solidFill>
              </a:rPr>
              <a:t>BU</a:t>
            </a:r>
            <a:r>
              <a:rPr dirty="0" sz="4800" spc="-155">
                <a:solidFill>
                  <a:srgbClr val="005390"/>
                </a:solidFill>
              </a:rPr>
              <a:t>S</a:t>
            </a:r>
            <a:r>
              <a:rPr dirty="0" sz="4800" spc="-400">
                <a:solidFill>
                  <a:srgbClr val="005390"/>
                </a:solidFill>
              </a:rPr>
              <a:t>INESS</a:t>
            </a:r>
            <a:r>
              <a:rPr dirty="0" sz="4800" spc="-275">
                <a:solidFill>
                  <a:srgbClr val="005390"/>
                </a:solidFill>
              </a:rPr>
              <a:t> </a:t>
            </a:r>
            <a:r>
              <a:rPr dirty="0" sz="4800" spc="-90">
                <a:solidFill>
                  <a:srgbClr val="005390"/>
                </a:solidFill>
              </a:rPr>
              <a:t>ONE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90" y="0"/>
              <a:ext cx="2053589" cy="1026794"/>
            </a:xfrm>
            <a:custGeom>
              <a:avLst/>
              <a:gdLst/>
              <a:ahLst/>
              <a:cxnLst/>
              <a:rect l="l" t="t" r="r" b="b"/>
              <a:pathLst>
                <a:path w="2053589" h="1026794">
                  <a:moveTo>
                    <a:pt x="2053082" y="0"/>
                  </a:moveTo>
                  <a:lnTo>
                    <a:pt x="0" y="0"/>
                  </a:lnTo>
                  <a:lnTo>
                    <a:pt x="1026552" y="1026541"/>
                  </a:lnTo>
                  <a:lnTo>
                    <a:pt x="2053082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3783" y="0"/>
              <a:ext cx="805180" cy="769620"/>
            </a:xfrm>
            <a:custGeom>
              <a:avLst/>
              <a:gdLst/>
              <a:ahLst/>
              <a:cxnLst/>
              <a:rect l="l" t="t" r="r" b="b"/>
              <a:pathLst>
                <a:path w="805180" h="769620">
                  <a:moveTo>
                    <a:pt x="804799" y="0"/>
                  </a:moveTo>
                  <a:lnTo>
                    <a:pt x="733932" y="0"/>
                  </a:lnTo>
                  <a:lnTo>
                    <a:pt x="0" y="733932"/>
                  </a:lnTo>
                  <a:lnTo>
                    <a:pt x="35432" y="769366"/>
                  </a:lnTo>
                  <a:lnTo>
                    <a:pt x="804799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5975" y="9877425"/>
              <a:ext cx="440690" cy="409575"/>
            </a:xfrm>
            <a:custGeom>
              <a:avLst/>
              <a:gdLst/>
              <a:ahLst/>
              <a:cxnLst/>
              <a:rect l="l" t="t" r="r" b="b"/>
              <a:pathLst>
                <a:path w="440690" h="409575">
                  <a:moveTo>
                    <a:pt x="30988" y="0"/>
                  </a:moveTo>
                  <a:lnTo>
                    <a:pt x="0" y="31051"/>
                  </a:lnTo>
                  <a:lnTo>
                    <a:pt x="378511" y="409572"/>
                  </a:lnTo>
                  <a:lnTo>
                    <a:pt x="440581" y="409572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421225" y="8838737"/>
              <a:ext cx="866775" cy="1448435"/>
            </a:xfrm>
            <a:custGeom>
              <a:avLst/>
              <a:gdLst/>
              <a:ahLst/>
              <a:cxnLst/>
              <a:rect l="l" t="t" r="r" b="b"/>
              <a:pathLst>
                <a:path w="866775" h="1448434">
                  <a:moveTo>
                    <a:pt x="866775" y="0"/>
                  </a:moveTo>
                  <a:lnTo>
                    <a:pt x="0" y="866818"/>
                  </a:lnTo>
                  <a:lnTo>
                    <a:pt x="581458" y="1448260"/>
                  </a:lnTo>
                  <a:lnTo>
                    <a:pt x="866775" y="1448260"/>
                  </a:lnTo>
                  <a:lnTo>
                    <a:pt x="866775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1211" y="323482"/>
            <a:ext cx="15154910" cy="35115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364480" marR="259715" indent="-3754754">
              <a:lnSpc>
                <a:spcPct val="120000"/>
              </a:lnSpc>
              <a:spcBef>
                <a:spcPts val="95"/>
              </a:spcBef>
            </a:pPr>
            <a:r>
              <a:rPr dirty="0" sz="4000" spc="-55"/>
              <a:t>ADDON</a:t>
            </a:r>
            <a:r>
              <a:rPr dirty="0" sz="4000" spc="-225"/>
              <a:t> </a:t>
            </a:r>
            <a:r>
              <a:rPr dirty="0" sz="4000" spc="-80"/>
              <a:t>FAC</a:t>
            </a:r>
            <a:r>
              <a:rPr dirty="0" sz="4000" spc="-65"/>
              <a:t>T</a:t>
            </a:r>
            <a:r>
              <a:rPr dirty="0" sz="4000" spc="-155"/>
              <a:t>URAS</a:t>
            </a:r>
            <a:r>
              <a:rPr dirty="0" sz="4000" spc="-260"/>
              <a:t> </a:t>
            </a:r>
            <a:r>
              <a:rPr dirty="0" sz="4000" spc="-45"/>
              <a:t>A</a:t>
            </a:r>
            <a:r>
              <a:rPr dirty="0" sz="4000" spc="-240"/>
              <a:t> </a:t>
            </a:r>
            <a:r>
              <a:rPr dirty="0" sz="4000" spc="-60"/>
              <a:t>PROVEE</a:t>
            </a:r>
            <a:r>
              <a:rPr dirty="0" sz="4000" spc="-75"/>
              <a:t>D</a:t>
            </a:r>
            <a:r>
              <a:rPr dirty="0" sz="4000" spc="-140"/>
              <a:t>ORES</a:t>
            </a:r>
            <a:r>
              <a:rPr dirty="0" sz="4000" spc="-225"/>
              <a:t> </a:t>
            </a:r>
            <a:r>
              <a:rPr dirty="0" sz="4000" spc="-405"/>
              <a:t>I</a:t>
            </a:r>
            <a:r>
              <a:rPr dirty="0" sz="4000" spc="-615"/>
              <a:t>N</a:t>
            </a:r>
            <a:r>
              <a:rPr dirty="0" sz="4000" spc="-95"/>
              <a:t>TEGRADO  </a:t>
            </a:r>
            <a:r>
              <a:rPr dirty="0" sz="4000" spc="-40"/>
              <a:t>A</a:t>
            </a:r>
            <a:r>
              <a:rPr dirty="0" sz="4000" spc="-235"/>
              <a:t> </a:t>
            </a:r>
            <a:r>
              <a:rPr dirty="0" sz="4000" spc="-110"/>
              <a:t>SAP</a:t>
            </a:r>
            <a:r>
              <a:rPr dirty="0" sz="4000" spc="-235"/>
              <a:t> </a:t>
            </a:r>
            <a:r>
              <a:rPr dirty="0" sz="4000" spc="-335"/>
              <a:t>BUS</a:t>
            </a:r>
            <a:r>
              <a:rPr dirty="0" sz="4000" spc="-229"/>
              <a:t>I</a:t>
            </a:r>
            <a:r>
              <a:rPr dirty="0" sz="4000" spc="-195"/>
              <a:t>NESS</a:t>
            </a:r>
            <a:r>
              <a:rPr dirty="0" sz="4000" spc="-260"/>
              <a:t> </a:t>
            </a:r>
            <a:r>
              <a:rPr dirty="0" sz="4000" spc="-75"/>
              <a:t>ONE</a:t>
            </a:r>
            <a:endParaRPr sz="4000"/>
          </a:p>
          <a:p>
            <a:pPr algn="just" marL="12700" marR="5080">
              <a:lnSpc>
                <a:spcPct val="150000"/>
              </a:lnSpc>
              <a:spcBef>
                <a:spcPts val="810"/>
              </a:spcBef>
            </a:pPr>
            <a:r>
              <a:rPr dirty="0" sz="2800" spc="20" b="0">
                <a:latin typeface="Verdana"/>
                <a:cs typeface="Verdana"/>
              </a:rPr>
              <a:t>Nuestra </a:t>
            </a:r>
            <a:r>
              <a:rPr dirty="0" sz="2800" spc="30" b="0">
                <a:latin typeface="Verdana"/>
                <a:cs typeface="Verdana"/>
              </a:rPr>
              <a:t>herramienta </a:t>
            </a:r>
            <a:r>
              <a:rPr dirty="0" sz="2800" spc="15" b="0">
                <a:latin typeface="Verdana"/>
                <a:cs typeface="Verdana"/>
              </a:rPr>
              <a:t>te </a:t>
            </a:r>
            <a:r>
              <a:rPr dirty="0" sz="2800" spc="55" b="0">
                <a:latin typeface="Verdana"/>
                <a:cs typeface="Verdana"/>
              </a:rPr>
              <a:t>permite </a:t>
            </a:r>
            <a:r>
              <a:rPr dirty="0" sz="2800" spc="-10" b="0">
                <a:latin typeface="Verdana"/>
                <a:cs typeface="Verdana"/>
              </a:rPr>
              <a:t>agilizar </a:t>
            </a:r>
            <a:r>
              <a:rPr dirty="0" sz="2800" spc="5" b="0">
                <a:latin typeface="Verdana"/>
                <a:cs typeface="Verdana"/>
              </a:rPr>
              <a:t>el </a:t>
            </a:r>
            <a:r>
              <a:rPr dirty="0" sz="2800" b="0">
                <a:latin typeface="Verdana"/>
                <a:cs typeface="Verdana"/>
              </a:rPr>
              <a:t>registro </a:t>
            </a:r>
            <a:r>
              <a:rPr dirty="0" sz="2800" spc="85" b="0">
                <a:latin typeface="Verdana"/>
                <a:cs typeface="Verdana"/>
              </a:rPr>
              <a:t>de </a:t>
            </a:r>
            <a:r>
              <a:rPr dirty="0" sz="2800" spc="40" b="0">
                <a:latin typeface="Verdana"/>
                <a:cs typeface="Verdana"/>
              </a:rPr>
              <a:t>FACTURAS </a:t>
            </a:r>
            <a:r>
              <a:rPr dirty="0" sz="2800" spc="95" b="0">
                <a:latin typeface="Verdana"/>
                <a:cs typeface="Verdana"/>
              </a:rPr>
              <a:t>de </a:t>
            </a:r>
            <a:r>
              <a:rPr dirty="0" sz="2800" spc="-20" b="0">
                <a:latin typeface="Verdana"/>
                <a:cs typeface="Verdana"/>
              </a:rPr>
              <a:t>Proveedores, </a:t>
            </a:r>
            <a:r>
              <a:rPr dirty="0" sz="2800" spc="-15" b="0">
                <a:latin typeface="Verdana"/>
                <a:cs typeface="Verdana"/>
              </a:rPr>
              <a:t> </a:t>
            </a:r>
            <a:r>
              <a:rPr dirty="0" sz="2800" spc="30" b="0">
                <a:latin typeface="Verdana"/>
                <a:cs typeface="Verdana"/>
              </a:rPr>
              <a:t>administra </a:t>
            </a:r>
            <a:r>
              <a:rPr dirty="0" sz="2800" spc="5" b="0">
                <a:latin typeface="Verdana"/>
                <a:cs typeface="Verdana"/>
              </a:rPr>
              <a:t>el </a:t>
            </a:r>
            <a:r>
              <a:rPr dirty="0" sz="2800" spc="35" b="0">
                <a:latin typeface="Verdana"/>
                <a:cs typeface="Verdana"/>
              </a:rPr>
              <a:t>proceso </a:t>
            </a:r>
            <a:r>
              <a:rPr dirty="0" sz="2800" spc="85" b="0">
                <a:latin typeface="Verdana"/>
                <a:cs typeface="Verdana"/>
              </a:rPr>
              <a:t>de </a:t>
            </a:r>
            <a:r>
              <a:rPr dirty="0" sz="2800" spc="40" b="0">
                <a:latin typeface="Verdana"/>
                <a:cs typeface="Verdana"/>
              </a:rPr>
              <a:t>gestión </a:t>
            </a:r>
            <a:r>
              <a:rPr dirty="0" sz="2800" spc="90" b="0">
                <a:latin typeface="Verdana"/>
                <a:cs typeface="Verdana"/>
              </a:rPr>
              <a:t>con </a:t>
            </a:r>
            <a:r>
              <a:rPr dirty="0" sz="2800" spc="15" b="0">
                <a:latin typeface="Verdana"/>
                <a:cs typeface="Verdana"/>
              </a:rPr>
              <a:t>tus </a:t>
            </a:r>
            <a:r>
              <a:rPr dirty="0" sz="2800" spc="10" b="0">
                <a:latin typeface="Verdana"/>
                <a:cs typeface="Verdana"/>
              </a:rPr>
              <a:t>proveedores </a:t>
            </a:r>
            <a:r>
              <a:rPr dirty="0" sz="2800" spc="-140" b="0">
                <a:latin typeface="Verdana"/>
                <a:cs typeface="Verdana"/>
              </a:rPr>
              <a:t>y </a:t>
            </a:r>
            <a:r>
              <a:rPr dirty="0" sz="2800" spc="35" b="0">
                <a:latin typeface="Verdana"/>
                <a:cs typeface="Verdana"/>
              </a:rPr>
              <a:t>contar </a:t>
            </a:r>
            <a:r>
              <a:rPr dirty="0" sz="2800" spc="95" b="0">
                <a:latin typeface="Verdana"/>
                <a:cs typeface="Verdana"/>
              </a:rPr>
              <a:t>con </a:t>
            </a:r>
            <a:r>
              <a:rPr dirty="0" sz="2800" spc="5" b="0">
                <a:latin typeface="Verdana"/>
                <a:cs typeface="Verdana"/>
              </a:rPr>
              <a:t>el </a:t>
            </a:r>
            <a:r>
              <a:rPr dirty="0" sz="2800" spc="-25" b="0">
                <a:latin typeface="Verdana"/>
                <a:cs typeface="Verdana"/>
              </a:rPr>
              <a:t>análisis </a:t>
            </a:r>
            <a:r>
              <a:rPr dirty="0" sz="2800" spc="85" b="0">
                <a:latin typeface="Verdana"/>
                <a:cs typeface="Verdana"/>
              </a:rPr>
              <a:t>de </a:t>
            </a:r>
            <a:r>
              <a:rPr dirty="0" sz="2800" spc="90" b="0">
                <a:latin typeface="Verdana"/>
                <a:cs typeface="Verdana"/>
              </a:rPr>
              <a:t> </a:t>
            </a:r>
            <a:r>
              <a:rPr dirty="0" sz="2800" spc="-35" b="0">
                <a:latin typeface="Verdana"/>
                <a:cs typeface="Verdana"/>
              </a:rPr>
              <a:t>precios,</a:t>
            </a:r>
            <a:r>
              <a:rPr dirty="0" sz="2800" spc="-275" b="0">
                <a:latin typeface="Verdana"/>
                <a:cs typeface="Verdana"/>
              </a:rPr>
              <a:t> </a:t>
            </a:r>
            <a:r>
              <a:rPr dirty="0" sz="2800" spc="-15" b="0">
                <a:latin typeface="Verdana"/>
                <a:cs typeface="Verdana"/>
              </a:rPr>
              <a:t>ventas</a:t>
            </a:r>
            <a:r>
              <a:rPr dirty="0" sz="2800" spc="-265" b="0">
                <a:latin typeface="Verdana"/>
                <a:cs typeface="Verdana"/>
              </a:rPr>
              <a:t> </a:t>
            </a:r>
            <a:r>
              <a:rPr dirty="0" sz="2800" spc="-140" b="0">
                <a:latin typeface="Verdana"/>
                <a:cs typeface="Verdana"/>
              </a:rPr>
              <a:t>y</a:t>
            </a:r>
            <a:r>
              <a:rPr dirty="0" sz="2800" spc="-240" b="0">
                <a:latin typeface="Verdana"/>
                <a:cs typeface="Verdana"/>
              </a:rPr>
              <a:t> </a:t>
            </a:r>
            <a:r>
              <a:rPr dirty="0" sz="2800" spc="25" b="0">
                <a:latin typeface="Verdana"/>
                <a:cs typeface="Verdana"/>
              </a:rPr>
              <a:t>clientes</a:t>
            </a:r>
            <a:r>
              <a:rPr dirty="0" sz="2800" spc="-285" b="0">
                <a:latin typeface="Verdana"/>
                <a:cs typeface="Verdana"/>
              </a:rPr>
              <a:t> </a:t>
            </a:r>
            <a:r>
              <a:rPr dirty="0" sz="2800" spc="5" b="0">
                <a:latin typeface="Verdana"/>
                <a:cs typeface="Verdana"/>
              </a:rPr>
              <a:t>para</a:t>
            </a:r>
            <a:r>
              <a:rPr dirty="0" sz="2800" spc="-250" b="0">
                <a:latin typeface="Verdana"/>
                <a:cs typeface="Verdana"/>
              </a:rPr>
              <a:t> </a:t>
            </a:r>
            <a:r>
              <a:rPr dirty="0" sz="2800" spc="-30" b="0">
                <a:latin typeface="Verdana"/>
                <a:cs typeface="Verdana"/>
              </a:rPr>
              <a:t>realizar</a:t>
            </a:r>
            <a:r>
              <a:rPr dirty="0" sz="2800" spc="-290" b="0">
                <a:latin typeface="Verdana"/>
                <a:cs typeface="Verdana"/>
              </a:rPr>
              <a:t> </a:t>
            </a:r>
            <a:r>
              <a:rPr dirty="0" sz="2800" spc="15" b="0">
                <a:latin typeface="Verdana"/>
                <a:cs typeface="Verdana"/>
              </a:rPr>
              <a:t>tus</a:t>
            </a:r>
            <a:r>
              <a:rPr dirty="0" sz="2800" spc="-229" b="0">
                <a:latin typeface="Verdana"/>
                <a:cs typeface="Verdana"/>
              </a:rPr>
              <a:t> </a:t>
            </a:r>
            <a:r>
              <a:rPr dirty="0" sz="2800" spc="55" b="0">
                <a:latin typeface="Verdana"/>
                <a:cs typeface="Verdana"/>
              </a:rPr>
              <a:t>compras</a:t>
            </a:r>
            <a:r>
              <a:rPr dirty="0" sz="2800" spc="-260" b="0">
                <a:latin typeface="Verdana"/>
                <a:cs typeface="Verdana"/>
              </a:rPr>
              <a:t> </a:t>
            </a:r>
            <a:r>
              <a:rPr dirty="0" sz="2800" spc="85" b="0">
                <a:latin typeface="Verdana"/>
                <a:cs typeface="Verdana"/>
              </a:rPr>
              <a:t>de</a:t>
            </a:r>
            <a:r>
              <a:rPr dirty="0" sz="2800" spc="-229" b="0">
                <a:latin typeface="Verdana"/>
                <a:cs typeface="Verdana"/>
              </a:rPr>
              <a:t> </a:t>
            </a:r>
            <a:r>
              <a:rPr dirty="0" sz="2800" spc="45" b="0">
                <a:latin typeface="Verdana"/>
                <a:cs typeface="Verdana"/>
              </a:rPr>
              <a:t>manera</a:t>
            </a:r>
            <a:r>
              <a:rPr dirty="0" sz="2800" spc="-265" b="0">
                <a:latin typeface="Verdana"/>
                <a:cs typeface="Verdana"/>
              </a:rPr>
              <a:t> </a:t>
            </a:r>
            <a:r>
              <a:rPr dirty="0" sz="2800" spc="30" b="0">
                <a:latin typeface="Verdana"/>
                <a:cs typeface="Verdana"/>
              </a:rPr>
              <a:t>eficiente</a:t>
            </a:r>
            <a:r>
              <a:rPr dirty="0" sz="2800" spc="-295" b="0">
                <a:latin typeface="Verdana"/>
                <a:cs typeface="Verdana"/>
              </a:rPr>
              <a:t> </a:t>
            </a:r>
            <a:r>
              <a:rPr dirty="0" sz="2800" spc="-140" b="0">
                <a:latin typeface="Verdana"/>
                <a:cs typeface="Verdana"/>
              </a:rPr>
              <a:t>y</a:t>
            </a:r>
            <a:r>
              <a:rPr dirty="0" sz="2800" spc="-260" b="0">
                <a:latin typeface="Verdana"/>
                <a:cs typeface="Verdana"/>
              </a:rPr>
              <a:t> </a:t>
            </a:r>
            <a:r>
              <a:rPr dirty="0" sz="2800" spc="-20" b="0">
                <a:latin typeface="Verdana"/>
                <a:cs typeface="Verdana"/>
              </a:rPr>
              <a:t>rentable.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47900" y="4231640"/>
            <a:ext cx="4851400" cy="3416300"/>
            <a:chOff x="2247900" y="4231640"/>
            <a:chExt cx="4851400" cy="34163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7900" y="4231640"/>
              <a:ext cx="1343660" cy="13436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3100" y="6304280"/>
              <a:ext cx="1346200" cy="13436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3400" y="5725159"/>
            <a:ext cx="7680959" cy="3520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3393440">
              <a:lnSpc>
                <a:spcPct val="150100"/>
              </a:lnSpc>
              <a:spcBef>
                <a:spcPts val="95"/>
              </a:spcBef>
            </a:pPr>
            <a:r>
              <a:rPr dirty="0" sz="2000" spc="30">
                <a:solidFill>
                  <a:srgbClr val="F8FAFC"/>
                </a:solidFill>
                <a:latin typeface="Verdana"/>
                <a:cs typeface="Verdana"/>
              </a:rPr>
              <a:t>El</a:t>
            </a:r>
            <a:r>
              <a:rPr dirty="0" sz="2000" spc="-18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90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-22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lee</a:t>
            </a:r>
            <a:r>
              <a:rPr dirty="0" sz="2000" spc="-16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-15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000" spc="-17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F8FAFC"/>
                </a:solidFill>
                <a:latin typeface="Verdana"/>
                <a:cs typeface="Verdana"/>
              </a:rPr>
              <a:t>correo</a:t>
            </a:r>
            <a:r>
              <a:rPr dirty="0" sz="2000" spc="-19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25">
                <a:solidFill>
                  <a:srgbClr val="F8FAFC"/>
                </a:solidFill>
                <a:latin typeface="Verdana"/>
                <a:cs typeface="Verdana"/>
              </a:rPr>
              <a:t>le</a:t>
            </a:r>
            <a:r>
              <a:rPr dirty="0" sz="2000" spc="15">
                <a:solidFill>
                  <a:srgbClr val="F8FAFC"/>
                </a:solidFill>
                <a:latin typeface="Verdana"/>
                <a:cs typeface="Verdana"/>
              </a:rPr>
              <a:t>c</a:t>
            </a:r>
            <a:r>
              <a:rPr dirty="0" sz="2000" spc="25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000" spc="20">
                <a:solidFill>
                  <a:srgbClr val="F8FAFC"/>
                </a:solidFill>
                <a:latin typeface="Verdana"/>
                <a:cs typeface="Verdana"/>
              </a:rPr>
              <a:t>ró</a:t>
            </a:r>
            <a:r>
              <a:rPr dirty="0" sz="2000" spc="30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30">
                <a:solidFill>
                  <a:srgbClr val="F8FAFC"/>
                </a:solidFill>
                <a:latin typeface="Verdana"/>
                <a:cs typeface="Verdana"/>
              </a:rPr>
              <a:t>ico  </a:t>
            </a:r>
            <a:r>
              <a:rPr dirty="0" sz="2000" spc="35">
                <a:solidFill>
                  <a:srgbClr val="F8FAFC"/>
                </a:solidFill>
                <a:latin typeface="Verdana"/>
                <a:cs typeface="Verdana"/>
              </a:rPr>
              <a:t>del</a:t>
            </a:r>
            <a:r>
              <a:rPr dirty="0" sz="2000" spc="-19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F8FAFC"/>
                </a:solidFill>
                <a:latin typeface="Verdana"/>
                <a:cs typeface="Verdana"/>
              </a:rPr>
              <a:t>cli</a:t>
            </a:r>
            <a:r>
              <a:rPr dirty="0" sz="2000" spc="1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25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000" spc="1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-17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70">
                <a:solidFill>
                  <a:srgbClr val="F8FAFC"/>
                </a:solidFill>
                <a:latin typeface="Verdana"/>
                <a:cs typeface="Verdana"/>
              </a:rPr>
              <a:t>mi</a:t>
            </a:r>
            <a:r>
              <a:rPr dirty="0" sz="2000" spc="50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000" spc="45">
                <a:solidFill>
                  <a:srgbClr val="F8FAFC"/>
                </a:solidFill>
                <a:latin typeface="Verdana"/>
                <a:cs typeface="Verdana"/>
              </a:rPr>
              <a:t>id</a:t>
            </a:r>
            <a:r>
              <a:rPr dirty="0" sz="2000" spc="-45">
                <a:solidFill>
                  <a:srgbClr val="F8FAFC"/>
                </a:solidFill>
                <a:latin typeface="Verdana"/>
                <a:cs typeface="Verdana"/>
              </a:rPr>
              <a:t>as</a:t>
            </a:r>
            <a:r>
              <a:rPr dirty="0" sz="2000" spc="-19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p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-55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0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su  </a:t>
            </a:r>
            <a:r>
              <a:rPr dirty="0" sz="2000" spc="-20">
                <a:solidFill>
                  <a:srgbClr val="F8FAFC"/>
                </a:solidFill>
                <a:latin typeface="Verdana"/>
                <a:cs typeface="Verdana"/>
              </a:rPr>
              <a:t>proveedor.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Verdana"/>
              <a:cs typeface="Verdana"/>
            </a:endParaRPr>
          </a:p>
          <a:p>
            <a:pPr algn="ctr" marL="4117975" marR="5080">
              <a:lnSpc>
                <a:spcPct val="150100"/>
              </a:lnSpc>
            </a:pPr>
            <a:r>
              <a:rPr dirty="0" sz="2000" spc="30">
                <a:solidFill>
                  <a:srgbClr val="F8FAFC"/>
                </a:solidFill>
                <a:latin typeface="Verdana"/>
                <a:cs typeface="Verdana"/>
              </a:rPr>
              <a:t>El</a:t>
            </a:r>
            <a:r>
              <a:rPr dirty="0" sz="20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10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110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50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-22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105" b="1">
                <a:solidFill>
                  <a:srgbClr val="F8FAFC"/>
                </a:solidFill>
                <a:latin typeface="Verdana"/>
                <a:cs typeface="Verdana"/>
              </a:rPr>
              <a:t>v</a:t>
            </a:r>
            <a:r>
              <a:rPr dirty="0" sz="2000" spc="-100" b="1">
                <a:solidFill>
                  <a:srgbClr val="F8FAFC"/>
                </a:solidFill>
                <a:latin typeface="Verdana"/>
                <a:cs typeface="Verdana"/>
              </a:rPr>
              <a:t>á</a:t>
            </a:r>
            <a:r>
              <a:rPr dirty="0" sz="2000" spc="-45" b="1">
                <a:solidFill>
                  <a:srgbClr val="F8FAFC"/>
                </a:solidFill>
                <a:latin typeface="Verdana"/>
                <a:cs typeface="Verdana"/>
              </a:rPr>
              <a:t>li</a:t>
            </a:r>
            <a:r>
              <a:rPr dirty="0" sz="2000" spc="-100" b="1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-105" b="1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-135" b="1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8FAFC"/>
                </a:solidFill>
                <a:latin typeface="Verdana"/>
                <a:cs typeface="Verdana"/>
              </a:rPr>
              <a:t>con</a:t>
            </a:r>
            <a:r>
              <a:rPr dirty="0" sz="2000" spc="-20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90" b="1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000" spc="-100" b="1">
                <a:solidFill>
                  <a:srgbClr val="F8FAFC"/>
                </a:solidFill>
                <a:latin typeface="Verdana"/>
                <a:cs typeface="Verdana"/>
              </a:rPr>
              <a:t>U</a:t>
            </a:r>
            <a:r>
              <a:rPr dirty="0" sz="2000" spc="-55" b="1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-40" b="1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-85" b="1">
                <a:solidFill>
                  <a:srgbClr val="F8FAFC"/>
                </a:solidFill>
                <a:latin typeface="Verdana"/>
                <a:cs typeface="Verdana"/>
              </a:rPr>
              <a:t>T  </a:t>
            </a:r>
            <a:r>
              <a:rPr dirty="0" sz="2000" spc="-40">
                <a:solidFill>
                  <a:srgbClr val="F8FAFC"/>
                </a:solidFill>
                <a:latin typeface="Verdana"/>
                <a:cs typeface="Verdana"/>
              </a:rPr>
              <a:t>si</a:t>
            </a:r>
            <a:r>
              <a:rPr dirty="0" sz="20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8FAFC"/>
                </a:solidFill>
                <a:latin typeface="Verdana"/>
                <a:cs typeface="Verdana"/>
              </a:rPr>
              <a:t>la</a:t>
            </a:r>
            <a:r>
              <a:rPr dirty="0" sz="20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65" b="1">
                <a:solidFill>
                  <a:srgbClr val="F8FAFC"/>
                </a:solidFill>
                <a:latin typeface="Verdana"/>
                <a:cs typeface="Verdana"/>
              </a:rPr>
              <a:t>F</a:t>
            </a:r>
            <a:r>
              <a:rPr dirty="0" sz="2000" spc="-60" b="1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-25" b="1">
                <a:solidFill>
                  <a:srgbClr val="F8FAFC"/>
                </a:solidFill>
                <a:latin typeface="Verdana"/>
                <a:cs typeface="Verdana"/>
              </a:rPr>
              <a:t>c</a:t>
            </a:r>
            <a:r>
              <a:rPr dirty="0" sz="2000" spc="-15" b="1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000" spc="-95" b="1">
                <a:solidFill>
                  <a:srgbClr val="F8FAFC"/>
                </a:solidFill>
                <a:latin typeface="Verdana"/>
                <a:cs typeface="Verdana"/>
              </a:rPr>
              <a:t>ura</a:t>
            </a:r>
            <a:r>
              <a:rPr dirty="0" sz="2000" spc="-130" b="1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80" b="1">
                <a:solidFill>
                  <a:srgbClr val="F8FAFC"/>
                </a:solidFill>
                <a:latin typeface="Verdana"/>
                <a:cs typeface="Verdana"/>
              </a:rPr>
              <a:t>est</a:t>
            </a:r>
            <a:r>
              <a:rPr dirty="0" sz="2000" spc="-70" b="1">
                <a:solidFill>
                  <a:srgbClr val="F8FAFC"/>
                </a:solidFill>
                <a:latin typeface="Verdana"/>
                <a:cs typeface="Verdana"/>
              </a:rPr>
              <a:t>á  </a:t>
            </a:r>
            <a:r>
              <a:rPr dirty="0" sz="2000" spc="-114" b="1">
                <a:solidFill>
                  <a:srgbClr val="F8FAFC"/>
                </a:solidFill>
                <a:latin typeface="Verdana"/>
                <a:cs typeface="Verdana"/>
              </a:rPr>
              <a:t>REGISTRADA.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916919" y="4038600"/>
            <a:ext cx="4615180" cy="3609340"/>
            <a:chOff x="10916919" y="4038600"/>
            <a:chExt cx="4615180" cy="36093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6919" y="6304279"/>
              <a:ext cx="1343659" cy="13436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88439" y="4038600"/>
              <a:ext cx="1343659" cy="13436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056116" y="7870952"/>
            <a:ext cx="471170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50000"/>
              </a:lnSpc>
              <a:spcBef>
                <a:spcPts val="100"/>
              </a:spcBef>
            </a:pPr>
            <a:r>
              <a:rPr dirty="0" sz="2000" spc="30">
                <a:solidFill>
                  <a:srgbClr val="F8FAFC"/>
                </a:solidFill>
                <a:latin typeface="Verdana"/>
                <a:cs typeface="Verdana"/>
              </a:rPr>
              <a:t>El</a:t>
            </a:r>
            <a:r>
              <a:rPr dirty="0" sz="2000" spc="-18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90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-21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8FAFC"/>
                </a:solidFill>
                <a:latin typeface="Verdana"/>
                <a:cs typeface="Verdana"/>
              </a:rPr>
              <a:t>c</a:t>
            </a:r>
            <a:r>
              <a:rPr dirty="0" sz="2000" spc="-60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000" spc="-1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-5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-16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8FAFC"/>
                </a:solidFill>
                <a:latin typeface="Verdana"/>
                <a:cs typeface="Verdana"/>
              </a:rPr>
              <a:t>la</a:t>
            </a:r>
            <a:r>
              <a:rPr dirty="0" sz="20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105">
                <a:solidFill>
                  <a:srgbClr val="F8FAFC"/>
                </a:solidFill>
                <a:latin typeface="Verdana"/>
                <a:cs typeface="Verdana"/>
              </a:rPr>
              <a:t>F</a:t>
            </a:r>
            <a:r>
              <a:rPr dirty="0" sz="2000" spc="15">
                <a:solidFill>
                  <a:srgbClr val="F8FAFC"/>
                </a:solidFill>
                <a:latin typeface="Verdana"/>
                <a:cs typeface="Verdana"/>
              </a:rPr>
              <a:t>actura</a:t>
            </a:r>
            <a:r>
              <a:rPr dirty="0" sz="2000" spc="-19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F8FAFC"/>
                </a:solidFill>
                <a:latin typeface="Verdana"/>
                <a:cs typeface="Verdana"/>
              </a:rPr>
              <a:t>de  </a:t>
            </a:r>
            <a:r>
              <a:rPr dirty="0" sz="2000" spc="65">
                <a:solidFill>
                  <a:srgbClr val="F8FAFC"/>
                </a:solidFill>
                <a:latin typeface="Verdana"/>
                <a:cs typeface="Verdana"/>
              </a:rPr>
              <a:t>Pr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-45">
                <a:solidFill>
                  <a:srgbClr val="F8FAFC"/>
                </a:solidFill>
                <a:latin typeface="Verdana"/>
                <a:cs typeface="Verdana"/>
              </a:rPr>
              <a:t>v</a:t>
            </a:r>
            <a:r>
              <a:rPr dirty="0" sz="2000" spc="-60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-15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000" spc="-3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-65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-18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000" spc="65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225">
                <a:solidFill>
                  <a:srgbClr val="F8FAFC"/>
                </a:solidFill>
                <a:latin typeface="Verdana"/>
                <a:cs typeface="Verdana"/>
              </a:rPr>
              <a:t>P</a:t>
            </a:r>
            <a:r>
              <a:rPr dirty="0" sz="2000" spc="-20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-15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-25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000" spc="-15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000" spc="40">
                <a:solidFill>
                  <a:srgbClr val="F8FAFC"/>
                </a:solidFill>
                <a:latin typeface="Verdana"/>
                <a:cs typeface="Verdana"/>
              </a:rPr>
              <a:t>ado</a:t>
            </a:r>
            <a:r>
              <a:rPr dirty="0" sz="2000" spc="-19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F8FAFC"/>
                </a:solidFill>
                <a:latin typeface="Verdana"/>
                <a:cs typeface="Verdana"/>
              </a:rPr>
              <a:t>de  </a:t>
            </a:r>
            <a:r>
              <a:rPr dirty="0" sz="2000" spc="-50" b="1">
                <a:solidFill>
                  <a:srgbClr val="F8FAFC"/>
                </a:solidFill>
                <a:latin typeface="Verdana"/>
                <a:cs typeface="Verdana"/>
              </a:rPr>
              <a:t>PR</a:t>
            </a:r>
            <a:r>
              <a:rPr dirty="0" sz="2000" spc="-50" b="1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-55" b="1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000" spc="-155" b="1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000" spc="-260" b="1">
                <a:solidFill>
                  <a:srgbClr val="F8FAFC"/>
                </a:solidFill>
                <a:latin typeface="Verdana"/>
                <a:cs typeface="Verdana"/>
              </a:rPr>
              <a:t>M</a:t>
            </a:r>
            <a:r>
              <a:rPr dirty="0" sz="2000" spc="-204" b="1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000" spc="-310" b="1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-20" b="1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-95" b="1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000" spc="-165" b="1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8FAFC"/>
                </a:solidFill>
                <a:latin typeface="Verdana"/>
                <a:cs typeface="Verdana"/>
              </a:rPr>
              <a:t>para</a:t>
            </a:r>
            <a:r>
              <a:rPr dirty="0" sz="2000" spc="-204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su</a:t>
            </a:r>
            <a:r>
              <a:rPr dirty="0" sz="2000" spc="-19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20" b="1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-50" b="1">
                <a:solidFill>
                  <a:srgbClr val="F8FAFC"/>
                </a:solidFill>
                <a:latin typeface="Verdana"/>
                <a:cs typeface="Verdana"/>
              </a:rPr>
              <a:t>PR</a:t>
            </a:r>
            <a:r>
              <a:rPr dirty="0" sz="2000" spc="-25" b="1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10" b="1">
                <a:solidFill>
                  <a:srgbClr val="F8FAFC"/>
                </a:solidFill>
                <a:latin typeface="Verdana"/>
                <a:cs typeface="Verdana"/>
              </a:rPr>
              <a:t>B</a:t>
            </a:r>
            <a:r>
              <a:rPr dirty="0" sz="2000" spc="-20" b="1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5" b="1">
                <a:solidFill>
                  <a:srgbClr val="F8FAFC"/>
                </a:solidFill>
                <a:latin typeface="Verdana"/>
                <a:cs typeface="Verdana"/>
              </a:rPr>
              <a:t>C</a:t>
            </a:r>
            <a:r>
              <a:rPr dirty="0" sz="2000" spc="-185" b="1">
                <a:solidFill>
                  <a:srgbClr val="F8FAFC"/>
                </a:solidFill>
                <a:latin typeface="Verdana"/>
                <a:cs typeface="Verdana"/>
              </a:rPr>
              <a:t>IÓN.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52781" y="5536946"/>
            <a:ext cx="428561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50000"/>
              </a:lnSpc>
              <a:spcBef>
                <a:spcPts val="100"/>
              </a:spcBef>
            </a:pPr>
            <a:r>
              <a:rPr dirty="0" sz="2000" spc="30">
                <a:solidFill>
                  <a:srgbClr val="F8FAFC"/>
                </a:solidFill>
                <a:latin typeface="Verdana"/>
                <a:cs typeface="Verdana"/>
              </a:rPr>
              <a:t>El</a:t>
            </a:r>
            <a:r>
              <a:rPr dirty="0" sz="2000" spc="-18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90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-21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adj</a:t>
            </a:r>
            <a:r>
              <a:rPr dirty="0" sz="2000" spc="-5">
                <a:solidFill>
                  <a:srgbClr val="F8FAFC"/>
                </a:solidFill>
                <a:latin typeface="Verdana"/>
                <a:cs typeface="Verdana"/>
              </a:rPr>
              <a:t>u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25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000" spc="-25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-18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60">
                <a:solidFill>
                  <a:srgbClr val="F8FAFC"/>
                </a:solidFill>
                <a:latin typeface="Verdana"/>
                <a:cs typeface="Verdana"/>
              </a:rPr>
              <a:t>de</a:t>
            </a:r>
            <a:r>
              <a:rPr dirty="0" sz="2000" spc="-19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F8FAFC"/>
                </a:solidFill>
                <a:latin typeface="Verdana"/>
                <a:cs typeface="Verdana"/>
              </a:rPr>
              <a:t>manera  </a:t>
            </a:r>
            <a:r>
              <a:rPr dirty="0" sz="2000" spc="25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20">
                <a:solidFill>
                  <a:srgbClr val="F8FAFC"/>
                </a:solidFill>
                <a:latin typeface="Verdana"/>
                <a:cs typeface="Verdana"/>
              </a:rPr>
              <a:t>u</a:t>
            </a:r>
            <a:r>
              <a:rPr dirty="0" sz="2000" spc="25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000" spc="40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55">
                <a:solidFill>
                  <a:srgbClr val="F8FAFC"/>
                </a:solidFill>
                <a:latin typeface="Verdana"/>
                <a:cs typeface="Verdana"/>
              </a:rPr>
              <a:t>mát</a:t>
            </a:r>
            <a:r>
              <a:rPr dirty="0" sz="2000" spc="15">
                <a:solidFill>
                  <a:srgbClr val="F8FAFC"/>
                </a:solidFill>
                <a:latin typeface="Verdana"/>
                <a:cs typeface="Verdana"/>
              </a:rPr>
              <a:t>ica</a:t>
            </a:r>
            <a:r>
              <a:rPr dirty="0" sz="2000" spc="-20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-15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000" spc="-16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8FAFC"/>
                </a:solidFill>
                <a:latin typeface="Verdana"/>
                <a:cs typeface="Verdana"/>
              </a:rPr>
              <a:t>X</a:t>
            </a:r>
            <a:r>
              <a:rPr dirty="0" sz="2000" spc="225">
                <a:solidFill>
                  <a:srgbClr val="F8FAFC"/>
                </a:solidFill>
                <a:latin typeface="Verdana"/>
                <a:cs typeface="Verdana"/>
              </a:rPr>
              <a:t>M</a:t>
            </a:r>
            <a:r>
              <a:rPr dirty="0" sz="2000" spc="60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000" spc="-204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8FAFC"/>
                </a:solidFill>
                <a:latin typeface="Verdana"/>
                <a:cs typeface="Verdana"/>
              </a:rPr>
              <a:t>y</a:t>
            </a:r>
            <a:r>
              <a:rPr dirty="0" sz="2000" spc="-17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145">
                <a:solidFill>
                  <a:srgbClr val="F8FAFC"/>
                </a:solidFill>
                <a:latin typeface="Verdana"/>
                <a:cs typeface="Verdana"/>
              </a:rPr>
              <a:t>P</a:t>
            </a:r>
            <a:r>
              <a:rPr dirty="0" sz="2000" spc="200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F  </a:t>
            </a:r>
            <a:r>
              <a:rPr dirty="0" sz="2000" spc="70">
                <a:solidFill>
                  <a:srgbClr val="F8FAFC"/>
                </a:solidFill>
                <a:latin typeface="Verdana"/>
                <a:cs typeface="Verdana"/>
              </a:rPr>
              <a:t>c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u</a:t>
            </a:r>
            <a:r>
              <a:rPr dirty="0" sz="2000" spc="65">
                <a:solidFill>
                  <a:srgbClr val="F8FAFC"/>
                </a:solidFill>
                <a:latin typeface="Verdana"/>
                <a:cs typeface="Verdana"/>
              </a:rPr>
              <a:t>mpli</a:t>
            </a:r>
            <a:r>
              <a:rPr dirty="0" sz="20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do</a:t>
            </a:r>
            <a:r>
              <a:rPr dirty="0" sz="2000" spc="-17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8FAFC"/>
                </a:solidFill>
                <a:latin typeface="Verdana"/>
                <a:cs typeface="Verdana"/>
              </a:rPr>
              <a:t>la</a:t>
            </a:r>
            <a:r>
              <a:rPr dirty="0" sz="20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8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40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30">
                <a:solidFill>
                  <a:srgbClr val="F8FAFC"/>
                </a:solidFill>
                <a:latin typeface="Verdana"/>
                <a:cs typeface="Verdana"/>
              </a:rPr>
              <a:t>rma</a:t>
            </a:r>
            <a:r>
              <a:rPr dirty="0" sz="2000" spc="-204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p</a:t>
            </a:r>
            <a:r>
              <a:rPr dirty="0" sz="2000" spc="75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000" spc="-55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000" spc="-204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000" spc="120">
                <a:solidFill>
                  <a:srgbClr val="F8FAFC"/>
                </a:solidFill>
                <a:latin typeface="Verdana"/>
                <a:cs typeface="Verdana"/>
              </a:rPr>
              <a:t>U</a:t>
            </a:r>
            <a:r>
              <a:rPr dirty="0" sz="2000" spc="114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000" spc="65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000" spc="-95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000" spc="-305">
                <a:solidFill>
                  <a:srgbClr val="F8FAFC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475194"/>
              <a:ext cx="993140" cy="1985645"/>
            </a:xfrm>
            <a:custGeom>
              <a:avLst/>
              <a:gdLst/>
              <a:ahLst/>
              <a:cxnLst/>
              <a:rect l="l" t="t" r="r" b="b"/>
              <a:pathLst>
                <a:path w="993140" h="1985645">
                  <a:moveTo>
                    <a:pt x="0" y="0"/>
                  </a:moveTo>
                  <a:lnTo>
                    <a:pt x="0" y="1985587"/>
                  </a:lnTo>
                  <a:lnTo>
                    <a:pt x="992797" y="992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924038"/>
              <a:ext cx="18288000" cy="2069464"/>
            </a:xfrm>
            <a:custGeom>
              <a:avLst/>
              <a:gdLst/>
              <a:ahLst/>
              <a:cxnLst/>
              <a:rect l="l" t="t" r="r" b="b"/>
              <a:pathLst>
                <a:path w="18288000" h="2069465">
                  <a:moveTo>
                    <a:pt x="1028700" y="1040765"/>
                  </a:moveTo>
                  <a:lnTo>
                    <a:pt x="992987" y="1005078"/>
                  </a:lnTo>
                  <a:lnTo>
                    <a:pt x="0" y="1998052"/>
                  </a:lnTo>
                  <a:lnTo>
                    <a:pt x="0" y="2069452"/>
                  </a:lnTo>
                  <a:lnTo>
                    <a:pt x="1028700" y="1040765"/>
                  </a:lnTo>
                  <a:close/>
                </a:path>
                <a:path w="18288000" h="2069465">
                  <a:moveTo>
                    <a:pt x="18288000" y="0"/>
                  </a:moveTo>
                  <a:lnTo>
                    <a:pt x="17259300" y="1028700"/>
                  </a:lnTo>
                  <a:lnTo>
                    <a:pt x="18288000" y="20574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59300" y="9493313"/>
              <a:ext cx="824865" cy="793750"/>
            </a:xfrm>
            <a:custGeom>
              <a:avLst/>
              <a:gdLst/>
              <a:ahLst/>
              <a:cxnLst/>
              <a:rect l="l" t="t" r="r" b="b"/>
              <a:pathLst>
                <a:path w="824865" h="793750">
                  <a:moveTo>
                    <a:pt x="30988" y="0"/>
                  </a:moveTo>
                  <a:lnTo>
                    <a:pt x="0" y="31051"/>
                  </a:lnTo>
                  <a:lnTo>
                    <a:pt x="762634" y="793685"/>
                  </a:lnTo>
                  <a:lnTo>
                    <a:pt x="824693" y="79368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5560" y="1270000"/>
              <a:ext cx="1706880" cy="1706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0320" y="4930140"/>
              <a:ext cx="1706879" cy="1706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2219" y="1270000"/>
              <a:ext cx="1706880" cy="17068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96610" y="708457"/>
            <a:ext cx="7229475" cy="15608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16380" marR="5080" indent="-1503680">
              <a:lnSpc>
                <a:spcPct val="119900"/>
              </a:lnSpc>
              <a:spcBef>
                <a:spcPts val="100"/>
              </a:spcBef>
            </a:pPr>
            <a:r>
              <a:rPr dirty="0" spc="-245"/>
              <a:t>BENEFICIOS</a:t>
            </a:r>
            <a:r>
              <a:rPr dirty="0" spc="-280"/>
              <a:t> </a:t>
            </a:r>
            <a:r>
              <a:rPr dirty="0" spc="-35"/>
              <a:t>DE</a:t>
            </a:r>
            <a:r>
              <a:rPr dirty="0" spc="-270"/>
              <a:t> </a:t>
            </a:r>
            <a:r>
              <a:rPr dirty="0" spc="-180"/>
              <a:t>NUEST</a:t>
            </a:r>
            <a:r>
              <a:rPr dirty="0" spc="-204"/>
              <a:t>R</a:t>
            </a:r>
            <a:r>
              <a:rPr dirty="0" spc="-30"/>
              <a:t>A  </a:t>
            </a:r>
            <a:r>
              <a:rPr dirty="0" spc="-185"/>
              <a:t>HERRAMIENTA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1528" y="2909992"/>
            <a:ext cx="4233545" cy="2339340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895"/>
              </a:spcBef>
            </a:pPr>
            <a:r>
              <a:rPr dirty="0" sz="2800" spc="-45" b="1">
                <a:solidFill>
                  <a:srgbClr val="FFFFFF"/>
                </a:solidFill>
                <a:latin typeface="Verdana"/>
                <a:cs typeface="Verdana"/>
              </a:rPr>
              <a:t>AH</a:t>
            </a:r>
            <a:r>
              <a:rPr dirty="0" sz="2800" spc="-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13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75" b="1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dirty="0" sz="2800" spc="-1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800" spc="-1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0" b="1">
                <a:solidFill>
                  <a:srgbClr val="FFFFFF"/>
                </a:solidFill>
                <a:latin typeface="Verdana"/>
                <a:cs typeface="Verdana"/>
              </a:rPr>
              <a:t>COSTOS</a:t>
            </a:r>
            <a:endParaRPr sz="2800">
              <a:latin typeface="Verdana"/>
              <a:cs typeface="Verdana"/>
            </a:endParaRPr>
          </a:p>
          <a:p>
            <a:pPr algn="ctr" marL="12065" marR="5080" indent="-635">
              <a:lnSpc>
                <a:spcPct val="150000"/>
              </a:lnSpc>
              <a:spcBef>
                <a:spcPts val="100"/>
              </a:spcBef>
            </a:pPr>
            <a:r>
              <a:rPr dirty="0" sz="2400" spc="265">
                <a:solidFill>
                  <a:srgbClr val="F8FAFC"/>
                </a:solidFill>
                <a:latin typeface="Verdana"/>
                <a:cs typeface="Verdana"/>
              </a:rPr>
              <a:t>M</a:t>
            </a:r>
            <a:r>
              <a:rPr dirty="0" sz="2400" spc="25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400" spc="50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400" spc="40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400" spc="140">
                <a:solidFill>
                  <a:srgbClr val="F8FAFC"/>
                </a:solidFill>
                <a:latin typeface="Verdana"/>
                <a:cs typeface="Verdana"/>
              </a:rPr>
              <a:t>m</a:t>
            </a:r>
            <a:r>
              <a:rPr dirty="0" sz="2400" spc="-20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400" spc="-50">
                <a:solidFill>
                  <a:srgbClr val="F8FAFC"/>
                </a:solidFill>
                <a:latin typeface="Verdana"/>
                <a:cs typeface="Verdana"/>
              </a:rPr>
              <a:t>z</a:t>
            </a:r>
            <a:r>
              <a:rPr dirty="0" sz="2400" spc="-30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400" spc="-18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400" spc="-30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400" spc="-22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400" spc="140">
                <a:solidFill>
                  <a:srgbClr val="F8FAFC"/>
                </a:solidFill>
                <a:latin typeface="Verdana"/>
                <a:cs typeface="Verdana"/>
              </a:rPr>
              <a:t>g</a:t>
            </a:r>
            <a:r>
              <a:rPr dirty="0" sz="24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400" spc="60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400" spc="4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400">
                <a:solidFill>
                  <a:srgbClr val="F8FAFC"/>
                </a:solidFill>
                <a:latin typeface="Verdana"/>
                <a:cs typeface="Verdana"/>
              </a:rPr>
              <a:t>ra</a:t>
            </a:r>
            <a:r>
              <a:rPr dirty="0" sz="2400" spc="5">
                <a:solidFill>
                  <a:srgbClr val="F8FAFC"/>
                </a:solidFill>
                <a:latin typeface="Verdana"/>
                <a:cs typeface="Verdana"/>
              </a:rPr>
              <a:t>c</a:t>
            </a:r>
            <a:r>
              <a:rPr dirty="0" sz="2400" spc="10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400" spc="10">
                <a:solidFill>
                  <a:srgbClr val="F8FAFC"/>
                </a:solidFill>
                <a:latin typeface="Verdana"/>
                <a:cs typeface="Verdana"/>
              </a:rPr>
              <a:t>ó</a:t>
            </a:r>
            <a:r>
              <a:rPr dirty="0" sz="2400" spc="10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400" spc="-19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400" spc="120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400" spc="10">
                <a:solidFill>
                  <a:srgbClr val="F8FAFC"/>
                </a:solidFill>
                <a:latin typeface="Verdana"/>
                <a:cs typeface="Verdana"/>
              </a:rPr>
              <a:t>e  </a:t>
            </a:r>
            <a:r>
              <a:rPr dirty="0" sz="2400" spc="-5">
                <a:solidFill>
                  <a:srgbClr val="F8FAFC"/>
                </a:solidFill>
                <a:latin typeface="Verdana"/>
                <a:cs typeface="Verdana"/>
              </a:rPr>
              <a:t>rectificatorias</a:t>
            </a:r>
            <a:r>
              <a:rPr dirty="0" sz="2400" spc="-21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F8FAFC"/>
                </a:solidFill>
                <a:latin typeface="Verdana"/>
                <a:cs typeface="Verdana"/>
              </a:rPr>
              <a:t>y</a:t>
            </a:r>
            <a:r>
              <a:rPr dirty="0" sz="2400" spc="-22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8FAFC"/>
                </a:solidFill>
                <a:latin typeface="Verdana"/>
                <a:cs typeface="Verdana"/>
              </a:rPr>
              <a:t>otros</a:t>
            </a:r>
            <a:r>
              <a:rPr dirty="0" sz="2400" spc="-22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8FAFC"/>
                </a:solidFill>
                <a:latin typeface="Verdana"/>
                <a:cs typeface="Verdana"/>
              </a:rPr>
              <a:t>temas </a:t>
            </a:r>
            <a:r>
              <a:rPr dirty="0" sz="2400" spc="-83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8FAFC"/>
                </a:solidFill>
                <a:latin typeface="Verdana"/>
                <a:cs typeface="Verdana"/>
              </a:rPr>
              <a:t>c</a:t>
            </a:r>
            <a:r>
              <a:rPr dirty="0" sz="2400" spc="75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400" spc="6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400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400" spc="5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400" spc="120">
                <a:solidFill>
                  <a:srgbClr val="F8FAFC"/>
                </a:solidFill>
                <a:latin typeface="Verdana"/>
                <a:cs typeface="Verdana"/>
              </a:rPr>
              <a:t>b</a:t>
            </a:r>
            <a:r>
              <a:rPr dirty="0" sz="2400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400" spc="-1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400" spc="-8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400" spc="-21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8FAFC"/>
                </a:solidFill>
                <a:latin typeface="Verdana"/>
                <a:cs typeface="Verdana"/>
              </a:rPr>
              <a:t>tri</a:t>
            </a:r>
            <a:r>
              <a:rPr dirty="0" sz="2400" spc="20">
                <a:solidFill>
                  <a:srgbClr val="F8FAFC"/>
                </a:solidFill>
                <a:latin typeface="Verdana"/>
                <a:cs typeface="Verdana"/>
              </a:rPr>
              <a:t>b</a:t>
            </a:r>
            <a:r>
              <a:rPr dirty="0" sz="2400" spc="75">
                <a:solidFill>
                  <a:srgbClr val="F8FAFC"/>
                </a:solidFill>
                <a:latin typeface="Verdana"/>
                <a:cs typeface="Verdana"/>
              </a:rPr>
              <a:t>u</a:t>
            </a:r>
            <a:r>
              <a:rPr dirty="0" sz="2400" spc="50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400" spc="-15">
                <a:solidFill>
                  <a:srgbClr val="F8FAFC"/>
                </a:solidFill>
                <a:latin typeface="Verdana"/>
                <a:cs typeface="Verdana"/>
              </a:rPr>
              <a:t>ari</a:t>
            </a:r>
            <a:r>
              <a:rPr dirty="0" sz="2400" spc="-30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400" spc="-7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F8FAF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47955" y="3156584"/>
            <a:ext cx="4251325" cy="244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5" b="1">
                <a:solidFill>
                  <a:srgbClr val="FFFFFF"/>
                </a:solidFill>
                <a:latin typeface="Verdana"/>
                <a:cs typeface="Verdana"/>
              </a:rPr>
              <a:t>AH</a:t>
            </a:r>
            <a:r>
              <a:rPr dirty="0" sz="2800" spc="-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13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75" b="1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dirty="0" sz="2800" spc="-1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800" spc="-1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7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80" b="1">
                <a:solidFill>
                  <a:srgbClr val="FFFFFF"/>
                </a:solidFill>
                <a:latin typeface="Verdana"/>
                <a:cs typeface="Verdana"/>
              </a:rPr>
              <a:t>IE</a:t>
            </a:r>
            <a:r>
              <a:rPr dirty="0" sz="2800" spc="-27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15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2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  <a:p>
            <a:pPr algn="ctr" marL="81915" marR="5080">
              <a:lnSpc>
                <a:spcPct val="150000"/>
              </a:lnSpc>
              <a:spcBef>
                <a:spcPts val="565"/>
              </a:spcBef>
            </a:pPr>
            <a:r>
              <a:rPr dirty="0" sz="2100" spc="60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100" spc="65">
                <a:solidFill>
                  <a:srgbClr val="F8FAFC"/>
                </a:solidFill>
                <a:latin typeface="Verdana"/>
                <a:cs typeface="Verdana"/>
              </a:rPr>
              <a:t>u</a:t>
            </a:r>
            <a:r>
              <a:rPr dirty="0" sz="2100" spc="45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100" spc="85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100" spc="130">
                <a:solidFill>
                  <a:srgbClr val="F8FAFC"/>
                </a:solidFill>
                <a:latin typeface="Verdana"/>
                <a:cs typeface="Verdana"/>
              </a:rPr>
              <a:t>m</a:t>
            </a:r>
            <a:r>
              <a:rPr dirty="0" sz="2100" spc="15">
                <a:solidFill>
                  <a:srgbClr val="F8FAFC"/>
                </a:solidFill>
                <a:latin typeface="Verdana"/>
                <a:cs typeface="Verdana"/>
              </a:rPr>
              <a:t>atización</a:t>
            </a:r>
            <a:r>
              <a:rPr dirty="0" sz="2100" spc="-22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6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100" spc="50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15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100" spc="-19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35">
                <a:solidFill>
                  <a:srgbClr val="F8FAFC"/>
                </a:solidFill>
                <a:latin typeface="Verdana"/>
                <a:cs typeface="Verdana"/>
              </a:rPr>
              <a:t>p</a:t>
            </a:r>
            <a:r>
              <a:rPr dirty="0" sz="2100" spc="15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100" spc="45">
                <a:solidFill>
                  <a:srgbClr val="F8FAFC"/>
                </a:solidFill>
                <a:latin typeface="Verdana"/>
                <a:cs typeface="Verdana"/>
              </a:rPr>
              <a:t>oc</a:t>
            </a:r>
            <a:r>
              <a:rPr dirty="0" sz="2100" spc="3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8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100" spc="40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100" spc="-17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F8FAFC"/>
                </a:solidFill>
                <a:latin typeface="Verdana"/>
                <a:cs typeface="Verdana"/>
              </a:rPr>
              <a:t>de  </a:t>
            </a:r>
            <a:r>
              <a:rPr dirty="0" sz="2100" spc="-20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100" spc="-40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15">
                <a:solidFill>
                  <a:srgbClr val="F8FAFC"/>
                </a:solidFill>
                <a:latin typeface="Verdana"/>
                <a:cs typeface="Verdana"/>
              </a:rPr>
              <a:t>gi</a:t>
            </a:r>
            <a:r>
              <a:rPr dirty="0" sz="210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100" spc="30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100" spc="-10">
                <a:solidFill>
                  <a:srgbClr val="F8FAFC"/>
                </a:solidFill>
                <a:latin typeface="Verdana"/>
                <a:cs typeface="Verdana"/>
              </a:rPr>
              <a:t>ro</a:t>
            </a:r>
            <a:r>
              <a:rPr dirty="0" sz="2100" spc="-20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-105">
                <a:solidFill>
                  <a:srgbClr val="F8FAFC"/>
                </a:solidFill>
                <a:latin typeface="Verdana"/>
                <a:cs typeface="Verdana"/>
              </a:rPr>
              <a:t>y</a:t>
            </a:r>
            <a:r>
              <a:rPr dirty="0" sz="2100" spc="-19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-45">
                <a:solidFill>
                  <a:srgbClr val="F8FAFC"/>
                </a:solidFill>
                <a:latin typeface="Verdana"/>
                <a:cs typeface="Verdana"/>
              </a:rPr>
              <a:t>val</a:t>
            </a:r>
            <a:r>
              <a:rPr dirty="0" sz="2100" spc="-35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100" spc="45">
                <a:solidFill>
                  <a:srgbClr val="F8FAFC"/>
                </a:solidFill>
                <a:latin typeface="Verdana"/>
                <a:cs typeface="Verdana"/>
              </a:rPr>
              <a:t>dac</a:t>
            </a:r>
            <a:r>
              <a:rPr dirty="0" sz="2100" spc="5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100" spc="65">
                <a:solidFill>
                  <a:srgbClr val="F8FAFC"/>
                </a:solidFill>
                <a:latin typeface="Verdana"/>
                <a:cs typeface="Verdana"/>
              </a:rPr>
              <a:t>ón</a:t>
            </a:r>
            <a:r>
              <a:rPr dirty="0" sz="2100" spc="-17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F8FAFC"/>
                </a:solidFill>
                <a:latin typeface="Verdana"/>
                <a:cs typeface="Verdana"/>
              </a:rPr>
              <a:t>de  </a:t>
            </a:r>
            <a:r>
              <a:rPr dirty="0" sz="2100" spc="80">
                <a:solidFill>
                  <a:srgbClr val="F8FAFC"/>
                </a:solidFill>
                <a:latin typeface="Verdana"/>
                <a:cs typeface="Verdana"/>
              </a:rPr>
              <a:t>co</a:t>
            </a:r>
            <a:r>
              <a:rPr dirty="0" sz="2100" spc="135">
                <a:solidFill>
                  <a:srgbClr val="F8FAFC"/>
                </a:solidFill>
                <a:latin typeface="Verdana"/>
                <a:cs typeface="Verdana"/>
              </a:rPr>
              <a:t>m</a:t>
            </a:r>
            <a:r>
              <a:rPr dirty="0" sz="2100" spc="50">
                <a:solidFill>
                  <a:srgbClr val="F8FAFC"/>
                </a:solidFill>
                <a:latin typeface="Verdana"/>
                <a:cs typeface="Verdana"/>
              </a:rPr>
              <a:t>pro</a:t>
            </a:r>
            <a:r>
              <a:rPr dirty="0" sz="2100" spc="45">
                <a:solidFill>
                  <a:srgbClr val="F8FAFC"/>
                </a:solidFill>
                <a:latin typeface="Verdana"/>
                <a:cs typeface="Verdana"/>
              </a:rPr>
              <a:t>b</a:t>
            </a:r>
            <a:r>
              <a:rPr dirty="0" sz="2100" spc="30">
                <a:solidFill>
                  <a:srgbClr val="F8FAFC"/>
                </a:solidFill>
                <a:latin typeface="Verdana"/>
                <a:cs typeface="Verdana"/>
              </a:rPr>
              <a:t>ant</a:t>
            </a:r>
            <a:r>
              <a:rPr dirty="0" sz="21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7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1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100" spc="-1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25">
                <a:solidFill>
                  <a:srgbClr val="F8FAFC"/>
                </a:solidFill>
                <a:latin typeface="Verdana"/>
                <a:cs typeface="Verdana"/>
              </a:rPr>
              <a:t>ctró</a:t>
            </a:r>
            <a:r>
              <a:rPr dirty="0" sz="2100" spc="5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100" spc="10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100" spc="20">
                <a:solidFill>
                  <a:srgbClr val="F8FAFC"/>
                </a:solidFill>
                <a:latin typeface="Verdana"/>
                <a:cs typeface="Verdana"/>
              </a:rPr>
              <a:t>cos</a:t>
            </a:r>
            <a:r>
              <a:rPr dirty="0" sz="21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F8FAFC"/>
                </a:solidFill>
                <a:latin typeface="Verdana"/>
                <a:cs typeface="Verdana"/>
              </a:rPr>
              <a:t>de  </a:t>
            </a:r>
            <a:r>
              <a:rPr dirty="0" sz="2100" spc="35">
                <a:solidFill>
                  <a:srgbClr val="F8FAFC"/>
                </a:solidFill>
                <a:latin typeface="Verdana"/>
                <a:cs typeface="Verdana"/>
              </a:rPr>
              <a:t>p</a:t>
            </a:r>
            <a:r>
              <a:rPr dirty="0" sz="2100" spc="15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100" spc="-15">
                <a:solidFill>
                  <a:srgbClr val="F8FAFC"/>
                </a:solidFill>
                <a:latin typeface="Verdana"/>
                <a:cs typeface="Verdana"/>
              </a:rPr>
              <a:t>ov</a:t>
            </a:r>
            <a:r>
              <a:rPr dirty="0" sz="2100" spc="-2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40">
                <a:solidFill>
                  <a:srgbClr val="F8FAFC"/>
                </a:solidFill>
                <a:latin typeface="Verdana"/>
                <a:cs typeface="Verdana"/>
              </a:rPr>
              <a:t>do</a:t>
            </a:r>
            <a:r>
              <a:rPr dirty="0" sz="2100" spc="15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100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7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1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F8FAFC"/>
                </a:solidFill>
                <a:latin typeface="Verdana"/>
                <a:cs typeface="Verdana"/>
              </a:rPr>
              <a:t>ha</a:t>
            </a:r>
            <a:r>
              <a:rPr dirty="0" sz="2100" spc="35">
                <a:solidFill>
                  <a:srgbClr val="F8FAFC"/>
                </a:solidFill>
                <a:latin typeface="Verdana"/>
                <a:cs typeface="Verdana"/>
              </a:rPr>
              <a:t>c</a:t>
            </a:r>
            <a:r>
              <a:rPr dirty="0" sz="2100" spc="-20">
                <a:solidFill>
                  <a:srgbClr val="F8FAFC"/>
                </a:solidFill>
                <a:latin typeface="Verdana"/>
                <a:cs typeface="Verdana"/>
              </a:rPr>
              <a:t>ia</a:t>
            </a:r>
            <a:r>
              <a:rPr dirty="0" sz="21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-145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100" spc="60">
                <a:solidFill>
                  <a:srgbClr val="F8FAFC"/>
                </a:solidFill>
                <a:latin typeface="Verdana"/>
                <a:cs typeface="Verdana"/>
              </a:rPr>
              <a:t>A</a:t>
            </a:r>
            <a:r>
              <a:rPr dirty="0" sz="2100" spc="225">
                <a:solidFill>
                  <a:srgbClr val="F8FAFC"/>
                </a:solidFill>
                <a:latin typeface="Verdana"/>
                <a:cs typeface="Verdana"/>
              </a:rPr>
              <a:t>P</a:t>
            </a:r>
            <a:r>
              <a:rPr dirty="0" sz="2100" spc="-320">
                <a:solidFill>
                  <a:srgbClr val="F8FAFC"/>
                </a:solidFill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4840" y="6908165"/>
            <a:ext cx="3084830" cy="152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2450">
              <a:lnSpc>
                <a:spcPct val="100000"/>
              </a:lnSpc>
              <a:spcBef>
                <a:spcPts val="100"/>
              </a:spcBef>
            </a:pPr>
            <a:r>
              <a:rPr dirty="0" sz="2800" spc="-75" b="1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endParaRPr sz="2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115"/>
              </a:spcBef>
            </a:pPr>
            <a:r>
              <a:rPr dirty="0" sz="2100" spc="60">
                <a:solidFill>
                  <a:srgbClr val="F8FAFC"/>
                </a:solidFill>
                <a:latin typeface="Verdana"/>
                <a:cs typeface="Verdana"/>
              </a:rPr>
              <a:t>An</a:t>
            </a:r>
            <a:r>
              <a:rPr dirty="0" sz="2100" spc="4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75">
                <a:solidFill>
                  <a:srgbClr val="F8FAFC"/>
                </a:solidFill>
                <a:latin typeface="Verdana"/>
                <a:cs typeface="Verdana"/>
              </a:rPr>
              <a:t>xa</a:t>
            </a:r>
            <a:r>
              <a:rPr dirty="0" sz="21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8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100" spc="70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100" spc="95">
                <a:solidFill>
                  <a:srgbClr val="F8FAFC"/>
                </a:solidFill>
                <a:latin typeface="Verdana"/>
                <a:cs typeface="Verdana"/>
              </a:rPr>
              <a:t>cum</a:t>
            </a:r>
            <a:r>
              <a:rPr dirty="0" sz="2100" spc="6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50">
                <a:solidFill>
                  <a:srgbClr val="F8FAFC"/>
                </a:solidFill>
                <a:latin typeface="Verdana"/>
                <a:cs typeface="Verdana"/>
              </a:rPr>
              <a:t>nt</a:t>
            </a:r>
            <a:r>
              <a:rPr dirty="0" sz="2100" spc="60">
                <a:solidFill>
                  <a:srgbClr val="F8FAFC"/>
                </a:solidFill>
                <a:latin typeface="Verdana"/>
                <a:cs typeface="Verdana"/>
              </a:rPr>
              <a:t>o</a:t>
            </a:r>
            <a:r>
              <a:rPr dirty="0" sz="2100" spc="-7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100" spc="-20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90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endParaRPr sz="2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dirty="0" sz="2100" spc="-45">
                <a:solidFill>
                  <a:srgbClr val="F8FAFC"/>
                </a:solidFill>
                <a:latin typeface="Verdana"/>
                <a:cs typeface="Verdana"/>
              </a:rPr>
              <a:t>SAP.</a:t>
            </a:r>
            <a:endParaRPr sz="21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25100" y="4975859"/>
            <a:ext cx="1704340" cy="170688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431401" y="6923023"/>
            <a:ext cx="3808729" cy="19869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-185" b="1">
                <a:solidFill>
                  <a:srgbClr val="FFFFFF"/>
                </a:solidFill>
                <a:latin typeface="Verdana"/>
                <a:cs typeface="Verdana"/>
              </a:rPr>
              <a:t>OPTIMIZACIÓN</a:t>
            </a:r>
            <a:endParaRPr sz="2800">
              <a:latin typeface="Verdana"/>
              <a:cs typeface="Verdana"/>
            </a:endParaRPr>
          </a:p>
          <a:p>
            <a:pPr algn="ctr" marL="12065" marR="5080" indent="-635">
              <a:lnSpc>
                <a:spcPct val="150100"/>
              </a:lnSpc>
              <a:spcBef>
                <a:spcPts val="735"/>
              </a:spcBef>
            </a:pPr>
            <a:r>
              <a:rPr dirty="0" sz="2100" spc="165">
                <a:solidFill>
                  <a:srgbClr val="F8FAFC"/>
                </a:solidFill>
                <a:latin typeface="Verdana"/>
                <a:cs typeface="Verdana"/>
              </a:rPr>
              <a:t>M</a:t>
            </a:r>
            <a:r>
              <a:rPr dirty="0" sz="2100" spc="40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100" spc="55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100" spc="10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100" spc="175">
                <a:solidFill>
                  <a:srgbClr val="F8FAFC"/>
                </a:solidFill>
                <a:latin typeface="Verdana"/>
                <a:cs typeface="Verdana"/>
              </a:rPr>
              <a:t>m</a:t>
            </a:r>
            <a:r>
              <a:rPr dirty="0" sz="2100" spc="-25">
                <a:solidFill>
                  <a:srgbClr val="F8FAFC"/>
                </a:solidFill>
                <a:latin typeface="Verdana"/>
                <a:cs typeface="Verdana"/>
              </a:rPr>
              <a:t>iza</a:t>
            </a:r>
            <a:r>
              <a:rPr dirty="0" sz="2100" spc="-17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20">
                <a:solidFill>
                  <a:srgbClr val="F8FAFC"/>
                </a:solidFill>
                <a:latin typeface="Verdana"/>
                <a:cs typeface="Verdana"/>
              </a:rPr>
              <a:t>rror</a:t>
            </a:r>
            <a:r>
              <a:rPr dirty="0" sz="2100" spc="-40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7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100" spc="-21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90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1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15">
                <a:solidFill>
                  <a:srgbClr val="F8FAFC"/>
                </a:solidFill>
                <a:latin typeface="Verdana"/>
                <a:cs typeface="Verdana"/>
              </a:rPr>
              <a:t>l  </a:t>
            </a:r>
            <a:r>
              <a:rPr dirty="0" sz="2100" spc="-15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100" spc="-3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85">
                <a:solidFill>
                  <a:srgbClr val="F8FAFC"/>
                </a:solidFill>
                <a:latin typeface="Verdana"/>
                <a:cs typeface="Verdana"/>
              </a:rPr>
              <a:t>g</a:t>
            </a:r>
            <a:r>
              <a:rPr dirty="0" sz="2100" spc="25">
                <a:solidFill>
                  <a:srgbClr val="F8FAFC"/>
                </a:solidFill>
                <a:latin typeface="Verdana"/>
                <a:cs typeface="Verdana"/>
              </a:rPr>
              <a:t>i</a:t>
            </a:r>
            <a:r>
              <a:rPr dirty="0" sz="2100" spc="-8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100" spc="25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100" spc="-5">
                <a:solidFill>
                  <a:srgbClr val="F8FAFC"/>
                </a:solidFill>
                <a:latin typeface="Verdana"/>
                <a:cs typeface="Verdana"/>
              </a:rPr>
              <a:t>ro</a:t>
            </a:r>
            <a:r>
              <a:rPr dirty="0" sz="2100" spc="-20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65">
                <a:solidFill>
                  <a:srgbClr val="F8FAFC"/>
                </a:solidFill>
                <a:latin typeface="Verdana"/>
                <a:cs typeface="Verdana"/>
              </a:rPr>
              <a:t>de</a:t>
            </a:r>
            <a:r>
              <a:rPr dirty="0" sz="2100" spc="-19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85">
                <a:solidFill>
                  <a:srgbClr val="F8FAFC"/>
                </a:solidFill>
                <a:latin typeface="Verdana"/>
                <a:cs typeface="Verdana"/>
              </a:rPr>
              <a:t>co</a:t>
            </a:r>
            <a:r>
              <a:rPr dirty="0" sz="2100" spc="130">
                <a:solidFill>
                  <a:srgbClr val="F8FAFC"/>
                </a:solidFill>
                <a:latin typeface="Verdana"/>
                <a:cs typeface="Verdana"/>
              </a:rPr>
              <a:t>m</a:t>
            </a:r>
            <a:r>
              <a:rPr dirty="0" sz="2100" spc="35">
                <a:solidFill>
                  <a:srgbClr val="F8FAFC"/>
                </a:solidFill>
                <a:latin typeface="Verdana"/>
                <a:cs typeface="Verdana"/>
              </a:rPr>
              <a:t>p</a:t>
            </a:r>
            <a:r>
              <a:rPr dirty="0" sz="2100" spc="15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100" spc="55">
                <a:solidFill>
                  <a:srgbClr val="F8FAFC"/>
                </a:solidFill>
                <a:latin typeface="Verdana"/>
                <a:cs typeface="Verdana"/>
              </a:rPr>
              <a:t>oba</a:t>
            </a:r>
            <a:r>
              <a:rPr dirty="0" sz="2100" spc="50">
                <a:solidFill>
                  <a:srgbClr val="F8FAFC"/>
                </a:solidFill>
                <a:latin typeface="Verdana"/>
                <a:cs typeface="Verdana"/>
              </a:rPr>
              <a:t>n</a:t>
            </a:r>
            <a:r>
              <a:rPr dirty="0" sz="2100" spc="25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100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70">
                <a:solidFill>
                  <a:srgbClr val="F8FAFC"/>
                </a:solidFill>
                <a:latin typeface="Verdana"/>
                <a:cs typeface="Verdana"/>
              </a:rPr>
              <a:t>s</a:t>
            </a:r>
            <a:r>
              <a:rPr dirty="0" sz="2100" spc="-204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-15">
                <a:solidFill>
                  <a:srgbClr val="F8FAFC"/>
                </a:solidFill>
                <a:latin typeface="Verdana"/>
                <a:cs typeface="Verdana"/>
              </a:rPr>
              <a:t>al  </a:t>
            </a:r>
            <a:r>
              <a:rPr dirty="0" sz="2100" spc="30">
                <a:solidFill>
                  <a:srgbClr val="F8FAFC"/>
                </a:solidFill>
                <a:latin typeface="Verdana"/>
                <a:cs typeface="Verdana"/>
              </a:rPr>
              <a:t>t</a:t>
            </a:r>
            <a:r>
              <a:rPr dirty="0" sz="2100" spc="-20">
                <a:solidFill>
                  <a:srgbClr val="F8FAFC"/>
                </a:solidFill>
                <a:latin typeface="Verdana"/>
                <a:cs typeface="Verdana"/>
              </a:rPr>
              <a:t>ra</a:t>
            </a:r>
            <a:r>
              <a:rPr dirty="0" sz="2100" spc="-40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40">
                <a:solidFill>
                  <a:srgbClr val="F8FAFC"/>
                </a:solidFill>
                <a:latin typeface="Verdana"/>
                <a:cs typeface="Verdana"/>
              </a:rPr>
              <a:t>r</a:t>
            </a:r>
            <a:r>
              <a:rPr dirty="0" sz="2100" spc="-40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100" spc="-15">
                <a:solidFill>
                  <a:srgbClr val="F8FAFC"/>
                </a:solidFill>
                <a:latin typeface="Verdana"/>
                <a:cs typeface="Verdana"/>
              </a:rPr>
              <a:t>os</a:t>
            </a:r>
            <a:r>
              <a:rPr dirty="0" sz="2100" spc="-36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65">
                <a:solidFill>
                  <a:srgbClr val="F8FAFC"/>
                </a:solidFill>
                <a:latin typeface="Verdana"/>
                <a:cs typeface="Verdana"/>
              </a:rPr>
              <a:t>d</a:t>
            </a:r>
            <a:r>
              <a:rPr dirty="0" sz="2100" spc="45">
                <a:solidFill>
                  <a:srgbClr val="F8FAFC"/>
                </a:solidFill>
                <a:latin typeface="Verdana"/>
                <a:cs typeface="Verdana"/>
              </a:rPr>
              <a:t>e</a:t>
            </a:r>
            <a:r>
              <a:rPr dirty="0" sz="2100" spc="-15">
                <a:solidFill>
                  <a:srgbClr val="F8FAFC"/>
                </a:solidFill>
                <a:latin typeface="Verdana"/>
                <a:cs typeface="Verdana"/>
              </a:rPr>
              <a:t>l</a:t>
            </a:r>
            <a:r>
              <a:rPr dirty="0" sz="2100" spc="-185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8FAFC"/>
                </a:solidFill>
                <a:latin typeface="Verdana"/>
                <a:cs typeface="Verdana"/>
              </a:rPr>
              <a:t>XML.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475194"/>
              <a:ext cx="993140" cy="1985645"/>
            </a:xfrm>
            <a:custGeom>
              <a:avLst/>
              <a:gdLst/>
              <a:ahLst/>
              <a:cxnLst/>
              <a:rect l="l" t="t" r="r" b="b"/>
              <a:pathLst>
                <a:path w="993140" h="1985645">
                  <a:moveTo>
                    <a:pt x="0" y="0"/>
                  </a:moveTo>
                  <a:lnTo>
                    <a:pt x="0" y="1985587"/>
                  </a:lnTo>
                  <a:lnTo>
                    <a:pt x="992797" y="992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924038"/>
              <a:ext cx="18288000" cy="2069464"/>
            </a:xfrm>
            <a:custGeom>
              <a:avLst/>
              <a:gdLst/>
              <a:ahLst/>
              <a:cxnLst/>
              <a:rect l="l" t="t" r="r" b="b"/>
              <a:pathLst>
                <a:path w="18288000" h="2069465">
                  <a:moveTo>
                    <a:pt x="1028700" y="1040765"/>
                  </a:moveTo>
                  <a:lnTo>
                    <a:pt x="992987" y="1005078"/>
                  </a:lnTo>
                  <a:lnTo>
                    <a:pt x="0" y="1998052"/>
                  </a:lnTo>
                  <a:lnTo>
                    <a:pt x="0" y="2069452"/>
                  </a:lnTo>
                  <a:lnTo>
                    <a:pt x="1028700" y="1040765"/>
                  </a:lnTo>
                  <a:close/>
                </a:path>
                <a:path w="18288000" h="2069465">
                  <a:moveTo>
                    <a:pt x="18288000" y="0"/>
                  </a:moveTo>
                  <a:lnTo>
                    <a:pt x="17259300" y="1028700"/>
                  </a:lnTo>
                  <a:lnTo>
                    <a:pt x="18288000" y="20574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59300" y="9493313"/>
              <a:ext cx="824865" cy="793750"/>
            </a:xfrm>
            <a:custGeom>
              <a:avLst/>
              <a:gdLst/>
              <a:ahLst/>
              <a:cxnLst/>
              <a:rect l="l" t="t" r="r" b="b"/>
              <a:pathLst>
                <a:path w="824865" h="793750">
                  <a:moveTo>
                    <a:pt x="30988" y="0"/>
                  </a:moveTo>
                  <a:lnTo>
                    <a:pt x="0" y="31051"/>
                  </a:lnTo>
                  <a:lnTo>
                    <a:pt x="762634" y="793685"/>
                  </a:lnTo>
                  <a:lnTo>
                    <a:pt x="824693" y="79368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MON</a:t>
            </a:r>
            <a:r>
              <a:rPr dirty="0" spc="-180"/>
              <a:t>I</a:t>
            </a:r>
            <a:r>
              <a:rPr dirty="0" spc="-165"/>
              <a:t>TOR</a:t>
            </a:r>
            <a:r>
              <a:rPr dirty="0" spc="-250"/>
              <a:t> </a:t>
            </a:r>
            <a:r>
              <a:rPr dirty="0" spc="-35"/>
              <a:t>DE</a:t>
            </a:r>
            <a:r>
              <a:rPr dirty="0" spc="-250"/>
              <a:t> </a:t>
            </a:r>
            <a:r>
              <a:rPr dirty="0" spc="-70"/>
              <a:t>F</a:t>
            </a:r>
            <a:r>
              <a:rPr dirty="0" spc="-135"/>
              <a:t>ACTURAS</a:t>
            </a:r>
            <a:r>
              <a:rPr dirty="0" spc="-229"/>
              <a:t> </a:t>
            </a:r>
            <a:r>
              <a:rPr dirty="0" spc="-270"/>
              <a:t>RECIBIDAS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63241" y="8194992"/>
            <a:ext cx="14195425" cy="11239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Consulta</a:t>
            </a:r>
            <a:r>
              <a:rPr dirty="0" sz="2400" spc="-12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400" spc="-12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 b="1" i="1">
                <a:solidFill>
                  <a:srgbClr val="FFFFFF"/>
                </a:solidFill>
                <a:latin typeface="Verdana"/>
                <a:cs typeface="Verdana"/>
              </a:rPr>
              <a:t>comprobantes</a:t>
            </a:r>
            <a:r>
              <a:rPr dirty="0" sz="2400" spc="-13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0" b="1" i="1">
                <a:solidFill>
                  <a:srgbClr val="FFFFFF"/>
                </a:solidFill>
                <a:latin typeface="Verdana"/>
                <a:cs typeface="Verdana"/>
              </a:rPr>
              <a:t>electrónicos</a:t>
            </a:r>
            <a:r>
              <a:rPr dirty="0" sz="2400" spc="-9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 b="1" i="1">
                <a:solidFill>
                  <a:srgbClr val="FFFFFF"/>
                </a:solidFill>
                <a:latin typeface="Verdana"/>
                <a:cs typeface="Verdana"/>
              </a:rPr>
              <a:t>descargados</a:t>
            </a:r>
            <a:r>
              <a:rPr dirty="0" sz="2400" spc="-14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 b="1" i="1">
                <a:solidFill>
                  <a:srgbClr val="FFFFFF"/>
                </a:solidFill>
                <a:latin typeface="Verdana"/>
                <a:cs typeface="Verdana"/>
              </a:rPr>
              <a:t>desde</a:t>
            </a:r>
            <a:r>
              <a:rPr dirty="0" sz="240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5" b="1" i="1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dirty="0" sz="2400" spc="-15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 b="1" i="1">
                <a:solidFill>
                  <a:srgbClr val="FFFFFF"/>
                </a:solidFill>
                <a:latin typeface="Verdana"/>
                <a:cs typeface="Verdana"/>
              </a:rPr>
              <a:t>cuenta</a:t>
            </a:r>
            <a:r>
              <a:rPr dirty="0" sz="240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400" spc="-14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5" b="1" i="1">
                <a:solidFill>
                  <a:srgbClr val="FFFFFF"/>
                </a:solidFill>
                <a:latin typeface="Verdana"/>
                <a:cs typeface="Verdana"/>
              </a:rPr>
              <a:t>correo</a:t>
            </a:r>
            <a:r>
              <a:rPr dirty="0" sz="240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dirty="0" sz="2400" spc="-17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endParaRPr sz="24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  <a:spcBef>
                <a:spcPts val="1440"/>
              </a:spcBef>
            </a:pPr>
            <a:r>
              <a:rPr dirty="0" sz="2400" spc="-80" b="1" i="1">
                <a:solidFill>
                  <a:srgbClr val="FFFFFF"/>
                </a:solidFill>
                <a:latin typeface="Verdana"/>
                <a:cs typeface="Verdana"/>
              </a:rPr>
              <a:t>rec</a:t>
            </a:r>
            <a:r>
              <a:rPr dirty="0" sz="2400" spc="-100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50" b="1" i="1">
                <a:solidFill>
                  <a:srgbClr val="FFFFFF"/>
                </a:solidFill>
                <a:latin typeface="Verdana"/>
                <a:cs typeface="Verdana"/>
              </a:rPr>
              <a:t>pción</a:t>
            </a:r>
            <a:r>
              <a:rPr dirty="0" sz="240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400" spc="-15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 b="1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50" b="1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80" b="1" i="1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dirty="0" sz="2400" spc="-40" b="1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90" b="1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15" b="1" i="1">
                <a:solidFill>
                  <a:srgbClr val="FFFFFF"/>
                </a:solidFill>
                <a:latin typeface="Verdana"/>
                <a:cs typeface="Verdana"/>
              </a:rPr>
              <a:t>ba</a:t>
            </a:r>
            <a:r>
              <a:rPr dirty="0" sz="2400" spc="-60" b="1" i="1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dirty="0" sz="2400" spc="-80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40" b="1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40" b="1" i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95600" y="1744979"/>
            <a:ext cx="12956540" cy="6337300"/>
            <a:chOff x="2895600" y="1744979"/>
            <a:chExt cx="12956540" cy="6337300"/>
          </a:xfrm>
        </p:grpSpPr>
        <p:sp>
          <p:nvSpPr>
            <p:cNvPr id="10" name="object 10"/>
            <p:cNvSpPr/>
            <p:nvPr/>
          </p:nvSpPr>
          <p:spPr>
            <a:xfrm>
              <a:off x="2895600" y="80391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 h="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86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1744979"/>
              <a:ext cx="12956540" cy="6050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475194"/>
              <a:ext cx="993140" cy="1985645"/>
            </a:xfrm>
            <a:custGeom>
              <a:avLst/>
              <a:gdLst/>
              <a:ahLst/>
              <a:cxnLst/>
              <a:rect l="l" t="t" r="r" b="b"/>
              <a:pathLst>
                <a:path w="993140" h="1985645">
                  <a:moveTo>
                    <a:pt x="0" y="0"/>
                  </a:moveTo>
                  <a:lnTo>
                    <a:pt x="0" y="1985587"/>
                  </a:lnTo>
                  <a:lnTo>
                    <a:pt x="992797" y="992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924038"/>
              <a:ext cx="18288000" cy="2069464"/>
            </a:xfrm>
            <a:custGeom>
              <a:avLst/>
              <a:gdLst/>
              <a:ahLst/>
              <a:cxnLst/>
              <a:rect l="l" t="t" r="r" b="b"/>
              <a:pathLst>
                <a:path w="18288000" h="2069465">
                  <a:moveTo>
                    <a:pt x="1028700" y="1040765"/>
                  </a:moveTo>
                  <a:lnTo>
                    <a:pt x="992987" y="1005078"/>
                  </a:lnTo>
                  <a:lnTo>
                    <a:pt x="0" y="1998052"/>
                  </a:lnTo>
                  <a:lnTo>
                    <a:pt x="0" y="2069452"/>
                  </a:lnTo>
                  <a:lnTo>
                    <a:pt x="1028700" y="1040765"/>
                  </a:lnTo>
                  <a:close/>
                </a:path>
                <a:path w="18288000" h="2069465">
                  <a:moveTo>
                    <a:pt x="18288000" y="0"/>
                  </a:moveTo>
                  <a:lnTo>
                    <a:pt x="17259300" y="1028700"/>
                  </a:lnTo>
                  <a:lnTo>
                    <a:pt x="18288000" y="20574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59300" y="9493313"/>
              <a:ext cx="824865" cy="793750"/>
            </a:xfrm>
            <a:custGeom>
              <a:avLst/>
              <a:gdLst/>
              <a:ahLst/>
              <a:cxnLst/>
              <a:rect l="l" t="t" r="r" b="b"/>
              <a:pathLst>
                <a:path w="824865" h="793750">
                  <a:moveTo>
                    <a:pt x="30988" y="0"/>
                  </a:moveTo>
                  <a:lnTo>
                    <a:pt x="0" y="31051"/>
                  </a:lnTo>
                  <a:lnTo>
                    <a:pt x="762634" y="793685"/>
                  </a:lnTo>
                  <a:lnTo>
                    <a:pt x="824693" y="79368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3370" y="988694"/>
            <a:ext cx="99802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MO</a:t>
            </a:r>
            <a:r>
              <a:rPr dirty="0" spc="-45"/>
              <a:t>N</a:t>
            </a:r>
            <a:r>
              <a:rPr dirty="0" spc="-355"/>
              <a:t>ITOR</a:t>
            </a:r>
            <a:r>
              <a:rPr dirty="0" spc="-250"/>
              <a:t> </a:t>
            </a:r>
            <a:r>
              <a:rPr dirty="0" spc="-35"/>
              <a:t>DE</a:t>
            </a:r>
            <a:r>
              <a:rPr dirty="0" spc="-250"/>
              <a:t> </a:t>
            </a:r>
            <a:r>
              <a:rPr dirty="0" spc="-105"/>
              <a:t>FACTU</a:t>
            </a:r>
            <a:r>
              <a:rPr dirty="0" spc="-125"/>
              <a:t>R</a:t>
            </a:r>
            <a:r>
              <a:rPr dirty="0" spc="-175"/>
              <a:t>AS</a:t>
            </a:r>
            <a:r>
              <a:rPr dirty="0" spc="-254"/>
              <a:t> </a:t>
            </a:r>
            <a:r>
              <a:rPr dirty="0" spc="-5">
                <a:latin typeface="Arial"/>
                <a:cs typeface="Arial"/>
              </a:rPr>
              <a:t>RE</a:t>
            </a:r>
            <a:r>
              <a:rPr dirty="0" spc="5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IBIDAS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72460" y="8895397"/>
            <a:ext cx="12464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 b="1" i="1">
                <a:solidFill>
                  <a:srgbClr val="FFFFFF"/>
                </a:solidFill>
                <a:latin typeface="Verdana"/>
                <a:cs typeface="Verdana"/>
              </a:rPr>
              <a:t>Buscamos</a:t>
            </a:r>
            <a:r>
              <a:rPr dirty="0" sz="2000" spc="-12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 b="1" i="1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dirty="0" sz="200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 b="1" i="1">
                <a:solidFill>
                  <a:srgbClr val="FFFFFF"/>
                </a:solidFill>
                <a:latin typeface="Verdana"/>
                <a:cs typeface="Verdana"/>
              </a:rPr>
              <a:t>comprobantes</a:t>
            </a:r>
            <a:r>
              <a:rPr dirty="0" sz="2000" spc="-9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 b="1" i="1">
                <a:solidFill>
                  <a:srgbClr val="FFFFFF"/>
                </a:solidFill>
                <a:latin typeface="Verdana"/>
                <a:cs typeface="Verdana"/>
              </a:rPr>
              <a:t>recibidos</a:t>
            </a:r>
            <a:r>
              <a:rPr dirty="0" sz="2000" spc="-10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 b="1" i="1">
                <a:solidFill>
                  <a:srgbClr val="FFFFFF"/>
                </a:solidFill>
                <a:latin typeface="Verdana"/>
                <a:cs typeface="Verdana"/>
              </a:rPr>
              <a:t>(recién</a:t>
            </a:r>
            <a:r>
              <a:rPr dirty="0" sz="2000" spc="-114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 b="1" i="1">
                <a:solidFill>
                  <a:srgbClr val="FFFFFF"/>
                </a:solidFill>
                <a:latin typeface="Verdana"/>
                <a:cs typeface="Verdana"/>
              </a:rPr>
              <a:t>leídos</a:t>
            </a:r>
            <a:r>
              <a:rPr dirty="0" sz="200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 b="1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10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 b="1" i="1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2000" spc="-11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 b="1" i="1">
                <a:solidFill>
                  <a:srgbClr val="FFFFFF"/>
                </a:solidFill>
                <a:latin typeface="Verdana"/>
                <a:cs typeface="Verdana"/>
              </a:rPr>
              <a:t>procesados)</a:t>
            </a:r>
            <a:r>
              <a:rPr dirty="0" sz="2000" spc="-10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 b="1" i="1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dirty="0" sz="2000" spc="-114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 b="1" i="1">
                <a:solidFill>
                  <a:srgbClr val="FFFFFF"/>
                </a:solidFill>
                <a:latin typeface="Verdana"/>
                <a:cs typeface="Verdana"/>
              </a:rPr>
              <a:t>procesar</a:t>
            </a:r>
            <a:r>
              <a:rPr dirty="0" sz="200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 b="1" i="1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200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 b="1" i="1">
                <a:solidFill>
                  <a:srgbClr val="FFFFFF"/>
                </a:solidFill>
                <a:latin typeface="Verdana"/>
                <a:cs typeface="Verdana"/>
              </a:rPr>
              <a:t>SAP.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35300" y="2153920"/>
            <a:ext cx="12733020" cy="6162040"/>
            <a:chOff x="3035300" y="2153920"/>
            <a:chExt cx="12733020" cy="61620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5300" y="2153920"/>
              <a:ext cx="12733019" cy="61620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3269" y="6089650"/>
              <a:ext cx="10868660" cy="1724660"/>
            </a:xfrm>
            <a:custGeom>
              <a:avLst/>
              <a:gdLst/>
              <a:ahLst/>
              <a:cxnLst/>
              <a:rect l="l" t="t" r="r" b="b"/>
              <a:pathLst>
                <a:path w="10868660" h="1724659">
                  <a:moveTo>
                    <a:pt x="0" y="1724660"/>
                  </a:moveTo>
                  <a:lnTo>
                    <a:pt x="10868660" y="1724660"/>
                  </a:lnTo>
                  <a:lnTo>
                    <a:pt x="10868660" y="0"/>
                  </a:lnTo>
                  <a:lnTo>
                    <a:pt x="0" y="0"/>
                  </a:lnTo>
                  <a:lnTo>
                    <a:pt x="0" y="1724660"/>
                  </a:lnTo>
                  <a:close/>
                </a:path>
              </a:pathLst>
            </a:custGeom>
            <a:ln w="5841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475194"/>
              <a:ext cx="993140" cy="1985645"/>
            </a:xfrm>
            <a:custGeom>
              <a:avLst/>
              <a:gdLst/>
              <a:ahLst/>
              <a:cxnLst/>
              <a:rect l="l" t="t" r="r" b="b"/>
              <a:pathLst>
                <a:path w="993140" h="1985645">
                  <a:moveTo>
                    <a:pt x="0" y="0"/>
                  </a:moveTo>
                  <a:lnTo>
                    <a:pt x="0" y="1985587"/>
                  </a:lnTo>
                  <a:lnTo>
                    <a:pt x="992797" y="992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924038"/>
              <a:ext cx="18288000" cy="2069464"/>
            </a:xfrm>
            <a:custGeom>
              <a:avLst/>
              <a:gdLst/>
              <a:ahLst/>
              <a:cxnLst/>
              <a:rect l="l" t="t" r="r" b="b"/>
              <a:pathLst>
                <a:path w="18288000" h="2069465">
                  <a:moveTo>
                    <a:pt x="1028700" y="1040765"/>
                  </a:moveTo>
                  <a:lnTo>
                    <a:pt x="992987" y="1005078"/>
                  </a:lnTo>
                  <a:lnTo>
                    <a:pt x="0" y="1998052"/>
                  </a:lnTo>
                  <a:lnTo>
                    <a:pt x="0" y="2069452"/>
                  </a:lnTo>
                  <a:lnTo>
                    <a:pt x="1028700" y="1040765"/>
                  </a:lnTo>
                  <a:close/>
                </a:path>
                <a:path w="18288000" h="2069465">
                  <a:moveTo>
                    <a:pt x="18288000" y="0"/>
                  </a:moveTo>
                  <a:lnTo>
                    <a:pt x="17259300" y="1028700"/>
                  </a:lnTo>
                  <a:lnTo>
                    <a:pt x="18288000" y="20574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59300" y="9493313"/>
              <a:ext cx="824865" cy="793750"/>
            </a:xfrm>
            <a:custGeom>
              <a:avLst/>
              <a:gdLst/>
              <a:ahLst/>
              <a:cxnLst/>
              <a:rect l="l" t="t" r="r" b="b"/>
              <a:pathLst>
                <a:path w="824865" h="793750">
                  <a:moveTo>
                    <a:pt x="30988" y="0"/>
                  </a:moveTo>
                  <a:lnTo>
                    <a:pt x="0" y="31051"/>
                  </a:lnTo>
                  <a:lnTo>
                    <a:pt x="762634" y="793685"/>
                  </a:lnTo>
                  <a:lnTo>
                    <a:pt x="824693" y="79368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5820" y="1930400"/>
              <a:ext cx="14056360" cy="653795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35501" y="727773"/>
            <a:ext cx="997966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MONITOR</a:t>
            </a:r>
            <a:r>
              <a:rPr dirty="0" spc="-250"/>
              <a:t> </a:t>
            </a:r>
            <a:r>
              <a:rPr dirty="0" spc="-35"/>
              <a:t>DE</a:t>
            </a:r>
            <a:r>
              <a:rPr dirty="0" spc="-265"/>
              <a:t> </a:t>
            </a:r>
            <a:r>
              <a:rPr dirty="0" spc="-80"/>
              <a:t>FACT</a:t>
            </a:r>
            <a:r>
              <a:rPr dirty="0" spc="-110"/>
              <a:t>U</a:t>
            </a:r>
            <a:r>
              <a:rPr dirty="0" spc="-185"/>
              <a:t>RAS</a:t>
            </a:r>
            <a:r>
              <a:rPr dirty="0" spc="-260"/>
              <a:t> </a:t>
            </a:r>
            <a:r>
              <a:rPr dirty="0" spc="-5">
                <a:latin typeface="Arial"/>
                <a:cs typeface="Arial"/>
              </a:rPr>
              <a:t>RECIBIDAS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76954" y="8748394"/>
            <a:ext cx="11766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Puede</a:t>
            </a:r>
            <a:r>
              <a:rPr dirty="0" sz="2400" spc="-11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0" b="1" i="1">
                <a:solidFill>
                  <a:srgbClr val="FFFFFF"/>
                </a:solidFill>
                <a:latin typeface="Verdana"/>
                <a:cs typeface="Verdana"/>
              </a:rPr>
              <a:t>consultar</a:t>
            </a:r>
            <a:r>
              <a:rPr dirty="0" sz="2400" spc="-13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4" b="1" i="1">
                <a:solidFill>
                  <a:srgbClr val="FFFFFF"/>
                </a:solidFill>
                <a:latin typeface="Verdana"/>
                <a:cs typeface="Verdana"/>
              </a:rPr>
              <a:t>los </a:t>
            </a:r>
            <a:r>
              <a:rPr dirty="0" sz="2400" spc="-60" b="1" i="1">
                <a:solidFill>
                  <a:srgbClr val="FFFFFF"/>
                </a:solidFill>
                <a:latin typeface="Verdana"/>
                <a:cs typeface="Verdana"/>
              </a:rPr>
              <a:t>documentos</a:t>
            </a:r>
            <a:r>
              <a:rPr dirty="0" sz="2400" spc="-114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 b="1" i="1">
                <a:solidFill>
                  <a:srgbClr val="FFFFFF"/>
                </a:solidFill>
                <a:latin typeface="Verdana"/>
                <a:cs typeface="Verdana"/>
              </a:rPr>
              <a:t>migrados</a:t>
            </a:r>
            <a:r>
              <a:rPr dirty="0" sz="2400" spc="-16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400" spc="-12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dirty="0" sz="2400" spc="-16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0" b="1" i="1">
                <a:solidFill>
                  <a:srgbClr val="FFFFFF"/>
                </a:solidFill>
                <a:latin typeface="Verdana"/>
                <a:cs typeface="Verdana"/>
              </a:rPr>
              <a:t>siguiente</a:t>
            </a:r>
            <a:r>
              <a:rPr dirty="0" sz="2400" spc="-9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5" b="1" i="1">
                <a:solidFill>
                  <a:srgbClr val="FFFFFF"/>
                </a:solidFill>
                <a:latin typeface="Verdana"/>
                <a:cs typeface="Verdana"/>
              </a:rPr>
              <a:t>forma</a:t>
            </a:r>
            <a:r>
              <a:rPr dirty="0" sz="2400" spc="-16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 b="1" i="1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240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0" b="1" i="1">
                <a:solidFill>
                  <a:srgbClr val="FFFFFF"/>
                </a:solidFill>
                <a:latin typeface="Verdana"/>
                <a:cs typeface="Verdana"/>
              </a:rPr>
              <a:t>SAP.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475194"/>
              <a:ext cx="993140" cy="1985645"/>
            </a:xfrm>
            <a:custGeom>
              <a:avLst/>
              <a:gdLst/>
              <a:ahLst/>
              <a:cxnLst/>
              <a:rect l="l" t="t" r="r" b="b"/>
              <a:pathLst>
                <a:path w="993140" h="1985645">
                  <a:moveTo>
                    <a:pt x="0" y="0"/>
                  </a:moveTo>
                  <a:lnTo>
                    <a:pt x="0" y="1985587"/>
                  </a:lnTo>
                  <a:lnTo>
                    <a:pt x="992797" y="992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924038"/>
              <a:ext cx="18288000" cy="2069464"/>
            </a:xfrm>
            <a:custGeom>
              <a:avLst/>
              <a:gdLst/>
              <a:ahLst/>
              <a:cxnLst/>
              <a:rect l="l" t="t" r="r" b="b"/>
              <a:pathLst>
                <a:path w="18288000" h="2069465">
                  <a:moveTo>
                    <a:pt x="1028700" y="1040765"/>
                  </a:moveTo>
                  <a:lnTo>
                    <a:pt x="992987" y="1005078"/>
                  </a:lnTo>
                  <a:lnTo>
                    <a:pt x="0" y="1998052"/>
                  </a:lnTo>
                  <a:lnTo>
                    <a:pt x="0" y="2069452"/>
                  </a:lnTo>
                  <a:lnTo>
                    <a:pt x="1028700" y="1040765"/>
                  </a:lnTo>
                  <a:close/>
                </a:path>
                <a:path w="18288000" h="2069465">
                  <a:moveTo>
                    <a:pt x="18288000" y="0"/>
                  </a:moveTo>
                  <a:lnTo>
                    <a:pt x="17259300" y="1028700"/>
                  </a:lnTo>
                  <a:lnTo>
                    <a:pt x="18288000" y="20574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59300" y="9493313"/>
              <a:ext cx="824865" cy="793750"/>
            </a:xfrm>
            <a:custGeom>
              <a:avLst/>
              <a:gdLst/>
              <a:ahLst/>
              <a:cxnLst/>
              <a:rect l="l" t="t" r="r" b="b"/>
              <a:pathLst>
                <a:path w="824865" h="793750">
                  <a:moveTo>
                    <a:pt x="30988" y="0"/>
                  </a:moveTo>
                  <a:lnTo>
                    <a:pt x="0" y="31051"/>
                  </a:lnTo>
                  <a:lnTo>
                    <a:pt x="762634" y="793685"/>
                  </a:lnTo>
                  <a:lnTo>
                    <a:pt x="824693" y="79368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9370" y="628268"/>
            <a:ext cx="99796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MON</a:t>
            </a:r>
            <a:r>
              <a:rPr dirty="0" spc="-180"/>
              <a:t>I</a:t>
            </a:r>
            <a:r>
              <a:rPr dirty="0" spc="-165"/>
              <a:t>TOR</a:t>
            </a:r>
            <a:r>
              <a:rPr dirty="0" spc="-250"/>
              <a:t> </a:t>
            </a:r>
            <a:r>
              <a:rPr dirty="0" spc="-35"/>
              <a:t>DE</a:t>
            </a:r>
            <a:r>
              <a:rPr dirty="0" spc="-250"/>
              <a:t> </a:t>
            </a:r>
            <a:r>
              <a:rPr dirty="0" spc="-70"/>
              <a:t>F</a:t>
            </a:r>
            <a:r>
              <a:rPr dirty="0" spc="-135"/>
              <a:t>ACTURAS</a:t>
            </a:r>
            <a:r>
              <a:rPr dirty="0" spc="-250"/>
              <a:t> </a:t>
            </a:r>
            <a:r>
              <a:rPr dirty="0" spc="-5">
                <a:latin typeface="Arial"/>
                <a:cs typeface="Arial"/>
              </a:rPr>
              <a:t>RE</a:t>
            </a:r>
            <a:r>
              <a:rPr dirty="0" spc="5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IBIDAS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04229" y="8287384"/>
            <a:ext cx="6445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 i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45" b="1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50" b="1" i="1">
                <a:solidFill>
                  <a:srgbClr val="FFFFFF"/>
                </a:solidFill>
                <a:latin typeface="Verdana"/>
                <a:cs typeface="Verdana"/>
              </a:rPr>
              <a:t>sta</a:t>
            </a:r>
            <a:r>
              <a:rPr dirty="0" sz="2400" spc="-16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65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00" b="1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12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 b="1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60" b="1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25" b="1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40" b="1" i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60" b="1" i="1">
                <a:solidFill>
                  <a:srgbClr val="FFFFFF"/>
                </a:solidFill>
                <a:latin typeface="Verdana"/>
                <a:cs typeface="Verdana"/>
              </a:rPr>
              <a:t>men</a:t>
            </a:r>
            <a:r>
              <a:rPr dirty="0" sz="2400" spc="-45" b="1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80" b="1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1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0" b="1" i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75" b="1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100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70" b="1" i="1">
                <a:solidFill>
                  <a:srgbClr val="FFFFFF"/>
                </a:solidFill>
                <a:latin typeface="Verdana"/>
                <a:cs typeface="Verdana"/>
              </a:rPr>
              <a:t>liminar</a:t>
            </a:r>
            <a:r>
              <a:rPr dirty="0" sz="2400" spc="-12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0" b="1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14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0" b="1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90" b="1" i="1">
                <a:solidFill>
                  <a:srgbClr val="FFFFFF"/>
                </a:solidFill>
                <a:latin typeface="Verdana"/>
                <a:cs typeface="Verdana"/>
              </a:rPr>
              <a:t>AP.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479" y="1681480"/>
            <a:ext cx="14056360" cy="6535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475194"/>
              <a:ext cx="993140" cy="1985645"/>
            </a:xfrm>
            <a:custGeom>
              <a:avLst/>
              <a:gdLst/>
              <a:ahLst/>
              <a:cxnLst/>
              <a:rect l="l" t="t" r="r" b="b"/>
              <a:pathLst>
                <a:path w="993140" h="1985645">
                  <a:moveTo>
                    <a:pt x="0" y="0"/>
                  </a:moveTo>
                  <a:lnTo>
                    <a:pt x="0" y="1985587"/>
                  </a:lnTo>
                  <a:lnTo>
                    <a:pt x="992797" y="992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924038"/>
              <a:ext cx="18288000" cy="2069464"/>
            </a:xfrm>
            <a:custGeom>
              <a:avLst/>
              <a:gdLst/>
              <a:ahLst/>
              <a:cxnLst/>
              <a:rect l="l" t="t" r="r" b="b"/>
              <a:pathLst>
                <a:path w="18288000" h="2069465">
                  <a:moveTo>
                    <a:pt x="1028700" y="1040765"/>
                  </a:moveTo>
                  <a:lnTo>
                    <a:pt x="992987" y="1005078"/>
                  </a:lnTo>
                  <a:lnTo>
                    <a:pt x="0" y="1998052"/>
                  </a:lnTo>
                  <a:lnTo>
                    <a:pt x="0" y="2069452"/>
                  </a:lnTo>
                  <a:lnTo>
                    <a:pt x="1028700" y="1040765"/>
                  </a:lnTo>
                  <a:close/>
                </a:path>
                <a:path w="18288000" h="2069465">
                  <a:moveTo>
                    <a:pt x="18288000" y="0"/>
                  </a:moveTo>
                  <a:lnTo>
                    <a:pt x="17259300" y="1028700"/>
                  </a:lnTo>
                  <a:lnTo>
                    <a:pt x="18288000" y="20574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59300" y="9493313"/>
              <a:ext cx="824865" cy="793750"/>
            </a:xfrm>
            <a:custGeom>
              <a:avLst/>
              <a:gdLst/>
              <a:ahLst/>
              <a:cxnLst/>
              <a:rect l="l" t="t" r="r" b="b"/>
              <a:pathLst>
                <a:path w="824865" h="793750">
                  <a:moveTo>
                    <a:pt x="30988" y="0"/>
                  </a:moveTo>
                  <a:lnTo>
                    <a:pt x="0" y="31051"/>
                  </a:lnTo>
                  <a:lnTo>
                    <a:pt x="762634" y="793685"/>
                  </a:lnTo>
                  <a:lnTo>
                    <a:pt x="824693" y="79368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3280" y="744855"/>
            <a:ext cx="99802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MO</a:t>
            </a:r>
            <a:r>
              <a:rPr dirty="0" spc="-45"/>
              <a:t>N</a:t>
            </a:r>
            <a:r>
              <a:rPr dirty="0" spc="-355"/>
              <a:t>ITOR</a:t>
            </a:r>
            <a:r>
              <a:rPr dirty="0" spc="-240"/>
              <a:t> </a:t>
            </a:r>
            <a:r>
              <a:rPr dirty="0" spc="-35"/>
              <a:t>DE</a:t>
            </a:r>
            <a:r>
              <a:rPr dirty="0" spc="-250"/>
              <a:t> </a:t>
            </a:r>
            <a:r>
              <a:rPr dirty="0" spc="-125"/>
              <a:t>FACTURAS</a:t>
            </a:r>
            <a:r>
              <a:rPr dirty="0" spc="-280"/>
              <a:t> </a:t>
            </a:r>
            <a:r>
              <a:rPr dirty="0" spc="-5">
                <a:latin typeface="Arial"/>
                <a:cs typeface="Arial"/>
              </a:rPr>
              <a:t>RE</a:t>
            </a:r>
            <a:r>
              <a:rPr dirty="0" spc="5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IBIDAS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3060" y="8132762"/>
            <a:ext cx="126047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29760" marR="5080" indent="-4417695">
              <a:lnSpc>
                <a:spcPct val="150100"/>
              </a:lnSpc>
              <a:spcBef>
                <a:spcPts val="100"/>
              </a:spcBef>
            </a:pP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Puede</a:t>
            </a:r>
            <a:r>
              <a:rPr dirty="0" sz="2400" spc="-11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0" b="1" i="1">
                <a:solidFill>
                  <a:srgbClr val="FFFFFF"/>
                </a:solidFill>
                <a:latin typeface="Verdana"/>
                <a:cs typeface="Verdana"/>
              </a:rPr>
              <a:t>consultar</a:t>
            </a:r>
            <a:r>
              <a:rPr dirty="0" sz="2400" spc="-13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4" b="1" i="1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dirty="0" sz="2400" spc="-11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5" b="1" i="1">
                <a:solidFill>
                  <a:srgbClr val="FFFFFF"/>
                </a:solidFill>
                <a:latin typeface="Verdana"/>
                <a:cs typeface="Verdana"/>
              </a:rPr>
              <a:t>documentos</a:t>
            </a:r>
            <a:r>
              <a:rPr dirty="0" sz="2400" spc="-9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0" b="1" i="1">
                <a:solidFill>
                  <a:srgbClr val="FFFFFF"/>
                </a:solidFill>
                <a:latin typeface="Verdana"/>
                <a:cs typeface="Verdana"/>
              </a:rPr>
              <a:t>adjuntos</a:t>
            </a:r>
            <a:r>
              <a:rPr dirty="0" sz="2400" spc="-11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 b="1" i="1">
                <a:solidFill>
                  <a:srgbClr val="FFFFFF"/>
                </a:solidFill>
                <a:latin typeface="Verdana"/>
                <a:cs typeface="Verdana"/>
              </a:rPr>
              <a:t>(PDF</a:t>
            </a:r>
            <a:r>
              <a:rPr dirty="0" sz="2400" spc="-13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9" b="1" i="1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2400" spc="-44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0" b="1" i="1">
                <a:solidFill>
                  <a:srgbClr val="FFFFFF"/>
                </a:solidFill>
                <a:latin typeface="Verdana"/>
                <a:cs typeface="Verdana"/>
              </a:rPr>
              <a:t>XML)</a:t>
            </a:r>
            <a:r>
              <a:rPr dirty="0" sz="2400" spc="-15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 b="1" i="1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240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dirty="0" sz="2400" spc="-15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opción</a:t>
            </a:r>
            <a:r>
              <a:rPr dirty="0" sz="2400" spc="-12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400" spc="-12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5" b="1" i="1">
                <a:solidFill>
                  <a:srgbClr val="FFFFFF"/>
                </a:solidFill>
                <a:latin typeface="Verdana"/>
                <a:cs typeface="Verdana"/>
              </a:rPr>
              <a:t>anexos </a:t>
            </a:r>
            <a:r>
              <a:rPr dirty="0" sz="2400" spc="-81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 b="1" i="1">
                <a:solidFill>
                  <a:srgbClr val="FFFFFF"/>
                </a:solidFill>
                <a:latin typeface="Verdana"/>
                <a:cs typeface="Verdana"/>
              </a:rPr>
              <a:t>del</a:t>
            </a:r>
            <a:r>
              <a:rPr dirty="0" sz="2400" spc="-13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 b="1" i="1">
                <a:solidFill>
                  <a:srgbClr val="FFFFFF"/>
                </a:solidFill>
                <a:latin typeface="Verdana"/>
                <a:cs typeface="Verdana"/>
              </a:rPr>
              <a:t>documento</a:t>
            </a:r>
            <a:r>
              <a:rPr dirty="0" sz="2400" spc="-110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 b="1" i="1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2400" spc="-12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0" b="1" i="1">
                <a:solidFill>
                  <a:srgbClr val="FFFFFF"/>
                </a:solidFill>
                <a:latin typeface="Verdana"/>
                <a:cs typeface="Verdana"/>
              </a:rPr>
              <a:t>SAP.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1020" y="1684020"/>
            <a:ext cx="14056360" cy="6535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43C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0"/>
              <a:ext cx="14096999" cy="10286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4851380" cy="10287000"/>
            </a:xfrm>
            <a:custGeom>
              <a:avLst/>
              <a:gdLst/>
              <a:ahLst/>
              <a:cxnLst/>
              <a:rect l="l" t="t" r="r" b="b"/>
              <a:pathLst>
                <a:path w="14851380" h="10287000">
                  <a:moveTo>
                    <a:pt x="4564126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14851125" y="10286999"/>
                  </a:lnTo>
                  <a:lnTo>
                    <a:pt x="4564126" y="0"/>
                  </a:lnTo>
                  <a:close/>
                </a:path>
              </a:pathLst>
            </a:custGeom>
            <a:solidFill>
              <a:srgbClr val="0053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676697" y="7737220"/>
              <a:ext cx="3611879" cy="2550160"/>
            </a:xfrm>
            <a:custGeom>
              <a:avLst/>
              <a:gdLst/>
              <a:ahLst/>
              <a:cxnLst/>
              <a:rect l="l" t="t" r="r" b="b"/>
              <a:pathLst>
                <a:path w="3611880" h="2550159">
                  <a:moveTo>
                    <a:pt x="2549836" y="0"/>
                  </a:moveTo>
                  <a:lnTo>
                    <a:pt x="0" y="2549777"/>
                  </a:lnTo>
                  <a:lnTo>
                    <a:pt x="3611302" y="2549777"/>
                  </a:lnTo>
                  <a:lnTo>
                    <a:pt x="3611302" y="1061489"/>
                  </a:lnTo>
                  <a:lnTo>
                    <a:pt x="2549836" y="0"/>
                  </a:lnTo>
                  <a:close/>
                </a:path>
              </a:pathLst>
            </a:custGeom>
            <a:solidFill>
              <a:srgbClr val="96BB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83179" cy="10286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39" y="4183379"/>
              <a:ext cx="1059180" cy="10591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339" y="5796279"/>
              <a:ext cx="1059180" cy="1056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3880" y="647700"/>
              <a:ext cx="6535420" cy="19278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6317" y="8152765"/>
            <a:ext cx="803592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260">
                <a:solidFill>
                  <a:srgbClr val="F8FAFC"/>
                </a:solidFill>
                <a:latin typeface="Verdana"/>
                <a:cs typeface="Verdana"/>
              </a:rPr>
              <a:t>Muchas</a:t>
            </a:r>
            <a:r>
              <a:rPr dirty="0" sz="8000" spc="-720">
                <a:solidFill>
                  <a:srgbClr val="F8FAFC"/>
                </a:solidFill>
                <a:latin typeface="Verdana"/>
                <a:cs typeface="Verdana"/>
              </a:rPr>
              <a:t> </a:t>
            </a:r>
            <a:r>
              <a:rPr dirty="0" sz="8000" spc="-55">
                <a:solidFill>
                  <a:srgbClr val="F8FAFC"/>
                </a:solidFill>
                <a:latin typeface="Verdana"/>
                <a:cs typeface="Verdana"/>
              </a:rPr>
              <a:t>Gracias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93060" y="4155947"/>
            <a:ext cx="4401820" cy="11950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5"/>
              </a:spcBef>
            </a:pPr>
            <a:r>
              <a:rPr dirty="0" sz="3200" spc="30" b="0">
                <a:solidFill>
                  <a:srgbClr val="96BBC6"/>
                </a:solidFill>
                <a:latin typeface="Verdana"/>
                <a:cs typeface="Verdana"/>
              </a:rPr>
              <a:t>SmartCode </a:t>
            </a:r>
            <a:r>
              <a:rPr dirty="0" sz="3200" spc="35" b="0">
                <a:solidFill>
                  <a:srgbClr val="96BBC6"/>
                </a:solidFill>
                <a:latin typeface="Verdana"/>
                <a:cs typeface="Verdana"/>
              </a:rPr>
              <a:t> </a:t>
            </a:r>
            <a:r>
              <a:rPr dirty="0" sz="3200" spc="90" b="0">
                <a:solidFill>
                  <a:srgbClr val="96BBC6"/>
                </a:solidFill>
                <a:latin typeface="Verdana"/>
                <a:cs typeface="Verdana"/>
              </a:rPr>
              <a:t>Co</a:t>
            </a:r>
            <a:r>
              <a:rPr dirty="0" sz="3200" spc="70" b="0">
                <a:solidFill>
                  <a:srgbClr val="96BBC6"/>
                </a:solidFill>
                <a:latin typeface="Verdana"/>
                <a:cs typeface="Verdana"/>
              </a:rPr>
              <a:t>n</a:t>
            </a:r>
            <a:r>
              <a:rPr dirty="0" sz="3200" spc="50" b="0">
                <a:solidFill>
                  <a:srgbClr val="96BBC6"/>
                </a:solidFill>
                <a:latin typeface="Verdana"/>
                <a:cs typeface="Verdana"/>
              </a:rPr>
              <a:t>sulting</a:t>
            </a:r>
            <a:r>
              <a:rPr dirty="0" sz="3200" spc="-290" b="0">
                <a:solidFill>
                  <a:srgbClr val="96BBC6"/>
                </a:solidFill>
                <a:latin typeface="Verdana"/>
                <a:cs typeface="Verdana"/>
              </a:rPr>
              <a:t> </a:t>
            </a:r>
            <a:r>
              <a:rPr dirty="0" sz="3200" spc="-185" b="0">
                <a:solidFill>
                  <a:srgbClr val="96BBC6"/>
                </a:solidFill>
                <a:latin typeface="Verdana"/>
                <a:cs typeface="Verdana"/>
              </a:rPr>
              <a:t>&amp;</a:t>
            </a:r>
            <a:r>
              <a:rPr dirty="0" sz="3200" spc="-290" b="0">
                <a:solidFill>
                  <a:srgbClr val="96BBC6"/>
                </a:solidFill>
                <a:latin typeface="Verdana"/>
                <a:cs typeface="Verdana"/>
              </a:rPr>
              <a:t> </a:t>
            </a:r>
            <a:r>
              <a:rPr dirty="0" sz="3200" spc="-50" b="0">
                <a:solidFill>
                  <a:srgbClr val="96BBC6"/>
                </a:solidFill>
                <a:latin typeface="Verdana"/>
                <a:cs typeface="Verdana"/>
              </a:rPr>
              <a:t>Services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3060" y="6009004"/>
            <a:ext cx="5450840" cy="119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3200" spc="15">
                <a:solidFill>
                  <a:srgbClr val="96BBC6"/>
                </a:solidFill>
                <a:latin typeface="Verdana"/>
                <a:cs typeface="Verdana"/>
                <a:hlinkClick r:id="rId7"/>
              </a:rPr>
              <a:t>www.smartcode.pe </a:t>
            </a:r>
            <a:r>
              <a:rPr dirty="0" sz="3200" spc="20">
                <a:solidFill>
                  <a:srgbClr val="96BBC6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96BBC6"/>
                </a:solidFill>
                <a:latin typeface="Verdana"/>
                <a:cs typeface="Verdana"/>
                <a:hlinkClick r:id="rId8"/>
              </a:rPr>
              <a:t>sma</a:t>
            </a:r>
            <a:r>
              <a:rPr dirty="0" sz="3200">
                <a:solidFill>
                  <a:srgbClr val="96BBC6"/>
                </a:solidFill>
                <a:latin typeface="Verdana"/>
                <a:cs typeface="Verdana"/>
                <a:hlinkClick r:id="rId8"/>
              </a:rPr>
              <a:t>r</a:t>
            </a:r>
            <a:r>
              <a:rPr dirty="0" sz="3200" spc="95">
                <a:solidFill>
                  <a:srgbClr val="96BBC6"/>
                </a:solidFill>
                <a:latin typeface="Verdana"/>
                <a:cs typeface="Verdana"/>
                <a:hlinkClick r:id="rId8"/>
              </a:rPr>
              <a:t>tco</a:t>
            </a:r>
            <a:r>
              <a:rPr dirty="0" sz="3200" spc="95">
                <a:solidFill>
                  <a:srgbClr val="96BBC6"/>
                </a:solidFill>
                <a:latin typeface="Verdana"/>
                <a:cs typeface="Verdana"/>
                <a:hlinkClick r:id="rId8"/>
              </a:rPr>
              <a:t>d</a:t>
            </a:r>
            <a:r>
              <a:rPr dirty="0" sz="3200" spc="45">
                <a:solidFill>
                  <a:srgbClr val="96BBC6"/>
                </a:solidFill>
                <a:latin typeface="Verdana"/>
                <a:cs typeface="Verdana"/>
                <a:hlinkClick r:id="rId8"/>
              </a:rPr>
              <a:t>e@smart</a:t>
            </a:r>
            <a:r>
              <a:rPr dirty="0" sz="3200" spc="25">
                <a:solidFill>
                  <a:srgbClr val="96BBC6"/>
                </a:solidFill>
                <a:latin typeface="Verdana"/>
                <a:cs typeface="Verdana"/>
                <a:hlinkClick r:id="rId8"/>
              </a:rPr>
              <a:t>c</a:t>
            </a:r>
            <a:r>
              <a:rPr dirty="0" sz="3200" spc="114">
                <a:solidFill>
                  <a:srgbClr val="96BBC6"/>
                </a:solidFill>
                <a:latin typeface="Verdana"/>
                <a:cs typeface="Verdana"/>
                <a:hlinkClick r:id="rId8"/>
              </a:rPr>
              <a:t>o</a:t>
            </a:r>
            <a:r>
              <a:rPr dirty="0" sz="3200" spc="100">
                <a:solidFill>
                  <a:srgbClr val="96BBC6"/>
                </a:solidFill>
                <a:latin typeface="Verdana"/>
                <a:cs typeface="Verdana"/>
                <a:hlinkClick r:id="rId8"/>
              </a:rPr>
              <a:t>d</a:t>
            </a:r>
            <a:r>
              <a:rPr dirty="0" sz="3200" spc="-65">
                <a:solidFill>
                  <a:srgbClr val="96BBC6"/>
                </a:solidFill>
                <a:latin typeface="Verdana"/>
                <a:cs typeface="Verdana"/>
                <a:hlinkClick r:id="rId8"/>
              </a:rPr>
              <a:t>e.pe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6BBC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Presentación de PowerPoint</dc:title>
  <dcterms:created xsi:type="dcterms:W3CDTF">2022-06-17T19:41:33Z</dcterms:created>
  <dcterms:modified xsi:type="dcterms:W3CDTF">2022-06-17T19:41:33Z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2022-06-17T00:00:00Z</vt:filetime>
  </property>
</Properties>
</file>