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0" name="Shape 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5" name="Shape 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y="1122362" x="1524000"/>
            <a:ext cy="2387600" cx="9144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y="3602037" x="1524000"/>
            <a:ext cy="1655761" cx="9144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/>
            </a:lvl1pPr>
            <a:lvl2pPr algn="ctr" rtl="0" marR="0" indent="0" marL="457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2pPr>
            <a:lvl3pPr algn="ctr" rtl="0" marR="0" indent="0" marL="914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3pPr>
            <a:lvl4pPr algn="ctr" rtl="0" marR="0" indent="0" marL="1371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4pPr>
            <a:lvl5pPr algn="ctr" rtl="0" marR="0" indent="0" marL="1828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5pPr>
            <a:lvl6pPr algn="ctr" rtl="0" marR="0" indent="0" marL="2286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6pPr>
            <a:lvl7pPr algn="ctr" rtl="0" marR="0" indent="0" marL="2743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7pPr>
            <a:lvl8pPr algn="ctr" rtl="0" marR="0" indent="0" marL="3200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8pPr>
            <a:lvl9pPr algn="ctr" rtl="0" marR="0" indent="0" marL="3657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y="365125" x="838200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 rot="5400000">
            <a:off y="-1256505" x="3920331"/>
            <a:ext cy="10515599" cx="435133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762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algn="l" rtl="0" indent="-101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11430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algn="l" rtl="0" indent="-114300" marL="2057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algn="l" rtl="0" indent="-114300" marL="2514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114300" marL="2971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114300" marL="3429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114300" marL="3886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 rot="5400000">
            <a:off y="1956594" x="7133431"/>
            <a:ext cy="2628899" cx="581183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 rot="5400000">
            <a:off y="-596105" x="1799431"/>
            <a:ext cy="7734299" cx="581183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762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algn="l" rtl="0" indent="-101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11430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algn="l" rtl="0" indent="-114300" marL="2057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algn="l" rtl="0" indent="-114300" marL="2514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114300" marL="2971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114300" marL="3429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114300" marL="3886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y="365125" x="838200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825625" x="838200"/>
            <a:ext cy="4351338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762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algn="l" rtl="0" indent="-101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11430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algn="l" rtl="0" indent="-114300" marL="2057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algn="l" rtl="0" indent="-114300" marL="2514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114300" marL="2971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114300" marL="3429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114300" marL="3886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1709738" x="831850"/>
            <a:ext cy="2852737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4589462" x="831850"/>
            <a:ext cy="1500187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365125" x="838200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825625" x="838200"/>
            <a:ext cy="4351338" cx="5181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762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algn="l" rtl="0" indent="-101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11430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algn="l" rtl="0" indent="-114300" marL="2057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algn="l" rtl="0" indent="-114300" marL="2514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114300" marL="2971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114300" marL="3429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114300" marL="3886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y="1825625" x="6172200"/>
            <a:ext cy="4351338" cx="5181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762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algn="l" rtl="0" indent="-101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11430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algn="l" rtl="0" indent="-114300" marL="2057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algn="l" rtl="0" indent="-114300" marL="2514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114300" marL="2971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114300" marL="3429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114300" marL="3886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365125" x="839787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1681163" x="839787"/>
            <a:ext cy="823912" cx="51577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y="2505075" x="839787"/>
            <a:ext cy="3684588" cx="51577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762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algn="l" rtl="0" indent="-101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11430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algn="l" rtl="0" indent="-114300" marL="2057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algn="l" rtl="0" indent="-114300" marL="2514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114300" marL="2971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114300" marL="3429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114300" marL="3886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3" type="body"/>
          </p:nvPr>
        </p:nvSpPr>
        <p:spPr>
          <a:xfrm>
            <a:off y="1681163" x="6172200"/>
            <a:ext cy="823912" cx="5183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4" type="body"/>
          </p:nvPr>
        </p:nvSpPr>
        <p:spPr>
          <a:xfrm>
            <a:off y="2505075" x="6172200"/>
            <a:ext cy="3684588" cx="5183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762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algn="l" rtl="0" indent="-101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11430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algn="l" rtl="0" indent="-114300" marL="2057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algn="l" rtl="0" indent="-114300" marL="2514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114300" marL="2971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114300" marL="3429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114300" marL="3886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y="365125" x="838200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457200" x="839787"/>
            <a:ext cy="1600199" cx="393223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987425" x="5183187"/>
            <a:ext cy="4873624" cx="6172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y="2057400" x="839787"/>
            <a:ext cy="3811588" cx="393223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y="457200" x="839787"/>
            <a:ext cy="1600199" cx="393223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/>
          <p:nvPr>
            <p:ph idx="2" type="pic"/>
          </p:nvPr>
        </p:nvSpPr>
        <p:spPr>
          <a:xfrm>
            <a:off y="987425" x="5183187"/>
            <a:ext cy="4873624" cx="6172199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2057400" x="839787"/>
            <a:ext cy="3811588" cx="393223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2"/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10.xml" Type="http://schemas.openxmlformats.org/officeDocument/2006/relationships/slideLayout" Id="rId10"/><Relationship Target="../slideLayouts/slideLayout4.xml" Type="http://schemas.openxmlformats.org/officeDocument/2006/relationships/slideLayout" Id="rId4"/><Relationship Target="../slideLayouts/slideLayout11.xml" Type="http://schemas.openxmlformats.org/officeDocument/2006/relationships/slideLayout" Id="rId11"/><Relationship Target="../slideLayouts/slideLayout3.xml" Type="http://schemas.openxmlformats.org/officeDocument/2006/relationships/slideLayout" Id="rId3"/><Relationship Target="../slideLayouts/slideLayout9.xml" Type="http://schemas.openxmlformats.org/officeDocument/2006/relationships/slideLayout" Id="rId9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slideLayouts/slideLayout8.xml" Type="http://schemas.openxmlformats.org/officeDocument/2006/relationships/slideLayout" Id="rId8"/><Relationship Target="../slideLayouts/slideLayout7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365125" x="838200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825625" x="838200"/>
            <a:ext cy="4351338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marR="0" indent="-762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algn="l" rtl="0" marR="0" indent="-101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marR="0" indent="-11430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algn="l" rtl="0" marR="0" indent="-114300" marL="2057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algn="l" rtl="0" marR="0" indent="-114300" marL="2514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marR="0" indent="-114300" marL="2971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marR="0" indent="-114300" marL="3429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marR="0" indent="-114300" marL="3886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jp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type="ctrTitle"/>
          </p:nvPr>
        </p:nvSpPr>
        <p:spPr>
          <a:xfrm>
            <a:off y="1708516" x="1547445"/>
            <a:ext cy="1327759" cx="9144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60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Volunteer Me</a:t>
            </a:r>
          </a:p>
        </p:txBody>
      </p:sp>
      <p:sp>
        <p:nvSpPr>
          <p:cNvPr id="81" name="Shape 81"/>
          <p:cNvSpPr txBox="1"/>
          <p:nvPr>
            <p:ph idx="1" type="subTitle"/>
          </p:nvPr>
        </p:nvSpPr>
        <p:spPr>
          <a:xfrm>
            <a:off y="3602037" x="1524000"/>
            <a:ext cy="1825746" cx="9144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32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B3</a:t>
            </a:r>
          </a:p>
          <a:p>
            <a:pPr algn="ctr" rtl="0" lvl="0" marR="0" indent="0" marL="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4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2080613 Seoras Macdonald </a:t>
            </a:r>
          </a:p>
          <a:p>
            <a:pPr algn="ctr" rtl="0" lvl="0" marR="0" indent="0" marL="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4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2084246S Rhianna Jade Scott </a:t>
            </a:r>
          </a:p>
          <a:p>
            <a:pPr algn="ctr" rtl="0" lvl="0" marR="0" indent="0" marL="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4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2063602 Charles Henry Thomas Townley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y="365125" x="838200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Needs Matrix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y="1345874" x="5322276"/>
            <a:ext cy="5227393" cx="6031522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28600" marL="2286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Volunteers:</a:t>
            </a:r>
          </a:p>
          <a:p>
            <a:pPr algn="l" rtl="0" lvl="1" marR="0" indent="-2286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4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to view and reply to opportunities</a:t>
            </a:r>
          </a:p>
          <a:p>
            <a:pPr algn="l" rtl="0" lvl="1" marR="0" indent="-2286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4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Want to search and filter opportunities and avoid typing in the same data over and over again</a:t>
            </a:r>
          </a:p>
          <a:p>
            <a:pPr algn="l" rtl="0" lvl="1" marR="0" indent="-2286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4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 to have a public profile and know about opportunities they might not find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Organisers:</a:t>
            </a:r>
          </a:p>
          <a:p>
            <a:pPr algn="l" rtl="0" lvl="1" marR="0" indent="-2286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4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to tell people about their volunteering opportunities and see who has replied to their opportunities</a:t>
            </a:r>
          </a:p>
          <a:p>
            <a:pPr algn="l" rtl="0" lvl="1" marR="0" indent="-2286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4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Want to have a public “face” on the site</a:t>
            </a:r>
          </a:p>
        </p:txBody>
      </p:sp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 t="17909" b="46273" r="76634" l="2020"/>
          <a:stretch/>
        </p:blipFill>
        <p:spPr>
          <a:xfrm>
            <a:off y="1254366" x="973015"/>
            <a:ext cy="5318900" cx="396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y="616687" x="838200"/>
            <a:ext cy="5560275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28600" marL="2286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32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be able to</a:t>
            </a:r>
          </a:p>
          <a:p>
            <a:pPr algn="l" rtl="0" lvl="1" marR="0" indent="-2286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32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Volunteers</a:t>
            </a:r>
          </a:p>
          <a:p>
            <a:pPr algn="l" rtl="0" lvl="2" marR="0" indent="-228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32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Volunteer for opportunities</a:t>
            </a:r>
          </a:p>
          <a:p>
            <a:pPr algn="l" rtl="0" lvl="3" marR="0" indent="-22860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Including their personal details.</a:t>
            </a:r>
          </a:p>
          <a:p>
            <a:pPr algn="l" rtl="0" lvl="2" marR="0" indent="-228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32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Search/Filter/View opportunities</a:t>
            </a:r>
          </a:p>
          <a:p>
            <a:pPr algn="l" rtl="0" lvl="1" marR="0" indent="-2286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36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Organisers</a:t>
            </a:r>
          </a:p>
          <a:p>
            <a:pPr algn="l" rtl="0" lvl="2" marR="0" indent="-228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32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Post/Edit/Delete opportunities</a:t>
            </a:r>
          </a:p>
          <a:p>
            <a:pPr algn="l" rtl="0" lvl="2" marR="0" indent="-228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32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Create/Maintain public profile</a:t>
            </a:r>
          </a:p>
          <a:p>
            <a:pPr algn="l" rtl="0" lvl="2" marR="0" indent="-228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32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replies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y="214184" x="263611"/>
            <a:ext cy="370702" cx="2924431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Specification list: 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y="637952" x="838200"/>
            <a:ext cy="5539010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32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be able to</a:t>
            </a:r>
          </a:p>
          <a:p>
            <a:pPr algn="l" rtl="0" lvl="1" marR="0" indent="-2286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32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Volunteers</a:t>
            </a:r>
          </a:p>
          <a:p>
            <a:pPr algn="l" rtl="0" lvl="2" marR="0" indent="-228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32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 searches</a:t>
            </a:r>
          </a:p>
          <a:p>
            <a:pPr algn="l" rtl="0" lvl="2" marR="0" indent="-228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32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Store/Edit personal details</a:t>
            </a:r>
          </a:p>
          <a:p>
            <a:pPr algn="l" rtl="0" lvl="3" marR="0" indent="-22860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Name, Email, Phone no., CVs</a:t>
            </a:r>
          </a:p>
          <a:p>
            <a:pPr algn="l" rtl="0" lvl="1" marR="0" indent="-2286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32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Organisers</a:t>
            </a:r>
          </a:p>
          <a:p>
            <a:pPr algn="l" rtl="0" lvl="2" marR="0" indent="-228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32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Edit/create details for accounts</a:t>
            </a:r>
          </a:p>
          <a:p>
            <a:pPr algn="l" rtl="0" lvl="2" marR="0" indent="-228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32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Renewing old opportunities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y="618147" x="662354"/>
            <a:ext cy="2617420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Could:</a:t>
            </a:r>
          </a:p>
          <a:p>
            <a:pPr algn="l" rtl="0" lvl="0" marR="0" indent="0" mar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	Organisers can see how their opportunity is being seen by 	volunteers</a:t>
            </a:r>
          </a:p>
          <a:p>
            <a:pPr algn="l" rtl="0" lvl="0" marR="0" indent="0" mar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	Map separated by county then smaller regions</a:t>
            </a:r>
          </a:p>
          <a:p>
            <a:pPr algn="l" rtl="0" lvl="0" marR="0" indent="0" mar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	Mass contact tools for organisers </a:t>
            </a:r>
          </a:p>
          <a:p>
            <a:pPr algn="l" rtl="0" lvl="0" marR="0" indent="0" mar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2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/>
        </p:nvSpPr>
        <p:spPr>
          <a:xfrm>
            <a:off y="330730" x="6516494"/>
            <a:ext cy="4801199" cx="4594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Name: James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Category to Volunteer in : Administrative  work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Occupation: Student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Volunteer Time : evenings and weekends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Ares willing to travel to: West of Glasgow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Description:</a:t>
            </a:r>
          </a:p>
          <a:p>
            <a:pPr algn="l" rtl="0" lvl="0" marR="0" indent="-285750" marL="28575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1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class during the day but wants to volunteer to further his career and cv.</a:t>
            </a:r>
          </a:p>
          <a:p>
            <a:pPr algn="l" rtl="0" lvl="0" marR="0" indent="-285750" marL="28575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1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experience working with the basic administrative tools.</a:t>
            </a:r>
          </a:p>
          <a:p>
            <a:pPr algn="l" rtl="0" lvl="0" marR="0" indent="-285750" marL="28575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1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Would like to volunteer in a charity store or organisation aimed towards helping the sick</a:t>
            </a:r>
          </a:p>
          <a:p>
            <a:pPr algn="l" rtl="0" lvl="0" marR="0" indent="-285750" marL="28575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1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Willing to travel but prefers to stay in the west of Glasgow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y="2731362" x="1051394"/>
            <a:ext cy="3364500" cx="54650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strike="noStrike" u="none" b="0" cap="none" baseline="0" sz="1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Storing personal details</a:t>
            </a:r>
          </a:p>
          <a:p>
            <a:pPr algn="l" rtl="0" lvl="0" marR="0" indent="-342900" marL="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strike="noStrike" u="none" b="0" cap="none" baseline="0" sz="1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Storing details of the times he is available</a:t>
            </a:r>
          </a:p>
          <a:p>
            <a:pPr algn="l" rtl="0" lvl="0" marR="0" indent="-342900" marL="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strike="noStrike" u="none" b="0" cap="none" baseline="0" sz="1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Searching for opportunities in the chosen field/area/time</a:t>
            </a:r>
          </a:p>
          <a:p>
            <a:pPr algn="l" rtl="0" lvl="0" marR="0" indent="-342900" marL="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strike="noStrike" u="none" b="0" cap="none" baseline="0" sz="1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Storing searches</a:t>
            </a:r>
          </a:p>
          <a:p>
            <a:pPr algn="l" rtl="0" lvl="0" marR="0" indent="-342900" marL="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strike="noStrike" u="none" b="0" cap="none" baseline="0" sz="1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Applying easily without filling out the form more than once</a:t>
            </a:r>
          </a:p>
          <a:p>
            <a:pPr algn="l" rtl="0" lvl="0" marR="0" indent="-342900" marL="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strike="noStrike" u="none" b="0" cap="none" baseline="0" sz="1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Finding out if he has been accepted.</a:t>
            </a:r>
          </a:p>
          <a:p>
            <a:pPr algn="l" rtl="0" lvl="0" marR="0" indent="-342900" marL="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strike="noStrike" u="none" b="0" cap="none" baseline="0" sz="1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Replying to organisers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30724" x="2814975"/>
            <a:ext cy="2400649" cx="1660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 txBox="1"/>
          <p:nvPr/>
        </p:nvSpPr>
        <p:spPr>
          <a:xfrm>
            <a:off y="671691" x="6379535"/>
            <a:ext cy="5909309" cx="505790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Name: Glasgow Royal Infirmary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Area: East Glasgow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Area of volunteer: Charity shop/retail, catering, Administrative/Office work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Description:</a:t>
            </a:r>
          </a:p>
          <a:p>
            <a:pPr algn="l" rtl="0" lvl="0" marR="0" indent="-285750" marL="28575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1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hospital needs volunteers to run the small store that runs from 9am – 4 pm, volunteers that will help in the cafeteria and volunteers that will help with paperwork and basic administrative tasks</a:t>
            </a:r>
          </a:p>
          <a:p>
            <a:pPr algn="l" rtl="0" lvl="0" marR="0" indent="-285750" marL="28575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1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would like experience but are willing to train people on a case by case bases</a:t>
            </a:r>
          </a:p>
          <a:p>
            <a:pPr algn="l" rtl="0" lvl="0" marR="0" indent="-285750" marL="28575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1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Daily tasks</a:t>
            </a:r>
          </a:p>
          <a:p>
            <a:pPr algn="l" rtl="0" lvl="1" marR="0" indent="-285750" marL="74295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1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Catering – Setting/ cleaning tables, Washing dishes, Setting up and closing down, Helping cook</a:t>
            </a:r>
          </a:p>
          <a:p>
            <a:pPr algn="l" rtl="0" lvl="1" marR="0" indent="-285750" marL="74295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1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 – basic tasks.</a:t>
            </a:r>
          </a:p>
          <a:p>
            <a:pPr algn="l" rtl="0" lvl="1" marR="0" indent="-285750" marL="74295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1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Retail  - basic customer interaction, sorting and storing items, opening closing the store, 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y="3271492" x="552893"/>
            <a:ext cy="2917721" cx="546513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strike="noStrike" u="none" b="0" cap="none" baseline="0" sz="1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Making the each opportunities available quickly and easily</a:t>
            </a:r>
          </a:p>
          <a:p>
            <a:pPr algn="l" rtl="0" lvl="0" marR="0" indent="-342900" marL="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strike="noStrike" u="none" b="0" cap="none" baseline="0" sz="1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Reviewing the volunteers that apply for it</a:t>
            </a:r>
          </a:p>
          <a:p>
            <a:pPr algn="l" rtl="0" lvl="0" marR="0" indent="-342900" marL="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strike="noStrike" u="none" b="0" cap="none" baseline="0" sz="1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Contacting the volunteers</a:t>
            </a:r>
          </a:p>
          <a:p>
            <a:pPr algn="l" rtl="0" lvl="0" marR="0" indent="-342900" marL="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strike="noStrike" u="none" b="0" cap="none" baseline="0" sz="1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Changing the details/deleting of each opportunity as places are filled </a:t>
            </a:r>
          </a:p>
          <a:p>
            <a:pPr algn="l" rtl="0" lvl="0" marR="0" indent="-342900" marL="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strike="noStrike" u="none" b="0" cap="none" baseline="0" sz="1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Adding other opportunities as they become available</a:t>
            </a:r>
          </a:p>
          <a:p>
            <a:pPr algn="l" rtl="0" lvl="0" marR="0" indent="-342900" marL="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strike="noStrike" u="none" b="0" cap="none" baseline="0" sz="1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Renew old opportunities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346418" x="977983"/>
            <a:ext cy="2726293" cx="4574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y="365125" x="838200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Header bar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4783012" x="838200"/>
            <a:ext cy="1393949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28600" marL="2286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Inauthenticated users see the top bar.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click on either “volunteers” or “organisers” to see relevant links.</a:t>
            </a:r>
          </a:p>
        </p:txBody>
      </p:sp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1329103" x="731958"/>
            <a:ext cy="3453910" cx="10786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07" name="Shape 107"/>
          <p:cNvPicPr preferRelativeResize="0"/>
          <p:nvPr/>
        </p:nvPicPr>
        <p:blipFill rotWithShape="1">
          <a:blip r:embed="rId3">
            <a:alphaModFix/>
          </a:blip>
          <a:srcRect t="0" b="32080" r="0" l="0"/>
          <a:stretch/>
        </p:blipFill>
        <p:spPr>
          <a:xfrm>
            <a:off y="359298" x="387177"/>
            <a:ext cy="5689808" cx="6321533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>
            <p:ph type="title"/>
          </p:nvPr>
        </p:nvSpPr>
        <p:spPr>
          <a:xfrm>
            <a:off y="365125" x="7256584"/>
            <a:ext cy="1325562" cx="409721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Unauthenticated Main Page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1825624" x="7104184"/>
            <a:ext cy="4375883" cx="424961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28600" marL="2286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Buttons to register as either a volunteer or an organiser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of opportunity categories on the left side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lists of opportunities</a:t>
            </a:r>
          </a:p>
          <a:p>
            <a:pPr algn="l" rtl="0" lvl="1" marR="0" indent="-2286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4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most recently added opportunities</a:t>
            </a:r>
          </a:p>
          <a:p>
            <a:pPr algn="l" rtl="0" lvl="1" marR="0" indent="-2286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4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opportunities ending “soon”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y="341679" x="7977713"/>
            <a:ext cy="1698136" cx="3276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Dashboard</a:t>
            </a:r>
            <a:br>
              <a:rPr strike="noStrike" u="none" b="0" cap="none" baseline="0" sz="44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strike="noStrike" u="none" b="0" cap="none" baseline="0" sz="2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(Authenticated main page)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1825625" x="8065475"/>
            <a:ext cy="4351338" cx="3288323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28600" marL="2286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Details (at a glance)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to view your applications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to notifications about your applications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suggested opportunities</a:t>
            </a:r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486664" x="418650"/>
            <a:ext cy="5773457" cx="7559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 t="0" b="32536" r="0" l="0"/>
          <a:stretch/>
        </p:blipFill>
        <p:spPr>
          <a:xfrm>
            <a:off y="431535" x="570450"/>
            <a:ext cy="6027879" cx="726757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>
            <p:ph type="title"/>
          </p:nvPr>
        </p:nvSpPr>
        <p:spPr>
          <a:xfrm>
            <a:off y="365125" x="7838024"/>
            <a:ext cy="1325562" cx="351577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Page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1825625" x="7748953"/>
            <a:ext cy="4351338" cx="3604846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28600" marL="2286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 Key word search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of categories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Opportunities matching searches</a:t>
            </a:r>
          </a:p>
          <a:p>
            <a:pPr algn="l" rtl="0" lvl="1" marR="0" indent="-2286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4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~10 to a page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 txBox="1"/>
          <p:nvPr/>
        </p:nvSpPr>
        <p:spPr>
          <a:xfrm>
            <a:off y="214184" x="123568"/>
            <a:ext cy="369332" cx="2199502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Site Map:</a:t>
            </a:r>
          </a:p>
        </p:txBody>
      </p:sp>
      <p:pic>
        <p:nvPicPr>
          <p:cNvPr id="129" name="Shape 129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196817" x="1209425"/>
            <a:ext cy="5257799" cx="9802812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/>
        </p:nvSpPr>
        <p:spPr>
          <a:xfrm>
            <a:off y="4333101" x="551935"/>
            <a:ext cy="2123657" cx="434957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www.volunteerme.com/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www.volunteerme.com/search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www.volunteerme.com/login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www.volunteerme.com/dashboard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www.volunteerme.com/volunteer/&lt;volunteer&gt;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www.volunteerme.com/volunteer/register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www.volunteerme.com/organiser/register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www.volunteerme.com/organiser/&lt;organiser&gt;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www.volunteerme.com/organiser/&lt;organiser&gt;/&lt;opportunities&gt;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www.volunteerme.com/organiser/manage-opportunities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www.volunteerme.com/organiser/create-opportunities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 txBox="1"/>
          <p:nvPr/>
        </p:nvSpPr>
        <p:spPr>
          <a:xfrm>
            <a:off y="230659" x="304800"/>
            <a:ext cy="369332" cx="168051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GB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 diagram</a:t>
            </a:r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405283" x="1270683"/>
            <a:ext cy="5901040" cx="8903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