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Lst>
        </p14:section>
        <p14:section name="Uygulama" id="{37FE02C0-2A87-4781-AE85-1F3611564CB8}">
          <p14:sldIdLst>
            <p14:sldId id="281"/>
            <p14:sldId id="282"/>
            <p14:sldId id="283"/>
            <p14:sldId id="284"/>
            <p14:sldId id="285"/>
            <p14:sldId id="286"/>
          </p14:sldIdLst>
        </p14:section>
        <p14:section name="25 Mayıs 2022" id="{4EA51AC0-2D7A-4458-A16F-157E1F54620E}">
          <p14:sldIdLst/>
        </p14:section>
        <p14:section name="1. Soru (Display:none-Visibility:none farkı)" id="{320BA7EB-A34E-4AE1-A379-3AB2C162A10C}">
          <p14:sldIdLst>
            <p14:sldId id="287"/>
            <p14:sldId id="288"/>
          </p14:sldIdLst>
        </p14:section>
        <p14:section name="2. Soru (Pseudo class-Pseudo element" id="{AC437613-984A-465A-A8D4-8E149EFBBED8}">
          <p14:sldIdLst>
            <p14:sldId id="289"/>
            <p14:sldId id="290"/>
            <p14:sldId id="291"/>
            <p14:sldId id="292"/>
            <p14:sldId id="293"/>
          </p14:sldIdLst>
        </p14:section>
        <p14:section name="3. Soru (Group selectors)" id="{B8FB3B08-2810-4905-B457-54124102A1CB}">
          <p14:sldIdLst>
            <p14:sldId id="294"/>
          </p14:sldIdLst>
        </p14:section>
        <p14:section name="4. Soru(Box Sizing, content box - border box)" id="{D8E2631D-78C5-47E1-AC26-B9AD4C9D4A49}">
          <p14:sldIdLst>
            <p14:sldId id="295"/>
            <p14:sldId id="296"/>
            <p14:sldId id="297"/>
          </p14:sldIdLst>
        </p14:section>
        <p14:section name="Uygulama" id="{E9D3E62F-0F28-4202-967B-E71E3A58CDFD}">
          <p14:sldIdLst>
            <p14:sldId id="298"/>
            <p14:sldId id="299"/>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5/26/2022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5/26/2022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5/26/2022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5/26/2022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atmosware</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DB1FE-03A1-1C75-FC8A-7763F533437D}"/>
              </a:ext>
            </a:extLst>
          </p:cNvPr>
          <p:cNvSpPr>
            <a:spLocks noGrp="1"/>
          </p:cNvSpPr>
          <p:nvPr>
            <p:ph type="title"/>
          </p:nvPr>
        </p:nvSpPr>
        <p:spPr/>
        <p:txBody>
          <a:bodyPr/>
          <a:lstStyle/>
          <a:p>
            <a:r>
              <a:rPr lang="tr-TR" dirty="0" err="1"/>
              <a:t>Dısplay:none</a:t>
            </a:r>
            <a:r>
              <a:rPr lang="tr-TR" dirty="0"/>
              <a:t>, </a:t>
            </a:r>
            <a:r>
              <a:rPr lang="tr-TR" dirty="0" err="1"/>
              <a:t>vısıbılıty:none</a:t>
            </a:r>
            <a:r>
              <a:rPr lang="tr-TR" dirty="0"/>
              <a:t> farkı</a:t>
            </a:r>
          </a:p>
        </p:txBody>
      </p:sp>
      <p:sp>
        <p:nvSpPr>
          <p:cNvPr id="3" name="İçerik Yer Tutucusu 2">
            <a:extLst>
              <a:ext uri="{FF2B5EF4-FFF2-40B4-BE49-F238E27FC236}">
                <a16:creationId xmlns:a16="http://schemas.microsoft.com/office/drawing/2014/main" id="{8D8761A7-B0D9-F33C-9F00-F8889DCE6717}"/>
              </a:ext>
            </a:extLst>
          </p:cNvPr>
          <p:cNvSpPr>
            <a:spLocks noGrp="1"/>
          </p:cNvSpPr>
          <p:nvPr>
            <p:ph idx="1"/>
          </p:nvPr>
        </p:nvSpPr>
        <p:spPr/>
        <p:txBody>
          <a:bodyPr/>
          <a:lstStyle/>
          <a:p>
            <a:pPr marL="0" indent="0">
              <a:buNone/>
            </a:pPr>
            <a:r>
              <a:rPr lang="tr-TR" dirty="0" err="1"/>
              <a:t>Display:none</a:t>
            </a:r>
            <a:r>
              <a:rPr lang="tr-TR" dirty="0"/>
              <a:t> ile </a:t>
            </a:r>
            <a:r>
              <a:rPr lang="tr-TR" dirty="0" err="1"/>
              <a:t>visibility:none</a:t>
            </a:r>
            <a:r>
              <a:rPr lang="tr-TR" dirty="0"/>
              <a:t> görünüşte aynı işlevleri yapsa bile aslında önemli bir farklılığı mevcuttur. Her iki komutta yazılan nesne için nesneyi görünüşte siler. Ancak </a:t>
            </a:r>
            <a:r>
              <a:rPr lang="tr-TR" dirty="0" err="1"/>
              <a:t>visibility:none</a:t>
            </a:r>
            <a:r>
              <a:rPr lang="tr-TR" dirty="0"/>
              <a:t> kodunu kullandığımızda silinen nesnenin sadece görüntüsü silinir. Fiziki olarak nesne hala olduğu yerdedir.</a:t>
            </a:r>
          </a:p>
        </p:txBody>
      </p:sp>
    </p:spTree>
    <p:extLst>
      <p:ext uri="{BB962C8B-B14F-4D97-AF65-F5344CB8AC3E}">
        <p14:creationId xmlns:p14="http://schemas.microsoft.com/office/powerpoint/2010/main" val="183090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AD9F9A-3A54-476D-0FB7-79B2F2359F74}"/>
              </a:ext>
            </a:extLst>
          </p:cNvPr>
          <p:cNvSpPr>
            <a:spLocks noGrp="1"/>
          </p:cNvSpPr>
          <p:nvPr>
            <p:ph idx="1"/>
          </p:nvPr>
        </p:nvSpPr>
        <p:spPr>
          <a:xfrm>
            <a:off x="2231135" y="1099466"/>
            <a:ext cx="7729728" cy="5310570"/>
          </a:xfrm>
        </p:spPr>
        <p:txBody>
          <a:bodyPr>
            <a:normAutofit/>
          </a:bodyPr>
          <a:lstStyle/>
          <a:p>
            <a:endParaRPr lang="tr-TR" dirty="0"/>
          </a:p>
          <a:p>
            <a:pPr marL="0" indent="0">
              <a:buNone/>
            </a:pPr>
            <a:r>
              <a:rPr lang="tr-TR" dirty="0"/>
              <a:t>3 adet div nesnesini </a:t>
            </a:r>
            <a:r>
              <a:rPr lang="tr-TR" dirty="0" err="1"/>
              <a:t>display:inline-block</a:t>
            </a:r>
            <a:r>
              <a:rPr lang="tr-TR" dirty="0"/>
              <a:t> komutu ile yan yana koyalım ve Box 2 yazan div nesnesine </a:t>
            </a:r>
            <a:r>
              <a:rPr lang="tr-TR" dirty="0" err="1"/>
              <a:t>display:none</a:t>
            </a:r>
            <a:r>
              <a:rPr lang="tr-TR" dirty="0"/>
              <a:t> komutunu yazarsak:</a:t>
            </a:r>
          </a:p>
          <a:p>
            <a:endParaRPr lang="tr-TR" dirty="0"/>
          </a:p>
          <a:p>
            <a:endParaRPr lang="tr-TR" dirty="0"/>
          </a:p>
          <a:p>
            <a:endParaRPr lang="tr-TR" dirty="0"/>
          </a:p>
          <a:p>
            <a:pPr marL="0" indent="0">
              <a:buNone/>
            </a:pPr>
            <a:r>
              <a:rPr lang="tr-TR" dirty="0"/>
              <a:t>Gizli olan Box 2 nesnesi yüzeyde hiçbir yer kaplamaz. Eğer Box 2 nesnesine </a:t>
            </a:r>
            <a:r>
              <a:rPr lang="tr-TR" dirty="0" err="1"/>
              <a:t>visibility:none</a:t>
            </a:r>
            <a:r>
              <a:rPr lang="tr-TR" dirty="0"/>
              <a:t> komutunu yazarsak: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Box 2 nesnesi görünmese bile yüzeyde yer kaplamaktadır.</a:t>
            </a:r>
          </a:p>
        </p:txBody>
      </p:sp>
      <p:pic>
        <p:nvPicPr>
          <p:cNvPr id="7" name="Resim 6">
            <a:extLst>
              <a:ext uri="{FF2B5EF4-FFF2-40B4-BE49-F238E27FC236}">
                <a16:creationId xmlns:a16="http://schemas.microsoft.com/office/drawing/2014/main" id="{FFF18C54-BC6C-AA06-B1B2-DECD28B58451}"/>
              </a:ext>
            </a:extLst>
          </p:cNvPr>
          <p:cNvPicPr>
            <a:picLocks noChangeAspect="1"/>
          </p:cNvPicPr>
          <p:nvPr/>
        </p:nvPicPr>
        <p:blipFill>
          <a:blip r:embed="rId2"/>
          <a:stretch>
            <a:fillRect/>
          </a:stretch>
        </p:blipFill>
        <p:spPr>
          <a:xfrm>
            <a:off x="3118441" y="188899"/>
            <a:ext cx="5955116" cy="1271838"/>
          </a:xfrm>
          <a:prstGeom prst="rect">
            <a:avLst/>
          </a:prstGeom>
        </p:spPr>
      </p:pic>
      <p:pic>
        <p:nvPicPr>
          <p:cNvPr id="9" name="Resim 8">
            <a:extLst>
              <a:ext uri="{FF2B5EF4-FFF2-40B4-BE49-F238E27FC236}">
                <a16:creationId xmlns:a16="http://schemas.microsoft.com/office/drawing/2014/main" id="{025862F8-C94F-1D0C-2D56-AE8F6B57A9D1}"/>
              </a:ext>
            </a:extLst>
          </p:cNvPr>
          <p:cNvPicPr>
            <a:picLocks noChangeAspect="1"/>
          </p:cNvPicPr>
          <p:nvPr/>
        </p:nvPicPr>
        <p:blipFill>
          <a:blip r:embed="rId3"/>
          <a:stretch>
            <a:fillRect/>
          </a:stretch>
        </p:blipFill>
        <p:spPr>
          <a:xfrm>
            <a:off x="3118441" y="2149603"/>
            <a:ext cx="5955116" cy="1262405"/>
          </a:xfrm>
          <a:prstGeom prst="rect">
            <a:avLst/>
          </a:prstGeom>
        </p:spPr>
      </p:pic>
      <p:pic>
        <p:nvPicPr>
          <p:cNvPr id="11" name="Resim 10">
            <a:extLst>
              <a:ext uri="{FF2B5EF4-FFF2-40B4-BE49-F238E27FC236}">
                <a16:creationId xmlns:a16="http://schemas.microsoft.com/office/drawing/2014/main" id="{AE30CA4D-BBE1-2930-43B7-A00037E9861B}"/>
              </a:ext>
            </a:extLst>
          </p:cNvPr>
          <p:cNvPicPr>
            <a:picLocks noChangeAspect="1"/>
          </p:cNvPicPr>
          <p:nvPr/>
        </p:nvPicPr>
        <p:blipFill>
          <a:blip r:embed="rId4"/>
          <a:stretch>
            <a:fillRect/>
          </a:stretch>
        </p:blipFill>
        <p:spPr>
          <a:xfrm>
            <a:off x="3118441" y="4178075"/>
            <a:ext cx="5955116" cy="1270425"/>
          </a:xfrm>
          <a:prstGeom prst="rect">
            <a:avLst/>
          </a:prstGeom>
        </p:spPr>
      </p:pic>
    </p:spTree>
    <p:extLst>
      <p:ext uri="{BB962C8B-B14F-4D97-AF65-F5344CB8AC3E}">
        <p14:creationId xmlns:p14="http://schemas.microsoft.com/office/powerpoint/2010/main" val="7575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AF9254-2CA1-E54A-6D47-722ACF58BC12}"/>
              </a:ext>
            </a:extLst>
          </p:cNvPr>
          <p:cNvSpPr>
            <a:spLocks noGrp="1"/>
          </p:cNvSpPr>
          <p:nvPr>
            <p:ph type="title"/>
          </p:nvPr>
        </p:nvSpPr>
        <p:spPr/>
        <p:txBody>
          <a:bodyPr/>
          <a:lstStyle/>
          <a:p>
            <a:r>
              <a:rPr lang="tr-TR" dirty="0" err="1"/>
              <a:t>Pseudo</a:t>
            </a:r>
            <a:r>
              <a:rPr lang="tr-TR" dirty="0"/>
              <a:t> </a:t>
            </a:r>
            <a:r>
              <a:rPr lang="tr-TR" dirty="0" err="1"/>
              <a:t>class</a:t>
            </a:r>
            <a:r>
              <a:rPr lang="tr-TR" dirty="0"/>
              <a:t> nedir ?</a:t>
            </a:r>
          </a:p>
        </p:txBody>
      </p:sp>
      <p:sp>
        <p:nvSpPr>
          <p:cNvPr id="3" name="İçerik Yer Tutucusu 2">
            <a:extLst>
              <a:ext uri="{FF2B5EF4-FFF2-40B4-BE49-F238E27FC236}">
                <a16:creationId xmlns:a16="http://schemas.microsoft.com/office/drawing/2014/main" id="{49EB12B4-D039-657C-42CA-D4418B3ACBE1}"/>
              </a:ext>
            </a:extLst>
          </p:cNvPr>
          <p:cNvSpPr>
            <a:spLocks noGrp="1"/>
          </p:cNvSpPr>
          <p:nvPr>
            <p:ph idx="1"/>
          </p:nvPr>
        </p:nvSpPr>
        <p:spPr/>
        <p:txBody>
          <a:bodyPr>
            <a:normAutofit fontScale="92500" lnSpcReduction="20000"/>
          </a:bodyPr>
          <a:lstStyle/>
          <a:p>
            <a:pPr marL="0" indent="0">
              <a:buNone/>
            </a:pPr>
            <a:r>
              <a:rPr lang="tr-TR" dirty="0"/>
              <a:t>Bir HTML öğesi veya linki farklı sınıflara bölerek, farklı durumlarda CSS kodları yazabilmek için kullanılır. </a:t>
            </a:r>
            <a:r>
              <a:rPr lang="tr-TR" dirty="0" err="1"/>
              <a:t>Secici:sözde-sinif</a:t>
            </a:r>
            <a:r>
              <a:rPr lang="tr-TR" dirty="0"/>
              <a:t> şeklinde kullanılır. Kullanımına örnek:</a:t>
            </a:r>
          </a:p>
          <a:p>
            <a:r>
              <a:rPr lang="tr-TR" dirty="0" err="1"/>
              <a:t>Text</a:t>
            </a:r>
            <a:r>
              <a:rPr lang="tr-TR" dirty="0"/>
              <a:t>, </a:t>
            </a:r>
            <a:r>
              <a:rPr lang="tr-TR" dirty="0" err="1"/>
              <a:t>password</a:t>
            </a:r>
            <a:r>
              <a:rPr lang="tr-TR" dirty="0"/>
              <a:t>, tel vb. </a:t>
            </a:r>
            <a:r>
              <a:rPr lang="tr-TR" dirty="0" err="1"/>
              <a:t>inputlar</a:t>
            </a:r>
            <a:r>
              <a:rPr lang="tr-TR" dirty="0"/>
              <a:t> doldurulurken (</a:t>
            </a:r>
            <a:r>
              <a:rPr lang="tr-TR" dirty="0" err="1"/>
              <a:t>focus</a:t>
            </a:r>
            <a:r>
              <a:rPr lang="tr-TR" dirty="0"/>
              <a:t>) </a:t>
            </a:r>
            <a:r>
              <a:rPr lang="tr-TR" dirty="0" err="1"/>
              <a:t>inputun</a:t>
            </a:r>
            <a:r>
              <a:rPr lang="tr-TR" dirty="0"/>
              <a:t> farklı renge geçebilir.</a:t>
            </a:r>
          </a:p>
          <a:p>
            <a:r>
              <a:rPr lang="tr-TR" dirty="0"/>
              <a:t>Herhangi bir ögenin üzerine gelindiğinde öğenin stilini değiştirebilir.</a:t>
            </a:r>
          </a:p>
          <a:p>
            <a:r>
              <a:rPr lang="tr-TR" dirty="0"/>
              <a:t>Bir etiketin ilk öğesini bulmak için </a:t>
            </a:r>
            <a:r>
              <a:rPr lang="tr-TR" dirty="0" err="1"/>
              <a:t>first-child</a:t>
            </a:r>
            <a:r>
              <a:rPr lang="tr-TR" dirty="0"/>
              <a:t> sözde sınıfı mevcuttur (ve sayı olarak veya son ögesini bulmak için de </a:t>
            </a:r>
            <a:r>
              <a:rPr lang="tr-TR" dirty="0" err="1"/>
              <a:t>child</a:t>
            </a:r>
            <a:r>
              <a:rPr lang="tr-TR" dirty="0"/>
              <a:t> sözde sınıfları mevcuttur).</a:t>
            </a:r>
          </a:p>
          <a:p>
            <a:r>
              <a:rPr lang="tr-TR" dirty="0"/>
              <a:t>İnternet adresinde tıklanmadan önce (link), üzerine gelindiğinde (</a:t>
            </a:r>
            <a:r>
              <a:rPr lang="tr-TR" dirty="0" err="1"/>
              <a:t>hover</a:t>
            </a:r>
            <a:r>
              <a:rPr lang="tr-TR" dirty="0"/>
              <a:t>), tıklanırken (</a:t>
            </a:r>
            <a:r>
              <a:rPr lang="tr-TR" dirty="0" err="1"/>
              <a:t>active</a:t>
            </a:r>
            <a:r>
              <a:rPr lang="tr-TR" dirty="0"/>
              <a:t>) ve tıklandıktan sonra (</a:t>
            </a:r>
            <a:r>
              <a:rPr lang="tr-TR" dirty="0" err="1"/>
              <a:t>visited</a:t>
            </a:r>
            <a:r>
              <a:rPr lang="tr-TR" dirty="0"/>
              <a:t>), durumlarında yapılacak işlemler olmak üzere 4 farklı sözde sınıf bulunur.</a:t>
            </a:r>
          </a:p>
          <a:p>
            <a:r>
              <a:rPr lang="tr-TR" dirty="0"/>
              <a:t>Bu belirtilen sözde sınıflardan başka sözde sınıflar da vardır. Ancak yukarıda verilen örnekler günlük kullanımda daha sık karşılaşılır.</a:t>
            </a:r>
          </a:p>
        </p:txBody>
      </p:sp>
    </p:spTree>
    <p:extLst>
      <p:ext uri="{BB962C8B-B14F-4D97-AF65-F5344CB8AC3E}">
        <p14:creationId xmlns:p14="http://schemas.microsoft.com/office/powerpoint/2010/main" val="138434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074D-89AD-B2A1-4367-C25DFB8B6BF1}"/>
              </a:ext>
            </a:extLst>
          </p:cNvPr>
          <p:cNvSpPr>
            <a:spLocks noGrp="1"/>
          </p:cNvSpPr>
          <p:nvPr>
            <p:ph idx="1"/>
          </p:nvPr>
        </p:nvSpPr>
        <p:spPr>
          <a:xfrm>
            <a:off x="2231136" y="525518"/>
            <a:ext cx="7729728" cy="5214510"/>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Yukarıdaki örnek çalıştırıldığında linke tıklanmadan önce, üzerine gelindiğinde, tıklanırken ve tıklandıktan olmak üzere 4 durumda da nasıl yapılacağı örnek olarak gösterilmiştir.</a:t>
            </a:r>
          </a:p>
        </p:txBody>
      </p:sp>
      <p:pic>
        <p:nvPicPr>
          <p:cNvPr id="8" name="Resim 7">
            <a:extLst>
              <a:ext uri="{FF2B5EF4-FFF2-40B4-BE49-F238E27FC236}">
                <a16:creationId xmlns:a16="http://schemas.microsoft.com/office/drawing/2014/main" id="{84C9529E-D778-6F70-0AAA-D6840E8339D2}"/>
              </a:ext>
            </a:extLst>
          </p:cNvPr>
          <p:cNvPicPr>
            <a:picLocks noChangeAspect="1"/>
          </p:cNvPicPr>
          <p:nvPr/>
        </p:nvPicPr>
        <p:blipFill>
          <a:blip r:embed="rId2"/>
          <a:stretch>
            <a:fillRect/>
          </a:stretch>
        </p:blipFill>
        <p:spPr>
          <a:xfrm>
            <a:off x="757237" y="525518"/>
            <a:ext cx="10677525" cy="3686175"/>
          </a:xfrm>
          <a:prstGeom prst="rect">
            <a:avLst/>
          </a:prstGeom>
        </p:spPr>
      </p:pic>
    </p:spTree>
    <p:extLst>
      <p:ext uri="{BB962C8B-B14F-4D97-AF65-F5344CB8AC3E}">
        <p14:creationId xmlns:p14="http://schemas.microsoft.com/office/powerpoint/2010/main" val="141951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5D943550-BF24-B979-1EB2-8A6D30B95C86}"/>
              </a:ext>
            </a:extLst>
          </p:cNvPr>
          <p:cNvSpPr>
            <a:spLocks noGrp="1"/>
          </p:cNvSpPr>
          <p:nvPr>
            <p:ph idx="1"/>
          </p:nvPr>
        </p:nvSpPr>
        <p:spPr>
          <a:xfrm>
            <a:off x="2231136" y="2638044"/>
            <a:ext cx="7729728" cy="3731225"/>
          </a:xfrm>
        </p:spPr>
        <p:txBody>
          <a:bodyPr>
            <a:normAutofit/>
          </a:bodyPr>
          <a:lstStyle/>
          <a:p>
            <a:endParaRPr lang="tr-TR" dirty="0"/>
          </a:p>
          <a:p>
            <a:endParaRPr lang="tr-TR" dirty="0"/>
          </a:p>
          <a:p>
            <a:endParaRPr lang="tr-TR" dirty="0"/>
          </a:p>
          <a:p>
            <a:endParaRPr lang="tr-TR" dirty="0"/>
          </a:p>
          <a:p>
            <a:endParaRPr lang="tr-TR" dirty="0"/>
          </a:p>
          <a:p>
            <a:endParaRPr lang="tr-TR" dirty="0"/>
          </a:p>
          <a:p>
            <a:pPr marL="0" indent="0">
              <a:buNone/>
            </a:pPr>
            <a:r>
              <a:rPr lang="tr-TR" dirty="0"/>
              <a:t>Yukarıdaki örnek çalıştırıldığında, ‘‘CSS Sözde Sınıflar’’ yazısının üzerine gelindiğinde ‘‘</a:t>
            </a:r>
            <a:r>
              <a:rPr lang="tr-TR" dirty="0" err="1"/>
              <a:t>hover</a:t>
            </a:r>
            <a:r>
              <a:rPr lang="tr-TR" dirty="0"/>
              <a:t> kullanımı’’ kelimesi sarı renk üzerinde gözükecektir.</a:t>
            </a:r>
          </a:p>
          <a:p>
            <a:pPr marL="0" indent="0">
              <a:buNone/>
            </a:pPr>
            <a:r>
              <a:rPr lang="tr-TR" dirty="0"/>
              <a:t> </a:t>
            </a:r>
            <a:r>
              <a:rPr lang="tr-TR" b="1" dirty="0"/>
              <a:t>Not</a:t>
            </a:r>
            <a:r>
              <a:rPr lang="tr-TR" dirty="0"/>
              <a:t>: 15. satırda yer alan </a:t>
            </a:r>
            <a:r>
              <a:rPr lang="tr-TR" dirty="0" err="1"/>
              <a:t>hover</a:t>
            </a:r>
            <a:r>
              <a:rPr lang="tr-TR" dirty="0"/>
              <a:t> sözde sınıfı, div altında yer alan p nesneleri için çalıştığını ifade etmektedir.</a:t>
            </a:r>
          </a:p>
          <a:p>
            <a:endParaRPr lang="tr-TR" dirty="0"/>
          </a:p>
        </p:txBody>
      </p:sp>
      <p:pic>
        <p:nvPicPr>
          <p:cNvPr id="10" name="Resim 9">
            <a:extLst>
              <a:ext uri="{FF2B5EF4-FFF2-40B4-BE49-F238E27FC236}">
                <a16:creationId xmlns:a16="http://schemas.microsoft.com/office/drawing/2014/main" id="{A6F51B97-2A54-B96F-9BB4-35DBD3AD2215}"/>
              </a:ext>
            </a:extLst>
          </p:cNvPr>
          <p:cNvPicPr>
            <a:picLocks noChangeAspect="1"/>
          </p:cNvPicPr>
          <p:nvPr/>
        </p:nvPicPr>
        <p:blipFill>
          <a:blip r:embed="rId2"/>
          <a:stretch>
            <a:fillRect/>
          </a:stretch>
        </p:blipFill>
        <p:spPr>
          <a:xfrm>
            <a:off x="3138487" y="287926"/>
            <a:ext cx="5915025" cy="4610100"/>
          </a:xfrm>
          <a:prstGeom prst="rect">
            <a:avLst/>
          </a:prstGeom>
        </p:spPr>
      </p:pic>
    </p:spTree>
    <p:extLst>
      <p:ext uri="{BB962C8B-B14F-4D97-AF65-F5344CB8AC3E}">
        <p14:creationId xmlns:p14="http://schemas.microsoft.com/office/powerpoint/2010/main" val="2039179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111EB-8A5F-DC12-4FCC-EB06C27A6E37}"/>
              </a:ext>
            </a:extLst>
          </p:cNvPr>
          <p:cNvSpPr>
            <a:spLocks noGrp="1"/>
          </p:cNvSpPr>
          <p:nvPr>
            <p:ph type="title"/>
          </p:nvPr>
        </p:nvSpPr>
        <p:spPr/>
        <p:txBody>
          <a:bodyPr/>
          <a:lstStyle/>
          <a:p>
            <a:r>
              <a:rPr lang="tr-TR" dirty="0" err="1"/>
              <a:t>Pseudo</a:t>
            </a:r>
            <a:r>
              <a:rPr lang="tr-TR" dirty="0"/>
              <a:t> element nedir ?</a:t>
            </a:r>
          </a:p>
        </p:txBody>
      </p:sp>
      <p:sp>
        <p:nvSpPr>
          <p:cNvPr id="3" name="İçerik Yer Tutucusu 2">
            <a:extLst>
              <a:ext uri="{FF2B5EF4-FFF2-40B4-BE49-F238E27FC236}">
                <a16:creationId xmlns:a16="http://schemas.microsoft.com/office/drawing/2014/main" id="{B1122DE3-7F8F-1853-58F4-5A238DA20C49}"/>
              </a:ext>
            </a:extLst>
          </p:cNvPr>
          <p:cNvSpPr>
            <a:spLocks noGrp="1"/>
          </p:cNvSpPr>
          <p:nvPr>
            <p:ph idx="1"/>
          </p:nvPr>
        </p:nvSpPr>
        <p:spPr/>
        <p:txBody>
          <a:bodyPr/>
          <a:lstStyle/>
          <a:p>
            <a:pPr marL="0" indent="0">
              <a:buNone/>
            </a:pPr>
            <a:r>
              <a:rPr lang="tr-TR" dirty="0" err="1"/>
              <a:t>Pseudo</a:t>
            </a:r>
            <a:r>
              <a:rPr lang="tr-TR" dirty="0"/>
              <a:t> element, Türkçe karşılığı sözde öge seçiciler, bir HTML ögesini alt sınıflara böler. Bir metinin ilk harfi, ilk satırı, fareyle seçilmiş durumlarına CSS kodları ile özelleştirilebilir. Günümüz tarayıcıları seçici::sözde öge şeklinde kullanımı desteklemektedir.  Kullanım örnekleri:</a:t>
            </a:r>
          </a:p>
          <a:p>
            <a:r>
              <a:rPr lang="tr-TR" dirty="0"/>
              <a:t>Bir metinin ilk harfinin büyük, küçük, renkli vb. şekilde yazılması (</a:t>
            </a:r>
            <a:r>
              <a:rPr lang="tr-TR" dirty="0" err="1"/>
              <a:t>first-letter</a:t>
            </a:r>
            <a:r>
              <a:rPr lang="tr-TR" dirty="0"/>
              <a:t>).</a:t>
            </a:r>
          </a:p>
          <a:p>
            <a:r>
              <a:rPr lang="tr-TR" dirty="0"/>
              <a:t>Bir metinin ilk satırının bir önceki maddedeki gibi işlemler yapılması (</a:t>
            </a:r>
            <a:r>
              <a:rPr lang="tr-TR" dirty="0" err="1"/>
              <a:t>first-line</a:t>
            </a:r>
            <a:r>
              <a:rPr lang="tr-TR" dirty="0"/>
              <a:t>)</a:t>
            </a:r>
          </a:p>
        </p:txBody>
      </p:sp>
    </p:spTree>
    <p:extLst>
      <p:ext uri="{BB962C8B-B14F-4D97-AF65-F5344CB8AC3E}">
        <p14:creationId xmlns:p14="http://schemas.microsoft.com/office/powerpoint/2010/main" val="147523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B562C9-9216-00BB-6A72-7498CBA2D820}"/>
              </a:ext>
            </a:extLst>
          </p:cNvPr>
          <p:cNvSpPr>
            <a:spLocks noGrp="1"/>
          </p:cNvSpPr>
          <p:nvPr>
            <p:ph idx="1"/>
          </p:nvPr>
        </p:nvSpPr>
        <p:spPr/>
        <p:txBody>
          <a:bodyPr/>
          <a:lstStyle/>
          <a:p>
            <a:endParaRPr lang="tr-TR" dirty="0"/>
          </a:p>
          <a:p>
            <a:endParaRPr lang="tr-TR" dirty="0"/>
          </a:p>
          <a:p>
            <a:pPr marL="0" indent="0">
              <a:buNone/>
            </a:pPr>
            <a:r>
              <a:rPr lang="tr-TR" dirty="0"/>
              <a:t>Yukarıdaki örnek incelendiğinde </a:t>
            </a:r>
            <a:r>
              <a:rPr lang="tr-TR" dirty="0" err="1"/>
              <a:t>selection</a:t>
            </a:r>
            <a:r>
              <a:rPr lang="tr-TR" dirty="0"/>
              <a:t> sözde seçicisi ile herhangi bir metin seçildiğinde arka planın mor ve yazının ise beyaz olması belirtilmiştir.</a:t>
            </a:r>
          </a:p>
          <a:p>
            <a:endParaRPr lang="tr-TR" dirty="0"/>
          </a:p>
          <a:p>
            <a:endParaRPr lang="tr-TR" dirty="0"/>
          </a:p>
          <a:p>
            <a:endParaRPr lang="tr-TR" dirty="0"/>
          </a:p>
          <a:p>
            <a:endParaRPr lang="tr-TR" dirty="0"/>
          </a:p>
        </p:txBody>
      </p:sp>
      <p:pic>
        <p:nvPicPr>
          <p:cNvPr id="5" name="Resim 4">
            <a:extLst>
              <a:ext uri="{FF2B5EF4-FFF2-40B4-BE49-F238E27FC236}">
                <a16:creationId xmlns:a16="http://schemas.microsoft.com/office/drawing/2014/main" id="{B4C722E3-D204-6374-A066-5ADAD24D6A6D}"/>
              </a:ext>
            </a:extLst>
          </p:cNvPr>
          <p:cNvPicPr>
            <a:picLocks noChangeAspect="1"/>
          </p:cNvPicPr>
          <p:nvPr/>
        </p:nvPicPr>
        <p:blipFill>
          <a:blip r:embed="rId2"/>
          <a:stretch>
            <a:fillRect/>
          </a:stretch>
        </p:blipFill>
        <p:spPr>
          <a:xfrm>
            <a:off x="995362" y="685747"/>
            <a:ext cx="10201275" cy="2743200"/>
          </a:xfrm>
          <a:prstGeom prst="rect">
            <a:avLst/>
          </a:prstGeom>
        </p:spPr>
      </p:pic>
    </p:spTree>
    <p:extLst>
      <p:ext uri="{BB962C8B-B14F-4D97-AF65-F5344CB8AC3E}">
        <p14:creationId xmlns:p14="http://schemas.microsoft.com/office/powerpoint/2010/main" val="343461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B782-EA9F-0FA3-A4BF-780D7B231F8C}"/>
              </a:ext>
            </a:extLst>
          </p:cNvPr>
          <p:cNvSpPr>
            <a:spLocks noGrp="1"/>
          </p:cNvSpPr>
          <p:nvPr>
            <p:ph type="title"/>
          </p:nvPr>
        </p:nvSpPr>
        <p:spPr/>
        <p:txBody>
          <a:bodyPr/>
          <a:lstStyle/>
          <a:p>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71CC429-1F9D-49DA-D4D9-957E9E7872B8}"/>
              </a:ext>
            </a:extLst>
          </p:cNvPr>
          <p:cNvSpPr>
            <a:spLocks noGrp="1"/>
          </p:cNvSpPr>
          <p:nvPr>
            <p:ph idx="1"/>
          </p:nvPr>
        </p:nvSpPr>
        <p:spPr/>
        <p:txBody>
          <a:bodyPr/>
          <a:lstStyle/>
          <a:p>
            <a:r>
              <a:rPr lang="tr-TR" dirty="0"/>
              <a:t>*          ==&gt; tüm </a:t>
            </a:r>
            <a:r>
              <a:rPr lang="tr-TR" dirty="0" err="1"/>
              <a:t>tagleri</a:t>
            </a:r>
            <a:r>
              <a:rPr lang="tr-TR" dirty="0"/>
              <a:t> kapsar. (varsayılan genel özellikleri sıfırlamak için kullanılabilir.)</a:t>
            </a:r>
          </a:p>
          <a:p>
            <a:r>
              <a:rPr lang="tr-TR" dirty="0" err="1"/>
              <a:t>div,p</a:t>
            </a:r>
            <a:r>
              <a:rPr lang="tr-TR" dirty="0"/>
              <a:t>{}  ==&gt; hem div hem de p </a:t>
            </a:r>
            <a:r>
              <a:rPr lang="tr-TR" dirty="0" err="1"/>
              <a:t>taglerini</a:t>
            </a:r>
            <a:r>
              <a:rPr lang="tr-TR" dirty="0"/>
              <a:t> kapsar. </a:t>
            </a:r>
          </a:p>
          <a:p>
            <a:r>
              <a:rPr lang="tr-TR" dirty="0"/>
              <a:t>div p{}  ==&gt; </a:t>
            </a:r>
            <a:r>
              <a:rPr lang="tr-TR" dirty="0" err="1"/>
              <a:t>div'ler</a:t>
            </a:r>
            <a:r>
              <a:rPr lang="tr-TR" dirty="0"/>
              <a:t> altında bulunan bütün p'leri kapsayan </a:t>
            </a:r>
            <a:r>
              <a:rPr lang="tr-TR" dirty="0" err="1"/>
              <a:t>selector</a:t>
            </a:r>
            <a:r>
              <a:rPr lang="tr-TR" dirty="0"/>
              <a:t>.</a:t>
            </a:r>
          </a:p>
          <a:p>
            <a:r>
              <a:rPr lang="tr-TR" dirty="0"/>
              <a:t>div&gt;p{} ==&gt; sadece </a:t>
            </a:r>
            <a:r>
              <a:rPr lang="tr-TR" dirty="0" err="1"/>
              <a:t>div'in</a:t>
            </a:r>
            <a:r>
              <a:rPr lang="tr-TR" dirty="0"/>
              <a:t> altında olan p'leri kapsar (</a:t>
            </a:r>
            <a:r>
              <a:rPr lang="tr-TR" dirty="0" err="1"/>
              <a:t>div'in</a:t>
            </a:r>
            <a:r>
              <a:rPr lang="tr-TR" dirty="0"/>
              <a:t> altında başka bir </a:t>
            </a:r>
            <a:r>
              <a:rPr lang="tr-TR" dirty="0" err="1"/>
              <a:t>tag</a:t>
            </a:r>
            <a:r>
              <a:rPr lang="tr-TR" dirty="0"/>
              <a:t> içerisinde p </a:t>
            </a:r>
            <a:r>
              <a:rPr lang="tr-TR" dirty="0" err="1"/>
              <a:t>tagi</a:t>
            </a:r>
            <a:r>
              <a:rPr lang="tr-TR" dirty="0"/>
              <a:t> olanları kapsamaz.)</a:t>
            </a:r>
          </a:p>
          <a:p>
            <a:r>
              <a:rPr lang="tr-TR" dirty="0" err="1"/>
              <a:t>div+p</a:t>
            </a:r>
            <a:r>
              <a:rPr lang="tr-TR" dirty="0"/>
              <a:t>{} ==&gt; </a:t>
            </a:r>
            <a:r>
              <a:rPr lang="tr-TR" dirty="0" err="1"/>
              <a:t>div'e</a:t>
            </a:r>
            <a:r>
              <a:rPr lang="tr-TR" dirty="0"/>
              <a:t> kardeş olan ilk p </a:t>
            </a:r>
            <a:r>
              <a:rPr lang="tr-TR" dirty="0" err="1"/>
              <a:t>tagini</a:t>
            </a:r>
            <a:r>
              <a:rPr lang="tr-TR" dirty="0"/>
              <a:t> kapsar.</a:t>
            </a:r>
          </a:p>
          <a:p>
            <a:r>
              <a:rPr lang="tr-TR" dirty="0" err="1"/>
              <a:t>div~p</a:t>
            </a:r>
            <a:r>
              <a:rPr lang="tr-TR" dirty="0"/>
              <a:t>{} ==&gt; </a:t>
            </a:r>
            <a:r>
              <a:rPr lang="tr-TR" dirty="0" err="1"/>
              <a:t>div'e</a:t>
            </a:r>
            <a:r>
              <a:rPr lang="tr-TR" dirty="0"/>
              <a:t> kardeş olan tüm p </a:t>
            </a:r>
            <a:r>
              <a:rPr lang="tr-TR" dirty="0" err="1"/>
              <a:t>taglerini</a:t>
            </a:r>
            <a:r>
              <a:rPr lang="tr-TR" dirty="0"/>
              <a:t> kapsar.</a:t>
            </a:r>
          </a:p>
        </p:txBody>
      </p:sp>
    </p:spTree>
    <p:extLst>
      <p:ext uri="{BB962C8B-B14F-4D97-AF65-F5344CB8AC3E}">
        <p14:creationId xmlns:p14="http://schemas.microsoft.com/office/powerpoint/2010/main" val="406959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8FA6CA-F728-7D6F-04B1-6C2BD61C6585}"/>
              </a:ext>
            </a:extLst>
          </p:cNvPr>
          <p:cNvSpPr>
            <a:spLocks noGrp="1"/>
          </p:cNvSpPr>
          <p:nvPr>
            <p:ph type="title"/>
          </p:nvPr>
        </p:nvSpPr>
        <p:spPr>
          <a:xfrm>
            <a:off x="2231136" y="864940"/>
            <a:ext cx="7729728" cy="1188720"/>
          </a:xfrm>
        </p:spPr>
        <p:txBody>
          <a:bodyPr/>
          <a:lstStyle/>
          <a:p>
            <a:r>
              <a:rPr lang="tr-TR" dirty="0"/>
              <a:t>Box </a:t>
            </a:r>
            <a:r>
              <a:rPr lang="tr-TR" dirty="0" err="1"/>
              <a:t>sızıng</a:t>
            </a:r>
            <a:br>
              <a:rPr lang="tr-TR" dirty="0"/>
            </a:br>
            <a:r>
              <a:rPr lang="tr-TR" dirty="0" err="1"/>
              <a:t>content-box</a:t>
            </a:r>
            <a:r>
              <a:rPr lang="tr-TR" dirty="0"/>
              <a:t> </a:t>
            </a:r>
            <a:r>
              <a:rPr lang="tr-TR" dirty="0" err="1"/>
              <a:t>border-box</a:t>
            </a:r>
            <a:r>
              <a:rPr lang="tr-TR" dirty="0"/>
              <a:t> farkı</a:t>
            </a:r>
          </a:p>
        </p:txBody>
      </p:sp>
      <p:sp>
        <p:nvSpPr>
          <p:cNvPr id="3" name="İçerik Yer Tutucusu 2">
            <a:extLst>
              <a:ext uri="{FF2B5EF4-FFF2-40B4-BE49-F238E27FC236}">
                <a16:creationId xmlns:a16="http://schemas.microsoft.com/office/drawing/2014/main" id="{F5FEB280-087B-E22E-99B1-0A40828F6CC9}"/>
              </a:ext>
            </a:extLst>
          </p:cNvPr>
          <p:cNvSpPr>
            <a:spLocks noGrp="1"/>
          </p:cNvSpPr>
          <p:nvPr>
            <p:ph idx="1"/>
          </p:nvPr>
        </p:nvSpPr>
        <p:spPr>
          <a:xfrm>
            <a:off x="2231136" y="2485505"/>
            <a:ext cx="7729728" cy="3715789"/>
          </a:xfrm>
        </p:spPr>
        <p:txBody>
          <a:bodyPr/>
          <a:lstStyle/>
          <a:p>
            <a:r>
              <a:rPr lang="tr-TR" b="1" dirty="0"/>
              <a:t>Content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edilmez. CSS </a:t>
            </a:r>
            <a:r>
              <a:rPr lang="tr-TR" dirty="0" err="1"/>
              <a:t>default</a:t>
            </a:r>
            <a:r>
              <a:rPr lang="tr-TR" dirty="0"/>
              <a:t> olarak </a:t>
            </a:r>
            <a:r>
              <a:rPr lang="tr-TR" dirty="0" err="1"/>
              <a:t>content-box’ı</a:t>
            </a:r>
            <a:r>
              <a:rPr lang="tr-TR" dirty="0"/>
              <a:t> kabul eder.</a:t>
            </a:r>
          </a:p>
          <a:p>
            <a:r>
              <a:rPr lang="tr-TR" b="1" dirty="0" err="1"/>
              <a:t>Border</a:t>
            </a:r>
            <a:r>
              <a:rPr lang="tr-TR" b="1" dirty="0"/>
              <a: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edilir.</a:t>
            </a:r>
          </a:p>
          <a:p>
            <a:pPr marL="0" indent="0">
              <a:buNone/>
            </a:pPr>
            <a:r>
              <a:rPr lang="tr-TR" dirty="0"/>
              <a:t>                                             </a:t>
            </a:r>
          </a:p>
          <a:p>
            <a:endParaRPr lang="tr-TR" dirty="0"/>
          </a:p>
        </p:txBody>
      </p:sp>
    </p:spTree>
    <p:extLst>
      <p:ext uri="{BB962C8B-B14F-4D97-AF65-F5344CB8AC3E}">
        <p14:creationId xmlns:p14="http://schemas.microsoft.com/office/powerpoint/2010/main" val="33227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a:t>Content-</a:t>
            </a:r>
            <a:r>
              <a:rPr lang="tr-TR" dirty="0" err="1"/>
              <a:t>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a:t>
            </a:r>
          </a:p>
          <a:p>
            <a:pPr marL="0" indent="0">
              <a:buNone/>
            </a:pPr>
            <a:r>
              <a:rPr lang="tr-TR" dirty="0"/>
              <a:t>	10+20+200+20+10 = 260 pikseldir.</a:t>
            </a:r>
          </a:p>
        </p:txBody>
      </p:sp>
      <p:pic>
        <p:nvPicPr>
          <p:cNvPr id="7" name="Resim 6">
            <a:extLst>
              <a:ext uri="{FF2B5EF4-FFF2-40B4-BE49-F238E27FC236}">
                <a16:creationId xmlns:a16="http://schemas.microsoft.com/office/drawing/2014/main" id="{15FDB78C-BE39-CF1F-CDAD-FC1C8FD8FDC0}"/>
              </a:ext>
            </a:extLst>
          </p:cNvPr>
          <p:cNvPicPr>
            <a:picLocks noChangeAspect="1"/>
          </p:cNvPicPr>
          <p:nvPr/>
        </p:nvPicPr>
        <p:blipFill>
          <a:blip r:embed="rId2"/>
          <a:stretch>
            <a:fillRect/>
          </a:stretch>
        </p:blipFill>
        <p:spPr>
          <a:xfrm>
            <a:off x="4667250" y="2476500"/>
            <a:ext cx="2857500" cy="1905000"/>
          </a:xfrm>
          <a:prstGeom prst="rect">
            <a:avLst/>
          </a:prstGeom>
        </p:spPr>
      </p:pic>
    </p:spTree>
    <p:extLst>
      <p:ext uri="{BB962C8B-B14F-4D97-AF65-F5344CB8AC3E}">
        <p14:creationId xmlns:p14="http://schemas.microsoft.com/office/powerpoint/2010/main" val="221089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CEFEADF-CD0D-215E-E043-B3EA5CAD4454}"/>
              </a:ext>
            </a:extLst>
          </p:cNvPr>
          <p:cNvPicPr>
            <a:picLocks noChangeAspect="1"/>
          </p:cNvPicPr>
          <p:nvPr/>
        </p:nvPicPr>
        <p:blipFill>
          <a:blip r:embed="rId2"/>
          <a:stretch>
            <a:fillRect/>
          </a:stretch>
        </p:blipFill>
        <p:spPr>
          <a:xfrm>
            <a:off x="4667250" y="2476500"/>
            <a:ext cx="2857500" cy="1905000"/>
          </a:xfrm>
          <a:prstGeom prst="rect">
            <a:avLst/>
          </a:prstGeom>
        </p:spPr>
      </p:pic>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err="1"/>
              <a:t>border-box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 200 piksel olacaktır. Kutu içeriğinin genişliği ise:</a:t>
            </a:r>
          </a:p>
          <a:p>
            <a:pPr marL="0" indent="0">
              <a:buNone/>
            </a:pPr>
            <a:r>
              <a:rPr lang="tr-TR" dirty="0"/>
              <a:t>	200-10-20-20-10 = 140 piksel olacaktır.</a:t>
            </a:r>
          </a:p>
        </p:txBody>
      </p:sp>
    </p:spTree>
    <p:extLst>
      <p:ext uri="{BB962C8B-B14F-4D97-AF65-F5344CB8AC3E}">
        <p14:creationId xmlns:p14="http://schemas.microsoft.com/office/powerpoint/2010/main" val="231096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D58E3-1C58-8AAE-F1EB-9F132CA8E71A}"/>
              </a:ext>
            </a:extLst>
          </p:cNvPr>
          <p:cNvSpPr>
            <a:spLocks noGrp="1"/>
          </p:cNvSpPr>
          <p:nvPr>
            <p:ph type="title"/>
          </p:nvPr>
        </p:nvSpPr>
        <p:spPr/>
        <p:txBody>
          <a:bodyPr/>
          <a:lstStyle/>
          <a:p>
            <a:r>
              <a:rPr lang="tr-TR" dirty="0"/>
              <a:t>odev5</a:t>
            </a:r>
          </a:p>
        </p:txBody>
      </p:sp>
      <p:pic>
        <p:nvPicPr>
          <p:cNvPr id="5" name="Resim 4">
            <a:extLst>
              <a:ext uri="{FF2B5EF4-FFF2-40B4-BE49-F238E27FC236}">
                <a16:creationId xmlns:a16="http://schemas.microsoft.com/office/drawing/2014/main" id="{43F754FD-8BF0-D605-592F-FD7DA999094F}"/>
              </a:ext>
            </a:extLst>
          </p:cNvPr>
          <p:cNvPicPr>
            <a:picLocks noChangeAspect="1"/>
          </p:cNvPicPr>
          <p:nvPr/>
        </p:nvPicPr>
        <p:blipFill>
          <a:blip r:embed="rId2"/>
          <a:stretch>
            <a:fillRect/>
          </a:stretch>
        </p:blipFill>
        <p:spPr>
          <a:xfrm>
            <a:off x="3543300" y="2417385"/>
            <a:ext cx="5105400" cy="3543300"/>
          </a:xfrm>
          <a:prstGeom prst="rect">
            <a:avLst/>
          </a:prstGeom>
        </p:spPr>
      </p:pic>
    </p:spTree>
    <p:extLst>
      <p:ext uri="{BB962C8B-B14F-4D97-AF65-F5344CB8AC3E}">
        <p14:creationId xmlns:p14="http://schemas.microsoft.com/office/powerpoint/2010/main" val="217443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BA8DF-36D6-C954-12BE-5283C77435F8}"/>
              </a:ext>
            </a:extLst>
          </p:cNvPr>
          <p:cNvSpPr>
            <a:spLocks noGrp="1"/>
          </p:cNvSpPr>
          <p:nvPr>
            <p:ph type="title"/>
          </p:nvPr>
        </p:nvSpPr>
        <p:spPr/>
        <p:txBody>
          <a:bodyPr/>
          <a:lstStyle/>
          <a:p>
            <a:r>
              <a:rPr lang="tr-TR" dirty="0"/>
              <a:t>tur1</a:t>
            </a:r>
          </a:p>
        </p:txBody>
      </p:sp>
      <p:pic>
        <p:nvPicPr>
          <p:cNvPr id="5" name="Resim 4">
            <a:extLst>
              <a:ext uri="{FF2B5EF4-FFF2-40B4-BE49-F238E27FC236}">
                <a16:creationId xmlns:a16="http://schemas.microsoft.com/office/drawing/2014/main" id="{455D8870-F251-D937-77EC-21285A34AC5D}"/>
              </a:ext>
            </a:extLst>
          </p:cNvPr>
          <p:cNvPicPr>
            <a:picLocks noChangeAspect="1"/>
          </p:cNvPicPr>
          <p:nvPr/>
        </p:nvPicPr>
        <p:blipFill>
          <a:blip r:embed="rId2"/>
          <a:stretch>
            <a:fillRect/>
          </a:stretch>
        </p:blipFill>
        <p:spPr>
          <a:xfrm>
            <a:off x="2519362" y="2588133"/>
            <a:ext cx="7153275" cy="3305175"/>
          </a:xfrm>
          <a:prstGeom prst="rect">
            <a:avLst/>
          </a:prstGeom>
        </p:spPr>
      </p:pic>
    </p:spTree>
    <p:extLst>
      <p:ext uri="{BB962C8B-B14F-4D97-AF65-F5344CB8AC3E}">
        <p14:creationId xmlns:p14="http://schemas.microsoft.com/office/powerpoint/2010/main" val="165149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E5F24-FBB4-6581-57A1-A9518876CDAF}"/>
              </a:ext>
            </a:extLst>
          </p:cNvPr>
          <p:cNvSpPr>
            <a:spLocks noGrp="1"/>
          </p:cNvSpPr>
          <p:nvPr>
            <p:ph type="title"/>
          </p:nvPr>
        </p:nvSpPr>
        <p:spPr/>
        <p:txBody>
          <a:bodyPr/>
          <a:lstStyle/>
          <a:p>
            <a:r>
              <a:rPr lang="tr-TR" dirty="0"/>
              <a:t>tur2</a:t>
            </a:r>
          </a:p>
        </p:txBody>
      </p:sp>
      <p:pic>
        <p:nvPicPr>
          <p:cNvPr id="7" name="Resim 6">
            <a:extLst>
              <a:ext uri="{FF2B5EF4-FFF2-40B4-BE49-F238E27FC236}">
                <a16:creationId xmlns:a16="http://schemas.microsoft.com/office/drawing/2014/main" id="{834CFBC5-24E8-C3B5-A8F2-0B34EA565F05}"/>
              </a:ext>
            </a:extLst>
          </p:cNvPr>
          <p:cNvPicPr>
            <a:picLocks noChangeAspect="1"/>
          </p:cNvPicPr>
          <p:nvPr/>
        </p:nvPicPr>
        <p:blipFill>
          <a:blip r:embed="rId2"/>
          <a:stretch>
            <a:fillRect/>
          </a:stretch>
        </p:blipFill>
        <p:spPr>
          <a:xfrm>
            <a:off x="900112" y="2378583"/>
            <a:ext cx="10391775" cy="3514725"/>
          </a:xfrm>
          <a:prstGeom prst="rect">
            <a:avLst/>
          </a:prstGeom>
        </p:spPr>
      </p:pic>
    </p:spTree>
    <p:extLst>
      <p:ext uri="{BB962C8B-B14F-4D97-AF65-F5344CB8AC3E}">
        <p14:creationId xmlns:p14="http://schemas.microsoft.com/office/powerpoint/2010/main" val="300873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423</TotalTime>
  <Words>1451</Words>
  <Application>Microsoft Office PowerPoint</Application>
  <PresentationFormat>Geniş ekran</PresentationFormat>
  <Paragraphs>162</Paragraphs>
  <Slides>44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44</vt:i4>
      </vt:variant>
    </vt:vector>
  </HeadingPairs>
  <TitlesOfParts>
    <vt:vector size="48" baseType="lpstr">
      <vt:lpstr>Arial</vt:lpstr>
      <vt:lpstr>Gill Sans MT</vt:lpstr>
      <vt:lpstr>Lato</vt:lpstr>
      <vt:lpstr>Parcel</vt:lpstr>
      <vt:lpstr>atmosware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lpstr>Dısplay:none, vısıbılıty:none farkı</vt:lpstr>
      <vt:lpstr>PowerPoint Sunusu</vt:lpstr>
      <vt:lpstr>Pseudo class nedir ?</vt:lpstr>
      <vt:lpstr>PowerPoint Sunusu</vt:lpstr>
      <vt:lpstr>PowerPoint Sunusu</vt:lpstr>
      <vt:lpstr>Pseudo element nedir ?</vt:lpstr>
      <vt:lpstr>PowerPoint Sunusu</vt:lpstr>
      <vt:lpstr>Group selectors</vt:lpstr>
      <vt:lpstr>Box sızıng content-box border-box farkı</vt:lpstr>
      <vt:lpstr>Content-box</vt:lpstr>
      <vt:lpstr>border-box</vt:lpstr>
      <vt:lpstr>odev5</vt:lpstr>
      <vt:lpstr>tur1</vt:lpstr>
      <vt:lpstr>tur2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14</cp:revision>
  <dcterms:created xsi:type="dcterms:W3CDTF">2022-05-23T16:05:18Z</dcterms:created>
  <dcterms:modified xsi:type="dcterms:W3CDTF">2022-05-25T22:30:16Z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