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hafta 1.gün   URI-URL arasındaki farklar" id="{74FBF640-2108-44A3-B2C9-FC27BFF997B3}">
          <p14:sldIdLst>
            <p14:sldId id="256"/>
            <p14:sldId id="257"/>
          </p14:sldIdLst>
        </p14:section>
        <p14:section name="HTTP Yapısı" id="{BFAF17EB-DC60-4A4B-8941-E3FE308ECB9F}">
          <p14:sldIdLst>
            <p14:sldId id="258"/>
            <p14:sldId id="259"/>
            <p14:sldId id="260"/>
            <p14:sldId id="261"/>
          </p14:sldIdLst>
        </p14:section>
        <p14:section name="Npm" id="{5EFC3FA7-A113-4579-839F-CCF910A122A2}">
          <p14:sldIdLst>
            <p14:sldId id="262"/>
            <p14:sldId id="263"/>
          </p14:sldIdLst>
        </p14:section>
        <p14:section name="Node.js" id="{DE71FDDD-C1A6-4D53-A944-C8D47FCAE56B}">
          <p14:sldIdLst>
            <p14:sldId id="264"/>
            <p14:sldId id="265"/>
          </p14:sldIdLst>
        </p14:section>
        <p14:section name="JAVA 8" id="{39383DF6-894E-485E-8DC9-EA28D852B72C}">
          <p14:sldIdLst>
            <p14:sldId id="266"/>
          </p14:sldIdLst>
        </p14:section>
        <p14:section name="1.hafta 2.gün   xhtml ile Html5 arasındaki farklar" id="{EE7AE767-FA59-4FBC-93A1-689B3C85E57B}">
          <p14:sldIdLst>
            <p14:sldId id="267"/>
            <p14:sldId id="268"/>
            <p14:sldId id="269"/>
          </p14:sldIdLst>
        </p14:section>
        <p14:section name="semantin   non-semantic" id="{F7BE0528-BBA8-4510-A844-DAA2ED600EE8}">
          <p14:sldIdLst>
            <p14:sldId id="270"/>
          </p14:sldIdLst>
        </p14:section>
        <p14:section name="Table- colspan-rowspan" id="{25DBA452-4A96-4761-9AC5-BDDFEBC73E65}">
          <p14:sldIdLst>
            <p14:sldId id="271"/>
            <p14:sldId id="272"/>
            <p14:sldId id="273"/>
          </p14:sldIdLst>
        </p14:section>
        <p14:section name="1.hafta 2.gün yazılım ödevleri" id="{E59D85D2-A7E5-4ABD-BDB7-D08269E06BE9}">
          <p14:sldIdLst>
            <p14:sldId id="274"/>
            <p14:sldId id="275"/>
            <p14:sldId id="276"/>
            <p14:sldId id="277"/>
            <p14:sldId id="278"/>
            <p14:sldId id="279"/>
          </p14:sldIdLst>
        </p14:section>
        <p14:section name="1.hafta 3.gün display:none-visibility:none arasındaki farklar" id="{06541B3E-FBDD-4966-9937-6A9AAACAF4AB}">
          <p14:sldIdLst>
            <p14:sldId id="280"/>
            <p14:sldId id="281"/>
            <p14:sldId id="282"/>
          </p14:sldIdLst>
        </p14:section>
        <p14:section name="pseudo class-pseudo element" id="{F14D9556-F3DB-4815-A1F8-C9260A754032}">
          <p14:sldIdLst>
            <p14:sldId id="283"/>
            <p14:sldId id="284"/>
            <p14:sldId id="285"/>
          </p14:sldIdLst>
        </p14:section>
        <p14:section name="group selectors : div" id="{A53642CD-8CB5-47A4-8DD3-AC63D5992DCA}">
          <p14:sldIdLst>
            <p14:sldId id="286"/>
            <p14:sldId id="287"/>
            <p14:sldId id="288"/>
            <p14:sldId id="289"/>
            <p14:sldId id="290"/>
            <p14:sldId id="291"/>
            <p14:sldId id="292"/>
            <p14:sldId id="293"/>
            <p14:sldId id="294"/>
          </p14:sldIdLst>
        </p14:section>
        <p14:section name="box-sizing  content-box   border-box" id="{4DDA5C0E-6456-48E6-85D4-1CA9E6252E0C}">
          <p14:sldIdLst>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26.05.2022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26.05.2022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2204864"/>
            <a:ext cx="7772400" cy="1470025"/>
          </a:xfrm>
        </p:spPr>
        <p:txBody>
          <a:bodyPr/>
          <a:lstStyle/>
          <a:p>
            <a:r>
              <a:rPr lang="tr-TR" dirty="0" smtClean="0"/>
              <a:t>URI-URL Arasındaki Farklar</a:t>
            </a:r>
            <a:endParaRPr lang="tr-TR" dirty="0"/>
          </a:p>
        </p:txBody>
      </p:sp>
      <p:sp>
        <p:nvSpPr>
          <p:cNvPr id="4" name="Başlık 1"/>
          <p:cNvSpPr txBox="1">
            <a:spLocks/>
          </p:cNvSpPr>
          <p:nvPr/>
        </p:nvSpPr>
        <p:spPr>
          <a:xfrm>
            <a:off x="683568" y="11663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Burak Can Gültekin</a:t>
            </a:r>
            <a:endParaRPr lang="tr-TR" dirty="0"/>
          </a:p>
        </p:txBody>
      </p:sp>
    </p:spTree>
    <p:extLst>
      <p:ext uri="{BB962C8B-B14F-4D97-AF65-F5344CB8AC3E}">
        <p14:creationId xmlns:p14="http://schemas.microsoft.com/office/powerpoint/2010/main" val="4131312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a:t>V8 engine </a:t>
            </a:r>
            <a:r>
              <a:rPr lang="tr-TR" sz="2400" dirty="0" err="1"/>
              <a:t>JavaScript</a:t>
            </a:r>
            <a:r>
              <a:rPr lang="tr-TR" sz="2400" dirty="0"/>
              <a:t> kodu makine koduna çevirdiği için uygulamalar çok hızlı performanslara erişebilmektedir. </a:t>
            </a:r>
            <a:endParaRPr lang="tr-TR" sz="2400" dirty="0" smtClean="0"/>
          </a:p>
          <a:p>
            <a:r>
              <a:rPr lang="tr-TR" sz="2400" dirty="0"/>
              <a:t>I/O ve network işlemlerini </a:t>
            </a:r>
            <a:r>
              <a:rPr lang="tr-TR" sz="2400" dirty="0" err="1"/>
              <a:t>non-blocking</a:t>
            </a:r>
            <a:r>
              <a:rPr lang="tr-TR" sz="2400" dirty="0"/>
              <a:t> olarak çalıştıran Node.js, zaman ve kaynak kullanımı konusunda çok başarılıdır. </a:t>
            </a:r>
            <a:endParaRPr lang="tr-TR" sz="2400" dirty="0" smtClean="0"/>
          </a:p>
          <a:p>
            <a:r>
              <a:rPr lang="tr-TR" sz="2400" dirty="0" err="1"/>
              <a:t>Non-bloking</a:t>
            </a:r>
            <a:r>
              <a:rPr lang="tr-TR" sz="2400" dirty="0"/>
              <a:t>; bir uygulama üzerinde bir işlem yaparken işlemlerin </a:t>
            </a:r>
            <a:r>
              <a:rPr lang="tr-TR" sz="2400" dirty="0" err="1"/>
              <a:t>birbiririni</a:t>
            </a:r>
            <a:r>
              <a:rPr lang="tr-TR" sz="2400" dirty="0"/>
              <a:t> beklemediği, </a:t>
            </a:r>
            <a:r>
              <a:rPr lang="tr-TR" sz="2400" dirty="0" err="1"/>
              <a:t>asekron</a:t>
            </a:r>
            <a:r>
              <a:rPr lang="tr-TR" sz="2400" dirty="0"/>
              <a:t> olarak gerçekleştiği anlamına gelir. </a:t>
            </a:r>
            <a:endParaRPr lang="tr-TR" sz="2400" dirty="0" smtClean="0"/>
          </a:p>
          <a:p>
            <a:r>
              <a:rPr lang="tr-TR" sz="2400" dirty="0"/>
              <a:t>Node.js performanslı ve gerçek zamanlı veriye dayalı uygulamalar geliştirmek için kullanılabilecek önde gelen teknolojilerden birisidir. </a:t>
            </a:r>
          </a:p>
        </p:txBody>
      </p:sp>
    </p:spTree>
    <p:extLst>
      <p:ext uri="{BB962C8B-B14F-4D97-AF65-F5344CB8AC3E}">
        <p14:creationId xmlns:p14="http://schemas.microsoft.com/office/powerpoint/2010/main" val="2683091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JAVA 8</a:t>
            </a:r>
            <a:endParaRPr lang="tr-TR" dirty="0"/>
          </a:p>
        </p:txBody>
      </p:sp>
      <p:sp>
        <p:nvSpPr>
          <p:cNvPr id="3" name="İçerik Yer Tutucusu 2"/>
          <p:cNvSpPr>
            <a:spLocks noGrp="1"/>
          </p:cNvSpPr>
          <p:nvPr>
            <p:ph idx="1"/>
          </p:nvPr>
        </p:nvSpPr>
        <p:spPr/>
        <p:txBody>
          <a:bodyPr>
            <a:normAutofit fontScale="92500" lnSpcReduction="10000"/>
          </a:bodyPr>
          <a:lstStyle/>
          <a:p>
            <a:r>
              <a:rPr lang="tr-TR" sz="2600" dirty="0"/>
              <a:t>18 Mart 2014’te ilk sürümü yayınlanan Java 8. Bir çok yeni özellik getirdi</a:t>
            </a:r>
            <a:r>
              <a:rPr lang="tr-TR" sz="2600" dirty="0" smtClean="0"/>
              <a:t>.</a:t>
            </a:r>
          </a:p>
          <a:p>
            <a:r>
              <a:rPr lang="tr-TR" sz="2600" dirty="0"/>
              <a:t>Java 8 ile birlikte hayatımıza giren yenilikleri genel olarak aşağıdaki şekilde listeleyebiliriz</a:t>
            </a:r>
            <a:r>
              <a:rPr lang="tr-TR" sz="2600" dirty="0" smtClean="0"/>
              <a:t>;</a:t>
            </a:r>
          </a:p>
          <a:p>
            <a:r>
              <a:rPr lang="tr-TR" sz="2600" b="1" dirty="0" err="1"/>
              <a:t>Lambda</a:t>
            </a:r>
            <a:r>
              <a:rPr lang="tr-TR" sz="2600" b="1" dirty="0"/>
              <a:t> </a:t>
            </a:r>
            <a:r>
              <a:rPr lang="tr-TR" sz="2600" b="1" dirty="0" err="1"/>
              <a:t>expressions</a:t>
            </a:r>
            <a:endParaRPr lang="tr-TR" sz="2600" dirty="0"/>
          </a:p>
          <a:p>
            <a:r>
              <a:rPr lang="tr-TR" sz="2600" b="1" dirty="0" err="1"/>
              <a:t>Functional</a:t>
            </a:r>
            <a:r>
              <a:rPr lang="tr-TR" sz="2600" b="1" dirty="0"/>
              <a:t> </a:t>
            </a:r>
            <a:r>
              <a:rPr lang="tr-TR" sz="2600" b="1" dirty="0" err="1"/>
              <a:t>interfaces</a:t>
            </a:r>
            <a:endParaRPr lang="tr-TR" sz="2600" dirty="0"/>
          </a:p>
          <a:p>
            <a:r>
              <a:rPr lang="tr-TR" sz="2600" b="1" dirty="0" err="1"/>
              <a:t>Method</a:t>
            </a:r>
            <a:r>
              <a:rPr lang="tr-TR" sz="2600" b="1" dirty="0"/>
              <a:t> </a:t>
            </a:r>
            <a:r>
              <a:rPr lang="tr-TR" sz="2600" b="1" dirty="0" err="1"/>
              <a:t>references</a:t>
            </a:r>
            <a:endParaRPr lang="tr-TR" sz="2600" dirty="0"/>
          </a:p>
          <a:p>
            <a:r>
              <a:rPr lang="tr-TR" sz="2600" b="1" dirty="0" err="1"/>
              <a:t>Stream</a:t>
            </a:r>
            <a:r>
              <a:rPr lang="tr-TR" sz="2600" b="1" dirty="0"/>
              <a:t> API</a:t>
            </a:r>
            <a:endParaRPr lang="tr-TR" sz="2600" dirty="0"/>
          </a:p>
          <a:p>
            <a:r>
              <a:rPr lang="tr-TR" sz="2600" b="1" dirty="0" err="1"/>
              <a:t>Optional</a:t>
            </a:r>
            <a:r>
              <a:rPr lang="tr-TR" sz="2600" b="1" dirty="0"/>
              <a:t> </a:t>
            </a:r>
            <a:r>
              <a:rPr lang="tr-TR" sz="2600" b="1" dirty="0" err="1"/>
              <a:t>class</a:t>
            </a:r>
            <a:endParaRPr lang="tr-TR" sz="2600" dirty="0"/>
          </a:p>
          <a:p>
            <a:r>
              <a:rPr lang="tr-TR" sz="2600" b="1" dirty="0" err="1"/>
              <a:t>Concurrency</a:t>
            </a:r>
            <a:r>
              <a:rPr lang="tr-TR" sz="2600" b="1" dirty="0"/>
              <a:t> </a:t>
            </a:r>
            <a:r>
              <a:rPr lang="tr-TR" sz="2600" b="1" dirty="0" err="1"/>
              <a:t>Enhancements</a:t>
            </a:r>
            <a:endParaRPr lang="tr-TR" sz="2600" dirty="0"/>
          </a:p>
          <a:p>
            <a:r>
              <a:rPr lang="tr-TR" sz="2600" b="1" dirty="0"/>
              <a:t>JDBC </a:t>
            </a:r>
            <a:r>
              <a:rPr lang="tr-TR" sz="2600" b="1" dirty="0" err="1"/>
              <a:t>Enhancements</a:t>
            </a:r>
            <a:r>
              <a:rPr lang="tr-TR" sz="2600" b="1" dirty="0"/>
              <a:t> </a:t>
            </a:r>
            <a:r>
              <a:rPr lang="tr-TR" sz="2600" b="1" dirty="0" err="1"/>
              <a:t>etc</a:t>
            </a:r>
            <a:r>
              <a:rPr lang="tr-TR" sz="2600" b="1" dirty="0"/>
              <a:t>.</a:t>
            </a:r>
            <a:endParaRPr lang="tr-TR" sz="2600" dirty="0"/>
          </a:p>
          <a:p>
            <a:endParaRPr lang="tr-TR" dirty="0"/>
          </a:p>
        </p:txBody>
      </p:sp>
    </p:spTree>
    <p:extLst>
      <p:ext uri="{BB962C8B-B14F-4D97-AF65-F5344CB8AC3E}">
        <p14:creationId xmlns:p14="http://schemas.microsoft.com/office/powerpoint/2010/main" val="1902404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XHTML-HTML5</a:t>
            </a:r>
            <a:br>
              <a:rPr lang="tr-TR" dirty="0" smtClean="0"/>
            </a:br>
            <a:endParaRPr lang="tr-TR" dirty="0"/>
          </a:p>
        </p:txBody>
      </p:sp>
      <p:sp>
        <p:nvSpPr>
          <p:cNvPr id="3" name="İçerik Yer Tutucusu 2"/>
          <p:cNvSpPr>
            <a:spLocks noGrp="1"/>
          </p:cNvSpPr>
          <p:nvPr>
            <p:ph idx="1"/>
          </p:nvPr>
        </p:nvSpPr>
        <p:spPr/>
        <p:txBody>
          <a:bodyPr/>
          <a:lstStyle/>
          <a:p>
            <a:r>
              <a:rPr lang="tr-TR" sz="2400" dirty="0"/>
              <a:t>HTML5, HTML in 5nci revizyonudur.</a:t>
            </a:r>
          </a:p>
          <a:p>
            <a:r>
              <a:rPr lang="tr-TR" sz="2400" dirty="0"/>
              <a:t>XHTML Genişletilebilir HTML </a:t>
            </a:r>
            <a:r>
              <a:rPr lang="tr-TR" sz="2400" dirty="0" err="1"/>
              <a:t>şeklindede</a:t>
            </a:r>
            <a:r>
              <a:rPr lang="tr-TR" sz="2400" dirty="0"/>
              <a:t> değerlendirilir.</a:t>
            </a:r>
          </a:p>
          <a:p>
            <a:r>
              <a:rPr lang="tr-TR" sz="2400" dirty="0"/>
              <a:t>XHTML, HTML ve XML arasında bir köprüdür.</a:t>
            </a:r>
          </a:p>
          <a:p>
            <a:r>
              <a:rPr lang="tr-TR" sz="2400" dirty="0"/>
              <a:t>XHTML daha çok HTML 4 için kullanılır.</a:t>
            </a:r>
          </a:p>
          <a:p>
            <a:r>
              <a:rPr lang="tr-TR" sz="2400" dirty="0"/>
              <a:t>HTML de açılan tüm etiketler kapanmalıdır.</a:t>
            </a:r>
          </a:p>
          <a:p>
            <a:r>
              <a:rPr lang="tr-TR" sz="2400" dirty="0"/>
              <a:t>HTML kodlama üzerindeki gereksinimleri XHTML göre daha azdır.</a:t>
            </a:r>
          </a:p>
          <a:p>
            <a:endParaRPr lang="tr-TR" dirty="0"/>
          </a:p>
        </p:txBody>
      </p:sp>
    </p:spTree>
    <p:extLst>
      <p:ext uri="{BB962C8B-B14F-4D97-AF65-F5344CB8AC3E}">
        <p14:creationId xmlns:p14="http://schemas.microsoft.com/office/powerpoint/2010/main" val="3076391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normAutofit/>
          </a:bodyPr>
          <a:lstStyle/>
          <a:p>
            <a:r>
              <a:rPr lang="tr-TR" sz="2400" dirty="0"/>
              <a:t>XHTML, açılımıyla </a:t>
            </a:r>
            <a:r>
              <a:rPr lang="tr-TR" sz="2400" dirty="0" err="1"/>
              <a:t>Extensible</a:t>
            </a:r>
            <a:r>
              <a:rPr lang="tr-TR" sz="2400" dirty="0"/>
              <a:t> </a:t>
            </a:r>
            <a:r>
              <a:rPr lang="tr-TR" sz="2400" dirty="0" err="1"/>
              <a:t>HyperText</a:t>
            </a:r>
            <a:r>
              <a:rPr lang="tr-TR" sz="2400" dirty="0"/>
              <a:t> </a:t>
            </a:r>
            <a:r>
              <a:rPr lang="tr-TR" sz="2400" dirty="0" err="1"/>
              <a:t>Markup</a:t>
            </a:r>
            <a:r>
              <a:rPr lang="tr-TR" sz="2400" dirty="0"/>
              <a:t> Language </a:t>
            </a:r>
            <a:r>
              <a:rPr lang="tr-TR" sz="2400" dirty="0" err="1"/>
              <a:t>türkçesi</a:t>
            </a:r>
            <a:r>
              <a:rPr lang="tr-TR" sz="2400" dirty="0"/>
              <a:t> Genişletilebilir Büyütülmüş Metin İşaretleme Dili istemci taraflı(</a:t>
            </a:r>
            <a:r>
              <a:rPr lang="tr-TR" sz="2400" dirty="0" err="1"/>
              <a:t>client</a:t>
            </a:r>
            <a:r>
              <a:rPr lang="tr-TR" sz="2400" dirty="0"/>
              <a:t> </a:t>
            </a:r>
            <a:r>
              <a:rPr lang="tr-TR" sz="2400" dirty="0" err="1"/>
              <a:t>side</a:t>
            </a:r>
            <a:r>
              <a:rPr lang="tr-TR" sz="2400" dirty="0"/>
              <a:t>) bir metin işaretleme dilidir. XHTML 26 Haziran 2000’den beri bir web </a:t>
            </a:r>
            <a:r>
              <a:rPr lang="tr-TR" sz="2400" dirty="0" err="1"/>
              <a:t>standartıdır</a:t>
            </a:r>
            <a:r>
              <a:rPr lang="tr-TR" sz="2400" dirty="0"/>
              <a:t>. Kodlama olarak oldukça büyük farklar yaratan bu dil </a:t>
            </a:r>
            <a:r>
              <a:rPr lang="tr-TR" sz="2400" dirty="0" err="1"/>
              <a:t>için:’XML</a:t>
            </a:r>
            <a:r>
              <a:rPr lang="tr-TR" sz="2400" dirty="0"/>
              <a:t> sözdiziminin HTML içinde kullanılması.’ diyebiliriz. HTML dilinin farklı tarayıcılarda </a:t>
            </a:r>
            <a:r>
              <a:rPr lang="tr-TR" sz="2400" dirty="0" smtClean="0"/>
              <a:t>farklı </a:t>
            </a:r>
            <a:r>
              <a:rPr lang="tr-TR" sz="2400" dirty="0"/>
              <a:t>yorumlanması ve sözdiziminde fazla düzensizlik ve hata olduğu için XHTML W3C(World </a:t>
            </a:r>
            <a:r>
              <a:rPr lang="tr-TR" sz="2400" dirty="0" err="1"/>
              <a:t>Wide</a:t>
            </a:r>
            <a:r>
              <a:rPr lang="tr-TR" sz="2400" dirty="0"/>
              <a:t> Web </a:t>
            </a:r>
            <a:r>
              <a:rPr lang="tr-TR" sz="2400" dirty="0" err="1"/>
              <a:t>Consortium</a:t>
            </a:r>
            <a:r>
              <a:rPr lang="tr-TR" sz="2400" dirty="0"/>
              <a:t> – WWW) tarafından önerilmiştir. </a:t>
            </a:r>
            <a:r>
              <a:rPr lang="tr-TR" sz="2400" dirty="0" err="1"/>
              <a:t>XHTML’nin</a:t>
            </a:r>
            <a:r>
              <a:rPr lang="tr-TR" sz="2400" dirty="0"/>
              <a:t> diğer bir özelliği de kodlama yapanları CSS teknolojisini kullanmaya özendirmesidir.</a:t>
            </a:r>
          </a:p>
        </p:txBody>
      </p:sp>
    </p:spTree>
    <p:extLst>
      <p:ext uri="{BB962C8B-B14F-4D97-AF65-F5344CB8AC3E}">
        <p14:creationId xmlns:p14="http://schemas.microsoft.com/office/powerpoint/2010/main" val="2320961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idx="1"/>
          </p:nvPr>
        </p:nvSpPr>
        <p:spPr>
          <a:xfrm>
            <a:off x="457200" y="188640"/>
            <a:ext cx="8229600" cy="5937523"/>
          </a:xfrm>
        </p:spPr>
        <p:txBody>
          <a:bodyPr>
            <a:noAutofit/>
          </a:bodyPr>
          <a:lstStyle/>
          <a:p>
            <a:r>
              <a:rPr lang="tr-TR" sz="2400" dirty="0"/>
              <a:t>Webde kullanılan en güçlü ve yaygın bir dildir. </a:t>
            </a:r>
            <a:r>
              <a:rPr lang="tr-TR" sz="2400" dirty="0" err="1"/>
              <a:t>İsmindende</a:t>
            </a:r>
            <a:r>
              <a:rPr lang="tr-TR" sz="2400" dirty="0"/>
              <a:t> anlaşıldığı gibi HTML5, HTML dilinin 5nci revizyonudur. HTML çevrimiçi komut geliştirilmesinde kullanılan bir dildir. Açılımı “</a:t>
            </a:r>
            <a:r>
              <a:rPr lang="tr-TR" sz="2400" dirty="0" err="1"/>
              <a:t>Hyper</a:t>
            </a:r>
            <a:r>
              <a:rPr lang="tr-TR" sz="2400" dirty="0"/>
              <a:t> </a:t>
            </a:r>
            <a:r>
              <a:rPr lang="tr-TR" sz="2400" dirty="0" err="1"/>
              <a:t>Text</a:t>
            </a:r>
            <a:r>
              <a:rPr lang="tr-TR" sz="2400" dirty="0"/>
              <a:t> Mark-</a:t>
            </a:r>
            <a:r>
              <a:rPr lang="tr-TR" sz="2400" dirty="0" err="1"/>
              <a:t>up</a:t>
            </a:r>
            <a:r>
              <a:rPr lang="tr-TR" sz="2400" dirty="0"/>
              <a:t> Language” </a:t>
            </a:r>
            <a:r>
              <a:rPr lang="tr-TR" sz="2400" dirty="0" err="1"/>
              <a:t>dir</a:t>
            </a:r>
            <a:r>
              <a:rPr lang="tr-TR" sz="2400" dirty="0"/>
              <a:t>. . Internet Explorer, </a:t>
            </a:r>
            <a:r>
              <a:rPr lang="tr-TR" sz="2400" dirty="0" err="1"/>
              <a:t>Mozilla</a:t>
            </a:r>
            <a:r>
              <a:rPr lang="tr-TR" sz="2400" dirty="0"/>
              <a:t> </a:t>
            </a:r>
            <a:r>
              <a:rPr lang="tr-TR" sz="2400" dirty="0" err="1"/>
              <a:t>Firefox</a:t>
            </a:r>
            <a:r>
              <a:rPr lang="tr-TR" sz="2400" dirty="0"/>
              <a:t> ve Opera tarayıcılarının güncel sürümleri tarafından kısmen desteklenmektedir. Günümüzde kullanılan HTML 4.1 sürümü, Youtube, deneme aşamasında HTML5’i kullanıcılarına sunmaktadır.</a:t>
            </a:r>
          </a:p>
          <a:p>
            <a:r>
              <a:rPr lang="tr-TR" sz="2400" dirty="0"/>
              <a:t>HTML5 kullanmak aynı zamanda UI (kullanıcı arabirimi) mühendislerinin ve </a:t>
            </a:r>
            <a:r>
              <a:rPr lang="tr-TR" sz="2400" dirty="0" err="1"/>
              <a:t>back</a:t>
            </a:r>
            <a:r>
              <a:rPr lang="tr-TR" sz="2400" dirty="0"/>
              <a:t> </a:t>
            </a:r>
            <a:r>
              <a:rPr lang="tr-TR" sz="2400" dirty="0" err="1"/>
              <a:t>end</a:t>
            </a:r>
            <a:r>
              <a:rPr lang="tr-TR" sz="2400" dirty="0"/>
              <a:t> (sunucu uygulama) geliştiricilerinin sadece tek </a:t>
            </a:r>
            <a:r>
              <a:rPr lang="tr-TR" sz="2400" dirty="0" err="1"/>
              <a:t>codebase</a:t>
            </a:r>
            <a:r>
              <a:rPr lang="tr-TR" sz="2400" dirty="0"/>
              <a:t> kullanımından yararlanabiliyor olmaları demektir. Yapının temelleri aynı kalsa da, her platforma entegre edilmiş </a:t>
            </a:r>
            <a:r>
              <a:rPr lang="tr-TR" sz="2400" dirty="0" err="1"/>
              <a:t>back</a:t>
            </a:r>
            <a:r>
              <a:rPr lang="tr-TR" sz="2400" dirty="0"/>
              <a:t> </a:t>
            </a:r>
            <a:r>
              <a:rPr lang="tr-TR" sz="2400" dirty="0" err="1"/>
              <a:t>end</a:t>
            </a:r>
            <a:r>
              <a:rPr lang="tr-TR" sz="2400" dirty="0"/>
              <a:t> </a:t>
            </a:r>
            <a:r>
              <a:rPr lang="tr-TR" sz="2400" dirty="0" err="1"/>
              <a:t>layerlar</a:t>
            </a:r>
            <a:r>
              <a:rPr lang="tr-TR" sz="2400" dirty="0"/>
              <a:t> ve görüntüler olabilecektir. Bu, birbirine bağlı bir ürün tecrübesinin yaratılmasına yardım eden ürün çizgisinin karşısında, gelişimin yayılma sürecini hızlandırmaktadır.</a:t>
            </a:r>
          </a:p>
        </p:txBody>
      </p:sp>
    </p:spTree>
    <p:extLst>
      <p:ext uri="{BB962C8B-B14F-4D97-AF65-F5344CB8AC3E}">
        <p14:creationId xmlns:p14="http://schemas.microsoft.com/office/powerpoint/2010/main" val="2972819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Semantic</a:t>
            </a:r>
            <a:r>
              <a:rPr lang="tr-TR" dirty="0" smtClean="0"/>
              <a:t>  </a:t>
            </a:r>
            <a:r>
              <a:rPr lang="tr-TR" dirty="0" err="1" smtClean="0"/>
              <a:t>non-Semantic</a:t>
            </a:r>
            <a:endParaRPr lang="tr-TR" dirty="0"/>
          </a:p>
        </p:txBody>
      </p:sp>
      <p:sp>
        <p:nvSpPr>
          <p:cNvPr id="3" name="İçerik Yer Tutucusu 2"/>
          <p:cNvSpPr>
            <a:spLocks noGrp="1"/>
          </p:cNvSpPr>
          <p:nvPr>
            <p:ph idx="1"/>
          </p:nvPr>
        </p:nvSpPr>
        <p:spPr/>
        <p:txBody>
          <a:bodyPr>
            <a:normAutofit/>
          </a:bodyPr>
          <a:lstStyle/>
          <a:p>
            <a:r>
              <a:rPr lang="tr-TR" sz="2400" dirty="0" err="1" smtClean="0"/>
              <a:t>Semantic</a:t>
            </a:r>
            <a:r>
              <a:rPr lang="tr-TR" sz="2400" dirty="0" smtClean="0"/>
              <a:t>(Anlamsal) Elemanlar: Tarayıcılara ve kod yazarlarına aynı anlamı ifade ederler.</a:t>
            </a:r>
          </a:p>
          <a:p>
            <a:r>
              <a:rPr lang="tr-TR" sz="2400" dirty="0" smtClean="0"/>
              <a:t>Kelime anlamı ile aynı işi yapan html elemanlarıdır. Mesela; &lt;</a:t>
            </a:r>
            <a:r>
              <a:rPr lang="tr-TR" sz="2400" dirty="0" err="1" smtClean="0"/>
              <a:t>article</a:t>
            </a:r>
            <a:r>
              <a:rPr lang="tr-TR" sz="2400" dirty="0" smtClean="0"/>
              <a:t>&gt; </a:t>
            </a:r>
            <a:r>
              <a:rPr lang="tr-TR" sz="2400" dirty="0" err="1" smtClean="0"/>
              <a:t>tagı</a:t>
            </a:r>
            <a:r>
              <a:rPr lang="tr-TR" sz="2400" dirty="0" smtClean="0"/>
              <a:t> semantik bir elemandır. Çünkü </a:t>
            </a:r>
            <a:r>
              <a:rPr lang="tr-TR" sz="2400" dirty="0" err="1" smtClean="0"/>
              <a:t>article</a:t>
            </a:r>
            <a:r>
              <a:rPr lang="tr-TR" sz="2400" dirty="0" smtClean="0"/>
              <a:t>, makale demektir ve &lt;</a:t>
            </a:r>
            <a:r>
              <a:rPr lang="tr-TR" sz="2400" dirty="0" err="1" smtClean="0"/>
              <a:t>article</a:t>
            </a:r>
            <a:r>
              <a:rPr lang="tr-TR" sz="2400" dirty="0" smtClean="0"/>
              <a:t>&gt; </a:t>
            </a:r>
            <a:r>
              <a:rPr lang="tr-TR" sz="2400" dirty="0" err="1" smtClean="0"/>
              <a:t>tagı</a:t>
            </a:r>
            <a:r>
              <a:rPr lang="tr-TR" sz="2400" dirty="0" smtClean="0"/>
              <a:t> da gerçekten, sayfamıza, bir makale elemanı eklemek için kullanılır.</a:t>
            </a:r>
          </a:p>
          <a:p>
            <a:r>
              <a:rPr lang="tr-TR" sz="2400" dirty="0" err="1" smtClean="0"/>
              <a:t>Non-Semantic</a:t>
            </a:r>
            <a:r>
              <a:rPr lang="tr-TR" sz="2400" dirty="0" smtClean="0"/>
              <a:t>(anlamsal olmayan) Elemanlar: Tarayıcılara ve kod yazarlarına aynı anlamı ifade etmezler.</a:t>
            </a:r>
          </a:p>
          <a:p>
            <a:r>
              <a:rPr lang="tr-TR" sz="2400" dirty="0" smtClean="0"/>
              <a:t>&lt;</a:t>
            </a:r>
            <a:r>
              <a:rPr lang="tr-TR" sz="2400" dirty="0" err="1" smtClean="0"/>
              <a:t>span</a:t>
            </a:r>
            <a:r>
              <a:rPr lang="tr-TR" sz="2400" dirty="0" smtClean="0"/>
              <a:t>&gt; ve &lt;div&gt; gibi elemanlar, kelime anlamının dışında görevler yaparlar. Yani içerikleri ile anlamları arasında benzerlik yoktur.</a:t>
            </a:r>
            <a:endParaRPr lang="tr-TR" sz="2400" dirty="0"/>
          </a:p>
        </p:txBody>
      </p:sp>
    </p:spTree>
    <p:extLst>
      <p:ext uri="{BB962C8B-B14F-4D97-AF65-F5344CB8AC3E}">
        <p14:creationId xmlns:p14="http://schemas.microsoft.com/office/powerpoint/2010/main" val="3893361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562074"/>
          </a:xfrm>
        </p:spPr>
        <p:txBody>
          <a:bodyPr>
            <a:normAutofit fontScale="90000"/>
          </a:bodyPr>
          <a:lstStyle/>
          <a:p>
            <a:r>
              <a:rPr lang="tr-TR" dirty="0" err="1" smtClean="0"/>
              <a:t>Colspan-Rowspan</a:t>
            </a:r>
            <a:endParaRPr lang="tr-TR" dirty="0"/>
          </a:p>
        </p:txBody>
      </p:sp>
      <p:sp>
        <p:nvSpPr>
          <p:cNvPr id="3" name="İçerik Yer Tutucusu 2"/>
          <p:cNvSpPr>
            <a:spLocks noGrp="1"/>
          </p:cNvSpPr>
          <p:nvPr>
            <p:ph idx="1"/>
          </p:nvPr>
        </p:nvSpPr>
        <p:spPr>
          <a:xfrm>
            <a:off x="519871" y="908721"/>
            <a:ext cx="8229600" cy="720080"/>
          </a:xfrm>
        </p:spPr>
        <p:txBody>
          <a:bodyPr>
            <a:normAutofit/>
          </a:bodyPr>
          <a:lstStyle/>
          <a:p>
            <a:r>
              <a:rPr lang="tr-TR" sz="2400" dirty="0" err="1" smtClean="0"/>
              <a:t>HTML’de</a:t>
            </a:r>
            <a:r>
              <a:rPr lang="tr-TR" sz="2400" dirty="0" smtClean="0"/>
              <a:t> tablo birleştirme için kullanılırlar.</a:t>
            </a:r>
          </a:p>
        </p:txBody>
      </p:sp>
      <p:pic>
        <p:nvPicPr>
          <p:cNvPr id="1026" name="Picture 2" descr="C:\Users\burakcan\Desktop\Patika\1.2 kod odevı\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72816"/>
            <a:ext cx="6793193" cy="479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19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332657"/>
            <a:ext cx="8229600" cy="1656184"/>
          </a:xfrm>
        </p:spPr>
        <p:txBody>
          <a:bodyPr/>
          <a:lstStyle/>
          <a:p>
            <a:r>
              <a:rPr lang="tr-TR" sz="2400" dirty="0"/>
              <a:t>HTML </a:t>
            </a:r>
            <a:r>
              <a:rPr lang="tr-TR" sz="2400" dirty="0" err="1"/>
              <a:t>Colspan</a:t>
            </a:r>
            <a:r>
              <a:rPr lang="tr-TR" sz="2400" dirty="0"/>
              <a:t> Kullanımı</a:t>
            </a:r>
            <a:r>
              <a:rPr lang="tr-TR" sz="2400" dirty="0" smtClean="0"/>
              <a:t>: HTML </a:t>
            </a:r>
            <a:r>
              <a:rPr lang="tr-TR" sz="2400" dirty="0"/>
              <a:t>hücreleri yatay olarak genişletmek istediğimiz zaman </a:t>
            </a:r>
            <a:r>
              <a:rPr lang="tr-TR" sz="2400" dirty="0" err="1"/>
              <a:t>colspan</a:t>
            </a:r>
            <a:r>
              <a:rPr lang="tr-TR" sz="2400" dirty="0"/>
              <a:t> kullanırız.  </a:t>
            </a:r>
            <a:r>
              <a:rPr lang="tr-TR" sz="2400" dirty="0" err="1"/>
              <a:t>colspan</a:t>
            </a:r>
            <a:r>
              <a:rPr lang="tr-TR" sz="2400" dirty="0"/>
              <a:t> ek niteliği içerisine kaç hücrelik birleştirme yapmak istediğimizi yazarız.</a:t>
            </a:r>
          </a:p>
          <a:p>
            <a:endParaRPr lang="tr-TR" dirty="0"/>
          </a:p>
        </p:txBody>
      </p:sp>
      <p:pic>
        <p:nvPicPr>
          <p:cNvPr id="2050" name="Picture 2" descr="C:\Users\burakcan\Desktop\Patika\1.2 kod odevı\Colsp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28800"/>
            <a:ext cx="6913977" cy="495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825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16633"/>
            <a:ext cx="8229600" cy="1584176"/>
          </a:xfrm>
        </p:spPr>
        <p:txBody>
          <a:bodyPr>
            <a:normAutofit/>
          </a:bodyPr>
          <a:lstStyle/>
          <a:p>
            <a:r>
              <a:rPr lang="tr-TR" sz="2400" dirty="0" smtClean="0"/>
              <a:t>HTML </a:t>
            </a:r>
            <a:r>
              <a:rPr lang="tr-TR" sz="2400" dirty="0" err="1" smtClean="0"/>
              <a:t>Rowspan</a:t>
            </a:r>
            <a:r>
              <a:rPr lang="tr-TR" sz="2400" dirty="0" smtClean="0"/>
              <a:t> Kullanımı: </a:t>
            </a:r>
            <a:r>
              <a:rPr lang="tr-TR" sz="2400" dirty="0"/>
              <a:t>HTML Hücreleri dikey olarak genişletmek istersek </a:t>
            </a:r>
            <a:r>
              <a:rPr lang="tr-TR" sz="2400" dirty="0" err="1"/>
              <a:t>rowspan</a:t>
            </a:r>
            <a:r>
              <a:rPr lang="tr-TR" sz="2400" dirty="0"/>
              <a:t> </a:t>
            </a:r>
            <a:r>
              <a:rPr lang="tr-TR" sz="2400" dirty="0" err="1"/>
              <a:t>atr</a:t>
            </a:r>
            <a:r>
              <a:rPr lang="tr-TR" sz="2400" dirty="0"/>
              <a:t> kullanırız. </a:t>
            </a:r>
            <a:r>
              <a:rPr lang="tr-TR" sz="2400" dirty="0" err="1"/>
              <a:t>Rowspan</a:t>
            </a:r>
            <a:r>
              <a:rPr lang="tr-TR" sz="2400" dirty="0"/>
              <a:t> ek niteliği içerisinde kaç hücrelik dikey genişleme olacağını gireriz.</a:t>
            </a:r>
          </a:p>
        </p:txBody>
      </p:sp>
      <p:pic>
        <p:nvPicPr>
          <p:cNvPr id="3074" name="Picture 2" descr="C:\Users\burakcan\Desktop\Patika\1.2 kod odevı\Rowsp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12776"/>
            <a:ext cx="6811690" cy="482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91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4098" name="Picture 2" descr="C:\Users\burakcan\Desktop\Patika\1.2 kod odevı\1.2.ode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139"/>
            <a:ext cx="9144000" cy="706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2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b="1" dirty="0"/>
              <a:t>URI: </a:t>
            </a:r>
            <a:r>
              <a:rPr lang="tr-TR" sz="2400" dirty="0" err="1"/>
              <a:t>Uniform</a:t>
            </a:r>
            <a:r>
              <a:rPr lang="tr-TR" sz="2400" dirty="0"/>
              <a:t> Resource </a:t>
            </a:r>
            <a:r>
              <a:rPr lang="tr-TR" sz="2400" dirty="0" err="1"/>
              <a:t>Identifier</a:t>
            </a:r>
            <a:r>
              <a:rPr lang="tr-TR" sz="2400" dirty="0"/>
              <a:t> teriminin kısaltılmış halidir. İnternet’te bir kaynağın tam yerine işaret eden (belge veya resim gibi), standart bir formata uygun bir karakter dizgisidir. Bir URL’in altında bulunan bir kaynağın tam yoluna işaret eder. “https://www.tech-worm.com/rootkit-nedir/”, </a:t>
            </a:r>
            <a:r>
              <a:rPr lang="tr-TR" sz="2400" dirty="0" err="1"/>
              <a:t>URI’e</a:t>
            </a:r>
            <a:r>
              <a:rPr lang="tr-TR" sz="2400" dirty="0"/>
              <a:t> bir örnektir</a:t>
            </a:r>
            <a:r>
              <a:rPr lang="tr-TR" sz="2400" dirty="0" smtClean="0"/>
              <a:t>.</a:t>
            </a:r>
          </a:p>
          <a:p>
            <a:r>
              <a:rPr lang="tr-TR" sz="2400" b="1" dirty="0"/>
              <a:t>URL:</a:t>
            </a:r>
            <a:r>
              <a:rPr lang="tr-TR" sz="2400" dirty="0"/>
              <a:t> </a:t>
            </a:r>
            <a:r>
              <a:rPr lang="tr-TR" sz="2400" dirty="0" err="1"/>
              <a:t>Uniform</a:t>
            </a:r>
            <a:r>
              <a:rPr lang="tr-TR" sz="2400" dirty="0"/>
              <a:t> Resource </a:t>
            </a:r>
            <a:r>
              <a:rPr lang="tr-TR" sz="2400" dirty="0" err="1"/>
              <a:t>Locator</a:t>
            </a:r>
            <a:r>
              <a:rPr lang="tr-TR" sz="2400" dirty="0"/>
              <a:t> teriminin kısaltılmış halidir. Türkçeye doğrudan çevrildiğinde Birörnek Kaynak </a:t>
            </a:r>
            <a:r>
              <a:rPr lang="tr-TR" sz="2400" dirty="0" err="1"/>
              <a:t>Konumlayıcı</a:t>
            </a:r>
            <a:r>
              <a:rPr lang="tr-TR" sz="2400" dirty="0"/>
              <a:t> ya da Tekdüzen Kaynak Bulucu şeklinde çevrilebilir. İnternet’te bir kaynağın yerine işaret eden (belge veya resim gibi), standart bir formata uygun bir karakter dizgisidir. “https://www.tech-worm.com”, URL’e bir örnektir.</a:t>
            </a:r>
          </a:p>
        </p:txBody>
      </p:sp>
    </p:spTree>
    <p:extLst>
      <p:ext uri="{BB962C8B-B14F-4D97-AF65-F5344CB8AC3E}">
        <p14:creationId xmlns:p14="http://schemas.microsoft.com/office/powerpoint/2010/main" val="2348431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5122" name="Picture 2" descr="C:\Users\burakcan\Desktop\Patika\1.2 kod odevı\1.2.ode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 y="0"/>
            <a:ext cx="9369102" cy="700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01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6146" name="Picture 2" descr="C:\Users\burakcan\Desktop\Patika\1.2 kod odevı\1.2.ode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1" y="0"/>
            <a:ext cx="9108679"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59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7170" name="Picture 2" descr="C:\Users\burakcan\Desktop\Patika\1.2 kod odevı\1.2.ode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3" y="0"/>
            <a:ext cx="91152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080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8194" name="Picture 2" descr="C:\Users\burakcan\Desktop\Patika\1.2 kod odevı\1.2.ode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 y="34280"/>
            <a:ext cx="91383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6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9218" name="Picture 2" descr="C:\Users\burakcan\Desktop\Patika\1.2 kod odevı\1.2.odev-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 y="0"/>
            <a:ext cx="913380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14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err="1" smtClean="0"/>
              <a:t>Display:none-visibility:hidden</a:t>
            </a:r>
            <a:r>
              <a:rPr lang="tr-TR" b="1" dirty="0" smtClean="0"/>
              <a:t>(</a:t>
            </a:r>
            <a:r>
              <a:rPr lang="tr-TR" b="1" dirty="0" err="1" smtClean="0"/>
              <a:t>none</a:t>
            </a:r>
            <a:r>
              <a:rPr lang="tr-TR" b="1" dirty="0" smtClean="0"/>
              <a:t>) arasındaki farklar</a:t>
            </a:r>
            <a:endParaRPr lang="tr-TR" b="1" dirty="0"/>
          </a:p>
        </p:txBody>
      </p:sp>
      <p:sp>
        <p:nvSpPr>
          <p:cNvPr id="3" name="İçerik Yer Tutucusu 2"/>
          <p:cNvSpPr>
            <a:spLocks noGrp="1"/>
          </p:cNvSpPr>
          <p:nvPr>
            <p:ph idx="1"/>
          </p:nvPr>
        </p:nvSpPr>
        <p:spPr/>
        <p:txBody>
          <a:bodyPr>
            <a:normAutofit/>
          </a:bodyPr>
          <a:lstStyle/>
          <a:p>
            <a:r>
              <a:rPr lang="tr-TR" sz="2400" dirty="0" err="1"/>
              <a:t>CSS'de</a:t>
            </a:r>
            <a:r>
              <a:rPr lang="tr-TR" sz="2400" dirty="0"/>
              <a:t> bir element veya bileşenin görünmemesi için </a:t>
            </a:r>
            <a:r>
              <a:rPr lang="tr-TR" sz="2400" b="1" dirty="0" err="1"/>
              <a:t>display:none</a:t>
            </a:r>
            <a:r>
              <a:rPr lang="tr-TR" sz="2400" dirty="0"/>
              <a:t> veya </a:t>
            </a:r>
            <a:r>
              <a:rPr lang="tr-TR" sz="2400" b="1" dirty="0" err="1"/>
              <a:t>visibility:hidden</a:t>
            </a:r>
            <a:r>
              <a:rPr lang="tr-TR" sz="2400" dirty="0"/>
              <a:t> şeklinde biçim verilmektedir. Bu iki biçim arasında önemli bir fark vardır. </a:t>
            </a:r>
            <a:r>
              <a:rPr lang="tr-TR" sz="2400" dirty="0" err="1"/>
              <a:t>display</a:t>
            </a:r>
            <a:r>
              <a:rPr lang="tr-TR" sz="2400" dirty="0"/>
              <a:t> : </a:t>
            </a:r>
            <a:r>
              <a:rPr lang="tr-TR" sz="2400" dirty="0" err="1"/>
              <a:t>none</a:t>
            </a:r>
            <a:r>
              <a:rPr lang="tr-TR" sz="2400" dirty="0"/>
              <a:t> yapıldığında element hiç bir şekilde görünümde hesaba katılmaz. </a:t>
            </a:r>
            <a:r>
              <a:rPr lang="tr-TR" sz="2400" dirty="0" err="1"/>
              <a:t>visibility:hidden'da</a:t>
            </a:r>
            <a:r>
              <a:rPr lang="tr-TR" sz="2400" dirty="0"/>
              <a:t> ise element veya bileşen durur (yer işgal eder) ancak görünür değildir. </a:t>
            </a:r>
            <a:r>
              <a:rPr lang="tr-TR" sz="2400" dirty="0" err="1"/>
              <a:t>visibility:hidden'da</a:t>
            </a:r>
            <a:r>
              <a:rPr lang="tr-TR" sz="2400" dirty="0"/>
              <a:t> element veya bileşen göründüğünde ne kadar yer kaplıyor ve çevredeki bileşenleri ne kadar etkiliyor ise özellik devam eder</a:t>
            </a:r>
            <a:r>
              <a:rPr lang="tr-TR" sz="2400" dirty="0" smtClean="0"/>
              <a:t>.</a:t>
            </a:r>
          </a:p>
          <a:p>
            <a:endParaRPr lang="tr-TR" sz="2400" dirty="0"/>
          </a:p>
        </p:txBody>
      </p:sp>
      <p:graphicFrame>
        <p:nvGraphicFramePr>
          <p:cNvPr id="4" name="Tablo 3"/>
          <p:cNvGraphicFramePr>
            <a:graphicFrameLocks noGrp="1"/>
          </p:cNvGraphicFramePr>
          <p:nvPr>
            <p:extLst>
              <p:ext uri="{D42A27DB-BD31-4B8C-83A1-F6EECF244321}">
                <p14:modId xmlns:p14="http://schemas.microsoft.com/office/powerpoint/2010/main" val="2884926444"/>
              </p:ext>
            </p:extLst>
          </p:nvPr>
        </p:nvGraphicFramePr>
        <p:xfrm>
          <a:off x="1043608" y="5301208"/>
          <a:ext cx="5907586" cy="548640"/>
        </p:xfrm>
        <a:graphic>
          <a:graphicData uri="http://schemas.openxmlformats.org/drawingml/2006/table">
            <a:tbl>
              <a:tblPr/>
              <a:tblGrid>
                <a:gridCol w="5907586"/>
              </a:tblGrid>
              <a:tr h="0">
                <a:tc>
                  <a:txBody>
                    <a:bodyPr/>
                    <a:lstStyle/>
                    <a:p>
                      <a:pPr algn="l" fontAlgn="base"/>
                      <a:r>
                        <a:rPr lang="tr-TR" b="0" i="0" dirty="0">
                          <a:effectLst/>
                          <a:latin typeface="Consolas"/>
                        </a:rPr>
                        <a:t>p{</a:t>
                      </a:r>
                      <a:r>
                        <a:rPr lang="tr-TR" b="0" i="0" dirty="0" err="1">
                          <a:effectLst/>
                          <a:latin typeface="Consolas"/>
                        </a:rPr>
                        <a:t>visibility:hidden</a:t>
                      </a:r>
                      <a:r>
                        <a:rPr lang="tr-TR" b="0" i="0" dirty="0">
                          <a:effectLst/>
                          <a:latin typeface="Consolas"/>
                        </a:rPr>
                        <a:t>;}</a:t>
                      </a:r>
                    </a:p>
                    <a:p>
                      <a:pPr algn="l" fontAlgn="base"/>
                      <a:r>
                        <a:rPr lang="tr-TR" b="0" i="0" dirty="0">
                          <a:effectLst/>
                          <a:latin typeface="Consolas"/>
                        </a:rPr>
                        <a:t>p{</a:t>
                      </a:r>
                      <a:r>
                        <a:rPr lang="tr-TR" b="0" i="0" dirty="0" err="1">
                          <a:effectLst/>
                          <a:latin typeface="Consolas"/>
                        </a:rPr>
                        <a:t>display:none</a:t>
                      </a:r>
                      <a:r>
                        <a:rPr lang="tr-TR" b="0" i="0" dirty="0">
                          <a:effectLst/>
                          <a:latin typeface="Consolas"/>
                        </a:rPr>
                        <a: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195303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9"/>
            <a:ext cx="8229600" cy="3168352"/>
          </a:xfrm>
        </p:spPr>
        <p:txBody>
          <a:bodyPr>
            <a:normAutofit lnSpcReduction="10000"/>
          </a:bodyPr>
          <a:lstStyle/>
          <a:p>
            <a:r>
              <a:rPr lang="tr-TR" sz="2400" dirty="0" err="1" smtClean="0"/>
              <a:t>Display:none</a:t>
            </a:r>
            <a:endParaRPr lang="tr-TR" sz="2400" dirty="0" smtClean="0"/>
          </a:p>
          <a:p>
            <a:pPr marL="0" indent="0">
              <a:buNone/>
            </a:pPr>
            <a:r>
              <a:rPr lang="tr-TR" sz="2400" dirty="0" smtClean="0"/>
              <a:t>CSS KODU</a:t>
            </a:r>
          </a:p>
          <a:p>
            <a:pPr marL="0" indent="0">
              <a:buNone/>
            </a:pPr>
            <a:r>
              <a:rPr lang="tr-TR" sz="2400" dirty="0"/>
              <a:t>h</a:t>
            </a:r>
            <a:r>
              <a:rPr lang="tr-TR" sz="2400" dirty="0" smtClean="0"/>
              <a:t>1.</a:t>
            </a:r>
            <a:r>
              <a:rPr lang="tr-TR" sz="2400" dirty="0" smtClean="0">
                <a:solidFill>
                  <a:srgbClr val="FFC000"/>
                </a:solidFill>
              </a:rPr>
              <a:t>hidden</a:t>
            </a:r>
            <a:r>
              <a:rPr lang="tr-TR" sz="2400" dirty="0" smtClean="0">
                <a:solidFill>
                  <a:srgbClr val="FF0000"/>
                </a:solidFill>
              </a:rPr>
              <a:t>{</a:t>
            </a:r>
            <a:r>
              <a:rPr lang="tr-TR" sz="2400" dirty="0" err="1" smtClean="0">
                <a:solidFill>
                  <a:schemeClr val="tx2">
                    <a:lumMod val="60000"/>
                    <a:lumOff val="40000"/>
                  </a:schemeClr>
                </a:solidFill>
              </a:rPr>
              <a:t>display:</a:t>
            </a:r>
            <a:r>
              <a:rPr lang="tr-TR" sz="2400" dirty="0" err="1" smtClean="0">
                <a:solidFill>
                  <a:srgbClr val="FF0000"/>
                </a:solidFill>
              </a:rPr>
              <a:t>none</a:t>
            </a:r>
            <a:r>
              <a:rPr lang="tr-TR" sz="2400" dirty="0" smtClean="0"/>
              <a:t>;</a:t>
            </a:r>
            <a:r>
              <a:rPr lang="tr-TR" sz="2400" dirty="0" smtClean="0">
                <a:solidFill>
                  <a:srgbClr val="FF0000"/>
                </a:solidFill>
              </a:rPr>
              <a:t>}</a:t>
            </a:r>
          </a:p>
          <a:p>
            <a:pPr marL="0" indent="0">
              <a:buNone/>
            </a:pPr>
            <a:r>
              <a:rPr lang="tr-TR" sz="2400" dirty="0" smtClean="0"/>
              <a:t>HTML KODU</a:t>
            </a:r>
          </a:p>
          <a:p>
            <a:pPr marL="0" indent="0">
              <a:buNone/>
            </a:pPr>
            <a:r>
              <a:rPr lang="pt-BR" sz="2400" b="1" dirty="0">
                <a:solidFill>
                  <a:srgbClr val="0070C0"/>
                </a:solidFill>
              </a:rPr>
              <a:t>&lt;h1&gt;</a:t>
            </a:r>
            <a:r>
              <a:rPr lang="pt-BR" sz="2400" dirty="0"/>
              <a:t>Burada görünür bir başlık var</a:t>
            </a:r>
            <a:r>
              <a:rPr lang="pt-BR" sz="2400" b="1" dirty="0">
                <a:solidFill>
                  <a:srgbClr val="0070C0"/>
                </a:solidFill>
              </a:rPr>
              <a:t>&lt;/h1&gt;</a:t>
            </a:r>
            <a:endParaRPr lang="pt-BR" sz="2400" dirty="0">
              <a:solidFill>
                <a:srgbClr val="0070C0"/>
              </a:solidFill>
            </a:endParaRPr>
          </a:p>
          <a:p>
            <a:pPr marL="0" indent="0">
              <a:buNone/>
            </a:pPr>
            <a:r>
              <a:rPr lang="sv-SE" sz="2400" b="1" dirty="0">
                <a:solidFill>
                  <a:srgbClr val="0070C0"/>
                </a:solidFill>
              </a:rPr>
              <a:t>&lt;h1</a:t>
            </a:r>
            <a:r>
              <a:rPr lang="sv-SE" sz="2400" dirty="0">
                <a:solidFill>
                  <a:srgbClr val="0070C0"/>
                </a:solidFill>
              </a:rPr>
              <a:t> class</a:t>
            </a:r>
            <a:r>
              <a:rPr lang="sv-SE" sz="2400" dirty="0">
                <a:solidFill>
                  <a:srgbClr val="FF0000"/>
                </a:solidFill>
              </a:rPr>
              <a:t>="hidden"</a:t>
            </a:r>
            <a:r>
              <a:rPr lang="sv-SE" sz="2400" b="1" dirty="0">
                <a:solidFill>
                  <a:srgbClr val="FF0000"/>
                </a:solidFill>
              </a:rPr>
              <a:t>&gt;</a:t>
            </a:r>
            <a:r>
              <a:rPr lang="sv-SE" sz="2400" dirty="0"/>
              <a:t>Burada gizli bir başlık var</a:t>
            </a:r>
            <a:r>
              <a:rPr lang="sv-SE" sz="2400" b="1" dirty="0">
                <a:solidFill>
                  <a:srgbClr val="0070C0"/>
                </a:solidFill>
              </a:rPr>
              <a:t>&lt;/h1&gt;</a:t>
            </a:r>
            <a:endParaRPr lang="sv-SE" sz="2400" dirty="0">
              <a:solidFill>
                <a:srgbClr val="0070C0"/>
              </a:solidFill>
            </a:endParaRPr>
          </a:p>
          <a:p>
            <a:pPr marL="0" indent="0">
              <a:buNone/>
            </a:pPr>
            <a:r>
              <a:rPr lang="tr-TR" sz="2400" b="1" dirty="0">
                <a:solidFill>
                  <a:srgbClr val="0070C0"/>
                </a:solidFill>
              </a:rPr>
              <a:t>&lt;p&gt;</a:t>
            </a:r>
            <a:r>
              <a:rPr lang="tr-TR" sz="2400" dirty="0" err="1"/>
              <a:t>display:none</a:t>
            </a:r>
            <a:r>
              <a:rPr lang="tr-TR" sz="2400" dirty="0"/>
              <a:t>; kullanılarak gizlenen başlık sayfada yer kaplamaz</a:t>
            </a:r>
            <a:r>
              <a:rPr lang="tr-TR" sz="2400" dirty="0">
                <a:solidFill>
                  <a:srgbClr val="0070C0"/>
                </a:solidFill>
              </a:rPr>
              <a:t>.</a:t>
            </a:r>
            <a:r>
              <a:rPr lang="tr-TR" sz="2400" b="1" dirty="0">
                <a:solidFill>
                  <a:srgbClr val="0070C0"/>
                </a:solidFill>
              </a:rPr>
              <a:t>&lt;/p&gt;</a:t>
            </a:r>
            <a:endParaRPr lang="tr-TR" sz="2400" dirty="0">
              <a:solidFill>
                <a:srgbClr val="0070C0"/>
              </a:solidFill>
            </a:endParaRPr>
          </a:p>
          <a:p>
            <a:pPr marL="0" indent="0">
              <a:buNone/>
            </a:pPr>
            <a:endParaRPr lang="tr-TR" dirty="0"/>
          </a:p>
        </p:txBody>
      </p:sp>
      <p:pic>
        <p:nvPicPr>
          <p:cNvPr id="2050" name="Picture 2" descr="C:\Users\burakcan\Desktop\Patika\1.3 ödev\araştırma\displaynone-visibilitynone\displayn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645024"/>
            <a:ext cx="6297613"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377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1"/>
            <a:ext cx="8229600" cy="3456384"/>
          </a:xfrm>
        </p:spPr>
        <p:txBody>
          <a:bodyPr>
            <a:normAutofit lnSpcReduction="10000"/>
          </a:bodyPr>
          <a:lstStyle/>
          <a:p>
            <a:r>
              <a:rPr lang="tr-TR" sz="2400" dirty="0" err="1" smtClean="0"/>
              <a:t>Visibilit:hidden</a:t>
            </a:r>
            <a:endParaRPr lang="tr-TR" sz="2400" dirty="0" smtClean="0"/>
          </a:p>
          <a:p>
            <a:pPr marL="0" indent="0">
              <a:buNone/>
            </a:pPr>
            <a:r>
              <a:rPr lang="tr-TR" sz="2400" dirty="0" smtClean="0"/>
              <a:t>CSS KODU</a:t>
            </a:r>
          </a:p>
          <a:p>
            <a:pPr marL="0" indent="0">
              <a:buNone/>
            </a:pPr>
            <a:r>
              <a:rPr lang="tr-TR" sz="2400" dirty="0"/>
              <a:t>h</a:t>
            </a:r>
            <a:r>
              <a:rPr lang="tr-TR" sz="2400" dirty="0" smtClean="0"/>
              <a:t>1.</a:t>
            </a:r>
            <a:r>
              <a:rPr lang="tr-TR" sz="2400" dirty="0" smtClean="0">
                <a:solidFill>
                  <a:srgbClr val="FFC000"/>
                </a:solidFill>
              </a:rPr>
              <a:t>hidden</a:t>
            </a:r>
            <a:r>
              <a:rPr lang="tr-TR" sz="2400" dirty="0" smtClean="0">
                <a:solidFill>
                  <a:srgbClr val="FF0000"/>
                </a:solidFill>
              </a:rPr>
              <a:t>{</a:t>
            </a:r>
            <a:r>
              <a:rPr lang="tr-TR" sz="2400" dirty="0" err="1" smtClean="0">
                <a:solidFill>
                  <a:srgbClr val="0070C0"/>
                </a:solidFill>
              </a:rPr>
              <a:t>visibility:</a:t>
            </a:r>
            <a:r>
              <a:rPr lang="tr-TR" sz="2400" dirty="0" err="1" smtClean="0">
                <a:solidFill>
                  <a:srgbClr val="FF0000"/>
                </a:solidFill>
              </a:rPr>
              <a:t>hidden</a:t>
            </a:r>
            <a:r>
              <a:rPr lang="tr-TR" sz="2400" dirty="0" smtClean="0"/>
              <a:t>;</a:t>
            </a:r>
            <a:r>
              <a:rPr lang="tr-TR" sz="2400" dirty="0" smtClean="0">
                <a:solidFill>
                  <a:srgbClr val="FF0000"/>
                </a:solidFill>
              </a:rPr>
              <a:t>}</a:t>
            </a:r>
          </a:p>
          <a:p>
            <a:pPr marL="0" indent="0">
              <a:buNone/>
            </a:pPr>
            <a:r>
              <a:rPr lang="tr-TR" sz="2400" dirty="0" smtClean="0"/>
              <a:t>HTML KODU</a:t>
            </a:r>
          </a:p>
          <a:p>
            <a:pPr marL="0" indent="0">
              <a:buNone/>
            </a:pPr>
            <a:r>
              <a:rPr lang="pt-BR" sz="2400" b="1" dirty="0">
                <a:solidFill>
                  <a:srgbClr val="0070C0"/>
                </a:solidFill>
              </a:rPr>
              <a:t>&lt;h1&gt;</a:t>
            </a:r>
            <a:r>
              <a:rPr lang="pt-BR" sz="2400" dirty="0"/>
              <a:t>Burada görünür bir başlık var</a:t>
            </a:r>
            <a:r>
              <a:rPr lang="pt-BR" sz="2400" b="1" dirty="0">
                <a:solidFill>
                  <a:srgbClr val="0070C0"/>
                </a:solidFill>
              </a:rPr>
              <a:t>&lt;/h1&gt;</a:t>
            </a:r>
            <a:endParaRPr lang="pt-BR" sz="2400" dirty="0">
              <a:solidFill>
                <a:srgbClr val="0070C0"/>
              </a:solidFill>
            </a:endParaRPr>
          </a:p>
          <a:p>
            <a:pPr marL="0" indent="0">
              <a:buNone/>
            </a:pPr>
            <a:r>
              <a:rPr lang="sv-SE" sz="2400" b="1" dirty="0">
                <a:solidFill>
                  <a:srgbClr val="0070C0"/>
                </a:solidFill>
              </a:rPr>
              <a:t>&lt;h1</a:t>
            </a:r>
            <a:r>
              <a:rPr lang="sv-SE" sz="2400" dirty="0">
                <a:solidFill>
                  <a:srgbClr val="0070C0"/>
                </a:solidFill>
              </a:rPr>
              <a:t> class</a:t>
            </a:r>
            <a:r>
              <a:rPr lang="sv-SE" sz="2400" dirty="0">
                <a:solidFill>
                  <a:srgbClr val="FF0000"/>
                </a:solidFill>
              </a:rPr>
              <a:t>="hidden"</a:t>
            </a:r>
            <a:r>
              <a:rPr lang="sv-SE" sz="2400" b="1" dirty="0">
                <a:solidFill>
                  <a:srgbClr val="FF0000"/>
                </a:solidFill>
              </a:rPr>
              <a:t>&gt;</a:t>
            </a:r>
            <a:r>
              <a:rPr lang="sv-SE" sz="2400" dirty="0"/>
              <a:t>Burada gizli bir başlık var</a:t>
            </a:r>
            <a:r>
              <a:rPr lang="sv-SE" sz="2400" b="1" dirty="0">
                <a:solidFill>
                  <a:srgbClr val="0070C0"/>
                </a:solidFill>
              </a:rPr>
              <a:t>&lt;/h1&gt;</a:t>
            </a:r>
            <a:endParaRPr lang="sv-SE" sz="2400" dirty="0">
              <a:solidFill>
                <a:srgbClr val="0070C0"/>
              </a:solidFill>
            </a:endParaRPr>
          </a:p>
          <a:p>
            <a:pPr marL="0" indent="0">
              <a:buNone/>
            </a:pPr>
            <a:r>
              <a:rPr lang="tr-TR" sz="2400" b="1" dirty="0">
                <a:solidFill>
                  <a:srgbClr val="0070C0"/>
                </a:solidFill>
              </a:rPr>
              <a:t>&lt;p&gt;</a:t>
            </a:r>
            <a:r>
              <a:rPr lang="tr-TR" sz="2400" dirty="0" err="1"/>
              <a:t>visibility:hidden</a:t>
            </a:r>
            <a:r>
              <a:rPr lang="tr-TR" sz="2400" dirty="0"/>
              <a:t>; kullanılarak gizlenen başlık sayfada yer kaplar</a:t>
            </a:r>
            <a:r>
              <a:rPr lang="tr-TR" sz="2400" dirty="0">
                <a:solidFill>
                  <a:srgbClr val="0070C0"/>
                </a:solidFill>
              </a:rPr>
              <a:t>.</a:t>
            </a:r>
            <a:r>
              <a:rPr lang="tr-TR" sz="2400" b="1" dirty="0">
                <a:solidFill>
                  <a:srgbClr val="0070C0"/>
                </a:solidFill>
              </a:rPr>
              <a:t>&lt;/p&gt;</a:t>
            </a:r>
            <a:endParaRPr lang="tr-TR" sz="2400" dirty="0">
              <a:solidFill>
                <a:srgbClr val="0070C0"/>
              </a:solidFill>
            </a:endParaRPr>
          </a:p>
          <a:p>
            <a:pPr marL="0" indent="0">
              <a:buNone/>
            </a:pPr>
            <a:endParaRPr lang="tr-TR" dirty="0">
              <a:solidFill>
                <a:srgbClr val="FF0000"/>
              </a:solidFill>
            </a:endParaRPr>
          </a:p>
        </p:txBody>
      </p:sp>
      <p:pic>
        <p:nvPicPr>
          <p:cNvPr id="3074" name="Picture 2" descr="C:\Users\burakcan\Desktop\Patika\1.3 ödev\araştırma\displaynone-visibilitynone\visibilityn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717032"/>
            <a:ext cx="6240462"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78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err="1" smtClean="0"/>
              <a:t>Pseudo-class</a:t>
            </a:r>
            <a:r>
              <a:rPr lang="tr-TR" b="1" dirty="0" smtClean="0"/>
              <a:t>(Sözde-sınıflar) ve </a:t>
            </a:r>
            <a:r>
              <a:rPr lang="tr-TR" b="1" dirty="0" err="1" smtClean="0"/>
              <a:t>Pseudo-elements</a:t>
            </a:r>
            <a:r>
              <a:rPr lang="tr-TR" b="1" dirty="0" smtClean="0"/>
              <a:t>(Sözde-elementler)</a:t>
            </a:r>
            <a:endParaRPr lang="tr-TR" b="1" dirty="0"/>
          </a:p>
        </p:txBody>
      </p:sp>
      <p:sp>
        <p:nvSpPr>
          <p:cNvPr id="3" name="İçerik Yer Tutucusu 2"/>
          <p:cNvSpPr>
            <a:spLocks noGrp="1"/>
          </p:cNvSpPr>
          <p:nvPr>
            <p:ph idx="1"/>
          </p:nvPr>
        </p:nvSpPr>
        <p:spPr/>
        <p:txBody>
          <a:bodyPr>
            <a:normAutofit/>
          </a:bodyPr>
          <a:lstStyle/>
          <a:p>
            <a:r>
              <a:rPr lang="tr-TR" sz="2400" dirty="0" err="1"/>
              <a:t>Pseudo</a:t>
            </a:r>
            <a:r>
              <a:rPr lang="tr-TR" sz="2400" dirty="0"/>
              <a:t> sınıf ve elementleri </a:t>
            </a:r>
            <a:r>
              <a:rPr lang="tr-TR" sz="2400" dirty="0" err="1"/>
              <a:t>CSS’i</a:t>
            </a:r>
            <a:r>
              <a:rPr lang="tr-TR" sz="2400" dirty="0"/>
              <a:t> destekleyen web tarayıcıları tarafından otomatik olarak tanınan özel sınıf ve elementlerdir. Bu sınıf ve elementler (x)html hiyerarşisi ile erişemediğimiz element ve sınıflara erişmemizi sağlar. </a:t>
            </a:r>
            <a:r>
              <a:rPr lang="tr-TR" sz="2400" b="1" dirty="0" err="1"/>
              <a:t>Pseudo</a:t>
            </a:r>
            <a:r>
              <a:rPr lang="tr-TR" sz="2400" b="1" dirty="0"/>
              <a:t> sınıfı</a:t>
            </a:r>
            <a:r>
              <a:rPr lang="tr-TR" sz="2400" dirty="0"/>
              <a:t> bir elementi farklı sınıflara böler(</a:t>
            </a:r>
            <a:r>
              <a:rPr lang="tr-TR" sz="2400" dirty="0" err="1"/>
              <a:t>örn</a:t>
            </a:r>
            <a:r>
              <a:rPr lang="tr-TR" sz="2400" dirty="0"/>
              <a:t>: link elementini </a:t>
            </a:r>
            <a:r>
              <a:rPr lang="tr-TR" sz="2400" dirty="0" err="1"/>
              <a:t>active</a:t>
            </a:r>
            <a:r>
              <a:rPr lang="tr-TR" sz="2400" dirty="0"/>
              <a:t>, </a:t>
            </a:r>
            <a:r>
              <a:rPr lang="tr-TR" sz="2400" dirty="0" err="1"/>
              <a:t>visited</a:t>
            </a:r>
            <a:r>
              <a:rPr lang="tr-TR" sz="2400" dirty="0"/>
              <a:t> vd. sınıflarına böler) </a:t>
            </a:r>
            <a:r>
              <a:rPr lang="tr-TR" sz="2400" b="1" dirty="0" err="1"/>
              <a:t>Pseudo</a:t>
            </a:r>
            <a:r>
              <a:rPr lang="tr-TR" sz="2400" b="1" dirty="0"/>
              <a:t> elementi</a:t>
            </a:r>
            <a:r>
              <a:rPr lang="tr-TR" sz="2400" dirty="0"/>
              <a:t> ise bir elementi alt kısımlara böler (örneğin bir paragrafın ilk harfi, bir paragrafın ilk satırı gibi.)</a:t>
            </a:r>
            <a:endParaRPr lang="tr-TR" sz="2400" dirty="0"/>
          </a:p>
        </p:txBody>
      </p:sp>
    </p:spTree>
    <p:extLst>
      <p:ext uri="{BB962C8B-B14F-4D97-AF65-F5344CB8AC3E}">
        <p14:creationId xmlns:p14="http://schemas.microsoft.com/office/powerpoint/2010/main" val="324543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32792"/>
            <a:ext cx="8229600" cy="4525963"/>
          </a:xfrm>
        </p:spPr>
        <p:txBody>
          <a:bodyPr>
            <a:normAutofit/>
          </a:bodyPr>
          <a:lstStyle/>
          <a:p>
            <a:r>
              <a:rPr lang="tr-TR" sz="2400" dirty="0" err="1" smtClean="0"/>
              <a:t>Pseudo</a:t>
            </a:r>
            <a:r>
              <a:rPr lang="tr-TR" sz="2400" dirty="0" smtClean="0"/>
              <a:t> sınıfına örnek:</a:t>
            </a:r>
          </a:p>
          <a:p>
            <a:pPr marL="0" indent="0">
              <a:buNone/>
            </a:pPr>
            <a:r>
              <a:rPr lang="tr-TR" sz="2400" dirty="0"/>
              <a:t>a</a:t>
            </a:r>
            <a:r>
              <a:rPr lang="tr-TR" sz="2400" dirty="0" smtClean="0"/>
              <a:t>:visited{</a:t>
            </a:r>
          </a:p>
          <a:p>
            <a:pPr marL="0" indent="0">
              <a:buNone/>
            </a:pPr>
            <a:r>
              <a:rPr lang="tr-TR" sz="2400" dirty="0" smtClean="0">
                <a:solidFill>
                  <a:srgbClr val="FF0000"/>
                </a:solidFill>
              </a:rPr>
              <a:t>    </a:t>
            </a:r>
            <a:r>
              <a:rPr lang="tr-TR" sz="2400" dirty="0" err="1" smtClean="0">
                <a:solidFill>
                  <a:srgbClr val="FF0000"/>
                </a:solidFill>
              </a:rPr>
              <a:t>color</a:t>
            </a:r>
            <a:r>
              <a:rPr lang="tr-TR" sz="2400" dirty="0" smtClean="0"/>
              <a:t>: </a:t>
            </a:r>
            <a:r>
              <a:rPr lang="tr-TR" sz="2400" dirty="0" err="1" smtClean="0">
                <a:solidFill>
                  <a:schemeClr val="bg2">
                    <a:lumMod val="75000"/>
                  </a:schemeClr>
                </a:solidFill>
              </a:rPr>
              <a:t>red</a:t>
            </a:r>
            <a:r>
              <a:rPr lang="tr-TR" sz="2400" dirty="0" smtClean="0"/>
              <a:t>;</a:t>
            </a:r>
          </a:p>
          <a:p>
            <a:pPr marL="0" indent="0">
              <a:buNone/>
            </a:pPr>
            <a:r>
              <a:rPr lang="tr-TR" sz="2400" dirty="0" smtClean="0"/>
              <a:t>}</a:t>
            </a:r>
          </a:p>
          <a:p>
            <a:r>
              <a:rPr lang="tr-TR" sz="2400" dirty="0" err="1" smtClean="0"/>
              <a:t>Pseudo</a:t>
            </a:r>
            <a:r>
              <a:rPr lang="tr-TR" sz="2400" dirty="0" smtClean="0"/>
              <a:t> elementine örnek:</a:t>
            </a:r>
          </a:p>
          <a:p>
            <a:pPr marL="0" indent="0">
              <a:buNone/>
            </a:pPr>
            <a:r>
              <a:rPr lang="tr-TR" sz="2400" dirty="0"/>
              <a:t>p</a:t>
            </a:r>
            <a:r>
              <a:rPr lang="tr-TR" sz="2400" dirty="0" smtClean="0"/>
              <a:t>:first-line{</a:t>
            </a:r>
          </a:p>
          <a:p>
            <a:pPr marL="0" indent="0">
              <a:buNone/>
            </a:pPr>
            <a:r>
              <a:rPr lang="tr-TR" sz="2400" dirty="0" smtClean="0"/>
              <a:t>    </a:t>
            </a:r>
            <a:r>
              <a:rPr lang="tr-TR" sz="2400" dirty="0" smtClean="0">
                <a:solidFill>
                  <a:srgbClr val="FF0000"/>
                </a:solidFill>
              </a:rPr>
              <a:t>font-</a:t>
            </a:r>
            <a:r>
              <a:rPr lang="tr-TR" sz="2400" dirty="0" err="1" smtClean="0">
                <a:solidFill>
                  <a:srgbClr val="FF0000"/>
                </a:solidFill>
              </a:rPr>
              <a:t>weight</a:t>
            </a:r>
            <a:r>
              <a:rPr lang="tr-TR" sz="2400" dirty="0" smtClean="0"/>
              <a:t>:</a:t>
            </a:r>
            <a:r>
              <a:rPr lang="tr-TR" sz="2400" dirty="0" smtClean="0">
                <a:solidFill>
                  <a:srgbClr val="FF0000"/>
                </a:solidFill>
              </a:rPr>
              <a:t> </a:t>
            </a:r>
            <a:r>
              <a:rPr lang="tr-TR" sz="2400" dirty="0" err="1" smtClean="0">
                <a:solidFill>
                  <a:srgbClr val="0070C0"/>
                </a:solidFill>
              </a:rPr>
              <a:t>bold</a:t>
            </a:r>
            <a:r>
              <a:rPr lang="tr-TR" sz="2400" dirty="0" smtClean="0"/>
              <a:t>;</a:t>
            </a:r>
            <a:endParaRPr lang="tr-TR" sz="2400" dirty="0"/>
          </a:p>
          <a:p>
            <a:pPr marL="0" indent="0">
              <a:buNone/>
            </a:pPr>
            <a:r>
              <a:rPr lang="tr-TR" sz="2400" dirty="0" smtClean="0"/>
              <a:t>}</a:t>
            </a:r>
            <a:endParaRPr lang="tr-TR" sz="2400" dirty="0"/>
          </a:p>
        </p:txBody>
      </p:sp>
    </p:spTree>
    <p:extLst>
      <p:ext uri="{BB962C8B-B14F-4D97-AF65-F5344CB8AC3E}">
        <p14:creationId xmlns:p14="http://schemas.microsoft.com/office/powerpoint/2010/main" val="491592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HTTP Yapısı</a:t>
            </a:r>
            <a:endParaRPr lang="tr-TR" dirty="0"/>
          </a:p>
        </p:txBody>
      </p:sp>
      <p:sp>
        <p:nvSpPr>
          <p:cNvPr id="3" name="İçerik Yer Tutucusu 2"/>
          <p:cNvSpPr>
            <a:spLocks noGrp="1"/>
          </p:cNvSpPr>
          <p:nvPr>
            <p:ph idx="1"/>
          </p:nvPr>
        </p:nvSpPr>
        <p:spPr/>
        <p:txBody>
          <a:bodyPr>
            <a:normAutofit/>
          </a:bodyPr>
          <a:lstStyle/>
          <a:p>
            <a:r>
              <a:rPr lang="tr-TR" sz="2400" dirty="0" err="1"/>
              <a:t>Hypertext</a:t>
            </a:r>
            <a:r>
              <a:rPr lang="tr-TR" sz="2400" dirty="0"/>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2400" dirty="0" err="1"/>
              <a:t>Wide</a:t>
            </a:r>
            <a:r>
              <a:rPr lang="tr-TR" sz="2400" dirty="0"/>
              <a:t> </a:t>
            </a:r>
            <a:r>
              <a:rPr lang="tr-TR" sz="2400" dirty="0" err="1"/>
              <a:t>Web’de</a:t>
            </a:r>
            <a:r>
              <a:rPr lang="tr-TR" sz="2400" dirty="0"/>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047380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burakcan\Desktop\Patika\1.3 ödev\araştırma\pseudo class-pseudo element\pseud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132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err="1" smtClean="0"/>
              <a:t>Group</a:t>
            </a:r>
            <a:r>
              <a:rPr lang="tr-TR" b="1" dirty="0" smtClean="0"/>
              <a:t> </a:t>
            </a:r>
            <a:r>
              <a:rPr lang="tr-TR" b="1" dirty="0" err="1" smtClean="0"/>
              <a:t>selectors</a:t>
            </a:r>
            <a:endParaRPr lang="tr-TR" b="1" dirty="0"/>
          </a:p>
        </p:txBody>
      </p:sp>
      <p:sp>
        <p:nvSpPr>
          <p:cNvPr id="3" name="İçerik Yer Tutucusu 2"/>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r>
              <a:rPr lang="tr-TR" sz="2400" dirty="0" smtClean="0"/>
              <a:t>.</a:t>
            </a:r>
          </a:p>
          <a:p>
            <a:r>
              <a:rPr lang="tr-TR" sz="2400" dirty="0" smtClean="0"/>
              <a:t>(*) </a:t>
            </a:r>
            <a:r>
              <a:rPr lang="tr-TR" sz="2400" dirty="0" smtClean="0">
                <a:sym typeface="Wingdings" panose="05000000000000000000" pitchFamily="2" charset="2"/>
              </a:rPr>
              <a:t> Tüm etiketler</a:t>
            </a:r>
          </a:p>
          <a:p>
            <a:r>
              <a:rPr lang="tr-TR" sz="2400" dirty="0" smtClean="0">
                <a:sym typeface="Wingdings" panose="05000000000000000000" pitchFamily="2" charset="2"/>
              </a:rPr>
              <a:t>(p) Tüm p etiketleri</a:t>
            </a:r>
          </a:p>
          <a:p>
            <a:r>
              <a:rPr lang="tr-TR" sz="2400" dirty="0" smtClean="0">
                <a:sym typeface="Wingdings" panose="05000000000000000000" pitchFamily="2" charset="2"/>
              </a:rPr>
              <a:t>(div p) </a:t>
            </a:r>
            <a:r>
              <a:rPr lang="tr-TR" sz="2400" dirty="0" err="1" smtClean="0">
                <a:sym typeface="Wingdings" panose="05000000000000000000" pitchFamily="2" charset="2"/>
              </a:rPr>
              <a:t>Div</a:t>
            </a:r>
            <a:r>
              <a:rPr lang="tr-TR" sz="2400" dirty="0" smtClean="0">
                <a:sym typeface="Wingdings" panose="05000000000000000000" pitchFamily="2" charset="2"/>
              </a:rPr>
              <a:t> içindeki tüm p etiketleri</a:t>
            </a:r>
          </a:p>
          <a:p>
            <a:r>
              <a:rPr lang="tr-TR" sz="2400" dirty="0" smtClean="0">
                <a:sym typeface="Wingdings" panose="05000000000000000000" pitchFamily="2" charset="2"/>
              </a:rPr>
              <a:t>(</a:t>
            </a:r>
            <a:r>
              <a:rPr lang="tr-TR" sz="2400" dirty="0" err="1" smtClean="0">
                <a:sym typeface="Wingdings" panose="05000000000000000000" pitchFamily="2" charset="2"/>
              </a:rPr>
              <a:t>div,p</a:t>
            </a:r>
            <a:r>
              <a:rPr lang="tr-TR" sz="2400" dirty="0" smtClean="0">
                <a:sym typeface="Wingdings" panose="05000000000000000000" pitchFamily="2" charset="2"/>
              </a:rPr>
              <a:t>) Tüm div ve tüm p etiketleri</a:t>
            </a:r>
          </a:p>
          <a:p>
            <a:r>
              <a:rPr lang="tr-TR" sz="2400" dirty="0" smtClean="0">
                <a:sym typeface="Wingdings" panose="05000000000000000000" pitchFamily="2" charset="2"/>
              </a:rPr>
              <a:t>(div&gt;p) Üst etiketi div olan tüm p etiketleri</a:t>
            </a:r>
          </a:p>
          <a:p>
            <a:r>
              <a:rPr lang="tr-TR" sz="2400" dirty="0" smtClean="0">
                <a:sym typeface="Wingdings" panose="05000000000000000000" pitchFamily="2" charset="2"/>
              </a:rPr>
              <a:t>(</a:t>
            </a:r>
            <a:r>
              <a:rPr lang="tr-TR" sz="2400" dirty="0" err="1" smtClean="0">
                <a:sym typeface="Wingdings" panose="05000000000000000000" pitchFamily="2" charset="2"/>
              </a:rPr>
              <a:t>p~div</a:t>
            </a:r>
            <a:r>
              <a:rPr lang="tr-TR" sz="2400" dirty="0" smtClean="0">
                <a:sym typeface="Wingdings" panose="05000000000000000000" pitchFamily="2" charset="2"/>
              </a:rPr>
              <a:t>) P ile aynı seviyede tüm div etiketleri</a:t>
            </a:r>
          </a:p>
          <a:p>
            <a:r>
              <a:rPr lang="tr-TR" sz="2400" dirty="0" smtClean="0">
                <a:sym typeface="Wingdings" panose="05000000000000000000" pitchFamily="2" charset="2"/>
              </a:rPr>
              <a:t>(</a:t>
            </a:r>
            <a:r>
              <a:rPr lang="tr-TR" sz="2400" dirty="0" err="1" smtClean="0">
                <a:sym typeface="Wingdings" panose="05000000000000000000" pitchFamily="2" charset="2"/>
              </a:rPr>
              <a:t>p+div</a:t>
            </a:r>
            <a:r>
              <a:rPr lang="tr-TR" sz="2400" dirty="0" smtClean="0">
                <a:sym typeface="Wingdings" panose="05000000000000000000" pitchFamily="2" charset="2"/>
              </a:rPr>
              <a:t>) P etiketinden sonra gelen aynı seviyedeki div etiketi</a:t>
            </a:r>
            <a:endParaRPr lang="tr-TR" sz="2400" dirty="0"/>
          </a:p>
        </p:txBody>
      </p:sp>
    </p:spTree>
    <p:extLst>
      <p:ext uri="{BB962C8B-B14F-4D97-AF65-F5344CB8AC3E}">
        <p14:creationId xmlns:p14="http://schemas.microsoft.com/office/powerpoint/2010/main" val="3055303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260648"/>
            <a:ext cx="8229600" cy="388640"/>
          </a:xfrm>
        </p:spPr>
        <p:txBody>
          <a:bodyPr>
            <a:normAutofit fontScale="92500" lnSpcReduction="20000"/>
          </a:bodyPr>
          <a:lstStyle/>
          <a:p>
            <a:r>
              <a:rPr lang="tr-TR" sz="2400" dirty="0" smtClean="0"/>
              <a:t>Aşağıda belirtilen kodlar üzerinden örneklerimizi uygulayalım.</a:t>
            </a:r>
            <a:endParaRPr lang="tr-TR" sz="2400" dirty="0"/>
          </a:p>
        </p:txBody>
      </p:sp>
      <p:pic>
        <p:nvPicPr>
          <p:cNvPr id="5122" name="Picture 2" descr="C:\Users\burakcan\Desktop\Patika\1.3 ödev\araştırma\group selectors div\di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4" y="623817"/>
            <a:ext cx="9036497" cy="313657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burakcan\Desktop\Patika\1.3 ödev\araştırma\group selectors div\sonu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5" y="3760394"/>
            <a:ext cx="9108346" cy="309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777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0953"/>
            <a:ext cx="8229600" cy="892696"/>
          </a:xfrm>
        </p:spPr>
        <p:txBody>
          <a:bodyPr>
            <a:normAutofit/>
          </a:bodyPr>
          <a:lstStyle/>
          <a:p>
            <a:r>
              <a:rPr lang="tr-TR" sz="2400" dirty="0" smtClean="0"/>
              <a:t>Tüm etiketlerimizi kırmızı rengine uygulamak istersek aşağıdaki gibi bir kullanım yapılacaktır.</a:t>
            </a:r>
            <a:endParaRPr lang="tr-TR" sz="2400" dirty="0"/>
          </a:p>
        </p:txBody>
      </p:sp>
      <p:pic>
        <p:nvPicPr>
          <p:cNvPr id="6146" name="Picture 2" descr="C:\Users\burakcan\Desktop\Patika\1.3 ödev\araştırma\group selectors div\div2vesonu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602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39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16632"/>
            <a:ext cx="8229600" cy="460648"/>
          </a:xfrm>
        </p:spPr>
        <p:txBody>
          <a:bodyPr>
            <a:normAutofit/>
          </a:bodyPr>
          <a:lstStyle/>
          <a:p>
            <a:r>
              <a:rPr lang="tr-TR" sz="2400" dirty="0" smtClean="0"/>
              <a:t>Tüm p etiketlerimizin yazı boyutunu büyütelim.</a:t>
            </a:r>
            <a:endParaRPr lang="tr-TR" sz="2400" dirty="0"/>
          </a:p>
        </p:txBody>
      </p:sp>
      <p:pic>
        <p:nvPicPr>
          <p:cNvPr id="7170" name="Picture 2" descr="C:\Users\burakcan\Desktop\Patika\1.3 ödev\araştırma\group selectors div\div3 ve sonu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6" y="620689"/>
            <a:ext cx="9112374" cy="62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900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22498"/>
            <a:ext cx="8229600" cy="460648"/>
          </a:xfrm>
        </p:spPr>
        <p:txBody>
          <a:bodyPr>
            <a:normAutofit/>
          </a:bodyPr>
          <a:lstStyle/>
          <a:p>
            <a:r>
              <a:rPr lang="tr-TR" sz="2400" dirty="0" smtClean="0"/>
              <a:t>Şimdi ise div içindeki p seçicimize özellik uygulayalım.</a:t>
            </a:r>
            <a:endParaRPr lang="tr-TR" sz="2400" dirty="0"/>
          </a:p>
        </p:txBody>
      </p:sp>
      <p:pic>
        <p:nvPicPr>
          <p:cNvPr id="8194" name="Picture 2" descr="C:\Users\burakcan\Desktop\Patika\1.3 ödev\araştırma\group selectors div\div4 ve sonu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6" y="548680"/>
            <a:ext cx="9123784" cy="63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53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1538"/>
            <a:ext cx="8229600" cy="820688"/>
          </a:xfrm>
        </p:spPr>
        <p:txBody>
          <a:bodyPr>
            <a:normAutofit lnSpcReduction="10000"/>
          </a:bodyPr>
          <a:lstStyle/>
          <a:p>
            <a:r>
              <a:rPr lang="tr-TR" sz="2400" dirty="0" smtClean="0"/>
              <a:t>Şimdi ise sayfada bulunan tüm div ve p seçicilerimize özellik verelim. Burada virgül ve görevi görmektedir.</a:t>
            </a:r>
            <a:endParaRPr lang="tr-TR" sz="2400" dirty="0"/>
          </a:p>
        </p:txBody>
      </p:sp>
      <p:pic>
        <p:nvPicPr>
          <p:cNvPr id="9218" name="Picture 2" descr="C:\Users\burakcan\Desktop\Patika\1.3 ödev\araştırma\group selectors div\div5 ve sonuc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9144000" cy="645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021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0"/>
            <a:ext cx="8229600" cy="820688"/>
          </a:xfrm>
        </p:spPr>
        <p:txBody>
          <a:bodyPr>
            <a:normAutofit lnSpcReduction="10000"/>
          </a:bodyPr>
          <a:lstStyle/>
          <a:p>
            <a:r>
              <a:rPr lang="tr-TR" sz="2400" dirty="0" smtClean="0"/>
              <a:t>Üst etiketi div olan tüm p’ler etkilenir. En üstteki p etiketimiz etkilenmeyecektir.</a:t>
            </a:r>
            <a:endParaRPr lang="tr-TR" sz="2400" dirty="0"/>
          </a:p>
        </p:txBody>
      </p:sp>
      <p:pic>
        <p:nvPicPr>
          <p:cNvPr id="10242" name="Picture 2" descr="C:\Users\burakcan\Desktop\Patika\1.3 ödev\araştırma\group selectors div\div6 ve sonuc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4" y="764704"/>
            <a:ext cx="9129886" cy="60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817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18306"/>
            <a:ext cx="8229600" cy="532656"/>
          </a:xfrm>
        </p:spPr>
        <p:txBody>
          <a:bodyPr>
            <a:normAutofit/>
          </a:bodyPr>
          <a:lstStyle/>
          <a:p>
            <a:r>
              <a:rPr lang="tr-TR" sz="2400" dirty="0" smtClean="0"/>
              <a:t>Burada ise p ile aynı seviyede bulunan </a:t>
            </a:r>
            <a:r>
              <a:rPr lang="tr-TR" sz="2400" dirty="0" err="1" smtClean="0"/>
              <a:t>div’ler</a:t>
            </a:r>
            <a:r>
              <a:rPr lang="tr-TR" sz="2400" dirty="0" smtClean="0"/>
              <a:t> etkilenecektir.</a:t>
            </a:r>
            <a:endParaRPr lang="tr-TR" sz="2400" dirty="0"/>
          </a:p>
        </p:txBody>
      </p:sp>
      <p:pic>
        <p:nvPicPr>
          <p:cNvPr id="11266" name="Picture 2" descr="C:\Users\burakcan\Desktop\Patika\1.3 ödev\araştırma\group selectors div\div7 ve sonu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89"/>
            <a:ext cx="9144000" cy="62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3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0"/>
            <a:ext cx="8229600" cy="1180728"/>
          </a:xfrm>
        </p:spPr>
        <p:txBody>
          <a:bodyPr>
            <a:normAutofit lnSpcReduction="10000"/>
          </a:bodyPr>
          <a:lstStyle/>
          <a:p>
            <a:r>
              <a:rPr lang="tr-TR" sz="2400" dirty="0" smtClean="0"/>
              <a:t>Bu grup seçici ise, p etiketinden sonra gelen ilk div etkilenecektir. Bir önceki örnekte tüm </a:t>
            </a:r>
            <a:r>
              <a:rPr lang="tr-TR" sz="2400" dirty="0" err="1" smtClean="0"/>
              <a:t>div’ler</a:t>
            </a:r>
            <a:r>
              <a:rPr lang="tr-TR" sz="2400" dirty="0" smtClean="0"/>
              <a:t> etkilendi burada ise ilk div etkilenecektir.</a:t>
            </a:r>
          </a:p>
        </p:txBody>
      </p:sp>
      <p:pic>
        <p:nvPicPr>
          <p:cNvPr id="12290" name="Picture 2" descr="C:\Users\burakcan\Desktop\Patika\1.3 ödev\araştırma\group selectors div\div8 ve sonuc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4" y="1196752"/>
            <a:ext cx="9120336" cy="56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231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smtClean="0"/>
              <a:t>HTTP isteği 4 temel öğeden oluşur. Bir istek satırı, sıfır veya daha fazla başlık (</a:t>
            </a:r>
            <a:r>
              <a:rPr lang="tr-TR" sz="2400" dirty="0" err="1" smtClean="0"/>
              <a:t>Genel,İstek,Varlık</a:t>
            </a:r>
            <a:r>
              <a:rPr lang="tr-TR" sz="2400" dirty="0" smtClean="0"/>
              <a:t>) alanları ve ardından CRLF, </a:t>
            </a:r>
            <a:r>
              <a:rPr lang="tr-TR" sz="2400" dirty="0" err="1" smtClean="0"/>
              <a:t>CRLF’den</a:t>
            </a:r>
            <a:r>
              <a:rPr lang="tr-TR" sz="2400" dirty="0" smtClean="0"/>
              <a:t> önce hiçbir şey içermez(başlık alanlarının sonunu gösterir), isteğe bağlı olarak bir mesaj gövdesi içerebilir.</a:t>
            </a:r>
          </a:p>
          <a:p>
            <a:r>
              <a:rPr lang="tr-TR" sz="2400" dirty="0"/>
              <a:t>İstek satırı, önce büyük harflerle yazılmış yöntemi belirtir. HTTP / 1.1 sürümündeki bu </a:t>
            </a:r>
            <a:r>
              <a:rPr lang="tr-TR" sz="2400" dirty="0" err="1"/>
              <a:t>metodlar</a:t>
            </a:r>
            <a:r>
              <a:rPr lang="tr-TR" sz="2400" dirty="0"/>
              <a:t> şöyle sıralanabilir: GET, POST, PUT, HEAD, DELETE, PATCH ve OPTIONS.</a:t>
            </a:r>
          </a:p>
        </p:txBody>
      </p:sp>
    </p:spTree>
    <p:extLst>
      <p:ext uri="{BB962C8B-B14F-4D97-AF65-F5344CB8AC3E}">
        <p14:creationId xmlns:p14="http://schemas.microsoft.com/office/powerpoint/2010/main" val="3715588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Box-</a:t>
            </a:r>
            <a:r>
              <a:rPr lang="tr-TR" b="1" dirty="0" err="1" smtClean="0"/>
              <a:t>sizing</a:t>
            </a:r>
            <a:r>
              <a:rPr lang="tr-TR" b="1" dirty="0" smtClean="0"/>
              <a:t> </a:t>
            </a:r>
            <a:endParaRPr lang="tr-TR" b="1" dirty="0"/>
          </a:p>
        </p:txBody>
      </p:sp>
      <p:sp>
        <p:nvSpPr>
          <p:cNvPr id="3" name="İçerik Yer Tutucusu 2"/>
          <p:cNvSpPr>
            <a:spLocks noGrp="1"/>
          </p:cNvSpPr>
          <p:nvPr>
            <p:ph idx="1"/>
          </p:nvPr>
        </p:nvSpPr>
        <p:spPr/>
        <p:txBody>
          <a:bodyPr>
            <a:normAutofit/>
          </a:bodyPr>
          <a:lstStyle/>
          <a:p>
            <a:r>
              <a:rPr lang="tr-TR" sz="2400" dirty="0" err="1" smtClean="0"/>
              <a:t>CSS’te</a:t>
            </a:r>
            <a:r>
              <a:rPr lang="tr-TR" sz="2400" dirty="0" smtClean="0"/>
              <a:t> kutu modelinde her elementin bir </a:t>
            </a:r>
            <a:r>
              <a:rPr lang="tr-TR" sz="2400" dirty="0" err="1" smtClean="0"/>
              <a:t>margin</a:t>
            </a:r>
            <a:r>
              <a:rPr lang="tr-TR" sz="2400" dirty="0" smtClean="0"/>
              <a:t> değeri, bir </a:t>
            </a:r>
            <a:r>
              <a:rPr lang="tr-TR" sz="2400" dirty="0" err="1" smtClean="0"/>
              <a:t>border</a:t>
            </a:r>
            <a:r>
              <a:rPr lang="tr-TR" sz="2400" dirty="0"/>
              <a:t> </a:t>
            </a:r>
            <a:r>
              <a:rPr lang="tr-TR" sz="2400" dirty="0" smtClean="0"/>
              <a:t>değeri, bir </a:t>
            </a:r>
            <a:r>
              <a:rPr lang="tr-TR" sz="2400" dirty="0" err="1" smtClean="0"/>
              <a:t>padding</a:t>
            </a:r>
            <a:r>
              <a:rPr lang="tr-TR" sz="2400" dirty="0" smtClean="0"/>
              <a:t> değeri ve de en sonunda içeriği bulunur.</a:t>
            </a:r>
          </a:p>
          <a:p>
            <a:r>
              <a:rPr lang="tr-TR" sz="2400" dirty="0" smtClean="0"/>
              <a:t>Box-</a:t>
            </a:r>
            <a:r>
              <a:rPr lang="tr-TR" sz="2400" dirty="0" err="1" smtClean="0"/>
              <a:t>sizing</a:t>
            </a:r>
            <a:r>
              <a:rPr lang="tr-TR" sz="2400" dirty="0" smtClean="0"/>
              <a:t> ise elementin içeriğinin genişlik ve yükseklik değerlerinin neresi referans alınarak belirlenmesini sağlar. Yani diyelim ki 300px genişliğinde bir </a:t>
            </a:r>
            <a:r>
              <a:rPr lang="tr-TR" sz="2400" dirty="0" err="1" smtClean="0"/>
              <a:t>div’imiz</a:t>
            </a:r>
            <a:r>
              <a:rPr lang="tr-TR" sz="2400" dirty="0" smtClean="0"/>
              <a:t> mevcut. Bu 300px genişlik tam olarak </a:t>
            </a:r>
            <a:r>
              <a:rPr lang="tr-TR" sz="2400" dirty="0" err="1" smtClean="0"/>
              <a:t>padding</a:t>
            </a:r>
            <a:r>
              <a:rPr lang="tr-TR" sz="2400" dirty="0" smtClean="0"/>
              <a:t> ve </a:t>
            </a:r>
            <a:r>
              <a:rPr lang="tr-TR" sz="2400" dirty="0" err="1" smtClean="0"/>
              <a:t>border’lar</a:t>
            </a:r>
            <a:r>
              <a:rPr lang="tr-TR" sz="2400" dirty="0" smtClean="0"/>
              <a:t> dahil mi yoksa </a:t>
            </a:r>
            <a:r>
              <a:rPr lang="tr-TR" sz="2400" dirty="0" err="1" smtClean="0"/>
              <a:t>padding</a:t>
            </a:r>
            <a:r>
              <a:rPr lang="tr-TR" sz="2400" dirty="0" smtClean="0"/>
              <a:t> ve </a:t>
            </a:r>
            <a:r>
              <a:rPr lang="tr-TR" sz="2400" dirty="0" err="1" smtClean="0"/>
              <a:t>border</a:t>
            </a:r>
            <a:r>
              <a:rPr lang="tr-TR" sz="2400" dirty="0" smtClean="0"/>
              <a:t> hariç mi sorusunun cevabını </a:t>
            </a:r>
            <a:r>
              <a:rPr lang="tr-TR" sz="2400" dirty="0" err="1" smtClean="0"/>
              <a:t>box-sizing</a:t>
            </a:r>
            <a:r>
              <a:rPr lang="tr-TR" sz="2400" dirty="0" smtClean="0"/>
              <a:t> kullanarak belirleyebilirsiniz.</a:t>
            </a:r>
            <a:endParaRPr lang="tr-TR" sz="2400" dirty="0"/>
          </a:p>
        </p:txBody>
      </p:sp>
    </p:spTree>
    <p:extLst>
      <p:ext uri="{BB962C8B-B14F-4D97-AF65-F5344CB8AC3E}">
        <p14:creationId xmlns:p14="http://schemas.microsoft.com/office/powerpoint/2010/main" val="156057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smtClean="0"/>
              <a:t>Box-</a:t>
            </a:r>
            <a:r>
              <a:rPr lang="tr-TR" sz="2400" dirty="0" err="1" smtClean="0"/>
              <a:t>sizing</a:t>
            </a:r>
            <a:r>
              <a:rPr lang="tr-TR" sz="2400" dirty="0" smtClean="0"/>
              <a:t> </a:t>
            </a:r>
            <a:r>
              <a:rPr lang="tr-TR" sz="2400" dirty="0" err="1" smtClean="0"/>
              <a:t>initial</a:t>
            </a:r>
            <a:r>
              <a:rPr lang="tr-TR" sz="2400" dirty="0" smtClean="0"/>
              <a:t> ve </a:t>
            </a:r>
            <a:r>
              <a:rPr lang="tr-TR" sz="2400" dirty="0" err="1" smtClean="0"/>
              <a:t>inherit</a:t>
            </a:r>
            <a:r>
              <a:rPr lang="tr-TR" sz="2400" dirty="0" smtClean="0"/>
              <a:t> haricinde 2 adet değer alır. Bu değerler ve anlamları şu şekilde ;</a:t>
            </a:r>
          </a:p>
          <a:p>
            <a:r>
              <a:rPr lang="tr-TR" sz="2400" dirty="0" err="1" smtClean="0"/>
              <a:t>Border-box</a:t>
            </a:r>
            <a:r>
              <a:rPr lang="tr-TR" sz="2400" dirty="0" smtClean="0"/>
              <a:t>: Elementin genişlik ve yüksekliğine </a:t>
            </a:r>
            <a:r>
              <a:rPr lang="tr-TR" sz="2400" dirty="0" err="1" smtClean="0"/>
              <a:t>border</a:t>
            </a:r>
            <a:r>
              <a:rPr lang="tr-TR" sz="2400" dirty="0" smtClean="0"/>
              <a:t> ve </a:t>
            </a:r>
            <a:r>
              <a:rPr lang="tr-TR" sz="2400" dirty="0" err="1" smtClean="0"/>
              <a:t>padding</a:t>
            </a:r>
            <a:r>
              <a:rPr lang="tr-TR" sz="2400" dirty="0" smtClean="0"/>
              <a:t> değerleri dahildir.</a:t>
            </a:r>
          </a:p>
          <a:p>
            <a:r>
              <a:rPr lang="tr-TR" sz="2400" dirty="0" smtClean="0"/>
              <a:t>Content-</a:t>
            </a:r>
            <a:r>
              <a:rPr lang="tr-TR" sz="2400" dirty="0" err="1" smtClean="0"/>
              <a:t>box</a:t>
            </a:r>
            <a:r>
              <a:rPr lang="tr-TR" sz="2400" dirty="0" smtClean="0"/>
              <a:t>: Elementin genişlik ve yüksekliğine </a:t>
            </a:r>
            <a:r>
              <a:rPr lang="tr-TR" sz="2400" dirty="0" err="1" smtClean="0"/>
              <a:t>border</a:t>
            </a:r>
            <a:r>
              <a:rPr lang="tr-TR" sz="2400" dirty="0" smtClean="0"/>
              <a:t> ve </a:t>
            </a:r>
            <a:r>
              <a:rPr lang="tr-TR" sz="2400" dirty="0" err="1" smtClean="0"/>
              <a:t>padding</a:t>
            </a:r>
            <a:r>
              <a:rPr lang="tr-TR" sz="2400" dirty="0" smtClean="0"/>
              <a:t> değerleri dahil değildir.</a:t>
            </a:r>
          </a:p>
        </p:txBody>
      </p:sp>
    </p:spTree>
    <p:extLst>
      <p:ext uri="{BB962C8B-B14F-4D97-AF65-F5344CB8AC3E}">
        <p14:creationId xmlns:p14="http://schemas.microsoft.com/office/powerpoint/2010/main" val="3816117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smtClean="0"/>
              <a:t>GET: En </a:t>
            </a:r>
            <a:r>
              <a:rPr lang="tr-TR" sz="2400" dirty="0"/>
              <a:t>yaygın GET metodu yalnızca belirtilen kaynaktan veri almak için kullanılır</a:t>
            </a:r>
            <a:r>
              <a:rPr lang="tr-TR" sz="2400" dirty="0" smtClean="0"/>
              <a:t>.</a:t>
            </a:r>
          </a:p>
          <a:p>
            <a:r>
              <a:rPr lang="tr-TR" sz="2400" dirty="0" smtClean="0"/>
              <a:t>POST: </a:t>
            </a:r>
            <a:r>
              <a:rPr lang="tr-TR" sz="2400" dirty="0"/>
              <a:t>Resim dosyaları, kullanıcı bilgileri gibi verileri gönderirken POST metodu kullanılır</a:t>
            </a:r>
            <a:r>
              <a:rPr lang="tr-TR" sz="2400" dirty="0" smtClean="0"/>
              <a:t>.</a:t>
            </a:r>
          </a:p>
          <a:p>
            <a:r>
              <a:rPr lang="tr-TR" sz="2400" dirty="0" smtClean="0"/>
              <a:t>PUT: </a:t>
            </a:r>
            <a:r>
              <a:rPr lang="tr-TR" sz="2400" dirty="0"/>
              <a:t>PUT metodu, dosyayı belirtilen kaynaktan güncellemek için kullanılır</a:t>
            </a:r>
            <a:r>
              <a:rPr lang="tr-TR" sz="2400" dirty="0" smtClean="0"/>
              <a:t>.</a:t>
            </a:r>
          </a:p>
          <a:p>
            <a:r>
              <a:rPr lang="tr-TR" sz="2400" dirty="0" smtClean="0"/>
              <a:t>HEAD: </a:t>
            </a:r>
            <a:r>
              <a:rPr lang="tr-TR" sz="2400" dirty="0"/>
              <a:t>HEAD metodu, GET metodu gibi verileri almak için kullanılır, ancak yanıt gövdesini aktaramaz</a:t>
            </a:r>
            <a:r>
              <a:rPr lang="tr-TR" sz="2400" dirty="0" smtClean="0"/>
              <a:t>.</a:t>
            </a:r>
          </a:p>
          <a:p>
            <a:r>
              <a:rPr lang="tr-TR" sz="2400" dirty="0" smtClean="0"/>
              <a:t>DELETE: </a:t>
            </a:r>
            <a:r>
              <a:rPr lang="tr-TR" sz="2400" dirty="0"/>
              <a:t>DELETE metodu, belirtilen kaynağı silmek için kullanılır</a:t>
            </a:r>
            <a:r>
              <a:rPr lang="tr-TR" sz="2400" dirty="0" smtClean="0"/>
              <a:t>.</a:t>
            </a:r>
          </a:p>
          <a:p>
            <a:r>
              <a:rPr lang="tr-TR" sz="2400" dirty="0" smtClean="0"/>
              <a:t>PATCH: </a:t>
            </a:r>
            <a:r>
              <a:rPr lang="tr-TR" sz="2400" dirty="0"/>
              <a:t>PATCH metodu, kaynağın bazı kısımlarını değiştirmek için kullanılır</a:t>
            </a:r>
            <a:r>
              <a:rPr lang="tr-TR" sz="2400" dirty="0" smtClean="0"/>
              <a:t>.</a:t>
            </a:r>
          </a:p>
          <a:p>
            <a:r>
              <a:rPr lang="tr-TR" sz="2400" dirty="0" smtClean="0"/>
              <a:t>OPTIONS: </a:t>
            </a:r>
            <a:r>
              <a:rPr lang="tr-TR" sz="2400" dirty="0"/>
              <a:t>OPTIONS metodu, belirtilen kaynak için iletim seçeneklerini tanımlamak için kullanılır.</a:t>
            </a:r>
          </a:p>
        </p:txBody>
      </p:sp>
    </p:spTree>
    <p:extLst>
      <p:ext uri="{BB962C8B-B14F-4D97-AF65-F5344CB8AC3E}">
        <p14:creationId xmlns:p14="http://schemas.microsoft.com/office/powerpoint/2010/main" val="4145639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normAutofit/>
          </a:bodyPr>
          <a:lstStyle/>
          <a:p>
            <a:r>
              <a:rPr lang="tr-TR" sz="2400" dirty="0"/>
              <a:t>Aslında en basit haliyle söylersek web sayfalarının görüntülenmesini sağlayan protokoldür. </a:t>
            </a:r>
            <a:r>
              <a:rPr lang="tr-TR" sz="2400" b="1" dirty="0"/>
              <a:t>HTTP</a:t>
            </a:r>
            <a:r>
              <a:rPr lang="tr-TR" sz="2400" dirty="0"/>
              <a:t>, kullanıcının bilgisayarı ve sunucu(server) arasındaki veri alışverişinin kurallarını belirler. Bu protokolü kullanmak için tarayıcı </a:t>
            </a:r>
            <a:r>
              <a:rPr lang="tr-TR" sz="2400" b="1" dirty="0"/>
              <a:t>kullanılır</a:t>
            </a:r>
            <a:r>
              <a:rPr lang="tr-TR" sz="2400" dirty="0"/>
              <a:t>.</a:t>
            </a:r>
          </a:p>
        </p:txBody>
      </p:sp>
    </p:spTree>
    <p:extLst>
      <p:ext uri="{BB962C8B-B14F-4D97-AF65-F5344CB8AC3E}">
        <p14:creationId xmlns:p14="http://schemas.microsoft.com/office/powerpoint/2010/main" val="98634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N</a:t>
            </a:r>
            <a:r>
              <a:rPr lang="tr-TR" dirty="0" err="1" smtClean="0"/>
              <a:t>pm</a:t>
            </a:r>
            <a:endParaRPr lang="tr-TR" dirty="0"/>
          </a:p>
        </p:txBody>
      </p:sp>
      <p:sp>
        <p:nvSpPr>
          <p:cNvPr id="3" name="İçerik Yer Tutucusu 2"/>
          <p:cNvSpPr>
            <a:spLocks noGrp="1"/>
          </p:cNvSpPr>
          <p:nvPr>
            <p:ph idx="1"/>
          </p:nvPr>
        </p:nvSpPr>
        <p:spPr/>
        <p:txBody>
          <a:bodyPr>
            <a:normAutofit/>
          </a:bodyPr>
          <a:lstStyle/>
          <a:p>
            <a:r>
              <a:rPr lang="tr-TR" sz="2400" dirty="0" err="1"/>
              <a:t>Npm</a:t>
            </a:r>
            <a:r>
              <a:rPr lang="tr-TR" sz="2400" dirty="0"/>
              <a:t>; </a:t>
            </a:r>
            <a:r>
              <a:rPr lang="tr-TR" sz="2400" b="1" dirty="0" err="1"/>
              <a:t>N</a:t>
            </a:r>
            <a:r>
              <a:rPr lang="tr-TR" sz="2400" dirty="0" err="1"/>
              <a:t>ode</a:t>
            </a:r>
            <a:r>
              <a:rPr lang="tr-TR" sz="2400" dirty="0"/>
              <a:t> </a:t>
            </a:r>
            <a:r>
              <a:rPr lang="tr-TR" sz="2400" b="1" dirty="0" err="1"/>
              <a:t>P</a:t>
            </a:r>
            <a:r>
              <a:rPr lang="tr-TR" sz="2400" dirty="0" err="1"/>
              <a:t>ackage</a:t>
            </a:r>
            <a:r>
              <a:rPr lang="tr-TR" sz="2400" dirty="0"/>
              <a:t> </a:t>
            </a:r>
            <a:r>
              <a:rPr lang="tr-TR" sz="2400" b="1" dirty="0"/>
              <a:t>M</a:t>
            </a:r>
            <a:r>
              <a:rPr lang="tr-TR" sz="2400" dirty="0"/>
              <a:t>anager ya da </a:t>
            </a:r>
            <a:r>
              <a:rPr lang="tr-TR" sz="2400" dirty="0" err="1"/>
              <a:t>Node</a:t>
            </a:r>
            <a:r>
              <a:rPr lang="tr-TR" sz="2400" dirty="0"/>
              <a:t> </a:t>
            </a:r>
            <a:r>
              <a:rPr lang="tr-TR" sz="2400" dirty="0" err="1"/>
              <a:t>Packaged</a:t>
            </a:r>
            <a:r>
              <a:rPr lang="tr-TR" sz="2400" dirty="0"/>
              <a:t> </a:t>
            </a:r>
            <a:r>
              <a:rPr lang="tr-TR" sz="2400" dirty="0" err="1"/>
              <a:t>Modules</a:t>
            </a:r>
            <a:r>
              <a:rPr lang="tr-TR" sz="2400" dirty="0"/>
              <a:t> olarak da denmektedir. </a:t>
            </a:r>
            <a:r>
              <a:rPr lang="tr-TR" sz="2400" u="sng" dirty="0">
                <a:hlinkClick r:id="rId2"/>
              </a:rPr>
              <a:t>Isaac Z. </a:t>
            </a:r>
            <a:r>
              <a:rPr lang="tr-TR" sz="2400" u="sng" dirty="0" err="1">
                <a:hlinkClick r:id="rId2"/>
              </a:rPr>
              <a:t>Schlueter</a:t>
            </a:r>
            <a:r>
              <a:rPr lang="tr-TR" sz="2400" dirty="0"/>
              <a:t> tarafından tamamen </a:t>
            </a:r>
            <a:r>
              <a:rPr lang="tr-TR" sz="2400" dirty="0" err="1"/>
              <a:t>javascript</a:t>
            </a:r>
            <a:r>
              <a:rPr lang="tr-TR" sz="2400" dirty="0"/>
              <a:t> dili kullanılarak geliştirilmiştir</a:t>
            </a:r>
            <a:r>
              <a:rPr lang="tr-TR" sz="2400" dirty="0" smtClean="0"/>
              <a:t>.</a:t>
            </a:r>
          </a:p>
          <a:p>
            <a:r>
              <a:rPr lang="tr-TR" sz="2400" dirty="0" err="1"/>
              <a:t>Npm</a:t>
            </a:r>
            <a:r>
              <a:rPr lang="tr-TR" sz="2400" dirty="0"/>
              <a:t> temel olarak 3. parti yazılımları yüklemeyi sağlayan bir araçtır</a:t>
            </a:r>
            <a:r>
              <a:rPr lang="tr-TR" sz="2400" dirty="0" smtClean="0"/>
              <a:t>.</a:t>
            </a:r>
          </a:p>
          <a:p>
            <a:r>
              <a:rPr lang="tr-TR" sz="2400" dirty="0" err="1" smtClean="0"/>
              <a:t>Npm’i</a:t>
            </a:r>
            <a:r>
              <a:rPr lang="tr-TR" sz="2400" dirty="0" smtClean="0"/>
              <a:t> Google Play </a:t>
            </a:r>
            <a:r>
              <a:rPr lang="tr-TR" sz="2400" dirty="0" err="1" smtClean="0"/>
              <a:t>Store’a</a:t>
            </a:r>
            <a:r>
              <a:rPr lang="tr-TR" sz="2400" dirty="0" smtClean="0"/>
              <a:t> </a:t>
            </a:r>
            <a:r>
              <a:rPr lang="tr-TR" sz="2400" dirty="0" err="1" smtClean="0"/>
              <a:t>npm’den</a:t>
            </a:r>
            <a:r>
              <a:rPr lang="tr-TR" sz="2400" dirty="0" smtClean="0"/>
              <a:t> yükleyeceğimiz paketleri de </a:t>
            </a:r>
            <a:r>
              <a:rPr lang="tr-TR" sz="2400" dirty="0" err="1" smtClean="0"/>
              <a:t>app’lere</a:t>
            </a:r>
            <a:r>
              <a:rPr lang="tr-TR" sz="2400" dirty="0" smtClean="0"/>
              <a:t> benzetebiliriz.</a:t>
            </a:r>
            <a:endParaRPr lang="tr-TR" sz="2400" dirty="0"/>
          </a:p>
        </p:txBody>
      </p:sp>
    </p:spTree>
    <p:extLst>
      <p:ext uri="{BB962C8B-B14F-4D97-AF65-F5344CB8AC3E}">
        <p14:creationId xmlns:p14="http://schemas.microsoft.com/office/powerpoint/2010/main" val="402805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229600" cy="5865515"/>
          </a:xfrm>
        </p:spPr>
        <p:txBody>
          <a:bodyPr>
            <a:normAutofit/>
          </a:bodyPr>
          <a:lstStyle/>
          <a:p>
            <a:r>
              <a:rPr lang="tr-TR" sz="2400" dirty="0"/>
              <a:t>Aslında </a:t>
            </a:r>
            <a:r>
              <a:rPr lang="tr-TR" sz="2400" dirty="0" err="1"/>
              <a:t>npm</a:t>
            </a:r>
            <a:r>
              <a:rPr lang="tr-TR" sz="2400" dirty="0"/>
              <a:t> projemizdeki paketlerin yönetimini otomatikleştiriyor diyebiliriz. </a:t>
            </a:r>
            <a:r>
              <a:rPr lang="tr-TR" sz="2400" dirty="0" err="1"/>
              <a:t>Npm</a:t>
            </a:r>
            <a:r>
              <a:rPr lang="tr-TR" sz="2400" dirty="0"/>
              <a:t> ile temel olarak yapabileceğimiz şeyler ise şöyledir </a:t>
            </a:r>
            <a:r>
              <a:rPr lang="tr-TR" sz="2400" dirty="0" smtClean="0"/>
              <a:t>:</a:t>
            </a:r>
          </a:p>
          <a:p>
            <a:r>
              <a:rPr lang="tr-TR" sz="2400" dirty="0"/>
              <a:t>Otomatik ya da manuel olarak paketleri </a:t>
            </a:r>
            <a:r>
              <a:rPr lang="tr-TR" sz="2400" dirty="0" smtClean="0"/>
              <a:t>yükleme</a:t>
            </a:r>
          </a:p>
          <a:p>
            <a:r>
              <a:rPr lang="tr-TR" sz="2400" dirty="0"/>
              <a:t>Sistemdeki paketleri </a:t>
            </a:r>
            <a:r>
              <a:rPr lang="tr-TR" sz="2400" dirty="0" smtClean="0"/>
              <a:t>silmek</a:t>
            </a:r>
          </a:p>
          <a:p>
            <a:r>
              <a:rPr lang="tr-TR" sz="2400" dirty="0"/>
              <a:t> Sistemdeki paketleri </a:t>
            </a:r>
            <a:r>
              <a:rPr lang="tr-TR" sz="2400" dirty="0" smtClean="0"/>
              <a:t>listeleme</a:t>
            </a:r>
          </a:p>
          <a:p>
            <a:r>
              <a:rPr lang="tr-TR" sz="2400" dirty="0"/>
              <a:t>Sistemdeki paketleri </a:t>
            </a:r>
            <a:r>
              <a:rPr lang="tr-TR" sz="2400" dirty="0" err="1"/>
              <a:t>update</a:t>
            </a:r>
            <a:r>
              <a:rPr lang="tr-TR" sz="2400" dirty="0"/>
              <a:t> </a:t>
            </a:r>
            <a:r>
              <a:rPr lang="tr-TR" sz="2400" dirty="0" smtClean="0"/>
              <a:t>etmek</a:t>
            </a:r>
          </a:p>
          <a:p>
            <a:r>
              <a:rPr lang="tr-TR" sz="2400" dirty="0" err="1"/>
              <a:t>Npm</a:t>
            </a:r>
            <a:r>
              <a:rPr lang="tr-TR" sz="2400" dirty="0"/>
              <a:t> komut satırı üzerinden çalışan bir uygulamadır</a:t>
            </a:r>
            <a:r>
              <a:rPr lang="tr-TR" sz="2400" dirty="0" smtClean="0"/>
              <a:t>.</a:t>
            </a:r>
          </a:p>
          <a:p>
            <a:r>
              <a:rPr lang="tr-TR" sz="2400" dirty="0" err="1"/>
              <a:t>Npm</a:t>
            </a:r>
            <a:r>
              <a:rPr lang="tr-TR" sz="2400" dirty="0"/>
              <a:t> için </a:t>
            </a:r>
            <a:r>
              <a:rPr lang="tr-TR" sz="2400" dirty="0" err="1"/>
              <a:t>nodejs</a:t>
            </a:r>
            <a:r>
              <a:rPr lang="tr-TR" sz="2400" dirty="0"/>
              <a:t> kurmanız gerekiyor ve </a:t>
            </a:r>
            <a:r>
              <a:rPr lang="tr-TR" sz="2400" dirty="0" err="1"/>
              <a:t>nodejs</a:t>
            </a:r>
            <a:r>
              <a:rPr lang="tr-TR" sz="2400" dirty="0"/>
              <a:t> kurulumu gerçekleşince </a:t>
            </a:r>
            <a:r>
              <a:rPr lang="tr-TR" sz="2400" dirty="0" err="1"/>
              <a:t>npm’de</a:t>
            </a:r>
            <a:r>
              <a:rPr lang="tr-TR" sz="2400" dirty="0"/>
              <a:t> otomatik olarak içinde kurulu gelmiş olacak.</a:t>
            </a:r>
          </a:p>
        </p:txBody>
      </p:sp>
    </p:spTree>
    <p:extLst>
      <p:ext uri="{BB962C8B-B14F-4D97-AF65-F5344CB8AC3E}">
        <p14:creationId xmlns:p14="http://schemas.microsoft.com/office/powerpoint/2010/main" val="1418489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Node.js</a:t>
            </a:r>
            <a:endParaRPr lang="tr-TR" dirty="0"/>
          </a:p>
        </p:txBody>
      </p:sp>
      <p:sp>
        <p:nvSpPr>
          <p:cNvPr id="3" name="İçerik Yer Tutucusu 2"/>
          <p:cNvSpPr>
            <a:spLocks noGrp="1"/>
          </p:cNvSpPr>
          <p:nvPr>
            <p:ph idx="1"/>
          </p:nvPr>
        </p:nvSpPr>
        <p:spPr/>
        <p:txBody>
          <a:bodyPr>
            <a:normAutofit lnSpcReduction="10000"/>
          </a:bodyPr>
          <a:lstStyle/>
          <a:p>
            <a:r>
              <a:rPr lang="tr-TR" sz="2400" dirty="0" err="1"/>
              <a:t>Node</a:t>
            </a:r>
            <a:r>
              <a:rPr lang="tr-TR" sz="2400" dirty="0"/>
              <a:t> </a:t>
            </a:r>
            <a:r>
              <a:rPr lang="tr-TR" sz="2400" dirty="0" err="1"/>
              <a:t>js</a:t>
            </a:r>
            <a:r>
              <a:rPr lang="tr-TR" sz="2400" dirty="0"/>
              <a:t>, </a:t>
            </a:r>
            <a:r>
              <a:rPr lang="tr-TR" sz="2400" b="1" dirty="0"/>
              <a:t>V8</a:t>
            </a:r>
            <a:r>
              <a:rPr lang="tr-TR" sz="2400" dirty="0"/>
              <a:t> isimli bir </a:t>
            </a:r>
            <a:r>
              <a:rPr lang="tr-TR" sz="2400" dirty="0" err="1"/>
              <a:t>javascript</a:t>
            </a:r>
            <a:r>
              <a:rPr lang="tr-TR" sz="2400" dirty="0"/>
              <a:t> motoru üzerinde çalışır. </a:t>
            </a:r>
          </a:p>
          <a:p>
            <a:r>
              <a:rPr lang="tr-TR" sz="2400" dirty="0"/>
              <a:t>V8, Google tarafından geliştirilen, </a:t>
            </a:r>
            <a:r>
              <a:rPr lang="tr-TR" sz="2400" b="1" dirty="0" err="1"/>
              <a:t>Chrome</a:t>
            </a:r>
            <a:r>
              <a:rPr lang="tr-TR" sz="2400" dirty="0"/>
              <a:t> web browserlarının da üzerinde çalıştığı C, C++ ve </a:t>
            </a:r>
            <a:r>
              <a:rPr lang="tr-TR" sz="2400" dirty="0" err="1"/>
              <a:t>javascript</a:t>
            </a:r>
            <a:r>
              <a:rPr lang="tr-TR" sz="2400" dirty="0"/>
              <a:t> dilleri ile kodlanan açık kaynak kodlu bir motordur</a:t>
            </a:r>
            <a:r>
              <a:rPr lang="tr-TR" sz="2400" dirty="0" smtClean="0"/>
              <a:t>.</a:t>
            </a:r>
          </a:p>
          <a:p>
            <a:r>
              <a:rPr lang="tr-TR" sz="2400" dirty="0"/>
              <a:t>Node.js, </a:t>
            </a:r>
            <a:r>
              <a:rPr lang="tr-TR" sz="2400" dirty="0" err="1"/>
              <a:t>JavaScript</a:t>
            </a:r>
            <a:r>
              <a:rPr lang="tr-TR" sz="2400" dirty="0"/>
              <a:t> ile yazılmış bir programı çalıştırmak için gerekli olan her şeyi içerir</a:t>
            </a:r>
            <a:r>
              <a:rPr lang="tr-TR" sz="2400" dirty="0" smtClean="0"/>
              <a:t>.</a:t>
            </a:r>
          </a:p>
          <a:p>
            <a:r>
              <a:rPr lang="tr-TR" sz="2400" dirty="0"/>
              <a:t>Node.js; bir </a:t>
            </a:r>
            <a:r>
              <a:rPr lang="tr-TR" sz="2400" dirty="0" err="1"/>
              <a:t>JavaScript</a:t>
            </a:r>
            <a:r>
              <a:rPr lang="tr-TR" sz="2400" dirty="0"/>
              <a:t> kodunu sadece tarayıcılarda değil aynı zamanda bilgisayarınızda bağımsız şekilde çalışacak bir uygulama şeklinde kullanmak istenmesinden ortaya çıkmıştır. </a:t>
            </a:r>
          </a:p>
          <a:p>
            <a:r>
              <a:rPr lang="tr-TR" sz="2400" dirty="0"/>
              <a:t>Böylece </a:t>
            </a:r>
            <a:r>
              <a:rPr lang="tr-TR" sz="2400" dirty="0" err="1"/>
              <a:t>JavaScript</a:t>
            </a:r>
            <a:r>
              <a:rPr lang="tr-TR" sz="2400" dirty="0"/>
              <a:t> sadece web uygulamaları için kullanılan bir teknoloji olmaktan çıkmış, </a:t>
            </a:r>
            <a:r>
              <a:rPr lang="tr-TR" sz="2400" dirty="0" err="1"/>
              <a:t>Python</a:t>
            </a:r>
            <a:r>
              <a:rPr lang="tr-TR" sz="2400" dirty="0"/>
              <a:t> gibi Java gibi programlama dilleri ile aynı kapasitelere ulaşmıştır.</a:t>
            </a:r>
          </a:p>
          <a:p>
            <a:endParaRPr lang="tr-TR" sz="2400" dirty="0"/>
          </a:p>
          <a:p>
            <a:pPr marL="0" indent="0">
              <a:buNone/>
            </a:pPr>
            <a:endParaRPr lang="tr-TR" dirty="0"/>
          </a:p>
        </p:txBody>
      </p:sp>
    </p:spTree>
    <p:extLst>
      <p:ext uri="{BB962C8B-B14F-4D97-AF65-F5344CB8AC3E}">
        <p14:creationId xmlns:p14="http://schemas.microsoft.com/office/powerpoint/2010/main" val="3480556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1148</Words>
  <Application>Microsoft Office PowerPoint</Application>
  <PresentationFormat>Ekran Gösterisi (4:3)</PresentationFormat>
  <Paragraphs>117</Paragraphs>
  <Slides>41</Slides>
  <Notes>0</Notes>
  <HiddenSlides>0</HiddenSlides>
  <MMClips>0</MMClips>
  <ScaleCrop>false</ScaleCrop>
  <HeadingPairs>
    <vt:vector size="4" baseType="variant">
      <vt:variant>
        <vt:lpstr>Tema</vt:lpstr>
      </vt:variant>
      <vt:variant>
        <vt:i4>1</vt:i4>
      </vt:variant>
      <vt:variant>
        <vt:lpstr>Slayt Başlıkları</vt:lpstr>
      </vt:variant>
      <vt:variant>
        <vt:i4>41</vt:i4>
      </vt:variant>
    </vt:vector>
  </HeadingPairs>
  <TitlesOfParts>
    <vt:vector size="42" baseType="lpstr">
      <vt:lpstr>Ofis Teması</vt:lpstr>
      <vt:lpstr>URI-URL Arasındaki Farklar</vt:lpstr>
      <vt:lpstr>PowerPoint Sunusu</vt:lpstr>
      <vt:lpstr>HTTP Yapısı</vt:lpstr>
      <vt:lpstr>PowerPoint Sunusu</vt:lpstr>
      <vt:lpstr>PowerPoint Sunusu</vt:lpstr>
      <vt:lpstr>PowerPoint Sunusu</vt:lpstr>
      <vt:lpstr>Npm</vt:lpstr>
      <vt:lpstr>PowerPoint Sunusu</vt:lpstr>
      <vt:lpstr>Node.js</vt:lpstr>
      <vt:lpstr>PowerPoint Sunusu</vt:lpstr>
      <vt:lpstr>JAVA 8</vt:lpstr>
      <vt:lpstr>XHTML-HTML5 </vt:lpstr>
      <vt:lpstr>PowerPoint Sunusu</vt:lpstr>
      <vt:lpstr>PowerPoint Sunusu</vt:lpstr>
      <vt:lpstr>Semantic  non-Semantic</vt:lpstr>
      <vt:lpstr>Colspan-Rowspan</vt:lpstr>
      <vt:lpstr>PowerPoint Sunusu</vt:lpstr>
      <vt:lpstr>PowerPoint Sunusu</vt:lpstr>
      <vt:lpstr>PowerPoint Sunusu</vt:lpstr>
      <vt:lpstr>PowerPoint Sunusu</vt:lpstr>
      <vt:lpstr>PowerPoint Sunusu</vt:lpstr>
      <vt:lpstr>PowerPoint Sunusu</vt:lpstr>
      <vt:lpstr>PowerPoint Sunusu</vt:lpstr>
      <vt:lpstr>PowerPoint Sunusu</vt:lpstr>
      <vt:lpstr>Display:none-visibility:hidden(none) arasındaki farklar</vt:lpstr>
      <vt:lpstr>PowerPoint Sunusu</vt:lpstr>
      <vt:lpstr>PowerPoint Sunusu</vt:lpstr>
      <vt:lpstr>Pseudo-class(Sözde-sınıflar) ve Pseudo-elements(Sözde-elementler)</vt:lpstr>
      <vt:lpstr>PowerPoint Sunusu</vt:lpstr>
      <vt:lpstr>PowerPoint Sunusu</vt:lpstr>
      <vt:lpstr>Group selectors</vt:lpstr>
      <vt:lpstr>PowerPoint Sunusu</vt:lpstr>
      <vt:lpstr>PowerPoint Sunusu</vt:lpstr>
      <vt:lpstr>PowerPoint Sunusu</vt:lpstr>
      <vt:lpstr>PowerPoint Sunusu</vt:lpstr>
      <vt:lpstr>PowerPoint Sunusu</vt:lpstr>
      <vt:lpstr>PowerPoint Sunusu</vt:lpstr>
      <vt:lpstr>PowerPoint Sunusu</vt:lpstr>
      <vt:lpstr>PowerPoint Sunusu</vt:lpstr>
      <vt:lpstr>Box-sizing </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URI-URL Arasındaki Farklar</dc:title>
  <dc:creator>burak can gültekin</dc:creator>
  <cp:lastModifiedBy>burak can gültekin</cp:lastModifiedBy>
  <cp:revision>15</cp:revision>
  <dcterms:created xsi:type="dcterms:W3CDTF">2022-05-23T21:42:27Z</dcterms:created>
  <dcterms:modified xsi:type="dcterms:W3CDTF">2022-05-25T23:56:56Z</dcterms:modified>
</cp:coreProperties>
</file>