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0" r:id="rId4"/>
    <p:sldId id="262" r:id="rId5"/>
    <p:sldId id="257" r:id="rId6"/>
    <p:sldId id="258" r:id="rId7"/>
    <p:sldId id="259"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64"/>
          </p14:sldIdLst>
        </p14:section>
        <p14:section name="1.Ödev" id="{8BBDEDF8-42B2-40E9-90EF-4BC5A0D34828}">
          <p14:sldIdLst>
            <p14:sldId id="256"/>
            <p14:sldId id="260"/>
            <p14:sldId id="262"/>
          </p14:sldIdLst>
        </p14:section>
        <p14:section name="2.ödev" id="{7D43DF5E-1F75-46C5-849A-EB2F6440E216}">
          <p14:sldIdLst>
            <p14:sldId id="257"/>
            <p14:sldId id="258"/>
            <p14:sldId id="259"/>
          </p14:sldIdLst>
        </p14:section>
        <p14:section name="3.ödev" id="{6622BA91-C111-4476-B508-666F6D7E5257}">
          <p14:sldIdLst>
            <p14:sldId id="265"/>
            <p14:sldId id="266"/>
            <p14:sldId id="267"/>
            <p14:sldId id="268"/>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25.05.2022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25.05.2022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25.05.2022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837"/>
            <a:ext cx="10515600" cy="1256146"/>
          </a:xfrm>
        </p:spPr>
        <p:txBody>
          <a:bodyPr/>
          <a:lstStyle/>
          <a:p>
            <a:pPr marL="0" indent="0" algn="ctr">
              <a:buNone/>
            </a:pPr>
            <a:r>
              <a:rPr lang="tr-TR" dirty="0" smtClean="0"/>
              <a:t>   Doğuş Sağlam</a:t>
            </a:r>
          </a:p>
          <a:p>
            <a:pPr marL="0" indent="0" algn="ctr">
              <a:buNone/>
            </a:pPr>
            <a:r>
              <a:rPr lang="tr-TR" dirty="0"/>
              <a:t> </a:t>
            </a:r>
            <a:r>
              <a:rPr lang="tr-TR" dirty="0" smtClean="0"/>
              <a:t>  </a:t>
            </a:r>
            <a:r>
              <a:rPr lang="tr-TR" dirty="0" err="1" smtClean="0"/>
              <a:t>Jr</a:t>
            </a:r>
            <a:r>
              <a:rPr lang="tr-TR" dirty="0" smtClean="0"/>
              <a:t>. Software Developer – </a:t>
            </a:r>
            <a:r>
              <a:rPr lang="tr-TR" dirty="0" err="1" smtClean="0"/>
              <a:t>Turkcell</a:t>
            </a:r>
            <a:r>
              <a:rPr lang="tr-TR" dirty="0" smtClean="0"/>
              <a:t> </a:t>
            </a:r>
            <a:r>
              <a:rPr lang="tr-TR" dirty="0" err="1" smtClean="0"/>
              <a:t>Bootcamp</a:t>
            </a:r>
            <a:endParaRPr lang="tr-TR" dirty="0"/>
          </a:p>
        </p:txBody>
      </p:sp>
    </p:spTree>
    <p:extLst>
      <p:ext uri="{BB962C8B-B14F-4D97-AF65-F5344CB8AC3E}">
        <p14:creationId xmlns:p14="http://schemas.microsoft.com/office/powerpoint/2010/main" val="2521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98657"/>
          </a:xfrm>
        </p:spPr>
        <p:txBody>
          <a:bodyPr>
            <a:normAutofit fontScale="90000"/>
          </a:bodyPr>
          <a:lstStyle/>
          <a:p>
            <a:pPr algn="ctr"/>
            <a:r>
              <a:rPr lang="tr-TR" sz="2000" dirty="0" err="1"/>
              <a:t>G</a:t>
            </a:r>
            <a:r>
              <a:rPr lang="tr-TR" sz="2000" dirty="0" err="1" smtClean="0"/>
              <a:t>roup</a:t>
            </a:r>
            <a:r>
              <a:rPr lang="tr-TR" sz="2000" dirty="0" smtClean="0"/>
              <a:t> </a:t>
            </a:r>
            <a:r>
              <a:rPr lang="tr-TR" sz="2000" dirty="0" err="1"/>
              <a:t>selectors</a:t>
            </a:r>
            <a:r>
              <a:rPr lang="tr-TR" dirty="0"/>
              <a:t/>
            </a:r>
            <a:br>
              <a:rPr lang="tr-TR" dirty="0"/>
            </a:br>
            <a:endParaRPr lang="tr-TR" dirty="0"/>
          </a:p>
        </p:txBody>
      </p:sp>
      <p:sp>
        <p:nvSpPr>
          <p:cNvPr id="3" name="İçerik Yer Tutucusu 2"/>
          <p:cNvSpPr>
            <a:spLocks noGrp="1"/>
          </p:cNvSpPr>
          <p:nvPr>
            <p:ph idx="1"/>
          </p:nvPr>
        </p:nvSpPr>
        <p:spPr>
          <a:xfrm>
            <a:off x="838200" y="1283855"/>
            <a:ext cx="10515600" cy="4893108"/>
          </a:xfrm>
        </p:spPr>
        <p:txBody>
          <a:bodyPr/>
          <a:lstStyle/>
          <a:p>
            <a:r>
              <a:rPr lang="tr-TR" sz="2000" dirty="0" err="1">
                <a:solidFill>
                  <a:srgbClr val="FF0000"/>
                </a:solidFill>
              </a:rPr>
              <a:t>div,p</a:t>
            </a:r>
            <a:r>
              <a:rPr lang="tr-TR" sz="2000" dirty="0">
                <a:solidFill>
                  <a:srgbClr val="FF0000"/>
                </a:solidFill>
              </a:rPr>
              <a:t>{} ==&gt; </a:t>
            </a:r>
            <a:r>
              <a:rPr lang="en-US" sz="2000" dirty="0"/>
              <a:t>Selects all &lt;div&gt; elements and all &lt;p&gt; elements</a:t>
            </a:r>
            <a:endParaRPr lang="tr-TR" sz="2000" dirty="0">
              <a:solidFill>
                <a:srgbClr val="FF0000"/>
              </a:solidFill>
            </a:endParaRPr>
          </a:p>
          <a:p>
            <a:r>
              <a:rPr lang="tr-TR" sz="2000" dirty="0">
                <a:solidFill>
                  <a:srgbClr val="FF0000"/>
                </a:solidFill>
              </a:rPr>
              <a:t>div p{} ==&gt; </a:t>
            </a:r>
            <a:r>
              <a:rPr lang="en-US" sz="2000" dirty="0"/>
              <a:t>Selects all &lt;p&gt; elements inside &lt;div&gt; </a:t>
            </a:r>
            <a:r>
              <a:rPr lang="en-US" sz="2000" dirty="0" smtClean="0"/>
              <a:t>elements</a:t>
            </a:r>
            <a:r>
              <a:rPr lang="tr-TR" sz="2000" dirty="0" smtClean="0"/>
              <a:t>  - bütün p</a:t>
            </a:r>
            <a:endParaRPr lang="tr-TR" sz="2000" dirty="0">
              <a:solidFill>
                <a:srgbClr val="FF0000"/>
              </a:solidFill>
            </a:endParaRPr>
          </a:p>
          <a:p>
            <a:r>
              <a:rPr lang="tr-TR" sz="2000" dirty="0">
                <a:solidFill>
                  <a:srgbClr val="FF0000"/>
                </a:solidFill>
              </a:rPr>
              <a:t>div&gt;p{} ==&gt; </a:t>
            </a:r>
            <a:r>
              <a:rPr lang="en-US" sz="2000" dirty="0"/>
              <a:t>Selects all &lt;p&gt; elements where the parent is a &lt;div&gt; </a:t>
            </a:r>
            <a:r>
              <a:rPr lang="en-US" sz="2000" dirty="0" smtClean="0"/>
              <a:t>element</a:t>
            </a:r>
            <a:r>
              <a:rPr lang="tr-TR" sz="2000" dirty="0" smtClean="0"/>
              <a:t> – sadece div in altındaki</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the first &lt;p&gt; element that is placed immediately after &lt;div&gt; </a:t>
            </a:r>
            <a:r>
              <a:rPr lang="en-US" sz="2000" dirty="0" smtClean="0"/>
              <a:t>elements</a:t>
            </a:r>
            <a:r>
              <a:rPr lang="tr-TR" sz="2000" dirty="0" smtClean="0"/>
              <a:t> – div e kardeş olan ilk </a:t>
            </a:r>
            <a:r>
              <a:rPr lang="tr-TR" sz="2000" smtClean="0"/>
              <a:t>tag</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every </a:t>
            </a:r>
            <a:r>
              <a:rPr lang="en-US" sz="2000" dirty="0" smtClean="0"/>
              <a:t>&lt;</a:t>
            </a:r>
            <a:r>
              <a:rPr lang="tr-TR" sz="2000" dirty="0"/>
              <a:t>p</a:t>
            </a:r>
            <a:r>
              <a:rPr lang="en-US" sz="2000" dirty="0" smtClean="0"/>
              <a:t>&gt; </a:t>
            </a:r>
            <a:r>
              <a:rPr lang="en-US" sz="2000" dirty="0"/>
              <a:t>element that is preceded by a </a:t>
            </a:r>
            <a:r>
              <a:rPr lang="en-US" sz="2000" dirty="0" smtClean="0"/>
              <a:t>&lt;</a:t>
            </a:r>
            <a:r>
              <a:rPr lang="tr-TR" sz="2000" dirty="0" smtClean="0"/>
              <a:t>div</a:t>
            </a:r>
            <a:r>
              <a:rPr lang="en-US" sz="2000" dirty="0" smtClean="0"/>
              <a:t>&gt; </a:t>
            </a:r>
            <a:r>
              <a:rPr lang="en-US" sz="2000" dirty="0" smtClean="0"/>
              <a:t>element</a:t>
            </a:r>
            <a:r>
              <a:rPr lang="tr-TR" sz="2000" dirty="0" smtClean="0"/>
              <a:t> – div e kardeş olan p </a:t>
            </a:r>
            <a:r>
              <a:rPr lang="tr-TR" sz="2000" dirty="0" err="1" smtClean="0"/>
              <a:t>tagları</a:t>
            </a:r>
            <a:endParaRPr lang="tr-TR" sz="2000" dirty="0">
              <a:solidFill>
                <a:srgbClr val="FF0000"/>
              </a:solidFill>
            </a:endParaRPr>
          </a:p>
          <a:p>
            <a:pPr marL="0" indent="0">
              <a:buNone/>
            </a:pPr>
            <a:endParaRPr lang="tr-TR" dirty="0"/>
          </a:p>
        </p:txBody>
      </p:sp>
    </p:spTree>
    <p:extLst>
      <p:ext uri="{BB962C8B-B14F-4D97-AF65-F5344CB8AC3E}">
        <p14:creationId xmlns:p14="http://schemas.microsoft.com/office/powerpoint/2010/main" val="112848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8691"/>
            <a:ext cx="10515600" cy="5798272"/>
          </a:xfrm>
        </p:spPr>
        <p:txBody>
          <a:bodyPr>
            <a:normAutofit/>
          </a:bodyPr>
          <a:lstStyle/>
          <a:p>
            <a:r>
              <a:rPr lang="tr-TR" sz="2400" dirty="0"/>
              <a:t>B</a:t>
            </a:r>
            <a:r>
              <a:rPr lang="tr-TR" sz="2400" dirty="0" smtClean="0"/>
              <a:t>ir </a:t>
            </a:r>
            <a:r>
              <a:rPr lang="tr-TR" sz="2400" dirty="0"/>
              <a:t>öğenin toplam genişliğinin ve yüksekliğinin nasıl hesaplanacağını belirler</a:t>
            </a:r>
            <a:r>
              <a:rPr lang="tr-TR" sz="2400" dirty="0" smtClean="0"/>
              <a:t>.  (</a:t>
            </a:r>
            <a:r>
              <a:rPr lang="tr-TR" sz="2400" dirty="0" err="1" smtClean="0">
                <a:solidFill>
                  <a:srgbClr val="FF0000"/>
                </a:solidFill>
              </a:rPr>
              <a:t>box-sizing</a:t>
            </a:r>
            <a:r>
              <a:rPr lang="tr-TR" sz="2400" dirty="0" smtClean="0"/>
              <a:t>)</a:t>
            </a:r>
          </a:p>
          <a:p>
            <a:r>
              <a:rPr lang="tr-TR" sz="2400" dirty="0"/>
              <a:t>size varsayılan CSS kutu boyutlandırma davranışını </a:t>
            </a:r>
            <a:r>
              <a:rPr lang="tr-TR" sz="2400" dirty="0" smtClean="0"/>
              <a:t>verir. (</a:t>
            </a:r>
            <a:r>
              <a:rPr lang="tr-TR" sz="2400" dirty="0" err="1" smtClean="0">
                <a:solidFill>
                  <a:srgbClr val="FF0000"/>
                </a:solidFill>
              </a:rPr>
              <a:t>content-box</a:t>
            </a:r>
            <a:r>
              <a:rPr lang="tr-TR" sz="2400" dirty="0" smtClean="0"/>
              <a:t>)</a:t>
            </a:r>
          </a:p>
          <a:p>
            <a:r>
              <a:rPr lang="tr-TR" sz="2400" dirty="0"/>
              <a:t>tarayıcıya, bir öğenin genişliği ve yüksekliği için belirttiğiniz değerlerde herhangi bir kenarlık ve dolguyu hesaba katmasını </a:t>
            </a:r>
            <a:r>
              <a:rPr lang="tr-TR" sz="2400" dirty="0" smtClean="0"/>
              <a:t>söyler.(</a:t>
            </a:r>
            <a:r>
              <a:rPr lang="tr-TR" sz="2400" dirty="0" err="1" smtClean="0">
                <a:solidFill>
                  <a:srgbClr val="FF0000"/>
                </a:solidFill>
              </a:rPr>
              <a:t>border-box</a:t>
            </a:r>
            <a:r>
              <a:rPr lang="tr-TR" sz="2400" dirty="0" smtClean="0"/>
              <a:t>)</a:t>
            </a:r>
            <a:endParaRPr lang="tr-TR" sz="2400" dirty="0"/>
          </a:p>
        </p:txBody>
      </p:sp>
    </p:spTree>
    <p:extLst>
      <p:ext uri="{BB962C8B-B14F-4D97-AF65-F5344CB8AC3E}">
        <p14:creationId xmlns:p14="http://schemas.microsoft.com/office/powerpoint/2010/main" val="242142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625600" y="1122363"/>
            <a:ext cx="9042400" cy="438582"/>
          </a:xfrm>
        </p:spPr>
        <p:txBody>
          <a:bodyPr/>
          <a:lstStyle/>
          <a:p>
            <a:r>
              <a:rPr lang="tr-TR" sz="1800" dirty="0" smtClean="0"/>
              <a:t>1. URL – URI arasındaki farklar nelerdir </a:t>
            </a:r>
            <a:r>
              <a:rPr lang="tr-TR" sz="2000" dirty="0" smtClean="0"/>
              <a:t>?</a:t>
            </a:r>
            <a:endParaRPr lang="tr-TR" sz="2000" dirty="0"/>
          </a:p>
        </p:txBody>
      </p:sp>
      <p:sp>
        <p:nvSpPr>
          <p:cNvPr id="3" name="Alt Başlık 2">
            <a:extLst>
              <a:ext uri="{FF2B5EF4-FFF2-40B4-BE49-F238E27FC236}">
                <a16:creationId xmlns:a16="http://schemas.microsoft.com/office/drawing/2014/main" id="{660E6EB5-A331-4237-AE71-AE6EE0127DBD}"/>
              </a:ext>
            </a:extLst>
          </p:cNvPr>
          <p:cNvSpPr>
            <a:spLocks noGrp="1"/>
          </p:cNvSpPr>
          <p:nvPr>
            <p:ph type="subTitle" idx="1"/>
          </p:nvPr>
        </p:nvSpPr>
        <p:spPr>
          <a:xfrm>
            <a:off x="1524000" y="1800947"/>
            <a:ext cx="9144000" cy="4230398"/>
          </a:xfrm>
        </p:spPr>
        <p:txBody>
          <a:bodyPr/>
          <a:lstStyle/>
          <a:p>
            <a:pPr marL="342900" indent="-342900" algn="l">
              <a:buFont typeface="Wingdings" panose="05000000000000000000" pitchFamily="2" charset="2"/>
              <a:buChar char="§"/>
            </a:pPr>
            <a:r>
              <a:rPr lang="tr-TR" dirty="0" smtClean="0"/>
              <a:t>URL</a:t>
            </a:r>
            <a:r>
              <a:rPr lang="tr-TR" dirty="0"/>
              <a:t> ile URI arasındaki fark URL kaynak, </a:t>
            </a:r>
            <a:r>
              <a:rPr lang="tr-TR" dirty="0" smtClean="0"/>
              <a:t>URI</a:t>
            </a:r>
            <a:r>
              <a:rPr lang="tr-TR" dirty="0"/>
              <a:t>, </a:t>
            </a:r>
            <a:r>
              <a:rPr lang="tr-TR" dirty="0" smtClean="0"/>
              <a:t>detaydır.</a:t>
            </a:r>
          </a:p>
          <a:p>
            <a:pPr marL="342900" indent="-342900" algn="l">
              <a:buFont typeface="Wingdings" panose="05000000000000000000" pitchFamily="2" charset="2"/>
              <a:buChar char="§"/>
            </a:pPr>
            <a:r>
              <a:rPr lang="tr-TR" b="1" dirty="0"/>
              <a:t>URI </a:t>
            </a:r>
            <a:r>
              <a:rPr lang="tr-TR" dirty="0"/>
              <a:t>: URI, internette bir kaynak üzerine işaret edilmiş resim veya belge gibi klasik formata uygun bir karakter dizisidir.</a:t>
            </a:r>
          </a:p>
          <a:p>
            <a:pPr marL="342900" indent="-342900" algn="l">
              <a:buFont typeface="Wingdings" panose="05000000000000000000" pitchFamily="2" charset="2"/>
              <a:buChar char="§"/>
            </a:pPr>
            <a:r>
              <a:rPr lang="tr-TR" b="1" dirty="0"/>
              <a:t>URL </a:t>
            </a:r>
            <a:r>
              <a:rPr lang="tr-TR" dirty="0"/>
              <a:t>: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pPr marL="342900" indent="-342900" algn="l">
              <a:buFont typeface="Wingdings" panose="05000000000000000000" pitchFamily="2" charset="2"/>
              <a:buChar char="§"/>
            </a:pPr>
            <a:endParaRPr lang="tr-TR" dirty="0"/>
          </a:p>
        </p:txBody>
      </p:sp>
    </p:spTree>
    <p:extLst>
      <p:ext uri="{BB962C8B-B14F-4D97-AF65-F5344CB8AC3E}">
        <p14:creationId xmlns:p14="http://schemas.microsoft.com/office/powerpoint/2010/main" val="9250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365125"/>
            <a:ext cx="10515600" cy="1269711"/>
          </a:xfrm>
        </p:spPr>
        <p:txBody>
          <a:bodyPr>
            <a:normAutofit/>
          </a:bodyPr>
          <a:lstStyle/>
          <a:p>
            <a:pPr algn="ctr"/>
            <a:r>
              <a:rPr lang="tr-TR" sz="2000" dirty="0" smtClean="0"/>
              <a:t>2. HTTP Yapısı Nedir ?</a:t>
            </a:r>
            <a:endParaRPr lang="tr-TR" sz="2000" dirty="0"/>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a:bodyPr>
          <a:lstStyle/>
          <a:p>
            <a:r>
              <a:rPr lang="tr-TR" dirty="0"/>
              <a:t>HTTP, web tarayıcıdan veya istemciden gelen talepler ile web sunucularından gelen cevaplar arasındaki yolu sağlayan yapıdır.</a:t>
            </a:r>
          </a:p>
          <a:p>
            <a:r>
              <a:rPr lang="tr-TR" dirty="0"/>
              <a:t>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6596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20330"/>
          </a:xfrm>
        </p:spPr>
        <p:txBody>
          <a:bodyPr>
            <a:normAutofit/>
          </a:bodyPr>
          <a:lstStyle/>
          <a:p>
            <a:pPr algn="ctr"/>
            <a:r>
              <a:rPr lang="tr-TR" sz="2000" dirty="0" smtClean="0"/>
              <a:t>3. </a:t>
            </a:r>
            <a:r>
              <a:rPr lang="tr-TR" sz="2000" dirty="0" err="1" smtClean="0"/>
              <a:t>Npm</a:t>
            </a:r>
            <a:r>
              <a:rPr lang="tr-TR" sz="2000" dirty="0" smtClean="0"/>
              <a:t> nedir ?</a:t>
            </a:r>
            <a:endParaRPr lang="tr-TR" sz="2000" dirty="0"/>
          </a:p>
        </p:txBody>
      </p:sp>
      <p:sp>
        <p:nvSpPr>
          <p:cNvPr id="3" name="İçerik Yer Tutucusu 2"/>
          <p:cNvSpPr>
            <a:spLocks noGrp="1"/>
          </p:cNvSpPr>
          <p:nvPr>
            <p:ph idx="1"/>
          </p:nvPr>
        </p:nvSpPr>
        <p:spPr/>
        <p:txBody>
          <a:bodyPr/>
          <a:lstStyle/>
          <a:p>
            <a:r>
              <a:rPr lang="tr-TR" dirty="0" err="1" smtClean="0"/>
              <a:t>Npm</a:t>
            </a:r>
            <a:r>
              <a:rPr lang="tr-TR" dirty="0" smtClean="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111959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6"/>
            <a:ext cx="10515600" cy="817130"/>
          </a:xfrm>
        </p:spPr>
        <p:txBody>
          <a:bodyPr>
            <a:normAutofit/>
          </a:bodyPr>
          <a:lstStyle/>
          <a:p>
            <a:pPr algn="ctr"/>
            <a:r>
              <a:rPr lang="tr-TR" sz="2000" dirty="0" smtClean="0"/>
              <a:t>1. </a:t>
            </a:r>
            <a:r>
              <a:rPr lang="tr-TR" sz="2000" dirty="0" err="1" smtClean="0"/>
              <a:t>Xhtml</a:t>
            </a:r>
            <a:r>
              <a:rPr lang="tr-TR" sz="2000" dirty="0" smtClean="0"/>
              <a:t> ile html5 arasındaki farklar nelerdir ?</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a:t>XHTML büyük / küçük harfe duyarlı olmasına rağmen, HTML5 </a:t>
            </a:r>
            <a:r>
              <a:rPr lang="tr-TR" dirty="0" smtClean="0"/>
              <a:t>değildir.</a:t>
            </a:r>
          </a:p>
          <a:p>
            <a:r>
              <a:rPr lang="tr-TR" dirty="0" smtClean="0"/>
              <a:t>HTML5'in </a:t>
            </a:r>
            <a:r>
              <a:rPr lang="tr-TR" dirty="0"/>
              <a:t>XHTML ve </a:t>
            </a:r>
            <a:r>
              <a:rPr lang="tr-TR" dirty="0" err="1"/>
              <a:t>HTML'den</a:t>
            </a:r>
            <a:r>
              <a:rPr lang="tr-TR" dirty="0"/>
              <a:t> çok daha basit bir  </a:t>
            </a:r>
            <a:r>
              <a:rPr lang="tr-TR" dirty="0" err="1"/>
              <a:t>doctype</a:t>
            </a:r>
            <a:r>
              <a:rPr lang="tr-TR" dirty="0"/>
              <a:t> yapısı </a:t>
            </a:r>
            <a:r>
              <a:rPr lang="tr-TR" dirty="0" smtClean="0"/>
              <a:t>vardır.</a:t>
            </a:r>
          </a:p>
          <a:p>
            <a:r>
              <a:rPr lang="tr-TR" dirty="0" smtClean="0"/>
              <a:t>HTML5 </a:t>
            </a:r>
            <a:r>
              <a:rPr lang="tr-TR" dirty="0"/>
              <a:t>tüm tarayıcılarla uyumluyken, XHTML değildir.</a:t>
            </a:r>
          </a:p>
          <a:p>
            <a:r>
              <a:rPr lang="tr-TR" dirty="0"/>
              <a:t>HTML5, HTML4'ün izlerini takip ederken, </a:t>
            </a:r>
            <a:r>
              <a:rPr lang="tr-TR" dirty="0" err="1"/>
              <a:t>XHTML'den</a:t>
            </a:r>
            <a:r>
              <a:rPr lang="tr-TR" dirty="0"/>
              <a:t> daha katıdır.</a:t>
            </a:r>
          </a:p>
          <a:p>
            <a:r>
              <a:rPr lang="tr-TR" dirty="0"/>
              <a:t>HTML5, tabletler ve telefonlar gibi mobil cihazlar için daha uygunken, XHTML bilgisayar ekranları için  uygundur.</a:t>
            </a:r>
          </a:p>
        </p:txBody>
      </p:sp>
    </p:spTree>
    <p:extLst>
      <p:ext uri="{BB962C8B-B14F-4D97-AF65-F5344CB8AC3E}">
        <p14:creationId xmlns:p14="http://schemas.microsoft.com/office/powerpoint/2010/main" val="916939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1001857"/>
          </a:xfrm>
        </p:spPr>
        <p:txBody>
          <a:bodyPr>
            <a:normAutofit/>
          </a:bodyPr>
          <a:lstStyle/>
          <a:p>
            <a:pPr algn="ctr"/>
            <a:r>
              <a:rPr lang="tr-TR" sz="2000" dirty="0" smtClean="0"/>
              <a:t>2. </a:t>
            </a:r>
            <a:r>
              <a:rPr lang="tr-TR" sz="2000" dirty="0" err="1" smtClean="0"/>
              <a:t>Semantic</a:t>
            </a:r>
            <a:r>
              <a:rPr lang="tr-TR" sz="2000" dirty="0" smtClean="0"/>
              <a:t> </a:t>
            </a:r>
            <a:r>
              <a:rPr lang="tr-TR" sz="2000" dirty="0" err="1" smtClean="0"/>
              <a:t>vs</a:t>
            </a:r>
            <a:r>
              <a:rPr lang="tr-TR" sz="2000" dirty="0" smtClean="0"/>
              <a:t> </a:t>
            </a:r>
            <a:r>
              <a:rPr lang="tr-TR" sz="2000" dirty="0" err="1" smtClean="0"/>
              <a:t>Non-Semantic</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smtClean="0"/>
              <a:t>Semantic</a:t>
            </a:r>
            <a:r>
              <a:rPr lang="tr-TR" dirty="0" smtClean="0"/>
              <a:t> : </a:t>
            </a:r>
            <a:r>
              <a:rPr lang="tr-TR" sz="2000" dirty="0"/>
              <a:t>Bu elementler basitçe anlam ifade eder, anlamı olan elementlerdir. Bunun nedeni, koddaki tanım, tarayıcıya ve geliştiriciye ne yapmaları gerektiğini söyler. Daha basit kelimelerle çerçeveleyen bu öğeler</a:t>
            </a:r>
            <a:r>
              <a:rPr lang="tr-TR" sz="2000" dirty="0" smtClean="0"/>
              <a:t>, </a:t>
            </a:r>
            <a:r>
              <a:rPr lang="tr-TR" sz="2000" dirty="0"/>
              <a:t>içermeleri gereken içerik türünü tanımlar</a:t>
            </a:r>
            <a:r>
              <a:rPr lang="tr-TR" sz="2000" dirty="0" smtClean="0"/>
              <a:t>.</a:t>
            </a:r>
          </a:p>
          <a:p>
            <a:endParaRPr lang="tr-TR" sz="2000" dirty="0"/>
          </a:p>
          <a:p>
            <a:endParaRPr lang="tr-TR" sz="2000" dirty="0" smtClean="0"/>
          </a:p>
          <a:p>
            <a:r>
              <a:rPr lang="tr-TR" dirty="0" err="1" smtClean="0"/>
              <a:t>Non-Semantic</a:t>
            </a:r>
            <a:r>
              <a:rPr lang="tr-TR" sz="2000" dirty="0" smtClean="0"/>
              <a:t> : </a:t>
            </a:r>
            <a:r>
              <a:rPr lang="tr-TR" sz="2000" dirty="0"/>
              <a:t>H</a:t>
            </a:r>
            <a:r>
              <a:rPr lang="tr-TR" sz="2000" dirty="0" smtClean="0"/>
              <a:t>içbir </a:t>
            </a:r>
            <a:r>
              <a:rPr lang="tr-TR" sz="2000" dirty="0"/>
              <a:t>anlamları yoktur. İçerdikleri içerik hakkında hiçbir şey söylemezler. Bir grup için ortak olan semantiği işaretlemek için farklı niteliklerle kullanılabilirler.</a:t>
            </a:r>
          </a:p>
        </p:txBody>
      </p:sp>
    </p:spTree>
    <p:extLst>
      <p:ext uri="{BB962C8B-B14F-4D97-AF65-F5344CB8AC3E}">
        <p14:creationId xmlns:p14="http://schemas.microsoft.com/office/powerpoint/2010/main" val="1244126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761711"/>
          </a:xfrm>
        </p:spPr>
        <p:txBody>
          <a:bodyPr>
            <a:normAutofit/>
          </a:bodyPr>
          <a:lstStyle/>
          <a:p>
            <a:pPr algn="ctr"/>
            <a:r>
              <a:rPr lang="tr-TR" sz="2000" dirty="0" smtClean="0"/>
              <a:t>3. </a:t>
            </a:r>
            <a:r>
              <a:rPr lang="tr-TR" sz="2000" dirty="0" err="1" smtClean="0"/>
              <a:t>Colspan</a:t>
            </a:r>
            <a:r>
              <a:rPr lang="tr-TR" sz="2000" dirty="0" smtClean="0"/>
              <a:t> ve </a:t>
            </a:r>
            <a:r>
              <a:rPr lang="tr-TR" sz="2000" dirty="0" err="1" smtClean="0"/>
              <a:t>Rowspan</a:t>
            </a:r>
            <a:r>
              <a:rPr lang="tr-TR" sz="2000" dirty="0" smtClean="0"/>
              <a:t> Nedir ?</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Colspan</a:t>
            </a:r>
            <a:r>
              <a:rPr lang="tr-TR" dirty="0"/>
              <a:t> özelliği sütun üzerinde kaç tane hücrenin birleştirileceğini belirtir</a:t>
            </a:r>
            <a:r>
              <a:rPr lang="tr-TR" dirty="0" smtClean="0"/>
              <a:t>.</a:t>
            </a:r>
          </a:p>
          <a:p>
            <a:r>
              <a:rPr lang="tr-TR" dirty="0" err="1"/>
              <a:t>Rowspan</a:t>
            </a:r>
            <a:r>
              <a:rPr lang="tr-TR" dirty="0"/>
              <a:t> özelliği satır üzerinde kaç tane hücrenin birleştirileceğini belirtir.</a:t>
            </a:r>
          </a:p>
        </p:txBody>
      </p:sp>
    </p:spTree>
    <p:extLst>
      <p:ext uri="{BB962C8B-B14F-4D97-AF65-F5344CB8AC3E}">
        <p14:creationId xmlns:p14="http://schemas.microsoft.com/office/powerpoint/2010/main" val="322283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91020"/>
          </a:xfrm>
        </p:spPr>
        <p:txBody>
          <a:bodyPr>
            <a:normAutofit/>
          </a:bodyPr>
          <a:lstStyle/>
          <a:p>
            <a:pPr algn="ctr"/>
            <a:r>
              <a:rPr lang="tr-TR" sz="2000" dirty="0" err="1" smtClean="0"/>
              <a:t>Display:none</a:t>
            </a:r>
            <a:r>
              <a:rPr lang="tr-TR" sz="2000" dirty="0" smtClean="0"/>
              <a:t> – </a:t>
            </a:r>
            <a:r>
              <a:rPr lang="tr-TR" sz="2000" dirty="0" err="1"/>
              <a:t>V</a:t>
            </a:r>
            <a:r>
              <a:rPr lang="tr-TR" sz="2000" dirty="0" err="1" smtClean="0"/>
              <a:t>isibility:none</a:t>
            </a:r>
            <a:r>
              <a:rPr lang="tr-TR" sz="2000" dirty="0" smtClean="0"/>
              <a:t> </a:t>
            </a:r>
            <a:endParaRPr lang="tr-TR" sz="2000" dirty="0"/>
          </a:p>
        </p:txBody>
      </p:sp>
      <p:sp>
        <p:nvSpPr>
          <p:cNvPr id="3" name="İçerik Yer Tutucusu 2"/>
          <p:cNvSpPr>
            <a:spLocks noGrp="1"/>
          </p:cNvSpPr>
          <p:nvPr>
            <p:ph idx="1"/>
          </p:nvPr>
        </p:nvSpPr>
        <p:spPr>
          <a:xfrm>
            <a:off x="838200" y="1474643"/>
            <a:ext cx="10515600" cy="4351338"/>
          </a:xfrm>
        </p:spPr>
        <p:txBody>
          <a:bodyPr>
            <a:normAutofit/>
          </a:bodyPr>
          <a:lstStyle/>
          <a:p>
            <a:r>
              <a:rPr lang="tr-TR" sz="2400" dirty="0"/>
              <a:t>Son olarak bir nesneyi görünmez hale getirebilmek için </a:t>
            </a:r>
            <a:r>
              <a:rPr lang="tr-TR" sz="2400" b="1" dirty="0" err="1"/>
              <a:t>display</a:t>
            </a:r>
            <a:r>
              <a:rPr lang="tr-TR" sz="2400" dirty="0" err="1"/>
              <a:t>:</a:t>
            </a:r>
            <a:r>
              <a:rPr lang="tr-TR" sz="2400" b="1" dirty="0" err="1"/>
              <a:t>none</a:t>
            </a:r>
            <a:r>
              <a:rPr lang="tr-TR" sz="2400" dirty="0"/>
              <a:t>; kullanmalıyız. </a:t>
            </a:r>
            <a:r>
              <a:rPr lang="tr-TR" sz="2400" b="1" dirty="0" err="1" smtClean="0"/>
              <a:t>display</a:t>
            </a:r>
            <a:r>
              <a:rPr lang="tr-TR" sz="2400" dirty="0" err="1" smtClean="0"/>
              <a:t>:</a:t>
            </a:r>
            <a:r>
              <a:rPr lang="tr-TR" sz="2400" b="1" dirty="0" err="1" smtClean="0"/>
              <a:t>none</a:t>
            </a:r>
            <a:r>
              <a:rPr lang="tr-TR" sz="2400" dirty="0"/>
              <a:t>; özelliğini bir </a:t>
            </a:r>
            <a:r>
              <a:rPr lang="tr-TR" sz="2400" dirty="0" err="1"/>
              <a:t>class</a:t>
            </a:r>
            <a:r>
              <a:rPr lang="tr-TR" sz="2400" dirty="0"/>
              <a:t> içine alalım ve bu </a:t>
            </a:r>
            <a:r>
              <a:rPr lang="tr-TR" sz="2400" dirty="0" err="1"/>
              <a:t>class</a:t>
            </a:r>
            <a:r>
              <a:rPr lang="tr-TR" sz="2400" dirty="0"/>
              <a:t> değerini verdiğimiz her nesne görünmez hale gelir</a:t>
            </a:r>
            <a:r>
              <a:rPr lang="tr-TR" sz="2400" dirty="0" smtClean="0"/>
              <a:t>.</a:t>
            </a:r>
          </a:p>
          <a:p>
            <a:r>
              <a:rPr lang="tr-TR" sz="2400" dirty="0"/>
              <a:t>Elementlerin gizlenmesi ve gösterilmesi için kullanılan bir özelliktir. </a:t>
            </a:r>
            <a:r>
              <a:rPr lang="tr-TR" sz="2400" dirty="0" err="1"/>
              <a:t>none</a:t>
            </a:r>
            <a:r>
              <a:rPr lang="tr-TR" sz="2400" dirty="0"/>
              <a:t>, </a:t>
            </a:r>
            <a:r>
              <a:rPr lang="tr-TR" sz="2400" dirty="0" err="1"/>
              <a:t>visible</a:t>
            </a:r>
            <a:r>
              <a:rPr lang="tr-TR" sz="2400" dirty="0"/>
              <a:t>, </a:t>
            </a:r>
            <a:r>
              <a:rPr lang="tr-TR" sz="2400" dirty="0" err="1"/>
              <a:t>hidden</a:t>
            </a:r>
            <a:r>
              <a:rPr lang="tr-TR" sz="2400" dirty="0"/>
              <a:t> ve </a:t>
            </a:r>
            <a:r>
              <a:rPr lang="tr-TR" sz="2400" dirty="0" err="1"/>
              <a:t>collapse</a:t>
            </a:r>
            <a:r>
              <a:rPr lang="tr-TR" sz="2400" dirty="0"/>
              <a:t> olmak üzere dört değer alır. </a:t>
            </a:r>
          </a:p>
        </p:txBody>
      </p:sp>
    </p:spTree>
    <p:extLst>
      <p:ext uri="{BB962C8B-B14F-4D97-AF65-F5344CB8AC3E}">
        <p14:creationId xmlns:p14="http://schemas.microsoft.com/office/powerpoint/2010/main" val="3910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37202"/>
          </a:xfrm>
        </p:spPr>
        <p:txBody>
          <a:bodyPr>
            <a:normAutofit fontScale="90000"/>
          </a:bodyPr>
          <a:lstStyle/>
          <a:p>
            <a:pPr algn="ctr"/>
            <a:r>
              <a:rPr lang="tr-TR" sz="2000" dirty="0" err="1"/>
              <a:t>pseudo</a:t>
            </a:r>
            <a:r>
              <a:rPr lang="tr-TR" sz="2000" dirty="0"/>
              <a:t> </a:t>
            </a:r>
            <a:r>
              <a:rPr lang="tr-TR" sz="2000" dirty="0" err="1"/>
              <a:t>class</a:t>
            </a:r>
            <a:r>
              <a:rPr lang="tr-TR" sz="2000" dirty="0"/>
              <a:t> ile </a:t>
            </a:r>
            <a:r>
              <a:rPr lang="tr-TR" sz="2000" dirty="0" err="1"/>
              <a:t>pseudo</a:t>
            </a:r>
            <a:r>
              <a:rPr lang="tr-TR" sz="2000" dirty="0"/>
              <a:t> element nedir?</a:t>
            </a:r>
            <a:r>
              <a:rPr lang="tr-TR" dirty="0"/>
              <a:t/>
            </a:r>
            <a:br>
              <a:rPr lang="tr-TR" dirty="0"/>
            </a:br>
            <a:endParaRPr lang="tr-TR" dirty="0"/>
          </a:p>
        </p:txBody>
      </p:sp>
      <p:sp>
        <p:nvSpPr>
          <p:cNvPr id="3" name="İçerik Yer Tutucusu 2"/>
          <p:cNvSpPr>
            <a:spLocks noGrp="1"/>
          </p:cNvSpPr>
          <p:nvPr>
            <p:ph idx="1"/>
          </p:nvPr>
        </p:nvSpPr>
        <p:spPr>
          <a:xfrm>
            <a:off x="838200" y="1825625"/>
            <a:ext cx="10515600" cy="3827030"/>
          </a:xfrm>
        </p:spPr>
        <p:txBody>
          <a:bodyPr/>
          <a:lstStyle/>
          <a:p>
            <a:r>
              <a:rPr lang="tr-TR" b="1" dirty="0"/>
              <a:t>CSS </a:t>
            </a:r>
            <a:r>
              <a:rPr lang="tr-TR" b="1" dirty="0" err="1"/>
              <a:t>pseudo</a:t>
            </a:r>
            <a:r>
              <a:rPr lang="tr-TR" dirty="0" err="1"/>
              <a:t>-</a:t>
            </a:r>
            <a:r>
              <a:rPr lang="tr-TR" b="1" dirty="0" err="1"/>
              <a:t>class</a:t>
            </a:r>
            <a:r>
              <a:rPr lang="tr-TR" dirty="0"/>
              <a:t> ve </a:t>
            </a:r>
            <a:r>
              <a:rPr lang="tr-TR" b="1" dirty="0" err="1"/>
              <a:t>pseudo</a:t>
            </a:r>
            <a:r>
              <a:rPr lang="tr-TR" dirty="0" err="1"/>
              <a:t>-elements</a:t>
            </a:r>
            <a:r>
              <a:rPr lang="tr-TR" dirty="0"/>
              <a:t> </a:t>
            </a:r>
            <a:r>
              <a:rPr lang="tr-TR" b="1" dirty="0" err="1"/>
              <a:t>CSS</a:t>
            </a:r>
            <a:r>
              <a:rPr lang="tr-TR" dirty="0" err="1"/>
              <a:t>'i</a:t>
            </a:r>
            <a:r>
              <a:rPr lang="tr-TR" dirty="0"/>
              <a:t> destekleyen web tarayıcıları tarafından otomatik olarak tanınan (x)html hiyerarşisi ile erişemediğimiz </a:t>
            </a:r>
            <a:r>
              <a:rPr lang="tr-TR" b="1" dirty="0"/>
              <a:t>element</a:t>
            </a:r>
            <a:r>
              <a:rPr lang="tr-TR" dirty="0"/>
              <a:t> ve sınıflara erişmemizi sağlayan özel sınıf ve </a:t>
            </a:r>
            <a:r>
              <a:rPr lang="tr-TR" b="1" dirty="0"/>
              <a:t>elementler</a:t>
            </a:r>
            <a:r>
              <a:rPr lang="tr-TR" dirty="0"/>
              <a:t> olarak adlandırılmaktadır.</a:t>
            </a:r>
          </a:p>
        </p:txBody>
      </p:sp>
    </p:spTree>
    <p:extLst>
      <p:ext uri="{BB962C8B-B14F-4D97-AF65-F5344CB8AC3E}">
        <p14:creationId xmlns:p14="http://schemas.microsoft.com/office/powerpoint/2010/main" val="282706018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101</TotalTime>
  <Words>334</Words>
  <Application>Microsoft Office PowerPoint</Application>
  <PresentationFormat>Geniş ekran</PresentationFormat>
  <Paragraphs>39</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Calibri</vt:lpstr>
      <vt:lpstr>Calibri Light</vt:lpstr>
      <vt:lpstr>Wingdings</vt:lpstr>
      <vt:lpstr>Office Theme</vt:lpstr>
      <vt:lpstr>PowerPoint Sunusu</vt:lpstr>
      <vt:lpstr>1. URL – URI arasındaki farklar nelerdir ?</vt:lpstr>
      <vt:lpstr>2. HTTP Yapısı Nedir ?</vt:lpstr>
      <vt:lpstr>3. Npm nedir ?</vt:lpstr>
      <vt:lpstr>1. Xhtml ile html5 arasındaki farklar nelerdir ?</vt:lpstr>
      <vt:lpstr>2. Semantic vs Non-Semantic</vt:lpstr>
      <vt:lpstr>3. Colspan ve Rowspan Nedir ?</vt:lpstr>
      <vt:lpstr>Display:none – Visibility:none </vt:lpstr>
      <vt:lpstr>pseudo class ile pseudo element nedir? </vt:lpstr>
      <vt:lpstr>Group selectors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Doğuş Sağlam</cp:lastModifiedBy>
  <cp:revision>12</cp:revision>
  <dcterms:created xsi:type="dcterms:W3CDTF">2022-05-24T09:08:24Z</dcterms:created>
  <dcterms:modified xsi:type="dcterms:W3CDTF">2022-05-25T14:32:43Z</dcterms:modified>
</cp:coreProperties>
</file>