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>
        <p:scale>
          <a:sx n="110" d="100"/>
          <a:sy n="110" d="100"/>
        </p:scale>
        <p:origin x="-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984B7-4E67-4EF9-8641-513B957627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5B62D-31AF-433B-BF9A-5AA574F4A8B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CSS'te</a:t>
          </a:r>
          <a:r>
            <a:rPr lang="tr-TR" dirty="0"/>
            <a:t> </a:t>
          </a:r>
          <a:r>
            <a:rPr lang="tr-TR" dirty="0" err="1"/>
            <a:t>box-sizing</a:t>
          </a:r>
          <a:r>
            <a:rPr lang="tr-TR" dirty="0"/>
            <a:t> özelliği bir HTML öğesinin </a:t>
          </a:r>
          <a:r>
            <a:rPr lang="tr-TR" dirty="0" err="1"/>
            <a:t>width</a:t>
          </a:r>
          <a:r>
            <a:rPr lang="tr-TR" dirty="0"/>
            <a:t> ve </a:t>
          </a:r>
          <a:r>
            <a:rPr lang="tr-TR" dirty="0" err="1"/>
            <a:t>height</a:t>
          </a:r>
          <a:r>
            <a:rPr lang="tr-TR" dirty="0"/>
            <a:t> değerini etkilemeden </a:t>
          </a:r>
          <a:r>
            <a:rPr lang="tr-TR" dirty="0" err="1"/>
            <a:t>padding</a:t>
          </a:r>
          <a:r>
            <a:rPr lang="tr-TR" dirty="0"/>
            <a:t> ve </a:t>
          </a:r>
          <a:r>
            <a:rPr lang="tr-TR" dirty="0" err="1"/>
            <a:t>border</a:t>
          </a:r>
          <a:r>
            <a:rPr lang="tr-TR" dirty="0"/>
            <a:t> </a:t>
          </a:r>
          <a:r>
            <a:rPr lang="tr-TR" dirty="0" err="1"/>
            <a:t>css</a:t>
          </a:r>
          <a:r>
            <a:rPr lang="tr-TR" dirty="0"/>
            <a:t> değerleri tanımlanmasına izin verir.</a:t>
          </a:r>
          <a:endParaRPr lang="en-US" dirty="0"/>
        </a:p>
      </dgm:t>
    </dgm:pt>
    <dgm:pt modelId="{87DF04C3-37DF-4956-8F56-E0C77A006AE4}" type="parTrans" cxnId="{5CFC4ADF-C865-4D64-AE3C-9448E676773D}">
      <dgm:prSet/>
      <dgm:spPr/>
      <dgm:t>
        <a:bodyPr/>
        <a:lstStyle/>
        <a:p>
          <a:endParaRPr lang="en-US"/>
        </a:p>
      </dgm:t>
    </dgm:pt>
    <dgm:pt modelId="{40C05FD5-3BE2-47A8-B7D2-F617BFA8636C}" type="sibTrans" cxnId="{5CFC4ADF-C865-4D64-AE3C-9448E676773D}">
      <dgm:prSet/>
      <dgm:spPr/>
      <dgm:t>
        <a:bodyPr/>
        <a:lstStyle/>
        <a:p>
          <a:endParaRPr lang="en-US"/>
        </a:p>
      </dgm:t>
    </dgm:pt>
    <dgm:pt modelId="{73E4BEC7-99F3-49EA-A82F-EEC57D020B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Bir elemana box-sizing:border-box; tanımladığınızda padding ve border değerleri width - height değerini değiştirmeyecektir.</a:t>
          </a:r>
          <a:endParaRPr lang="en-US"/>
        </a:p>
      </dgm:t>
    </dgm:pt>
    <dgm:pt modelId="{C70DC3E6-DB08-43C6-8395-412BFD4A82FB}" type="parTrans" cxnId="{219502CD-B780-4124-821E-D77B86408238}">
      <dgm:prSet/>
      <dgm:spPr/>
      <dgm:t>
        <a:bodyPr/>
        <a:lstStyle/>
        <a:p>
          <a:endParaRPr lang="en-US"/>
        </a:p>
      </dgm:t>
    </dgm:pt>
    <dgm:pt modelId="{73842A15-D53E-433B-8A5F-1FDFF5519688}" type="sibTrans" cxnId="{219502CD-B780-4124-821E-D77B86408238}">
      <dgm:prSet/>
      <dgm:spPr/>
      <dgm:t>
        <a:bodyPr/>
        <a:lstStyle/>
        <a:p>
          <a:endParaRPr lang="en-US"/>
        </a:p>
      </dgm:t>
    </dgm:pt>
    <dgm:pt modelId="{268C853E-9379-4076-B129-F998A39E243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Bir elemana box-sizing:content-box; tanımladığınızda padding ve border değerleri width - height değerini etkileyecektir.</a:t>
          </a:r>
          <a:endParaRPr lang="en-US"/>
        </a:p>
      </dgm:t>
    </dgm:pt>
    <dgm:pt modelId="{DB7F79A3-BD35-4399-9982-E047174C254C}" type="parTrans" cxnId="{2569A638-8A17-4DB0-802E-46D8F2F8F0F8}">
      <dgm:prSet/>
      <dgm:spPr/>
      <dgm:t>
        <a:bodyPr/>
        <a:lstStyle/>
        <a:p>
          <a:endParaRPr lang="en-US"/>
        </a:p>
      </dgm:t>
    </dgm:pt>
    <dgm:pt modelId="{BCE57D07-8238-4E69-9B1B-3DE13EF60342}" type="sibTrans" cxnId="{2569A638-8A17-4DB0-802E-46D8F2F8F0F8}">
      <dgm:prSet/>
      <dgm:spPr/>
      <dgm:t>
        <a:bodyPr/>
        <a:lstStyle/>
        <a:p>
          <a:endParaRPr lang="en-US"/>
        </a:p>
      </dgm:t>
    </dgm:pt>
    <dgm:pt modelId="{1BBA2F5D-A751-4396-9DFF-F49C9F46333D}" type="pres">
      <dgm:prSet presAssocID="{F5B984B7-4E67-4EF9-8641-513B95762750}" presName="root" presStyleCnt="0">
        <dgm:presLayoutVars>
          <dgm:dir/>
          <dgm:resizeHandles val="exact"/>
        </dgm:presLayoutVars>
      </dgm:prSet>
      <dgm:spPr/>
    </dgm:pt>
    <dgm:pt modelId="{984A96F9-F63F-4BD6-A003-EDDD171FF7A0}" type="pres">
      <dgm:prSet presAssocID="{9F95B62D-31AF-433B-BF9A-5AA574F4A8B9}" presName="compNode" presStyleCnt="0"/>
      <dgm:spPr/>
    </dgm:pt>
    <dgm:pt modelId="{4B306425-D072-4EE5-B2BA-1AA20C5884C2}" type="pres">
      <dgm:prSet presAssocID="{9F95B62D-31AF-433B-BF9A-5AA574F4A8B9}" presName="bgRect" presStyleLbl="bgShp" presStyleIdx="0" presStyleCnt="3"/>
      <dgm:spPr/>
    </dgm:pt>
    <dgm:pt modelId="{E52D3167-1491-4FB2-93C4-4364670B14DD}" type="pres">
      <dgm:prSet presAssocID="{9F95B62D-31AF-433B-BF9A-5AA574F4A8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ED561F-AC05-48BA-9526-36F27DB645C8}" type="pres">
      <dgm:prSet presAssocID="{9F95B62D-31AF-433B-BF9A-5AA574F4A8B9}" presName="spaceRect" presStyleCnt="0"/>
      <dgm:spPr/>
    </dgm:pt>
    <dgm:pt modelId="{3AB4F95D-F940-4787-9898-253F89019F89}" type="pres">
      <dgm:prSet presAssocID="{9F95B62D-31AF-433B-BF9A-5AA574F4A8B9}" presName="parTx" presStyleLbl="revTx" presStyleIdx="0" presStyleCnt="3">
        <dgm:presLayoutVars>
          <dgm:chMax val="0"/>
          <dgm:chPref val="0"/>
        </dgm:presLayoutVars>
      </dgm:prSet>
      <dgm:spPr/>
    </dgm:pt>
    <dgm:pt modelId="{190A6D07-037A-48D2-BB69-B891BC59DD94}" type="pres">
      <dgm:prSet presAssocID="{40C05FD5-3BE2-47A8-B7D2-F617BFA8636C}" presName="sibTrans" presStyleCnt="0"/>
      <dgm:spPr/>
    </dgm:pt>
    <dgm:pt modelId="{7314D3C4-2542-4088-8403-550708B1069E}" type="pres">
      <dgm:prSet presAssocID="{73E4BEC7-99F3-49EA-A82F-EEC57D020BAB}" presName="compNode" presStyleCnt="0"/>
      <dgm:spPr/>
    </dgm:pt>
    <dgm:pt modelId="{0FA9CD6A-AEAB-49E4-8291-F836F33822B1}" type="pres">
      <dgm:prSet presAssocID="{73E4BEC7-99F3-49EA-A82F-EEC57D020BAB}" presName="bgRect" presStyleLbl="bgShp" presStyleIdx="1" presStyleCnt="3"/>
      <dgm:spPr/>
    </dgm:pt>
    <dgm:pt modelId="{E8E6743E-AD3F-4BF5-A0C4-01CB28BC1E00}" type="pres">
      <dgm:prSet presAssocID="{73E4BEC7-99F3-49EA-A82F-EEC57D020B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kod"/>
        </a:ext>
      </dgm:extLst>
    </dgm:pt>
    <dgm:pt modelId="{B56AF903-ABDB-4E61-BCE7-974D1438C896}" type="pres">
      <dgm:prSet presAssocID="{73E4BEC7-99F3-49EA-A82F-EEC57D020BAB}" presName="spaceRect" presStyleCnt="0"/>
      <dgm:spPr/>
    </dgm:pt>
    <dgm:pt modelId="{4C95549E-C32D-44B5-9812-973C3F851B6A}" type="pres">
      <dgm:prSet presAssocID="{73E4BEC7-99F3-49EA-A82F-EEC57D020BAB}" presName="parTx" presStyleLbl="revTx" presStyleIdx="1" presStyleCnt="3">
        <dgm:presLayoutVars>
          <dgm:chMax val="0"/>
          <dgm:chPref val="0"/>
        </dgm:presLayoutVars>
      </dgm:prSet>
      <dgm:spPr/>
    </dgm:pt>
    <dgm:pt modelId="{30ABABDE-E717-4AB3-843E-CF3432869186}" type="pres">
      <dgm:prSet presAssocID="{73842A15-D53E-433B-8A5F-1FDFF5519688}" presName="sibTrans" presStyleCnt="0"/>
      <dgm:spPr/>
    </dgm:pt>
    <dgm:pt modelId="{F3B200F1-3A8F-4D3B-AE98-5638B7C7C906}" type="pres">
      <dgm:prSet presAssocID="{268C853E-9379-4076-B129-F998A39E243B}" presName="compNode" presStyleCnt="0"/>
      <dgm:spPr/>
    </dgm:pt>
    <dgm:pt modelId="{ABEC4561-2C09-46F4-B80A-7A5CB2F79ECA}" type="pres">
      <dgm:prSet presAssocID="{268C853E-9379-4076-B129-F998A39E243B}" presName="bgRect" presStyleLbl="bgShp" presStyleIdx="2" presStyleCnt="3"/>
      <dgm:spPr/>
    </dgm:pt>
    <dgm:pt modelId="{76E81790-7A61-4C1F-B8EB-F6ECE36F4D49}" type="pres">
      <dgm:prSet presAssocID="{268C853E-9379-4076-B129-F998A39E24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tu"/>
        </a:ext>
      </dgm:extLst>
    </dgm:pt>
    <dgm:pt modelId="{E252568E-8D86-4B0B-BDEA-8466372778F1}" type="pres">
      <dgm:prSet presAssocID="{268C853E-9379-4076-B129-F998A39E243B}" presName="spaceRect" presStyleCnt="0"/>
      <dgm:spPr/>
    </dgm:pt>
    <dgm:pt modelId="{1AB790E9-C392-4D8E-913E-7E7EF9FF5BD6}" type="pres">
      <dgm:prSet presAssocID="{268C853E-9379-4076-B129-F998A39E2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615518-760D-4122-AC55-D7FE4E86C796}" type="presOf" srcId="{268C853E-9379-4076-B129-F998A39E243B}" destId="{1AB790E9-C392-4D8E-913E-7E7EF9FF5BD6}" srcOrd="0" destOrd="0" presId="urn:microsoft.com/office/officeart/2018/2/layout/IconVerticalSolidList"/>
    <dgm:cxn modelId="{2569A638-8A17-4DB0-802E-46D8F2F8F0F8}" srcId="{F5B984B7-4E67-4EF9-8641-513B95762750}" destId="{268C853E-9379-4076-B129-F998A39E243B}" srcOrd="2" destOrd="0" parTransId="{DB7F79A3-BD35-4399-9982-E047174C254C}" sibTransId="{BCE57D07-8238-4E69-9B1B-3DE13EF60342}"/>
    <dgm:cxn modelId="{C565DBB2-1DA3-4577-9FA9-E580B3E0BB2C}" type="presOf" srcId="{F5B984B7-4E67-4EF9-8641-513B95762750}" destId="{1BBA2F5D-A751-4396-9DFF-F49C9F46333D}" srcOrd="0" destOrd="0" presId="urn:microsoft.com/office/officeart/2018/2/layout/IconVerticalSolidList"/>
    <dgm:cxn modelId="{219502CD-B780-4124-821E-D77B86408238}" srcId="{F5B984B7-4E67-4EF9-8641-513B95762750}" destId="{73E4BEC7-99F3-49EA-A82F-EEC57D020BAB}" srcOrd="1" destOrd="0" parTransId="{C70DC3E6-DB08-43C6-8395-412BFD4A82FB}" sibTransId="{73842A15-D53E-433B-8A5F-1FDFF5519688}"/>
    <dgm:cxn modelId="{5CFC4ADF-C865-4D64-AE3C-9448E676773D}" srcId="{F5B984B7-4E67-4EF9-8641-513B95762750}" destId="{9F95B62D-31AF-433B-BF9A-5AA574F4A8B9}" srcOrd="0" destOrd="0" parTransId="{87DF04C3-37DF-4956-8F56-E0C77A006AE4}" sibTransId="{40C05FD5-3BE2-47A8-B7D2-F617BFA8636C}"/>
    <dgm:cxn modelId="{A6A278E3-5B69-4EC3-AFA8-B789ACDE775A}" type="presOf" srcId="{73E4BEC7-99F3-49EA-A82F-EEC57D020BAB}" destId="{4C95549E-C32D-44B5-9812-973C3F851B6A}" srcOrd="0" destOrd="0" presId="urn:microsoft.com/office/officeart/2018/2/layout/IconVerticalSolidList"/>
    <dgm:cxn modelId="{B3BBDFE9-44F6-4248-9C20-5EC55A12BBA8}" type="presOf" srcId="{9F95B62D-31AF-433B-BF9A-5AA574F4A8B9}" destId="{3AB4F95D-F940-4787-9898-253F89019F89}" srcOrd="0" destOrd="0" presId="urn:microsoft.com/office/officeart/2018/2/layout/IconVerticalSolidList"/>
    <dgm:cxn modelId="{CBBDC1F8-49ED-4BB5-A52A-CE7277997CBD}" type="presParOf" srcId="{1BBA2F5D-A751-4396-9DFF-F49C9F46333D}" destId="{984A96F9-F63F-4BD6-A003-EDDD171FF7A0}" srcOrd="0" destOrd="0" presId="urn:microsoft.com/office/officeart/2018/2/layout/IconVerticalSolidList"/>
    <dgm:cxn modelId="{74E3EEFC-BEF0-4040-A1C8-F6C21F80749D}" type="presParOf" srcId="{984A96F9-F63F-4BD6-A003-EDDD171FF7A0}" destId="{4B306425-D072-4EE5-B2BA-1AA20C5884C2}" srcOrd="0" destOrd="0" presId="urn:microsoft.com/office/officeart/2018/2/layout/IconVerticalSolidList"/>
    <dgm:cxn modelId="{D080DC30-979B-453E-A451-2A93020860E7}" type="presParOf" srcId="{984A96F9-F63F-4BD6-A003-EDDD171FF7A0}" destId="{E52D3167-1491-4FB2-93C4-4364670B14DD}" srcOrd="1" destOrd="0" presId="urn:microsoft.com/office/officeart/2018/2/layout/IconVerticalSolidList"/>
    <dgm:cxn modelId="{7277529B-48DB-45E0-B3AB-7514FCDD8064}" type="presParOf" srcId="{984A96F9-F63F-4BD6-A003-EDDD171FF7A0}" destId="{82ED561F-AC05-48BA-9526-36F27DB645C8}" srcOrd="2" destOrd="0" presId="urn:microsoft.com/office/officeart/2018/2/layout/IconVerticalSolidList"/>
    <dgm:cxn modelId="{30DBCAD8-E9AA-4264-9576-7887E5F385FA}" type="presParOf" srcId="{984A96F9-F63F-4BD6-A003-EDDD171FF7A0}" destId="{3AB4F95D-F940-4787-9898-253F89019F89}" srcOrd="3" destOrd="0" presId="urn:microsoft.com/office/officeart/2018/2/layout/IconVerticalSolidList"/>
    <dgm:cxn modelId="{00B5D9D3-CB58-4245-B89A-2A5CDF03EDA1}" type="presParOf" srcId="{1BBA2F5D-A751-4396-9DFF-F49C9F46333D}" destId="{190A6D07-037A-48D2-BB69-B891BC59DD94}" srcOrd="1" destOrd="0" presId="urn:microsoft.com/office/officeart/2018/2/layout/IconVerticalSolidList"/>
    <dgm:cxn modelId="{37CB63ED-60B8-40BC-AAA8-EA2CB0659EBE}" type="presParOf" srcId="{1BBA2F5D-A751-4396-9DFF-F49C9F46333D}" destId="{7314D3C4-2542-4088-8403-550708B1069E}" srcOrd="2" destOrd="0" presId="urn:microsoft.com/office/officeart/2018/2/layout/IconVerticalSolidList"/>
    <dgm:cxn modelId="{07CB6C7B-CFCE-45A5-A6F7-141768382886}" type="presParOf" srcId="{7314D3C4-2542-4088-8403-550708B1069E}" destId="{0FA9CD6A-AEAB-49E4-8291-F836F33822B1}" srcOrd="0" destOrd="0" presId="urn:microsoft.com/office/officeart/2018/2/layout/IconVerticalSolidList"/>
    <dgm:cxn modelId="{60490C28-1039-4416-A481-B965742F64D0}" type="presParOf" srcId="{7314D3C4-2542-4088-8403-550708B1069E}" destId="{E8E6743E-AD3F-4BF5-A0C4-01CB28BC1E00}" srcOrd="1" destOrd="0" presId="urn:microsoft.com/office/officeart/2018/2/layout/IconVerticalSolidList"/>
    <dgm:cxn modelId="{7EECAA89-1351-40CC-9E37-9E904882D8BE}" type="presParOf" srcId="{7314D3C4-2542-4088-8403-550708B1069E}" destId="{B56AF903-ABDB-4E61-BCE7-974D1438C896}" srcOrd="2" destOrd="0" presId="urn:microsoft.com/office/officeart/2018/2/layout/IconVerticalSolidList"/>
    <dgm:cxn modelId="{2F227FF7-F095-4C89-B3A6-99CA7695AABF}" type="presParOf" srcId="{7314D3C4-2542-4088-8403-550708B1069E}" destId="{4C95549E-C32D-44B5-9812-973C3F851B6A}" srcOrd="3" destOrd="0" presId="urn:microsoft.com/office/officeart/2018/2/layout/IconVerticalSolidList"/>
    <dgm:cxn modelId="{6A707A55-A613-4A4F-8250-49CAB0D35B3F}" type="presParOf" srcId="{1BBA2F5D-A751-4396-9DFF-F49C9F46333D}" destId="{30ABABDE-E717-4AB3-843E-CF3432869186}" srcOrd="3" destOrd="0" presId="urn:microsoft.com/office/officeart/2018/2/layout/IconVerticalSolidList"/>
    <dgm:cxn modelId="{CDE76DA6-CCEE-4882-A710-1A63CF8BCD87}" type="presParOf" srcId="{1BBA2F5D-A751-4396-9DFF-F49C9F46333D}" destId="{F3B200F1-3A8F-4D3B-AE98-5638B7C7C906}" srcOrd="4" destOrd="0" presId="urn:microsoft.com/office/officeart/2018/2/layout/IconVerticalSolidList"/>
    <dgm:cxn modelId="{1837A812-9616-4A7D-B870-27BF5539C065}" type="presParOf" srcId="{F3B200F1-3A8F-4D3B-AE98-5638B7C7C906}" destId="{ABEC4561-2C09-46F4-B80A-7A5CB2F79ECA}" srcOrd="0" destOrd="0" presId="urn:microsoft.com/office/officeart/2018/2/layout/IconVerticalSolidList"/>
    <dgm:cxn modelId="{9267B79F-CBB6-4D42-A063-64D3FF066983}" type="presParOf" srcId="{F3B200F1-3A8F-4D3B-AE98-5638B7C7C906}" destId="{76E81790-7A61-4C1F-B8EB-F6ECE36F4D49}" srcOrd="1" destOrd="0" presId="urn:microsoft.com/office/officeart/2018/2/layout/IconVerticalSolidList"/>
    <dgm:cxn modelId="{25EDAEF1-90F0-4429-978F-F473103AAF85}" type="presParOf" srcId="{F3B200F1-3A8F-4D3B-AE98-5638B7C7C906}" destId="{E252568E-8D86-4B0B-BDEA-8466372778F1}" srcOrd="2" destOrd="0" presId="urn:microsoft.com/office/officeart/2018/2/layout/IconVerticalSolidList"/>
    <dgm:cxn modelId="{C5607795-E1E8-4768-AED5-92AA47ABB44E}" type="presParOf" srcId="{F3B200F1-3A8F-4D3B-AE98-5638B7C7C906}" destId="{1AB790E9-C392-4D8E-913E-7E7EF9FF5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06425-D072-4EE5-B2BA-1AA20C5884C2}">
      <dsp:nvSpPr>
        <dsp:cNvPr id="0" name=""/>
        <dsp:cNvSpPr/>
      </dsp:nvSpPr>
      <dsp:spPr>
        <a:xfrm>
          <a:off x="0" y="456"/>
          <a:ext cx="8121696" cy="1069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D3167-1491-4FB2-93C4-4364670B14DD}">
      <dsp:nvSpPr>
        <dsp:cNvPr id="0" name=""/>
        <dsp:cNvSpPr/>
      </dsp:nvSpPr>
      <dsp:spPr>
        <a:xfrm>
          <a:off x="323451" y="241040"/>
          <a:ext cx="588093" cy="588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4F95D-F940-4787-9898-253F89019F89}">
      <dsp:nvSpPr>
        <dsp:cNvPr id="0" name=""/>
        <dsp:cNvSpPr/>
      </dsp:nvSpPr>
      <dsp:spPr>
        <a:xfrm>
          <a:off x="1234995" y="456"/>
          <a:ext cx="6886700" cy="106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3" tIns="113163" rIns="113163" bIns="1131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CSS'te</a:t>
          </a:r>
          <a:r>
            <a:rPr lang="tr-TR" sz="1800" kern="1200" dirty="0"/>
            <a:t> </a:t>
          </a:r>
          <a:r>
            <a:rPr lang="tr-TR" sz="1800" kern="1200" dirty="0" err="1"/>
            <a:t>box-sizing</a:t>
          </a:r>
          <a:r>
            <a:rPr lang="tr-TR" sz="1800" kern="1200" dirty="0"/>
            <a:t> özelliği bir HTML öğesinin </a:t>
          </a:r>
          <a:r>
            <a:rPr lang="tr-TR" sz="1800" kern="1200" dirty="0" err="1"/>
            <a:t>width</a:t>
          </a:r>
          <a:r>
            <a:rPr lang="tr-TR" sz="1800" kern="1200" dirty="0"/>
            <a:t> ve </a:t>
          </a:r>
          <a:r>
            <a:rPr lang="tr-TR" sz="1800" kern="1200" dirty="0" err="1"/>
            <a:t>height</a:t>
          </a:r>
          <a:r>
            <a:rPr lang="tr-TR" sz="1800" kern="1200" dirty="0"/>
            <a:t> değerini etkilemeden </a:t>
          </a:r>
          <a:r>
            <a:rPr lang="tr-TR" sz="1800" kern="1200" dirty="0" err="1"/>
            <a:t>padding</a:t>
          </a:r>
          <a:r>
            <a:rPr lang="tr-TR" sz="1800" kern="1200" dirty="0"/>
            <a:t> ve </a:t>
          </a:r>
          <a:r>
            <a:rPr lang="tr-TR" sz="1800" kern="1200" dirty="0" err="1"/>
            <a:t>border</a:t>
          </a:r>
          <a:r>
            <a:rPr lang="tr-TR" sz="1800" kern="1200" dirty="0"/>
            <a:t> </a:t>
          </a:r>
          <a:r>
            <a:rPr lang="tr-TR" sz="1800" kern="1200" dirty="0" err="1"/>
            <a:t>css</a:t>
          </a:r>
          <a:r>
            <a:rPr lang="tr-TR" sz="1800" kern="1200" dirty="0"/>
            <a:t> değerleri tanımlanmasına izin verir.</a:t>
          </a:r>
          <a:endParaRPr lang="en-US" sz="1800" kern="1200" dirty="0"/>
        </a:p>
      </dsp:txBody>
      <dsp:txXfrm>
        <a:off x="1234995" y="456"/>
        <a:ext cx="6886700" cy="1069260"/>
      </dsp:txXfrm>
    </dsp:sp>
    <dsp:sp modelId="{0FA9CD6A-AEAB-49E4-8291-F836F33822B1}">
      <dsp:nvSpPr>
        <dsp:cNvPr id="0" name=""/>
        <dsp:cNvSpPr/>
      </dsp:nvSpPr>
      <dsp:spPr>
        <a:xfrm>
          <a:off x="0" y="1337032"/>
          <a:ext cx="8121696" cy="1069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6743E-AD3F-4BF5-A0C4-01CB28BC1E00}">
      <dsp:nvSpPr>
        <dsp:cNvPr id="0" name=""/>
        <dsp:cNvSpPr/>
      </dsp:nvSpPr>
      <dsp:spPr>
        <a:xfrm>
          <a:off x="323451" y="1577615"/>
          <a:ext cx="588093" cy="588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5549E-C32D-44B5-9812-973C3F851B6A}">
      <dsp:nvSpPr>
        <dsp:cNvPr id="0" name=""/>
        <dsp:cNvSpPr/>
      </dsp:nvSpPr>
      <dsp:spPr>
        <a:xfrm>
          <a:off x="1234995" y="1337032"/>
          <a:ext cx="6886700" cy="106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3" tIns="113163" rIns="113163" bIns="1131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Bir elemana box-sizing:border-box; tanımladığınızda padding ve border değerleri width - height değerini değiştirmeyecektir.</a:t>
          </a:r>
          <a:endParaRPr lang="en-US" sz="1800" kern="1200"/>
        </a:p>
      </dsp:txBody>
      <dsp:txXfrm>
        <a:off x="1234995" y="1337032"/>
        <a:ext cx="6886700" cy="1069260"/>
      </dsp:txXfrm>
    </dsp:sp>
    <dsp:sp modelId="{ABEC4561-2C09-46F4-B80A-7A5CB2F79ECA}">
      <dsp:nvSpPr>
        <dsp:cNvPr id="0" name=""/>
        <dsp:cNvSpPr/>
      </dsp:nvSpPr>
      <dsp:spPr>
        <a:xfrm>
          <a:off x="0" y="2673607"/>
          <a:ext cx="8121696" cy="1069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81790-7A61-4C1F-B8EB-F6ECE36F4D49}">
      <dsp:nvSpPr>
        <dsp:cNvPr id="0" name=""/>
        <dsp:cNvSpPr/>
      </dsp:nvSpPr>
      <dsp:spPr>
        <a:xfrm>
          <a:off x="323451" y="2914191"/>
          <a:ext cx="588093" cy="588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90E9-C392-4D8E-913E-7E7EF9FF5BD6}">
      <dsp:nvSpPr>
        <dsp:cNvPr id="0" name=""/>
        <dsp:cNvSpPr/>
      </dsp:nvSpPr>
      <dsp:spPr>
        <a:xfrm>
          <a:off x="1234995" y="2673607"/>
          <a:ext cx="6886700" cy="106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3" tIns="113163" rIns="113163" bIns="11316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Bir elemana box-sizing:content-box; tanımladığınızda padding ve border değerleri width - height değerini etkileyecektir.</a:t>
          </a:r>
          <a:endParaRPr lang="en-US" sz="1800" kern="1200"/>
        </a:p>
      </dsp:txBody>
      <dsp:txXfrm>
        <a:off x="1234995" y="2673607"/>
        <a:ext cx="6886700" cy="1069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9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0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08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31D11-135D-AD80-7154-0B7A2FCB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6" b="980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8EA7E6-0A8F-B375-2B8D-82E435E4F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/>
              <a:t>Atmosware Java Bootcamp</a:t>
            </a:r>
            <a:br>
              <a:rPr lang="tr-TR" sz="2400"/>
            </a:br>
            <a:r>
              <a:rPr lang="tr-TR" sz="2400"/>
              <a:t>Araştırma Ödevi-3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31C6C1-05D5-DE3A-88D8-12C3CEBD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tr-TR" sz="1800"/>
              <a:t>Şeyda Özdemir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934670-01FC-D813-2632-FC47DC1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latin typeface="Al Nile" pitchFamily="2" charset="-78"/>
                <a:cs typeface="Al Nile" pitchFamily="2" charset="-78"/>
              </a:rPr>
              <a:t>Visibility</a:t>
            </a:r>
            <a:r>
              <a:rPr lang="tr-TR" dirty="0">
                <a:latin typeface="Al Nile" pitchFamily="2" charset="-78"/>
                <a:cs typeface="Al Nile" pitchFamily="2" charset="-78"/>
              </a:rPr>
              <a:t>: </a:t>
            </a:r>
            <a:r>
              <a:rPr lang="tr-TR" dirty="0" err="1">
                <a:latin typeface="Al Nile" pitchFamily="2" charset="-78"/>
                <a:cs typeface="Al Nile" pitchFamily="2" charset="-78"/>
              </a:rPr>
              <a:t>hidden</a:t>
            </a:r>
            <a:r>
              <a:rPr lang="tr-TR" dirty="0">
                <a:latin typeface="Al Nile" pitchFamily="2" charset="-78"/>
                <a:cs typeface="Al Nile" pitchFamily="2" charset="-78"/>
              </a:rPr>
              <a:t> ve </a:t>
            </a:r>
            <a:r>
              <a:rPr lang="tr-TR" dirty="0" err="1">
                <a:latin typeface="Al Nile" pitchFamily="2" charset="-78"/>
                <a:cs typeface="Al Nile" pitchFamily="2" charset="-78"/>
              </a:rPr>
              <a:t>display</a:t>
            </a:r>
            <a:r>
              <a:rPr lang="tr-TR" dirty="0">
                <a:latin typeface="Al Nile" pitchFamily="2" charset="-78"/>
                <a:cs typeface="Al Nile" pitchFamily="2" charset="-78"/>
              </a:rPr>
              <a:t>: </a:t>
            </a:r>
            <a:r>
              <a:rPr lang="tr-TR" dirty="0" err="1">
                <a:latin typeface="Al Nile" pitchFamily="2" charset="-78"/>
                <a:cs typeface="Al Nile" pitchFamily="2" charset="-78"/>
              </a:rPr>
              <a:t>none</a:t>
            </a:r>
            <a:r>
              <a:rPr lang="tr-TR" dirty="0">
                <a:latin typeface="Al Nile" pitchFamily="2" charset="-78"/>
                <a:cs typeface="Al Nile" pitchFamily="2" charset="-78"/>
              </a:rPr>
              <a:t> arasındaki fark nedir?</a:t>
            </a:r>
            <a:br>
              <a:rPr lang="tr-TR" b="1" dirty="0">
                <a:latin typeface="Al Nile" pitchFamily="2" charset="-78"/>
                <a:cs typeface="Al Nile" pitchFamily="2" charset="-78"/>
              </a:rPr>
            </a:br>
            <a:endParaRPr lang="tr-TR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227C21-8634-F4CC-1E0E-69C5A4AD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889001"/>
          </a:xfrm>
        </p:spPr>
        <p:txBody>
          <a:bodyPr/>
          <a:lstStyle/>
          <a:p>
            <a:r>
              <a:rPr lang="tr-TR" b="1" dirty="0" err="1"/>
              <a:t>Display</a:t>
            </a:r>
            <a:r>
              <a:rPr lang="tr-TR" b="1" dirty="0"/>
              <a:t> : </a:t>
            </a:r>
            <a:r>
              <a:rPr lang="tr-TR" b="1" dirty="0" err="1"/>
              <a:t>none</a:t>
            </a:r>
            <a:r>
              <a:rPr lang="tr-TR" b="1" dirty="0"/>
              <a:t> </a:t>
            </a:r>
            <a:r>
              <a:rPr lang="tr-TR" dirty="0"/>
              <a:t>; Elementi ve sayfada kapladığı boşluğu yok eder. Sayfa derlenirken element yokmuş gibi davranılır.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3A8D73-F95F-743C-4981-E00A937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17" y="2635249"/>
            <a:ext cx="56007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4FB4CE40-28E6-8DAA-0A74-456D7A119863}"/>
              </a:ext>
            </a:extLst>
          </p:cNvPr>
          <p:cNvSpPr txBox="1">
            <a:spLocks/>
          </p:cNvSpPr>
          <p:nvPr/>
        </p:nvSpPr>
        <p:spPr>
          <a:xfrm>
            <a:off x="1190698" y="3878261"/>
            <a:ext cx="9810604" cy="88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Visibility</a:t>
            </a:r>
            <a:r>
              <a:rPr lang="tr-TR" b="1" dirty="0"/>
              <a:t> : </a:t>
            </a:r>
            <a:r>
              <a:rPr lang="tr-TR" b="1" dirty="0" err="1"/>
              <a:t>hidden</a:t>
            </a:r>
            <a:r>
              <a:rPr lang="tr-TR" b="1" dirty="0"/>
              <a:t> </a:t>
            </a:r>
            <a:r>
              <a:rPr lang="tr-TR" dirty="0"/>
              <a:t>; Elementi gizler, sayfada kapladığı boşluk kalır. Sayfa derlenirken element varmış gibi davranılır ancak element gösterilmez.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B730E44-0796-08EE-C8A0-F6B6C2C8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7" y="4767261"/>
            <a:ext cx="56261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3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1282F2-E8FB-5445-FFC8-6D15F704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tr-TR" sz="2600"/>
            </a:br>
            <a:br>
              <a:rPr lang="tr-TR" sz="2600"/>
            </a:br>
            <a:r>
              <a:rPr lang="tr-TR" sz="2600" err="1"/>
              <a:t>pseudo</a:t>
            </a:r>
            <a:r>
              <a:rPr lang="tr-TR" sz="2600"/>
              <a:t> </a:t>
            </a:r>
            <a:r>
              <a:rPr lang="tr-TR" sz="2600" err="1"/>
              <a:t>class</a:t>
            </a:r>
            <a:r>
              <a:rPr lang="tr-TR" sz="2600"/>
              <a:t> ile </a:t>
            </a:r>
            <a:r>
              <a:rPr lang="tr-TR" sz="2600" err="1"/>
              <a:t>pseudo</a:t>
            </a:r>
            <a:r>
              <a:rPr lang="tr-TR" sz="2600"/>
              <a:t> element nedir?</a:t>
            </a:r>
            <a:br>
              <a:rPr lang="tr-TR" sz="2600"/>
            </a:br>
            <a:br>
              <a:rPr lang="tr-TR" sz="2600"/>
            </a:br>
            <a:br>
              <a:rPr lang="tr-TR" sz="2600"/>
            </a:br>
            <a:endParaRPr lang="tr-TR" sz="2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C2A1A-4B7B-F760-9E54-D99779BB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r>
              <a:rPr lang="tr-TR" dirty="0"/>
              <a:t>CSS </a:t>
            </a:r>
            <a:r>
              <a:rPr lang="tr-TR" b="1" dirty="0" err="1"/>
              <a:t>pseudo-class</a:t>
            </a:r>
            <a:r>
              <a:rPr lang="tr-TR" dirty="0"/>
              <a:t> ve </a:t>
            </a:r>
            <a:r>
              <a:rPr lang="tr-TR" b="1" dirty="0" err="1"/>
              <a:t>pseudo-elements</a:t>
            </a:r>
            <a:r>
              <a:rPr lang="tr-TR" dirty="0"/>
              <a:t> </a:t>
            </a:r>
            <a:r>
              <a:rPr lang="tr-TR" dirty="0" err="1"/>
              <a:t>CSS’i</a:t>
            </a:r>
            <a:r>
              <a:rPr lang="tr-TR" dirty="0"/>
              <a:t> destekleyen web tarayıcıları tarafından otomatik olarak tanınan (x)html hiyerarşisi ile erişemediğimiz element ve sınıflara erişmemizi sağlayan özel sınıf ve elementler olarak adlandırılmaktadır.</a:t>
            </a:r>
          </a:p>
          <a:p>
            <a:r>
              <a:rPr lang="tr-TR" b="1" dirty="0" err="1"/>
              <a:t>pseudo</a:t>
            </a:r>
            <a:r>
              <a:rPr lang="tr-TR" dirty="0"/>
              <a:t> </a:t>
            </a:r>
            <a:r>
              <a:rPr lang="tr-TR" b="1" dirty="0"/>
              <a:t>sınıfı</a:t>
            </a:r>
            <a:r>
              <a:rPr lang="tr-TR" dirty="0"/>
              <a:t> bir elementi farklı sınıflara böler. </a:t>
            </a:r>
            <a:r>
              <a:rPr lang="tr-TR" b="1" dirty="0" err="1"/>
              <a:t>pseudo</a:t>
            </a:r>
            <a:r>
              <a:rPr lang="tr-TR" dirty="0"/>
              <a:t> </a:t>
            </a:r>
            <a:r>
              <a:rPr lang="tr-TR" b="1" dirty="0"/>
              <a:t>elementi</a:t>
            </a:r>
            <a:r>
              <a:rPr lang="tr-TR" dirty="0"/>
              <a:t> ise bir elementi alt kısımlara bölmektedir.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27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B241A-59B4-2868-3C4C-281587DE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DİV,P/P/&gt;/+/~ FARKLARI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0E2A1C2-0E70-A63E-F643-4CB4AAF53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86946"/>
              </p:ext>
            </p:extLst>
          </p:nvPr>
        </p:nvGraphicFramePr>
        <p:xfrm>
          <a:off x="1184314" y="2056893"/>
          <a:ext cx="7000798" cy="701040"/>
        </p:xfrm>
        <a:graphic>
          <a:graphicData uri="http://schemas.openxmlformats.org/drawingml/2006/table">
            <a:tbl>
              <a:tblPr/>
              <a:tblGrid>
                <a:gridCol w="3500399">
                  <a:extLst>
                    <a:ext uri="{9D8B030D-6E8A-4147-A177-3AD203B41FA5}">
                      <a16:colId xmlns:a16="http://schemas.microsoft.com/office/drawing/2014/main" val="2231237631"/>
                    </a:ext>
                  </a:extLst>
                </a:gridCol>
                <a:gridCol w="3500399">
                  <a:extLst>
                    <a:ext uri="{9D8B030D-6E8A-4147-A177-3AD203B41FA5}">
                      <a16:colId xmlns:a16="http://schemas.microsoft.com/office/drawing/2014/main" val="310175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div,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Selects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all</a:t>
                      </a:r>
                      <a:r>
                        <a:rPr lang="tr-TR" dirty="0">
                          <a:effectLst/>
                        </a:rPr>
                        <a:t> &lt;div&gt;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and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all</a:t>
                      </a:r>
                      <a:r>
                        <a:rPr lang="tr-TR" dirty="0">
                          <a:effectLst/>
                        </a:rPr>
                        <a:t> &lt;p&gt;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endParaRPr lang="tr-T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907292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6486D139-A8AF-FF27-B714-B6CF01AED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8139"/>
              </p:ext>
            </p:extLst>
          </p:nvPr>
        </p:nvGraphicFramePr>
        <p:xfrm>
          <a:off x="1184314" y="2943889"/>
          <a:ext cx="7000798" cy="701040"/>
        </p:xfrm>
        <a:graphic>
          <a:graphicData uri="http://schemas.openxmlformats.org/drawingml/2006/table">
            <a:tbl>
              <a:tblPr/>
              <a:tblGrid>
                <a:gridCol w="3500399">
                  <a:extLst>
                    <a:ext uri="{9D8B030D-6E8A-4147-A177-3AD203B41FA5}">
                      <a16:colId xmlns:a16="http://schemas.microsoft.com/office/drawing/2014/main" val="1950155012"/>
                    </a:ext>
                  </a:extLst>
                </a:gridCol>
                <a:gridCol w="3500399">
                  <a:extLst>
                    <a:ext uri="{9D8B030D-6E8A-4147-A177-3AD203B41FA5}">
                      <a16:colId xmlns:a16="http://schemas.microsoft.com/office/drawing/2014/main" val="3343410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div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Selects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all</a:t>
                      </a:r>
                      <a:r>
                        <a:rPr lang="tr-TR" dirty="0">
                          <a:effectLst/>
                        </a:rPr>
                        <a:t> &lt;p&gt;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r>
                        <a:rPr lang="tr-TR" dirty="0">
                          <a:effectLst/>
                        </a:rPr>
                        <a:t> inside &lt;div&gt;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endParaRPr lang="tr-T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50935"/>
                  </a:ext>
                </a:extLst>
              </a:tr>
            </a:tbl>
          </a:graphicData>
        </a:graphic>
      </p:graphicFrame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85070C99-8B42-4C61-AE39-FB5E1327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78161"/>
              </p:ext>
            </p:extLst>
          </p:nvPr>
        </p:nvGraphicFramePr>
        <p:xfrm>
          <a:off x="1184314" y="3927040"/>
          <a:ext cx="7000798" cy="701040"/>
        </p:xfrm>
        <a:graphic>
          <a:graphicData uri="http://schemas.openxmlformats.org/drawingml/2006/table">
            <a:tbl>
              <a:tblPr/>
              <a:tblGrid>
                <a:gridCol w="3500399">
                  <a:extLst>
                    <a:ext uri="{9D8B030D-6E8A-4147-A177-3AD203B41FA5}">
                      <a16:colId xmlns:a16="http://schemas.microsoft.com/office/drawing/2014/main" val="534007374"/>
                    </a:ext>
                  </a:extLst>
                </a:gridCol>
                <a:gridCol w="3500399">
                  <a:extLst>
                    <a:ext uri="{9D8B030D-6E8A-4147-A177-3AD203B41FA5}">
                      <a16:colId xmlns:a16="http://schemas.microsoft.com/office/drawing/2014/main" val="2274739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div &gt;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Selects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all</a:t>
                      </a:r>
                      <a:r>
                        <a:rPr lang="tr-TR" dirty="0">
                          <a:effectLst/>
                        </a:rPr>
                        <a:t> &lt;p&gt;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where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the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parent</a:t>
                      </a:r>
                      <a:r>
                        <a:rPr lang="tr-TR" dirty="0">
                          <a:effectLst/>
                        </a:rPr>
                        <a:t> is a &lt;div&gt;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118"/>
                  </a:ext>
                </a:extLst>
              </a:tr>
            </a:tbl>
          </a:graphicData>
        </a:graphic>
      </p:graphicFrame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99933D9D-6A59-C7CD-9999-9526B850A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52860"/>
              </p:ext>
            </p:extLst>
          </p:nvPr>
        </p:nvGraphicFramePr>
        <p:xfrm>
          <a:off x="1184314" y="4850286"/>
          <a:ext cx="7000798" cy="975360"/>
        </p:xfrm>
        <a:graphic>
          <a:graphicData uri="http://schemas.openxmlformats.org/drawingml/2006/table">
            <a:tbl>
              <a:tblPr/>
              <a:tblGrid>
                <a:gridCol w="3500399">
                  <a:extLst>
                    <a:ext uri="{9D8B030D-6E8A-4147-A177-3AD203B41FA5}">
                      <a16:colId xmlns:a16="http://schemas.microsoft.com/office/drawing/2014/main" val="2250477729"/>
                    </a:ext>
                  </a:extLst>
                </a:gridCol>
                <a:gridCol w="3500399">
                  <a:extLst>
                    <a:ext uri="{9D8B030D-6E8A-4147-A177-3AD203B41FA5}">
                      <a16:colId xmlns:a16="http://schemas.microsoft.com/office/drawing/2014/main" val="2541256762"/>
                    </a:ext>
                  </a:extLst>
                </a:gridCol>
              </a:tblGrid>
              <a:tr h="823343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div +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Selects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the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first</a:t>
                      </a:r>
                      <a:r>
                        <a:rPr lang="tr-TR" dirty="0">
                          <a:effectLst/>
                        </a:rPr>
                        <a:t> &lt;p&gt; element </a:t>
                      </a:r>
                      <a:r>
                        <a:rPr lang="tr-TR" dirty="0" err="1">
                          <a:effectLst/>
                        </a:rPr>
                        <a:t>that</a:t>
                      </a:r>
                      <a:r>
                        <a:rPr lang="tr-TR" dirty="0">
                          <a:effectLst/>
                        </a:rPr>
                        <a:t> is </a:t>
                      </a:r>
                      <a:r>
                        <a:rPr lang="tr-TR" dirty="0" err="1">
                          <a:effectLst/>
                        </a:rPr>
                        <a:t>placed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immediately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after</a:t>
                      </a:r>
                      <a:r>
                        <a:rPr lang="tr-TR" dirty="0">
                          <a:effectLst/>
                        </a:rPr>
                        <a:t> &lt;div&gt; </a:t>
                      </a:r>
                      <a:r>
                        <a:rPr lang="tr-TR" dirty="0" err="1">
                          <a:effectLst/>
                        </a:rPr>
                        <a:t>elements</a:t>
                      </a:r>
                      <a:endParaRPr lang="tr-T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42849"/>
                  </a:ext>
                </a:extLst>
              </a:tr>
            </a:tbl>
          </a:graphicData>
        </a:graphic>
      </p:graphicFrame>
      <p:graphicFrame>
        <p:nvGraphicFramePr>
          <p:cNvPr id="9" name="İçerik Yer Tutucusu 3">
            <a:extLst>
              <a:ext uri="{FF2B5EF4-FFF2-40B4-BE49-F238E27FC236}">
                <a16:creationId xmlns:a16="http://schemas.microsoft.com/office/drawing/2014/main" id="{B2D79CE1-1869-CFF0-B972-D23D88768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974793"/>
              </p:ext>
            </p:extLst>
          </p:nvPr>
        </p:nvGraphicFramePr>
        <p:xfrm>
          <a:off x="1184314" y="6040893"/>
          <a:ext cx="7000798" cy="701040"/>
        </p:xfrm>
        <a:graphic>
          <a:graphicData uri="http://schemas.openxmlformats.org/drawingml/2006/table">
            <a:tbl>
              <a:tblPr/>
              <a:tblGrid>
                <a:gridCol w="3500399">
                  <a:extLst>
                    <a:ext uri="{9D8B030D-6E8A-4147-A177-3AD203B41FA5}">
                      <a16:colId xmlns:a16="http://schemas.microsoft.com/office/drawing/2014/main" val="2231237631"/>
                    </a:ext>
                  </a:extLst>
                </a:gridCol>
                <a:gridCol w="3500399">
                  <a:extLst>
                    <a:ext uri="{9D8B030D-6E8A-4147-A177-3AD203B41FA5}">
                      <a16:colId xmlns:a16="http://schemas.microsoft.com/office/drawing/2014/main" val="310175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0" i="0" dirty="0">
                          <a:effectLst/>
                          <a:latin typeface="+mj-lt"/>
                        </a:rPr>
                        <a:t>div ~ p</a:t>
                      </a:r>
                      <a:br>
                        <a:rPr lang="tr-TR" dirty="0">
                          <a:effectLst/>
                          <a:latin typeface="+mj-lt"/>
                        </a:rPr>
                      </a:br>
                      <a:endParaRPr lang="tr-TR" dirty="0"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dirty="0" err="1">
                          <a:effectLst/>
                          <a:latin typeface="+mj-lt"/>
                        </a:rPr>
                        <a:t>Selects</a:t>
                      </a:r>
                      <a:r>
                        <a:rPr lang="tr-TR" dirty="0">
                          <a:effectLst/>
                          <a:latin typeface="+mj-lt"/>
                        </a:rPr>
                        <a:t> </a:t>
                      </a:r>
                      <a:r>
                        <a:rPr lang="tr-TR" dirty="0" err="1">
                          <a:effectLst/>
                          <a:latin typeface="+mj-lt"/>
                        </a:rPr>
                        <a:t>every</a:t>
                      </a:r>
                      <a:r>
                        <a:rPr lang="tr-TR" dirty="0">
                          <a:effectLst/>
                          <a:latin typeface="+mj-lt"/>
                        </a:rPr>
                        <a:t> &lt;p&gt; element </a:t>
                      </a:r>
                      <a:r>
                        <a:rPr lang="tr-TR" dirty="0" err="1">
                          <a:effectLst/>
                          <a:latin typeface="+mj-lt"/>
                        </a:rPr>
                        <a:t>that</a:t>
                      </a:r>
                      <a:r>
                        <a:rPr lang="tr-TR" dirty="0">
                          <a:effectLst/>
                          <a:latin typeface="+mj-lt"/>
                        </a:rPr>
                        <a:t> </a:t>
                      </a:r>
                      <a:r>
                        <a:rPr lang="tr-TR" dirty="0" err="1">
                          <a:effectLst/>
                          <a:latin typeface="+mj-lt"/>
                        </a:rPr>
                        <a:t>are</a:t>
                      </a:r>
                      <a:r>
                        <a:rPr lang="tr-TR" dirty="0">
                          <a:effectLst/>
                          <a:latin typeface="+mj-lt"/>
                        </a:rPr>
                        <a:t> </a:t>
                      </a:r>
                      <a:r>
                        <a:rPr lang="tr-TR" dirty="0" err="1">
                          <a:effectLst/>
                          <a:latin typeface="+mj-lt"/>
                        </a:rPr>
                        <a:t>preceded</a:t>
                      </a:r>
                      <a:r>
                        <a:rPr lang="tr-TR" dirty="0">
                          <a:effectLst/>
                          <a:latin typeface="+mj-lt"/>
                        </a:rPr>
                        <a:t> </a:t>
                      </a:r>
                      <a:r>
                        <a:rPr lang="tr-TR" dirty="0" err="1">
                          <a:effectLst/>
                          <a:latin typeface="+mj-lt"/>
                        </a:rPr>
                        <a:t>by</a:t>
                      </a:r>
                      <a:r>
                        <a:rPr lang="tr-TR" dirty="0">
                          <a:effectLst/>
                          <a:latin typeface="+mj-lt"/>
                        </a:rPr>
                        <a:t> a &lt;div&gt; 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90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8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BF57A-AF3B-B2CA-E365-A25B042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 err="1"/>
              <a:t>box-sizing</a:t>
            </a:r>
            <a:r>
              <a:rPr lang="tr-TR" dirty="0"/>
              <a:t>: </a:t>
            </a:r>
            <a:r>
              <a:rPr lang="tr-TR" dirty="0" err="1"/>
              <a:t>content-box</a:t>
            </a:r>
            <a:r>
              <a:rPr lang="tr-TR" dirty="0"/>
              <a:t>; (</a:t>
            </a:r>
            <a:r>
              <a:rPr lang="tr-TR" dirty="0" err="1"/>
              <a:t>default</a:t>
            </a:r>
            <a:r>
              <a:rPr lang="tr-TR" dirty="0"/>
              <a:t>)&amp;</a:t>
            </a:r>
            <a:br>
              <a:rPr lang="tr-TR" dirty="0"/>
            </a:br>
            <a:r>
              <a:rPr lang="tr-TR" dirty="0" err="1"/>
              <a:t>box-sizing</a:t>
            </a:r>
            <a:r>
              <a:rPr lang="tr-TR" dirty="0"/>
              <a:t>: </a:t>
            </a:r>
            <a:r>
              <a:rPr lang="tr-TR" dirty="0" err="1"/>
              <a:t>border-box</a:t>
            </a:r>
            <a:r>
              <a:rPr lang="tr-TR" dirty="0"/>
              <a:t>;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4A4A4F04-BB2E-9E68-F7AB-BE09EE781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52926"/>
              </p:ext>
            </p:extLst>
          </p:nvPr>
        </p:nvGraphicFramePr>
        <p:xfrm>
          <a:off x="1106322" y="2143125"/>
          <a:ext cx="8121696" cy="374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Şeritli Sağ Ok 4">
            <a:extLst>
              <a:ext uri="{FF2B5EF4-FFF2-40B4-BE49-F238E27FC236}">
                <a16:creationId xmlns:a16="http://schemas.microsoft.com/office/drawing/2014/main" id="{EF76265E-E12B-70F1-96DF-3CCFDCFC5740}"/>
              </a:ext>
            </a:extLst>
          </p:cNvPr>
          <p:cNvSpPr/>
          <p:nvPr/>
        </p:nvSpPr>
        <p:spPr>
          <a:xfrm>
            <a:off x="9729788" y="5032376"/>
            <a:ext cx="800100" cy="4714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8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C00DD36-3FAD-41E6-D6D2-D99A82636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2" t="4219" r="12194" b="10212"/>
          <a:stretch/>
        </p:blipFill>
        <p:spPr>
          <a:xfrm>
            <a:off x="2258664" y="0"/>
            <a:ext cx="7116830" cy="68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164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13A21"/>
      </a:dk2>
      <a:lt2>
        <a:srgbClr val="E8E4E2"/>
      </a:lt2>
      <a:accent1>
        <a:srgbClr val="23ADE0"/>
      </a:accent1>
      <a:accent2>
        <a:srgbClr val="14B59D"/>
      </a:accent2>
      <a:accent3>
        <a:srgbClr val="20B762"/>
      </a:accent3>
      <a:accent4>
        <a:srgbClr val="14BB17"/>
      </a:accent4>
      <a:accent5>
        <a:srgbClr val="5DB620"/>
      </a:accent5>
      <a:accent6>
        <a:srgbClr val="90AC13"/>
      </a:accent6>
      <a:hlink>
        <a:srgbClr val="479130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288</Words>
  <Application>Microsoft Macintosh PowerPoint</Application>
  <PresentationFormat>Geniş ekran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Al Nile</vt:lpstr>
      <vt:lpstr>Arial</vt:lpstr>
      <vt:lpstr>Bembo</vt:lpstr>
      <vt:lpstr>ArchiveVTI</vt:lpstr>
      <vt:lpstr>Atmosware Java Bootcamp Araştırma Ödevi-3</vt:lpstr>
      <vt:lpstr>Visibility: hidden ve display: none arasındaki fark nedir? </vt:lpstr>
      <vt:lpstr>  pseudo class ile pseudo element nedir?   </vt:lpstr>
      <vt:lpstr>DİV,P/P/&gt;/+/~ FARKLARI</vt:lpstr>
      <vt:lpstr>     box-sizing: content-box; (default)&amp; box-sizing: border-box;    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Atmosware Java Bootcamp Araştırma Ödevi-3</dc:title>
  <dc:creator>seyda.ozdemir</dc:creator>
  <cp:lastModifiedBy>seyda.ozdemir</cp:lastModifiedBy>
  <cp:revision>1</cp:revision>
  <dcterms:created xsi:type="dcterms:W3CDTF">2022-05-25T15:49:22Z</dcterms:created>
  <dcterms:modified xsi:type="dcterms:W3CDTF">2022-05-25T16:09:32Z</dcterms:modified>
</cp:coreProperties>
</file>