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4" r:id="rId2"/>
    <p:sldId id="261" r:id="rId3"/>
    <p:sldId id="257" r:id="rId4"/>
    <p:sldId id="258" r:id="rId5"/>
    <p:sldId id="260" r:id="rId6"/>
    <p:sldId id="259" r:id="rId7"/>
    <p:sldId id="262" r:id="rId8"/>
    <p:sldId id="265" r:id="rId9"/>
    <p:sldId id="272" r:id="rId10"/>
    <p:sldId id="273" r:id="rId11"/>
    <p:sldId id="277" r:id="rId12"/>
    <p:sldId id="274" r:id="rId13"/>
    <p:sldId id="278" r:id="rId14"/>
    <p:sldId id="275" r:id="rId15"/>
    <p:sldId id="276" r:id="rId16"/>
    <p:sldId id="266" r:id="rId17"/>
    <p:sldId id="267" r:id="rId18"/>
    <p:sldId id="268" r:id="rId19"/>
    <p:sldId id="269" r:id="rId20"/>
    <p:sldId id="270" r:id="rId21"/>
    <p:sldId id="271"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 id="{89CBB1EA-B78A-433B-A769-7EACCC4462AD}">
          <p14:sldIdLst>
            <p14:sldId id="264"/>
            <p14:sldId id="261"/>
            <p14:sldId id="257"/>
            <p14:sldId id="258"/>
            <p14:sldId id="260"/>
            <p14:sldId id="259"/>
            <p14:sldId id="262"/>
          </p14:sldIdLst>
        </p14:section>
        <p14:section name="2.ödev" id="{21A00A58-25DA-4558-B57F-BFED7BE69378}">
          <p14:sldIdLst>
            <p14:sldId id="265"/>
            <p14:sldId id="272"/>
            <p14:sldId id="273"/>
            <p14:sldId id="277"/>
            <p14:sldId id="274"/>
            <p14:sldId id="278"/>
            <p14:sldId id="275"/>
            <p14:sldId id="276"/>
            <p14:sldId id="266"/>
            <p14:sldId id="267"/>
            <p14:sldId id="268"/>
            <p14:sldId id="269"/>
            <p14:sldId id="270"/>
            <p14:sldId id="271"/>
          </p14:sldIdLst>
        </p14:section>
        <p14:section name="3. ödev" id="{139EED04-08BA-4C94-AC65-AEF4516B9518}">
          <p14:sldIdLst>
            <p14:sldId id="279"/>
            <p14:sldId id="280"/>
            <p14:sldId id="281"/>
            <p14:sldId id="282"/>
            <p14:sldId id="283"/>
            <p14:sldId id="284"/>
            <p14:sldId id="285"/>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26.05.2022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26.05.2022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26.05.2022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26.05.2022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26.05.2022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26.05.2022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5-semanti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a:latin typeface="Arial" panose="020B0604020202020204" pitchFamily="34" charset="0"/>
                <a:cs typeface="Arial" panose="020B0604020202020204" pitchFamily="34" charset="0"/>
              </a:rPr>
              <a:t>1) </a:t>
            </a:r>
            <a:r>
              <a:rPr lang="tr-TR" sz="2400" cap="none">
                <a:latin typeface="Arial" panose="020B0604020202020204" pitchFamily="34" charset="0"/>
                <a:cs typeface="Arial" panose="020B0604020202020204" pitchFamily="34" charset="0"/>
              </a:rPr>
              <a:t>URL VE URI ARASINDAKİ FARKLAR NELERDİR?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 </a:t>
            </a:r>
            <a:r>
              <a:rPr lang="tr-TR" sz="2400" cap="none">
                <a:latin typeface="Arial" panose="020B0604020202020204" pitchFamily="34" charset="0"/>
                <a:cs typeface="Arial" panose="020B0604020202020204" pitchFamily="34" charset="0"/>
              </a:rPr>
              <a:t>HTTP YAPISI NEDİR NE İÇİN KULLANILIR?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 </a:t>
            </a:r>
            <a:r>
              <a:rPr lang="tr-TR" sz="2400" cap="none">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pazartesi ödev (23.05.2022)</a:t>
            </a:r>
          </a:p>
          <a:p>
            <a:r>
              <a:rPr lang="tr-TR" b="1"/>
              <a:t>Hazırlayan:  </a:t>
            </a:r>
            <a:r>
              <a:rPr lang="tr-TR"/>
              <a:t>Tuba ARĞIN</a:t>
            </a:r>
          </a:p>
        </p:txBody>
      </p:sp>
    </p:spTree>
    <p:extLst>
      <p:ext uri="{BB962C8B-B14F-4D97-AF65-F5344CB8AC3E}">
        <p14:creationId xmlns:p14="http://schemas.microsoft.com/office/powerpoint/2010/main" val="7201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2BD-AB1D-45C8-85F3-E6A66886334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err="1">
                <a:latin typeface="Arial" panose="020B0604020202020204" pitchFamily="34" charset="0"/>
                <a:cs typeface="Arial" panose="020B0604020202020204" pitchFamily="34" charset="0"/>
              </a:rPr>
              <a:t>Semantic</a:t>
            </a:r>
            <a:r>
              <a:rPr lang="tr-TR" b="1" cap="none">
                <a:latin typeface="Arial" panose="020B0604020202020204" pitchFamily="34" charset="0"/>
                <a:cs typeface="Arial" panose="020B0604020202020204" pitchFamily="34" charset="0"/>
              </a:rPr>
              <a:t>/</a:t>
            </a:r>
            <a:r>
              <a:rPr lang="tr-TR" b="1" cap="none" err="1">
                <a:latin typeface="Arial" panose="020B0604020202020204" pitchFamily="34" charset="0"/>
                <a:cs typeface="Arial" panose="020B0604020202020204" pitchFamily="34" charset="0"/>
              </a:rPr>
              <a:t>Non-semanatic</a:t>
            </a:r>
            <a:endParaRPr lang="tr-TR" b="1" cap="none"/>
          </a:p>
        </p:txBody>
      </p:sp>
      <p:sp>
        <p:nvSpPr>
          <p:cNvPr id="3" name="Content Placeholder 2">
            <a:extLst>
              <a:ext uri="{FF2B5EF4-FFF2-40B4-BE49-F238E27FC236}">
                <a16:creationId xmlns:a16="http://schemas.microsoft.com/office/drawing/2014/main" id="{9C78D75F-F6ED-4763-9EAF-CD915514BF33}"/>
              </a:ext>
            </a:extLst>
          </p:cNvPr>
          <p:cNvSpPr>
            <a:spLocks noGrp="1"/>
          </p:cNvSpPr>
          <p:nvPr>
            <p:ph idx="1"/>
          </p:nvPr>
        </p:nvSpPr>
        <p:spPr/>
        <p:txBody>
          <a:bodyPr>
            <a:normAutofit fontScale="92500" lnSpcReduction="20000"/>
          </a:bodyPr>
          <a:lstStyle/>
          <a:p>
            <a:pPr marL="0" indent="0" fontAlgn="base">
              <a:buNone/>
            </a:pPr>
            <a:endParaRPr lang="tr-TR" b="1" u="sng">
              <a:hlinkClick r:id="rId2">
                <a:extLst>
                  <a:ext uri="{A12FA001-AC4F-418D-AE19-62706E023703}">
                    <ahyp:hlinkClr xmlns:ahyp="http://schemas.microsoft.com/office/drawing/2018/hyperlinkcolor" val="tx"/>
                  </a:ext>
                </a:extLst>
              </a:hlinkClick>
            </a:endParaRPr>
          </a:p>
          <a:p>
            <a:pPr fontAlgn="base"/>
            <a:r>
              <a:rPr lang="tr-TR" b="1">
                <a:latin typeface="Arial" panose="020B0604020202020204" pitchFamily="34" charset="0"/>
                <a:cs typeface="Arial" panose="020B0604020202020204" pitchFamily="34" charset="0"/>
              </a:rPr>
              <a:t>Semantic HTML Elements:</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Bu elementler basitçe anlam ifade eder, anlamı olan elementlerdir. Bunun nedeni, koddaki tanım, tarayıcıya ve geliştiriciye ne yapmaları gerektiğini söyler. Daha basit kelimelerle çerçeveleyen bu öğeler, içermeleri gereken içerik türünü tanımlar.</a:t>
            </a:r>
          </a:p>
          <a:p>
            <a:pPr fontAlgn="base"/>
            <a:r>
              <a:rPr lang="tr-TR">
                <a:latin typeface="Arial" panose="020B0604020202020204" pitchFamily="34" charset="0"/>
                <a:cs typeface="Arial" panose="020B0604020202020204" pitchFamily="34" charset="0"/>
              </a:rPr>
              <a:t>Bazı anlamsal öğelerin listesi aşağıdadır:</a:t>
            </a:r>
          </a:p>
          <a:p>
            <a:pPr fontAlgn="base"/>
            <a:r>
              <a:rPr lang="tr-TR" err="1">
                <a:latin typeface="Arial" panose="020B0604020202020204" pitchFamily="34" charset="0"/>
                <a:cs typeface="Arial" panose="020B0604020202020204" pitchFamily="34" charset="0"/>
              </a:rPr>
              <a:t>Article</a:t>
            </a:r>
            <a:r>
              <a:rPr lang="tr-TR">
                <a:latin typeface="Arial" panose="020B0604020202020204" pitchFamily="34" charset="0"/>
                <a:cs typeface="Arial" panose="020B0604020202020204" pitchFamily="34" charset="0"/>
              </a:rPr>
              <a:t>-aside-</a:t>
            </a:r>
            <a:r>
              <a:rPr lang="tr-TR" err="1">
                <a:latin typeface="Arial" panose="020B0604020202020204" pitchFamily="34" charset="0"/>
                <a:cs typeface="Arial" panose="020B0604020202020204" pitchFamily="34" charset="0"/>
              </a:rPr>
              <a:t>details</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figcaption</a:t>
            </a:r>
            <a:endParaRPr lang="tr-TR">
              <a:latin typeface="Arial" panose="020B0604020202020204" pitchFamily="34" charset="0"/>
              <a:cs typeface="Arial" panose="020B0604020202020204" pitchFamily="34" charset="0"/>
            </a:endParaRPr>
          </a:p>
          <a:p>
            <a:pPr fontAlgn="base"/>
            <a:r>
              <a:rPr lang="tr-TR">
                <a:latin typeface="Arial" panose="020B0604020202020204" pitchFamily="34" charset="0"/>
                <a:cs typeface="Arial" panose="020B0604020202020204" pitchFamily="34" charset="0"/>
              </a:rPr>
              <a:t>Figüre-</a:t>
            </a:r>
            <a:r>
              <a:rPr lang="tr-TR" err="1">
                <a:latin typeface="Arial" panose="020B0604020202020204" pitchFamily="34" charset="0"/>
                <a:cs typeface="Arial" panose="020B0604020202020204" pitchFamily="34" charset="0"/>
              </a:rPr>
              <a:t>footer</a:t>
            </a:r>
            <a:r>
              <a:rPr lang="tr-TR">
                <a:latin typeface="Arial" panose="020B0604020202020204" pitchFamily="34" charset="0"/>
                <a:cs typeface="Arial" panose="020B0604020202020204" pitchFamily="34" charset="0"/>
              </a:rPr>
              <a:t>-form-</a:t>
            </a:r>
            <a:r>
              <a:rPr lang="tr-TR" err="1">
                <a:latin typeface="Arial" panose="020B0604020202020204" pitchFamily="34" charset="0"/>
                <a:cs typeface="Arial" panose="020B0604020202020204" pitchFamily="34" charset="0"/>
              </a:rPr>
              <a:t>header</a:t>
            </a:r>
            <a:r>
              <a:rPr lang="tr-TR">
                <a:latin typeface="Arial" panose="020B0604020202020204" pitchFamily="34" charset="0"/>
                <a:cs typeface="Arial" panose="020B0604020202020204" pitchFamily="34" charset="0"/>
              </a:rPr>
              <a:t> </a:t>
            </a:r>
          </a:p>
          <a:p>
            <a:pPr fontAlgn="base"/>
            <a:r>
              <a:rPr lang="tr-TR">
                <a:latin typeface="Arial" panose="020B0604020202020204" pitchFamily="34" charset="0"/>
                <a:cs typeface="Arial" panose="020B0604020202020204" pitchFamily="34" charset="0"/>
              </a:rPr>
              <a:t>Main-mark-</a:t>
            </a:r>
            <a:r>
              <a:rPr lang="tr-TR" err="1">
                <a:latin typeface="Arial" panose="020B0604020202020204" pitchFamily="34" charset="0"/>
                <a:cs typeface="Arial" panose="020B0604020202020204" pitchFamily="34" charset="0"/>
              </a:rPr>
              <a:t>nav</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table-section</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63655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A45-9A65-491B-90C7-3C9C1E8D45EB}"/>
              </a:ext>
            </a:extLst>
          </p:cNvPr>
          <p:cNvSpPr>
            <a:spLocks noGrp="1"/>
          </p:cNvSpPr>
          <p:nvPr>
            <p:ph type="title"/>
          </p:nvPr>
        </p:nvSpPr>
        <p:spPr/>
        <p:txBody>
          <a:bodyPr/>
          <a:lstStyle/>
          <a:p>
            <a:r>
              <a:rPr lang="tr-TR" b="1" cap="none" err="1"/>
              <a:t>Non-Semantic</a:t>
            </a:r>
            <a:r>
              <a:rPr lang="tr-TR" b="1" cap="none"/>
              <a:t> </a:t>
            </a:r>
            <a:r>
              <a:rPr lang="tr-TR" b="1" cap="none" err="1"/>
              <a:t>Elements</a:t>
            </a:r>
            <a:endParaRPr lang="tr-TR" cap="none"/>
          </a:p>
        </p:txBody>
      </p:sp>
      <p:sp>
        <p:nvSpPr>
          <p:cNvPr id="3" name="Content Placeholder 2">
            <a:extLst>
              <a:ext uri="{FF2B5EF4-FFF2-40B4-BE49-F238E27FC236}">
                <a16:creationId xmlns:a16="http://schemas.microsoft.com/office/drawing/2014/main" id="{349492F7-CB8A-4CAB-835E-AC11A7794D5F}"/>
              </a:ext>
            </a:extLst>
          </p:cNvPr>
          <p:cNvSpPr>
            <a:spLocks noGrp="1"/>
          </p:cNvSpPr>
          <p:nvPr>
            <p:ph idx="1"/>
          </p:nvPr>
        </p:nvSpPr>
        <p:spPr/>
        <p:txBody>
          <a:bodyPr/>
          <a:lstStyle/>
          <a:p>
            <a:pPr fontAlgn="base"/>
            <a:r>
              <a:rPr lang="tr-TR" b="1" err="1"/>
              <a:t>Non-Semantic</a:t>
            </a:r>
            <a:r>
              <a:rPr lang="tr-TR" b="1"/>
              <a:t> </a:t>
            </a:r>
            <a:r>
              <a:rPr lang="tr-TR" b="1" err="1"/>
              <a:t>Elements</a:t>
            </a:r>
            <a:r>
              <a:rPr lang="tr-TR" b="1"/>
              <a:t>: </a:t>
            </a:r>
            <a:r>
              <a:rPr lang="tr-TR"/>
              <a:t>Anlamsal öğelerin aksine, hiçbir anlamları yoktur. İçerdikleri içerik hakkında hiçbir şey söylemezler. Bir grup için ortak olan semantiği işaretlemek için farklı niteliklerle kullanılabilirler.</a:t>
            </a:r>
          </a:p>
          <a:p>
            <a:pPr fontAlgn="base"/>
            <a:r>
              <a:rPr lang="tr-TR"/>
              <a:t>Anlamsal olmayan bazı öğelerin listesi aşağıdadır:</a:t>
            </a:r>
          </a:p>
          <a:p>
            <a:pPr fontAlgn="base"/>
            <a:r>
              <a:rPr lang="tr-TR"/>
              <a:t>div</a:t>
            </a:r>
          </a:p>
          <a:p>
            <a:pPr fontAlgn="base"/>
            <a:r>
              <a:rPr lang="tr-TR" err="1"/>
              <a:t>span</a:t>
            </a:r>
            <a:endParaRPr lang="tr-TR"/>
          </a:p>
          <a:p>
            <a:endParaRPr lang="tr-TR"/>
          </a:p>
        </p:txBody>
      </p:sp>
    </p:spTree>
    <p:extLst>
      <p:ext uri="{BB962C8B-B14F-4D97-AF65-F5344CB8AC3E}">
        <p14:creationId xmlns:p14="http://schemas.microsoft.com/office/powerpoint/2010/main" val="231773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D5C-08D3-4E44-94D4-E56287357C5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3-Table </a:t>
            </a:r>
            <a:r>
              <a:rPr lang="tr-TR" b="1" cap="none" err="1">
                <a:latin typeface="Arial" panose="020B0604020202020204" pitchFamily="34" charset="0"/>
                <a:cs typeface="Arial" panose="020B0604020202020204" pitchFamily="34" charset="0"/>
              </a:rPr>
              <a:t>Colspan</a:t>
            </a:r>
            <a:r>
              <a:rPr lang="tr-TR" b="1" cap="none">
                <a:latin typeface="Arial" panose="020B0604020202020204" pitchFamily="34" charset="0"/>
                <a:cs typeface="Arial" panose="020B0604020202020204" pitchFamily="34" charset="0"/>
              </a:rPr>
              <a:t> </a:t>
            </a:r>
            <a:r>
              <a:rPr lang="tr-TR" b="1" cap="none" err="1">
                <a:latin typeface="Arial" panose="020B0604020202020204" pitchFamily="34" charset="0"/>
                <a:cs typeface="Arial" panose="020B0604020202020204" pitchFamily="34" charset="0"/>
              </a:rPr>
              <a:t>Rowspan</a:t>
            </a:r>
            <a:r>
              <a:rPr lang="tr-TR" b="1" cap="none">
                <a:latin typeface="Arial" panose="020B0604020202020204" pitchFamily="34" charset="0"/>
                <a:cs typeface="Arial" panose="020B0604020202020204" pitchFamily="34" charset="0"/>
              </a:rPr>
              <a:t> Nedir Örneği</a:t>
            </a:r>
            <a:endParaRPr lang="tr-TR" b="1" cap="none"/>
          </a:p>
        </p:txBody>
      </p:sp>
      <p:sp>
        <p:nvSpPr>
          <p:cNvPr id="3" name="Content Placeholder 2">
            <a:extLst>
              <a:ext uri="{FF2B5EF4-FFF2-40B4-BE49-F238E27FC236}">
                <a16:creationId xmlns:a16="http://schemas.microsoft.com/office/drawing/2014/main" id="{500B85BF-9899-456A-AE93-9A4E48185A66}"/>
              </a:ext>
            </a:extLst>
          </p:cNvPr>
          <p:cNvSpPr>
            <a:spLocks noGrp="1"/>
          </p:cNvSpPr>
          <p:nvPr>
            <p:ph sz="half" idx="1"/>
          </p:nvPr>
        </p:nvSpPr>
        <p:spPr>
          <a:xfrm>
            <a:off x="1447331" y="2010878"/>
            <a:ext cx="4492636" cy="3448595"/>
          </a:xfrm>
        </p:spPr>
        <p:txBody>
          <a:bodyPr/>
          <a:lstStyle/>
          <a:p>
            <a:pPr fontAlgn="base"/>
            <a:r>
              <a:rPr lang="tr-TR"/>
              <a:t>HTML </a:t>
            </a:r>
            <a:r>
              <a:rPr lang="tr-TR" err="1"/>
              <a:t>Colspan</a:t>
            </a:r>
            <a:r>
              <a:rPr lang="tr-TR"/>
              <a:t> Kullanımı</a:t>
            </a:r>
          </a:p>
          <a:p>
            <a:pPr fontAlgn="base"/>
            <a:r>
              <a:rPr lang="tr-TR"/>
              <a:t>HTML hücreleri yatay olarak genişletmek istediğimiz zaman </a:t>
            </a:r>
            <a:r>
              <a:rPr lang="tr-TR" err="1"/>
              <a:t>colspan</a:t>
            </a:r>
            <a:r>
              <a:rPr lang="tr-TR"/>
              <a:t> kullanırız. Colspan ek niteliği içerisine kaç hücrelik birleştirme yapmak istediğimizi yazarız.</a:t>
            </a:r>
          </a:p>
          <a:p>
            <a:endParaRPr lang="tr-TR"/>
          </a:p>
        </p:txBody>
      </p:sp>
      <p:pic>
        <p:nvPicPr>
          <p:cNvPr id="6" name="Content Placeholder 5">
            <a:extLst>
              <a:ext uri="{FF2B5EF4-FFF2-40B4-BE49-F238E27FC236}">
                <a16:creationId xmlns:a16="http://schemas.microsoft.com/office/drawing/2014/main" id="{56B1F49E-21A2-4708-B6B7-C57452B477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034" y="2010878"/>
            <a:ext cx="5239370" cy="3689049"/>
          </a:xfrm>
        </p:spPr>
      </p:pic>
    </p:spTree>
    <p:extLst>
      <p:ext uri="{BB962C8B-B14F-4D97-AF65-F5344CB8AC3E}">
        <p14:creationId xmlns:p14="http://schemas.microsoft.com/office/powerpoint/2010/main" val="35837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22302-671B-47BD-A275-AFD3B23BCE29}"/>
              </a:ext>
            </a:extLst>
          </p:cNvPr>
          <p:cNvSpPr>
            <a:spLocks noGrp="1"/>
          </p:cNvSpPr>
          <p:nvPr>
            <p:ph type="title"/>
          </p:nvPr>
        </p:nvSpPr>
        <p:spPr/>
        <p:txBody>
          <a:bodyPr/>
          <a:lstStyle/>
          <a:p>
            <a:r>
              <a:rPr lang="tr-TR" cap="none"/>
              <a:t>HTML </a:t>
            </a:r>
            <a:r>
              <a:rPr lang="tr-TR" cap="none" err="1"/>
              <a:t>Rowspan</a:t>
            </a:r>
            <a:r>
              <a:rPr lang="tr-TR" cap="none"/>
              <a:t> Kullanımı</a:t>
            </a:r>
            <a:r>
              <a:rPr lang="tr-TR"/>
              <a:t> </a:t>
            </a:r>
            <a:br>
              <a:rPr lang="tr-TR"/>
            </a:br>
            <a:endParaRPr lang="tr-TR"/>
          </a:p>
        </p:txBody>
      </p:sp>
      <p:sp>
        <p:nvSpPr>
          <p:cNvPr id="3" name="Content Placeholder 2">
            <a:extLst>
              <a:ext uri="{FF2B5EF4-FFF2-40B4-BE49-F238E27FC236}">
                <a16:creationId xmlns:a16="http://schemas.microsoft.com/office/drawing/2014/main" id="{2B7A389B-2AB5-499D-8EFA-117194CFC2CB}"/>
              </a:ext>
            </a:extLst>
          </p:cNvPr>
          <p:cNvSpPr>
            <a:spLocks noGrp="1"/>
          </p:cNvSpPr>
          <p:nvPr>
            <p:ph sz="half" idx="1"/>
          </p:nvPr>
        </p:nvSpPr>
        <p:spPr>
          <a:xfrm>
            <a:off x="1447331" y="2017343"/>
            <a:ext cx="4321635" cy="3442130"/>
          </a:xfrm>
        </p:spPr>
        <p:txBody>
          <a:bodyPr/>
          <a:lstStyle/>
          <a:p>
            <a:pPr fontAlgn="base"/>
            <a:r>
              <a:rPr lang="tr-TR"/>
              <a:t>HTML Hücreleri dikey olarak genişletmek istersek </a:t>
            </a:r>
            <a:r>
              <a:rPr lang="tr-TR" err="1"/>
              <a:t>rowspan</a:t>
            </a:r>
            <a:r>
              <a:rPr lang="tr-TR"/>
              <a:t>  kullanırız. </a:t>
            </a:r>
            <a:r>
              <a:rPr lang="tr-TR" err="1"/>
              <a:t>Rowspan</a:t>
            </a:r>
            <a:r>
              <a:rPr lang="tr-TR"/>
              <a:t> ek niteliği içerisinde kaç hücrelik dikey genişleme olacağını gireriz.</a:t>
            </a:r>
          </a:p>
          <a:p>
            <a:endParaRPr lang="tr-TR"/>
          </a:p>
        </p:txBody>
      </p:sp>
      <p:sp>
        <p:nvSpPr>
          <p:cNvPr id="7" name="Content Placeholder 6">
            <a:extLst>
              <a:ext uri="{FF2B5EF4-FFF2-40B4-BE49-F238E27FC236}">
                <a16:creationId xmlns:a16="http://schemas.microsoft.com/office/drawing/2014/main" id="{EF905BBF-D723-4ED2-AEEB-7B54CDA19286}"/>
              </a:ext>
            </a:extLst>
          </p:cNvPr>
          <p:cNvSpPr>
            <a:spLocks noGrp="1"/>
          </p:cNvSpPr>
          <p:nvPr>
            <p:ph sz="half" idx="2"/>
          </p:nvPr>
        </p:nvSpPr>
        <p:spPr/>
        <p:txBody>
          <a:bodyPr/>
          <a:lstStyle/>
          <a:p>
            <a:endParaRPr lang="tr-TR"/>
          </a:p>
        </p:txBody>
      </p:sp>
      <p:pic>
        <p:nvPicPr>
          <p:cNvPr id="5" name="Picture 4">
            <a:extLst>
              <a:ext uri="{FF2B5EF4-FFF2-40B4-BE49-F238E27FC236}">
                <a16:creationId xmlns:a16="http://schemas.microsoft.com/office/drawing/2014/main" id="{A85E3A7C-AFF2-427A-A3A4-6E83C4B4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98" y="1864194"/>
            <a:ext cx="5698330" cy="4266646"/>
          </a:xfrm>
          <a:prstGeom prst="rect">
            <a:avLst/>
          </a:prstGeom>
        </p:spPr>
      </p:pic>
    </p:spTree>
    <p:extLst>
      <p:ext uri="{BB962C8B-B14F-4D97-AF65-F5344CB8AC3E}">
        <p14:creationId xmlns:p14="http://schemas.microsoft.com/office/powerpoint/2010/main" val="420322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F2-7FB3-43EA-BD34-649675BCFC1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Register</a:t>
            </a:r>
            <a:br>
              <a:rPr lang="tr-TR">
                <a:latin typeface="Arial" panose="020B0604020202020204" pitchFamily="34" charset="0"/>
                <a:cs typeface="Arial" panose="020B0604020202020204" pitchFamily="34" charset="0"/>
              </a:rPr>
            </a:br>
            <a:endParaRPr lang="tr-TR"/>
          </a:p>
        </p:txBody>
      </p:sp>
      <p:pic>
        <p:nvPicPr>
          <p:cNvPr id="5" name="Content Placeholder 4">
            <a:extLst>
              <a:ext uri="{FF2B5EF4-FFF2-40B4-BE49-F238E27FC236}">
                <a16:creationId xmlns:a16="http://schemas.microsoft.com/office/drawing/2014/main" id="{855F80D0-8D64-44FC-B27E-91D4A09B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016125"/>
            <a:ext cx="6796248" cy="3449638"/>
          </a:xfrm>
        </p:spPr>
      </p:pic>
    </p:spTree>
    <p:extLst>
      <p:ext uri="{BB962C8B-B14F-4D97-AF65-F5344CB8AC3E}">
        <p14:creationId xmlns:p14="http://schemas.microsoft.com/office/powerpoint/2010/main" val="101958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868E-B26F-43C5-8D02-1869171BCC9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t>
            </a:r>
            <a:r>
              <a:rPr lang="tr-TR" cap="none" err="1">
                <a:latin typeface="Arial" panose="020B0604020202020204" pitchFamily="34" charset="0"/>
                <a:cs typeface="Arial" panose="020B0604020202020204" pitchFamily="34" charset="0"/>
              </a:rPr>
              <a:t>To</a:t>
            </a:r>
            <a:r>
              <a:rPr lang="tr-TR" cap="none">
                <a:latin typeface="Arial" panose="020B0604020202020204" pitchFamily="34" charset="0"/>
                <a:cs typeface="Arial" panose="020B0604020202020204" pitchFamily="34" charset="0"/>
              </a:rPr>
              <a:t>-Do </a:t>
            </a:r>
            <a:r>
              <a:rPr lang="tr-TR" cap="none" err="1">
                <a:latin typeface="Arial" panose="020B0604020202020204" pitchFamily="34" charset="0"/>
                <a:cs typeface="Arial" panose="020B0604020202020204" pitchFamily="34" charset="0"/>
              </a:rPr>
              <a:t>List</a:t>
            </a:r>
            <a:endParaRPr lang="tr-TR" cap="none"/>
          </a:p>
        </p:txBody>
      </p:sp>
      <p:pic>
        <p:nvPicPr>
          <p:cNvPr id="5" name="Content Placeholder 4">
            <a:extLst>
              <a:ext uri="{FF2B5EF4-FFF2-40B4-BE49-F238E27FC236}">
                <a16:creationId xmlns:a16="http://schemas.microsoft.com/office/drawing/2014/main" id="{E86CBA93-5E1C-4A18-B0FD-FDF2CD7DA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584" y="2016125"/>
            <a:ext cx="9265156" cy="3449638"/>
          </a:xfrm>
        </p:spPr>
      </p:pic>
    </p:spTree>
    <p:extLst>
      <p:ext uri="{BB962C8B-B14F-4D97-AF65-F5344CB8AC3E}">
        <p14:creationId xmlns:p14="http://schemas.microsoft.com/office/powerpoint/2010/main" val="325953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DDB-1D32-4EC7-87F2-7B87AEF4748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a:t>
            </a:r>
            <a:r>
              <a:rPr lang="tr-TR" cap="none">
                <a:latin typeface="Arial" panose="020B0604020202020204" pitchFamily="34" charset="0"/>
                <a:cs typeface="Arial" panose="020B0604020202020204" pitchFamily="34" charset="0"/>
              </a:rPr>
              <a:t>Ödev-1.Png</a:t>
            </a:r>
            <a:endParaRPr lang="tr-TR">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978DA9-6A25-4A42-9DD3-19018C071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96" y="2016125"/>
            <a:ext cx="7110933" cy="3449638"/>
          </a:xfrm>
        </p:spPr>
      </p:pic>
    </p:spTree>
    <p:extLst>
      <p:ext uri="{BB962C8B-B14F-4D97-AF65-F5344CB8AC3E}">
        <p14:creationId xmlns:p14="http://schemas.microsoft.com/office/powerpoint/2010/main" val="21375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B710-CE60-43A2-9125-CE56B2C0491A}"/>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Ödev-2.Png</a:t>
            </a:r>
            <a:endParaRPr lang="tr-TR"/>
          </a:p>
        </p:txBody>
      </p:sp>
      <p:pic>
        <p:nvPicPr>
          <p:cNvPr id="5" name="Content Placeholder 4">
            <a:extLst>
              <a:ext uri="{FF2B5EF4-FFF2-40B4-BE49-F238E27FC236}">
                <a16:creationId xmlns:a16="http://schemas.microsoft.com/office/drawing/2014/main" id="{9892C4D7-E78C-4ACE-88F8-F48DFE67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19" y="2016125"/>
            <a:ext cx="6677286" cy="3449638"/>
          </a:xfrm>
        </p:spPr>
      </p:pic>
    </p:spTree>
    <p:extLst>
      <p:ext uri="{BB962C8B-B14F-4D97-AF65-F5344CB8AC3E}">
        <p14:creationId xmlns:p14="http://schemas.microsoft.com/office/powerpoint/2010/main" val="2143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18DB-FEF5-4433-9FBC-EB6D45A703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Ödev-3.Png</a:t>
            </a:r>
            <a:endParaRPr lang="tr-TR"/>
          </a:p>
        </p:txBody>
      </p:sp>
      <p:pic>
        <p:nvPicPr>
          <p:cNvPr id="5" name="Content Placeholder 4">
            <a:extLst>
              <a:ext uri="{FF2B5EF4-FFF2-40B4-BE49-F238E27FC236}">
                <a16:creationId xmlns:a16="http://schemas.microsoft.com/office/drawing/2014/main" id="{C89224D1-0481-4A52-B5AB-388AB270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6330" y="2016125"/>
            <a:ext cx="6733664" cy="3449638"/>
          </a:xfrm>
        </p:spPr>
      </p:pic>
    </p:spTree>
    <p:extLst>
      <p:ext uri="{BB962C8B-B14F-4D97-AF65-F5344CB8AC3E}">
        <p14:creationId xmlns:p14="http://schemas.microsoft.com/office/powerpoint/2010/main" val="35242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1B25-1280-4CF8-9665-32F2BEC8AE51}"/>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Ödev-4.Png</a:t>
            </a:r>
            <a:endParaRPr lang="tr-TR"/>
          </a:p>
        </p:txBody>
      </p:sp>
      <p:pic>
        <p:nvPicPr>
          <p:cNvPr id="5" name="Content Placeholder 4">
            <a:extLst>
              <a:ext uri="{FF2B5EF4-FFF2-40B4-BE49-F238E27FC236}">
                <a16:creationId xmlns:a16="http://schemas.microsoft.com/office/drawing/2014/main" id="{C5ADD627-DB04-4010-A567-76467EA8B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78" y="2016125"/>
            <a:ext cx="6726969" cy="3449638"/>
          </a:xfrm>
        </p:spPr>
      </p:pic>
    </p:spTree>
    <p:extLst>
      <p:ext uri="{BB962C8B-B14F-4D97-AF65-F5344CB8AC3E}">
        <p14:creationId xmlns:p14="http://schemas.microsoft.com/office/powerpoint/2010/main" val="14386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URL ve URI arasındaki farklar nelerdir?</a:t>
            </a:r>
            <a:endParaRPr lang="tr-TR"/>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a:latin typeface="Arial" panose="020B0604020202020204" pitchFamily="34" charset="0"/>
                <a:cs typeface="Arial" panose="020B0604020202020204" pitchFamily="34" charset="0"/>
              </a:rPr>
              <a:t>URL (Uniform Resource Locator -Tekdüzen Kaynak Bulucu): </a:t>
            </a:r>
            <a:r>
              <a:rPr lang="tr-TR" sz="1900">
                <a:latin typeface="Arial" panose="020B0604020202020204" pitchFamily="34" charset="0"/>
                <a:cs typeface="Arial" panose="020B0604020202020204" pitchFamily="34" charset="0"/>
              </a:rPr>
              <a:t>İnternette</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a:latin typeface="Arial" panose="020B0604020202020204" pitchFamily="34" charset="0"/>
                <a:cs typeface="Arial" panose="020B0604020202020204" pitchFamily="34" charset="0"/>
              </a:rPr>
              <a:t>URI (Uniform Resource Identifier -Tekdüzen Kaynak Tanımlayıcı):</a:t>
            </a:r>
            <a:r>
              <a:rPr lang="tr-TR" sz="190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URI altında URL ve URN olmak üzere iki alanı kapsar.</a:t>
            </a:r>
          </a:p>
          <a:p>
            <a:r>
              <a:rPr lang="tr-TR" sz="1900">
                <a:latin typeface="Arial" panose="020B0604020202020204" pitchFamily="34" charset="0"/>
                <a:cs typeface="Arial" panose="020B0604020202020204" pitchFamily="34" charset="0"/>
              </a:rPr>
              <a:t>URL ile URI arasındaki fark ise URL’ler ana kaynak, URI’ler ise detayları gösterir.</a:t>
            </a:r>
          </a:p>
          <a:p>
            <a:r>
              <a:rPr lang="tr-TR" sz="190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a:latin typeface="Arial" panose="020B0604020202020204" pitchFamily="34" charset="0"/>
                <a:cs typeface="Arial" panose="020B0604020202020204" pitchFamily="34" charset="0"/>
              </a:rPr>
              <a:t>Her URL, URI’dır ama her URI, URL değildir ve sadece tanımlayıcıdır.</a:t>
            </a:r>
          </a:p>
          <a:p>
            <a:endParaRPr lang="tr-TR"/>
          </a:p>
          <a:p>
            <a:endParaRPr lang="tr-TR">
              <a:latin typeface="Arial" panose="020B0604020202020204" pitchFamily="34" charset="0"/>
              <a:cs typeface="Arial" panose="020B0604020202020204" pitchFamily="34" charset="0"/>
            </a:endParaRPr>
          </a:p>
          <a:p>
            <a:endParaRPr lang="tr-TR"/>
          </a:p>
          <a:p>
            <a:pPr marL="0" indent="0">
              <a:buNone/>
            </a:pPr>
            <a:endParaRPr lang="tr-TR"/>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8725-5800-42F1-B231-656BEC728E99}"/>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Ödev-5.Png</a:t>
            </a:r>
            <a:endParaRPr lang="tr-TR"/>
          </a:p>
        </p:txBody>
      </p:sp>
      <p:pic>
        <p:nvPicPr>
          <p:cNvPr id="5" name="Content Placeholder 4">
            <a:extLst>
              <a:ext uri="{FF2B5EF4-FFF2-40B4-BE49-F238E27FC236}">
                <a16:creationId xmlns:a16="http://schemas.microsoft.com/office/drawing/2014/main" id="{A095DF57-0B38-43A2-94C6-C2B5E6726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0" y="2016125"/>
            <a:ext cx="6685644" cy="3449638"/>
          </a:xfrm>
        </p:spPr>
      </p:pic>
    </p:spTree>
    <p:extLst>
      <p:ext uri="{BB962C8B-B14F-4D97-AF65-F5344CB8AC3E}">
        <p14:creationId xmlns:p14="http://schemas.microsoft.com/office/powerpoint/2010/main" val="141463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FD27-807E-4EFE-94A7-6563108B4E18}"/>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Ödev-6.Png</a:t>
            </a:r>
            <a:endParaRPr lang="tr-TR"/>
          </a:p>
        </p:txBody>
      </p:sp>
      <p:pic>
        <p:nvPicPr>
          <p:cNvPr id="5" name="Content Placeholder 4">
            <a:extLst>
              <a:ext uri="{FF2B5EF4-FFF2-40B4-BE49-F238E27FC236}">
                <a16:creationId xmlns:a16="http://schemas.microsoft.com/office/drawing/2014/main" id="{A2DAE257-0ED4-4368-915E-8F6BCB164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94019"/>
            <a:ext cx="9604375" cy="2893850"/>
          </a:xfrm>
        </p:spPr>
      </p:pic>
    </p:spTree>
    <p:extLst>
      <p:ext uri="{BB962C8B-B14F-4D97-AF65-F5344CB8AC3E}">
        <p14:creationId xmlns:p14="http://schemas.microsoft.com/office/powerpoint/2010/main" val="137987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C360E6-F32F-4B7D-B0C1-E7E02A5779D2}"/>
              </a:ext>
            </a:extLst>
          </p:cNvPr>
          <p:cNvSpPr>
            <a:spLocks noGrp="1"/>
          </p:cNvSpPr>
          <p:nvPr>
            <p:ph type="title"/>
          </p:nvPr>
        </p:nvSpPr>
        <p:spPr>
          <a:xfrm>
            <a:off x="1454239" y="639192"/>
            <a:ext cx="8643154" cy="3004888"/>
          </a:xfrm>
        </p:spPr>
        <p:txBody>
          <a:bodyPr>
            <a:normAutofit/>
          </a:bodyPr>
          <a:lstStyle/>
          <a:p>
            <a:r>
              <a:rPr lang="tr-TR" sz="2400" b="1" cap="none">
                <a:latin typeface="Arial" panose="020B0604020202020204" pitchFamily="34" charset="0"/>
                <a:cs typeface="Arial" panose="020B0604020202020204" pitchFamily="34" charset="0"/>
              </a:rPr>
              <a:t>1-</a:t>
            </a:r>
            <a:r>
              <a:rPr lang="tr-TR" sz="2400" cap="none">
                <a:latin typeface="Arial" panose="020B0604020202020204" pitchFamily="34" charset="0"/>
                <a:cs typeface="Arial" panose="020B0604020202020204" pitchFamily="34" charset="0"/>
              </a:rPr>
              <a:t> display:none; visibility:none arasındaki fark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a:t>
            </a:r>
            <a:r>
              <a:rPr lang="tr-TR" sz="2400" cap="none">
                <a:latin typeface="Arial" panose="020B0604020202020204" pitchFamily="34" charset="0"/>
                <a:cs typeface="Arial" panose="020B0604020202020204" pitchFamily="34" charset="0"/>
              </a:rPr>
              <a:t> pseudo class ile pseudo element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a:t>
            </a:r>
            <a:r>
              <a:rPr lang="tr-TR" sz="2400" cap="none">
                <a:latin typeface="Arial" panose="020B0604020202020204" pitchFamily="34" charset="0"/>
                <a:cs typeface="Arial" panose="020B0604020202020204" pitchFamily="34" charset="0"/>
              </a:rPr>
              <a:t> group selectors: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a:t>
            </a:r>
            <a:r>
              <a:rPr lang="tr-TR" sz="2400" cap="none">
                <a:latin typeface="Arial" panose="020B0604020202020204" pitchFamily="34" charset="0"/>
                <a:cs typeface="Arial" panose="020B0604020202020204" pitchFamily="34" charset="0"/>
              </a:rPr>
              <a:t> *  ==&gt;  div,p{} ==&gt; div p{} ==&gt;  div&gt;p{} ==&gt;  div+p{} ==&gt; div~p{} ==&gt;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5- </a:t>
            </a:r>
            <a:r>
              <a:rPr lang="tr-TR" sz="2400" cap="none">
                <a:latin typeface="Arial" panose="020B0604020202020204" pitchFamily="34" charset="0"/>
                <a:cs typeface="Arial" panose="020B0604020202020204" pitchFamily="34" charset="0"/>
              </a:rPr>
              <a:t>box-sizing: content-box; (default) / box-sizing: border-box;</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6-</a:t>
            </a:r>
            <a:r>
              <a:rPr lang="tr-TR" sz="2400" cap="none">
                <a:latin typeface="Arial" panose="020B0604020202020204" pitchFamily="34" charset="0"/>
                <a:cs typeface="Arial" panose="020B0604020202020204" pitchFamily="34" charset="0"/>
              </a:rPr>
              <a:t> tur1.png</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7-</a:t>
            </a:r>
            <a:r>
              <a:rPr lang="tr-TR" sz="2400" cap="none">
                <a:latin typeface="Arial" panose="020B0604020202020204" pitchFamily="34" charset="0"/>
                <a:cs typeface="Arial" panose="020B0604020202020204" pitchFamily="34" charset="0"/>
              </a:rPr>
              <a:t> tur2.png</a:t>
            </a:r>
          </a:p>
        </p:txBody>
      </p:sp>
      <p:sp>
        <p:nvSpPr>
          <p:cNvPr id="9" name="Text Placeholder 8">
            <a:extLst>
              <a:ext uri="{FF2B5EF4-FFF2-40B4-BE49-F238E27FC236}">
                <a16:creationId xmlns:a16="http://schemas.microsoft.com/office/drawing/2014/main" id="{68714243-BEC2-4A3A-B819-AAEC5FBCE26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Çarşamba ödev (25.05.2022)</a:t>
            </a:r>
          </a:p>
          <a:p>
            <a:r>
              <a:rPr lang="tr-TR" b="1"/>
              <a:t>Hazırlayan:  </a:t>
            </a:r>
            <a:r>
              <a:rPr lang="tr-TR"/>
              <a:t>Tuba ARĞIN</a:t>
            </a:r>
          </a:p>
          <a:p>
            <a:endParaRPr lang="tr-TR"/>
          </a:p>
        </p:txBody>
      </p:sp>
    </p:spTree>
    <p:extLst>
      <p:ext uri="{BB962C8B-B14F-4D97-AF65-F5344CB8AC3E}">
        <p14:creationId xmlns:p14="http://schemas.microsoft.com/office/powerpoint/2010/main" val="96807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92188-D0D8-4D1A-B75A-EF9FC83EE370}"/>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display:none; visibility:none; Arasındaki Fark Nedir?</a:t>
            </a:r>
            <a:endParaRPr lang="tr-TR"/>
          </a:p>
        </p:txBody>
      </p:sp>
      <p:sp>
        <p:nvSpPr>
          <p:cNvPr id="5" name="Content Placeholder 4">
            <a:extLst>
              <a:ext uri="{FF2B5EF4-FFF2-40B4-BE49-F238E27FC236}">
                <a16:creationId xmlns:a16="http://schemas.microsoft.com/office/drawing/2014/main" id="{AE4176CD-FD77-4D7A-A25A-28AAC0CC4A4F}"/>
              </a:ext>
            </a:extLst>
          </p:cNvPr>
          <p:cNvSpPr>
            <a:spLocks noGrp="1"/>
          </p:cNvSpPr>
          <p:nvPr>
            <p:ph idx="1"/>
          </p:nvPr>
        </p:nvSpPr>
        <p:spPr/>
        <p:txBody>
          <a:bodyPr/>
          <a:lstStyle/>
          <a:p>
            <a:r>
              <a:rPr lang="tr-TR" b="1"/>
              <a:t>display</a:t>
            </a:r>
            <a:r>
              <a:rPr lang="tr-TR"/>
              <a:t>:</a:t>
            </a:r>
            <a:r>
              <a:rPr lang="tr-TR" b="1"/>
              <a:t>none; </a:t>
            </a:r>
            <a:r>
              <a:rPr lang="tr-TR" b="1">
                <a:sym typeface="Wingdings" panose="05000000000000000000" pitchFamily="2" charset="2"/>
              </a:rPr>
              <a:t></a:t>
            </a:r>
            <a:r>
              <a:rPr lang="tr-TR"/>
              <a:t> Elementi yok eder. </a:t>
            </a:r>
          </a:p>
          <a:p>
            <a:r>
              <a:rPr lang="tr-TR" b="1"/>
              <a:t>visibility:none; </a:t>
            </a:r>
            <a:r>
              <a:rPr lang="tr-TR">
                <a:sym typeface="Wingdings" panose="05000000000000000000" pitchFamily="2" charset="2"/>
              </a:rPr>
              <a:t></a:t>
            </a:r>
            <a:r>
              <a:rPr lang="tr-TR"/>
              <a:t> Element</a:t>
            </a:r>
            <a:r>
              <a:rPr lang="tr-TR">
                <a:solidFill>
                  <a:srgbClr val="24292F"/>
                </a:solidFill>
                <a:latin typeface="-apple-system"/>
              </a:rPr>
              <a:t> sayfada yer alır ancak kullanıcı tarafından görülmez. </a:t>
            </a:r>
            <a:r>
              <a:rPr lang="tr-TR"/>
              <a:t>Elementi ve sayfada kapladığı boşluğu yok eder.</a:t>
            </a:r>
          </a:p>
          <a:p>
            <a:endParaRPr lang="tr-TR"/>
          </a:p>
        </p:txBody>
      </p:sp>
    </p:spTree>
    <p:extLst>
      <p:ext uri="{BB962C8B-B14F-4D97-AF65-F5344CB8AC3E}">
        <p14:creationId xmlns:p14="http://schemas.microsoft.com/office/powerpoint/2010/main" val="184036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EC1F-D8EF-44E7-9B4D-1D96EE41E2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Pseudo Class ile Pseudo Element Nedir?</a:t>
            </a:r>
            <a:endParaRPr lang="tr-TR"/>
          </a:p>
        </p:txBody>
      </p:sp>
      <p:sp>
        <p:nvSpPr>
          <p:cNvPr id="3" name="Content Placeholder 2">
            <a:extLst>
              <a:ext uri="{FF2B5EF4-FFF2-40B4-BE49-F238E27FC236}">
                <a16:creationId xmlns:a16="http://schemas.microsoft.com/office/drawing/2014/main" id="{93AB1F9E-B3C4-4B14-ACAA-F51DEDA984DC}"/>
              </a:ext>
            </a:extLst>
          </p:cNvPr>
          <p:cNvSpPr>
            <a:spLocks noGrp="1"/>
          </p:cNvSpPr>
          <p:nvPr>
            <p:ph idx="1"/>
          </p:nvPr>
        </p:nvSpPr>
        <p:spPr/>
        <p:txBody>
          <a:bodyPr/>
          <a:lstStyle/>
          <a:p>
            <a:r>
              <a:rPr lang="tr-TR"/>
              <a:t>CSS</a:t>
            </a:r>
            <a:r>
              <a:rPr lang="tr-TR" b="1"/>
              <a:t> pseudo</a:t>
            </a:r>
            <a:r>
              <a:rPr lang="tr-TR"/>
              <a:t>-</a:t>
            </a:r>
            <a:r>
              <a:rPr lang="tr-TR" b="1"/>
              <a:t>class</a:t>
            </a:r>
            <a:r>
              <a:rPr lang="tr-TR"/>
              <a:t> ve </a:t>
            </a:r>
            <a:r>
              <a:rPr lang="tr-TR" b="1"/>
              <a:t>pseudo-elements</a:t>
            </a:r>
            <a:r>
              <a:rPr lang="tr-TR"/>
              <a:t> CSS'i destekleyen web tarayıcıları tarafından otomatik olarak tanınan (x)html hiyerarşisi ile erişemediğimiz element ve sınıflara erişmemizi sağlayan özel sınıf ve elementler olarak adlandırılmaktadır.</a:t>
            </a:r>
          </a:p>
          <a:p>
            <a:r>
              <a:rPr lang="tr-TR"/>
              <a:t>Bir öğenin özel durumunu tanımlamak için </a:t>
            </a:r>
            <a:r>
              <a:rPr lang="tr-TR" b="1"/>
              <a:t>pseudo</a:t>
            </a:r>
            <a:r>
              <a:rPr lang="tr-TR"/>
              <a:t>-</a:t>
            </a:r>
            <a:r>
              <a:rPr lang="tr-TR" b="1"/>
              <a:t>class </a:t>
            </a:r>
            <a:r>
              <a:rPr lang="tr-TR"/>
              <a:t>kullanılır.</a:t>
            </a:r>
          </a:p>
          <a:p>
            <a:r>
              <a:rPr lang="tr-TR"/>
              <a:t>Bir öğenin belirtilen bölümlerine stil vermek için bir </a:t>
            </a:r>
            <a:r>
              <a:rPr lang="tr-TR" b="1"/>
              <a:t>pseudo-elements</a:t>
            </a:r>
            <a:r>
              <a:rPr lang="tr-TR"/>
              <a:t> kullanılır.</a:t>
            </a:r>
          </a:p>
        </p:txBody>
      </p:sp>
    </p:spTree>
    <p:extLst>
      <p:ext uri="{BB962C8B-B14F-4D97-AF65-F5344CB8AC3E}">
        <p14:creationId xmlns:p14="http://schemas.microsoft.com/office/powerpoint/2010/main" val="207952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C1D7-5C2E-413C-AA89-8EA7E133AF1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Group Selectors:</a:t>
            </a:r>
            <a:endParaRPr lang="tr-TR"/>
          </a:p>
        </p:txBody>
      </p:sp>
      <p:sp>
        <p:nvSpPr>
          <p:cNvPr id="3" name="Content Placeholder 2">
            <a:extLst>
              <a:ext uri="{FF2B5EF4-FFF2-40B4-BE49-F238E27FC236}">
                <a16:creationId xmlns:a16="http://schemas.microsoft.com/office/drawing/2014/main" id="{1390FF4F-AE27-4FEC-9CD6-BE896B36ACF5}"/>
              </a:ext>
            </a:extLst>
          </p:cNvPr>
          <p:cNvSpPr>
            <a:spLocks noGrp="1"/>
          </p:cNvSpPr>
          <p:nvPr>
            <p:ph sz="half" idx="1"/>
          </p:nvPr>
        </p:nvSpPr>
        <p:spPr/>
        <p:txBody>
          <a:bodyPr/>
          <a:lstStyle/>
          <a:p>
            <a:r>
              <a:rPr lang="tr-TR"/>
              <a:t>CSS gruplama seçicisi, birden çok öğeyi seçmek ve bunları birlikte biçimlendirmek için kullanılır. Bu, her öğe için ortak stiller bildirmek için kodu ve ekstra çabayı azaltır. Seçicileri gruplamak için her seçici bir boşlukla ayrılır.</a:t>
            </a:r>
          </a:p>
          <a:p>
            <a:endParaRPr lang="tr-TR"/>
          </a:p>
        </p:txBody>
      </p:sp>
      <p:pic>
        <p:nvPicPr>
          <p:cNvPr id="13" name="Content Placeholder 12">
            <a:extLst>
              <a:ext uri="{FF2B5EF4-FFF2-40B4-BE49-F238E27FC236}">
                <a16:creationId xmlns:a16="http://schemas.microsoft.com/office/drawing/2014/main" id="{29402F86-B277-47E3-BDD1-FFEA748F38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74901"/>
            <a:ext cx="4645025" cy="3327323"/>
          </a:xfrm>
        </p:spPr>
      </p:pic>
    </p:spTree>
    <p:extLst>
      <p:ext uri="{BB962C8B-B14F-4D97-AF65-F5344CB8AC3E}">
        <p14:creationId xmlns:p14="http://schemas.microsoft.com/office/powerpoint/2010/main" val="427182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2487-C5D4-47A0-B7D6-FBEF99592AC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  ==&gt;  div,p{} ==&gt; div p{} ==&gt;  div&gt;p{} ==&gt;  div+p{} ==&gt; div~p{} ==&gt;</a:t>
            </a:r>
            <a:endParaRPr lang="tr-TR"/>
          </a:p>
        </p:txBody>
      </p:sp>
      <p:sp>
        <p:nvSpPr>
          <p:cNvPr id="3" name="Content Placeholder 2">
            <a:extLst>
              <a:ext uri="{FF2B5EF4-FFF2-40B4-BE49-F238E27FC236}">
                <a16:creationId xmlns:a16="http://schemas.microsoft.com/office/drawing/2014/main" id="{15388A0F-B03F-4213-8F36-E945C35A580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 *  ==&gt; Tüm elementleri seçer.</a:t>
            </a:r>
          </a:p>
          <a:p>
            <a:r>
              <a:rPr lang="tr-TR">
                <a:latin typeface="Arial" panose="020B0604020202020204" pitchFamily="34" charset="0"/>
                <a:cs typeface="Arial" panose="020B0604020202020204" pitchFamily="34" charset="0"/>
              </a:rPr>
              <a:t>div,p{} ==&gt;</a:t>
            </a:r>
            <a:r>
              <a:rPr lang="en-US"/>
              <a:t> Tüm &lt;div&gt; öğelerini ve tüm &lt;p&gt; öğelerini seçer</a:t>
            </a:r>
            <a:r>
              <a:rPr lang="tr-TR"/>
              <a:t>.</a:t>
            </a:r>
          </a:p>
          <a:p>
            <a:r>
              <a:rPr lang="tr-TR">
                <a:latin typeface="Arial" panose="020B0604020202020204" pitchFamily="34" charset="0"/>
                <a:cs typeface="Arial" panose="020B0604020202020204" pitchFamily="34" charset="0"/>
              </a:rPr>
              <a:t>div p{} ==&gt;</a:t>
            </a:r>
            <a:r>
              <a:rPr lang="en-US"/>
              <a:t> &lt;</a:t>
            </a:r>
            <a:r>
              <a:rPr lang="tr-TR"/>
              <a:t>d</a:t>
            </a:r>
            <a:r>
              <a:rPr lang="en-US"/>
              <a:t>iv&gt; öğelerinin içindeki tüm &lt;p&gt; öğelerini seçer</a:t>
            </a:r>
            <a:r>
              <a:rPr lang="tr-TR"/>
              <a:t>.</a:t>
            </a:r>
          </a:p>
          <a:p>
            <a:r>
              <a:rPr lang="tr-TR">
                <a:latin typeface="Arial" panose="020B0604020202020204" pitchFamily="34" charset="0"/>
                <a:cs typeface="Arial" panose="020B0604020202020204" pitchFamily="34" charset="0"/>
              </a:rPr>
              <a:t>div&gt;p{} ==&gt;</a:t>
            </a:r>
            <a:r>
              <a:rPr lang="en-US"/>
              <a:t> Üst öğenin &lt;div&gt; öğesi olduğu tüm &lt;p&gt; öğelerini seçer</a:t>
            </a:r>
            <a:r>
              <a:rPr lang="tr-TR"/>
              <a:t>.</a:t>
            </a:r>
          </a:p>
          <a:p>
            <a:r>
              <a:rPr lang="tr-TR">
                <a:latin typeface="Arial" panose="020B0604020202020204" pitchFamily="34" charset="0"/>
                <a:cs typeface="Arial" panose="020B0604020202020204" pitchFamily="34" charset="0"/>
              </a:rPr>
              <a:t>div+p{} ==&gt;</a:t>
            </a:r>
            <a:r>
              <a:rPr lang="en-US"/>
              <a:t> &lt;</a:t>
            </a:r>
            <a:r>
              <a:rPr lang="tr-TR"/>
              <a:t>d</a:t>
            </a:r>
            <a:r>
              <a:rPr lang="en-US"/>
              <a:t>iv&gt; öğelerinden hemen sonra yerleştirilen ilk &lt;p&gt; öğesini seçer</a:t>
            </a:r>
            <a:r>
              <a:rPr lang="tr-TR"/>
              <a:t>.</a:t>
            </a:r>
            <a:r>
              <a:rPr lang="en-US"/>
              <a:t> </a:t>
            </a:r>
            <a:endParaRPr lang="tr-TR"/>
          </a:p>
          <a:p>
            <a:r>
              <a:rPr lang="tr-TR">
                <a:latin typeface="Arial" panose="020B0604020202020204" pitchFamily="34" charset="0"/>
                <a:cs typeface="Arial" panose="020B0604020202020204" pitchFamily="34" charset="0"/>
              </a:rPr>
              <a:t>div~p{} ==&gt;</a:t>
            </a:r>
            <a:r>
              <a:rPr lang="tr-TR">
                <a:solidFill>
                  <a:srgbClr val="24292F"/>
                </a:solidFill>
                <a:latin typeface="-apple-system"/>
              </a:rPr>
              <a:t> &lt;div&gt; elementinden önce gelen &lt;p&gt; ögelerini seçer.</a:t>
            </a:r>
            <a:endParaRPr lang="tr-TR"/>
          </a:p>
          <a:p>
            <a:endParaRPr lang="tr-TR"/>
          </a:p>
        </p:txBody>
      </p:sp>
    </p:spTree>
    <p:extLst>
      <p:ext uri="{BB962C8B-B14F-4D97-AF65-F5344CB8AC3E}">
        <p14:creationId xmlns:p14="http://schemas.microsoft.com/office/powerpoint/2010/main" val="381530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E8B2-75F3-4324-87C3-574BF03B1694}"/>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sp>
        <p:nvSpPr>
          <p:cNvPr id="3" name="Content Placeholder 2">
            <a:extLst>
              <a:ext uri="{FF2B5EF4-FFF2-40B4-BE49-F238E27FC236}">
                <a16:creationId xmlns:a16="http://schemas.microsoft.com/office/drawing/2014/main" id="{6A244693-FD29-4EFF-B3C6-09B606C7C01C}"/>
              </a:ext>
            </a:extLst>
          </p:cNvPr>
          <p:cNvSpPr>
            <a:spLocks noGrp="1"/>
          </p:cNvSpPr>
          <p:nvPr>
            <p:ph idx="1"/>
          </p:nvPr>
        </p:nvSpPr>
        <p:spPr/>
        <p:txBody>
          <a:bodyPr/>
          <a:lstStyle/>
          <a:p>
            <a:pPr marL="0" indent="0">
              <a:buNone/>
            </a:pPr>
            <a:r>
              <a:rPr lang="tr-TR"/>
              <a:t>HTML'de varsayılan olarak her öğe dikdörtgen şekilli bir nesnedir. Web sayfasında göründükleri şekilden bağımsız olarak tüm öğeler tarayıcı tarafından dikdörtgen olarak çizilir ve işlenir.</a:t>
            </a:r>
          </a:p>
          <a:p>
            <a:r>
              <a:rPr lang="tr-TR" b="1">
                <a:latin typeface="Arial" panose="020B0604020202020204" pitchFamily="34" charset="0"/>
                <a:cs typeface="Arial" panose="020B0604020202020204" pitchFamily="34" charset="0"/>
              </a:rPr>
              <a:t>box-sizing: content-box;</a:t>
            </a:r>
            <a:r>
              <a:rPr lang="tr-TR">
                <a:latin typeface="Arial" panose="020B0604020202020204" pitchFamily="34" charset="0"/>
                <a:cs typeface="Arial" panose="020B0604020202020204" pitchFamily="34" charset="0"/>
                <a:sym typeface="Wingdings" panose="05000000000000000000" pitchFamily="2" charset="2"/>
              </a:rPr>
              <a:t></a:t>
            </a:r>
            <a:r>
              <a:rPr lang="tr-TR" b="1"/>
              <a:t>  </a:t>
            </a:r>
            <a:r>
              <a:rPr lang="tr-TR"/>
              <a:t>Varsayılan genişlik ve yükseklik değerleri yalnızca öğenin içeriği için geçerlidir. Dolgu ve kenarlık kutunun dışına eklenir.</a:t>
            </a:r>
          </a:p>
          <a:p>
            <a:r>
              <a:rPr lang="tr-TR" b="1">
                <a:latin typeface="Arial" panose="020B0604020202020204" pitchFamily="34" charset="0"/>
                <a:cs typeface="Arial" panose="020B0604020202020204" pitchFamily="34" charset="0"/>
              </a:rPr>
              <a:t>box-sizing: border-box</a:t>
            </a:r>
            <a:r>
              <a:rPr lang="tr-TR">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sym typeface="Wingdings" panose="05000000000000000000" pitchFamily="2" charset="2"/>
              </a:rPr>
              <a:t></a:t>
            </a:r>
            <a:r>
              <a:rPr lang="tr-TR"/>
              <a:t>Genişlik ve yükseklik değerleri içerik, dolgu ve kenarlık için geçerlidir.</a:t>
            </a:r>
          </a:p>
          <a:p>
            <a:endParaRPr lang="tr-TR"/>
          </a:p>
        </p:txBody>
      </p:sp>
    </p:spTree>
    <p:extLst>
      <p:ext uri="{BB962C8B-B14F-4D97-AF65-F5344CB8AC3E}">
        <p14:creationId xmlns:p14="http://schemas.microsoft.com/office/powerpoint/2010/main" val="338816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C3C6-E5A4-4510-8D8E-98BD141E83F6}"/>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pic>
        <p:nvPicPr>
          <p:cNvPr id="5" name="Content Placeholder 4">
            <a:extLst>
              <a:ext uri="{FF2B5EF4-FFF2-40B4-BE49-F238E27FC236}">
                <a16:creationId xmlns:a16="http://schemas.microsoft.com/office/drawing/2014/main" id="{1D7C6282-C739-4F13-B9AE-AA266A42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11" y="2016125"/>
            <a:ext cx="8573902" cy="3449638"/>
          </a:xfrm>
        </p:spPr>
      </p:pic>
    </p:spTree>
    <p:extLst>
      <p:ext uri="{BB962C8B-B14F-4D97-AF65-F5344CB8AC3E}">
        <p14:creationId xmlns:p14="http://schemas.microsoft.com/office/powerpoint/2010/main" val="26343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60F-DBA1-4B35-87DB-66ECD834A5D2}"/>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6-</a:t>
            </a:r>
            <a:r>
              <a:rPr lang="tr-TR" cap="none">
                <a:latin typeface="Arial" panose="020B0604020202020204" pitchFamily="34" charset="0"/>
                <a:cs typeface="Arial" panose="020B0604020202020204" pitchFamily="34" charset="0"/>
              </a:rPr>
              <a:t> tur1.png</a:t>
            </a:r>
            <a:endParaRPr lang="tr-TR"/>
          </a:p>
        </p:txBody>
      </p:sp>
      <p:pic>
        <p:nvPicPr>
          <p:cNvPr id="5" name="Content Placeholder 4">
            <a:extLst>
              <a:ext uri="{FF2B5EF4-FFF2-40B4-BE49-F238E27FC236}">
                <a16:creationId xmlns:a16="http://schemas.microsoft.com/office/drawing/2014/main" id="{DC681D5A-5F53-4092-9FBE-429F0349A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386" y="2016125"/>
            <a:ext cx="7581552" cy="3449638"/>
          </a:xfrm>
        </p:spPr>
      </p:pic>
    </p:spTree>
    <p:extLst>
      <p:ext uri="{BB962C8B-B14F-4D97-AF65-F5344CB8AC3E}">
        <p14:creationId xmlns:p14="http://schemas.microsoft.com/office/powerpoint/2010/main" val="182726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HTTP Yapısı Nedir Ne İçin Kullanılır?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a:latin typeface="Arial" panose="020B0604020202020204" pitchFamily="34" charset="0"/>
                <a:cs typeface="Arial" panose="020B0604020202020204" pitchFamily="34" charset="0"/>
              </a:rPr>
              <a:t>HTTP (Hypertext Transfer Protocol – Hiper Metin Transferi Protokolü):  </a:t>
            </a:r>
            <a:r>
              <a:rPr lang="tr-TR" sz="190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a:latin typeface="Arial" panose="020B0604020202020204" pitchFamily="34" charset="0"/>
                <a:cs typeface="Arial" panose="020B0604020202020204" pitchFamily="34" charset="0"/>
              </a:rPr>
              <a:t>HTTP Ne İşe Yarar?</a:t>
            </a:r>
          </a:p>
          <a:p>
            <a:pPr fontAlgn="t"/>
            <a:r>
              <a:rPr lang="tr-TR" sz="190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a:p>
        </p:txBody>
      </p:sp>
    </p:spTree>
    <p:extLst>
      <p:ext uri="{BB962C8B-B14F-4D97-AF65-F5344CB8AC3E}">
        <p14:creationId xmlns:p14="http://schemas.microsoft.com/office/powerpoint/2010/main" val="322102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9470-9A84-4EFD-8371-A4AD7CD9C84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7-</a:t>
            </a:r>
            <a:r>
              <a:rPr lang="tr-TR" cap="none">
                <a:latin typeface="Arial" panose="020B0604020202020204" pitchFamily="34" charset="0"/>
                <a:cs typeface="Arial" panose="020B0604020202020204" pitchFamily="34" charset="0"/>
              </a:rPr>
              <a:t> tur2.png</a:t>
            </a:r>
            <a:endParaRPr lang="tr-TR"/>
          </a:p>
        </p:txBody>
      </p:sp>
      <p:pic>
        <p:nvPicPr>
          <p:cNvPr id="5" name="Content Placeholder 4">
            <a:extLst>
              <a:ext uri="{FF2B5EF4-FFF2-40B4-BE49-F238E27FC236}">
                <a16:creationId xmlns:a16="http://schemas.microsoft.com/office/drawing/2014/main" id="{76238288-C710-483A-9565-CD84D3ABB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661" y="2016125"/>
            <a:ext cx="7529003" cy="3449638"/>
          </a:xfrm>
        </p:spPr>
      </p:pic>
    </p:spTree>
    <p:extLst>
      <p:ext uri="{BB962C8B-B14F-4D97-AF65-F5344CB8AC3E}">
        <p14:creationId xmlns:p14="http://schemas.microsoft.com/office/powerpoint/2010/main" val="327895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NPM (Node Package Manager / Node Packaged Modules): </a:t>
            </a:r>
            <a:r>
              <a:rPr lang="tr-TR">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a:latin typeface="Arial" panose="020B0604020202020204" pitchFamily="34" charset="0"/>
                <a:cs typeface="Arial" panose="020B0604020202020204" pitchFamily="34" charset="0"/>
              </a:rPr>
              <a:t>➩ Otomatik ya da manuel olarak paketleri yükleme</a:t>
            </a:r>
          </a:p>
          <a:p>
            <a:r>
              <a:rPr lang="tr-TR">
                <a:latin typeface="Arial" panose="020B0604020202020204" pitchFamily="34" charset="0"/>
                <a:cs typeface="Arial" panose="020B0604020202020204" pitchFamily="34" charset="0"/>
              </a:rPr>
              <a:t>➩ Sistemdeki paketleri silmek</a:t>
            </a:r>
          </a:p>
          <a:p>
            <a:r>
              <a:rPr lang="tr-TR">
                <a:latin typeface="Arial" panose="020B0604020202020204" pitchFamily="34" charset="0"/>
                <a:cs typeface="Arial" panose="020B0604020202020204" pitchFamily="34" charset="0"/>
              </a:rPr>
              <a:t>➩ Sistemdeki paketleri listeleme</a:t>
            </a:r>
          </a:p>
          <a:p>
            <a:r>
              <a:rPr lang="tr-TR">
                <a:latin typeface="Arial" panose="020B0604020202020204" pitchFamily="34" charset="0"/>
                <a:cs typeface="Arial" panose="020B0604020202020204" pitchFamily="34" charset="0"/>
              </a:rPr>
              <a:t>➩ Sistemdeki paketleri update etmek</a:t>
            </a:r>
          </a:p>
          <a:p>
            <a:r>
              <a:rPr lang="tr-TR">
                <a:latin typeface="Arial" panose="020B0604020202020204" pitchFamily="34" charset="0"/>
                <a:cs typeface="Arial" panose="020B0604020202020204" pitchFamily="34" charset="0"/>
              </a:rPr>
              <a:t>Npm komut satırı üzerinden çalışan bir uygulamadır.</a:t>
            </a:r>
          </a:p>
          <a:p>
            <a:endParaRPr lang="tr-TR"/>
          </a:p>
          <a:p>
            <a:endParaRPr lang="tr-TR"/>
          </a:p>
        </p:txBody>
      </p:sp>
    </p:spTree>
    <p:extLst>
      <p:ext uri="{BB962C8B-B14F-4D97-AF65-F5344CB8AC3E}">
        <p14:creationId xmlns:p14="http://schemas.microsoft.com/office/powerpoint/2010/main" val="293842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a:latin typeface="Arial" panose="020B0604020202020204" pitchFamily="34" charset="0"/>
                <a:cs typeface="Arial" panose="020B0604020202020204" pitchFamily="34" charset="0"/>
              </a:rPr>
              <a:t>Node.js </a:t>
            </a:r>
            <a:r>
              <a:rPr lang="tr-TR" sz="2900" b="1">
                <a:latin typeface="Arial" panose="020B0604020202020204" pitchFamily="34" charset="0"/>
                <a:cs typeface="Arial" panose="020B0604020202020204" pitchFamily="34" charset="0"/>
              </a:rPr>
              <a:t>Ryan Dahl</a:t>
            </a:r>
            <a:r>
              <a:rPr lang="tr-TR" sz="2900">
                <a:latin typeface="Arial" panose="020B0604020202020204" pitchFamily="34" charset="0"/>
                <a:cs typeface="Arial" panose="020B0604020202020204" pitchFamily="34" charset="0"/>
              </a:rPr>
              <a:t> tarafından 2009 yılında Google </a:t>
            </a:r>
            <a:r>
              <a:rPr lang="tr-TR" sz="2900" err="1">
                <a:latin typeface="Arial" panose="020B0604020202020204" pitchFamily="34" charset="0"/>
                <a:cs typeface="Arial" panose="020B0604020202020204" pitchFamily="34" charset="0"/>
              </a:rPr>
              <a:t>Chrome</a:t>
            </a:r>
            <a:r>
              <a:rPr lang="tr-TR" sz="290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a:p>
          <a:p>
            <a:endParaRPr lang="tr-TR"/>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a:latin typeface="Arial" panose="020B0604020202020204" pitchFamily="34" charset="0"/>
                <a:cs typeface="Arial" panose="020B0604020202020204" pitchFamily="34" charset="0"/>
              </a:rPr>
              <a:t>4) </a:t>
            </a:r>
            <a:r>
              <a:rPr lang="tr-TR" cap="none">
                <a:latin typeface="Arial" panose="020B0604020202020204" pitchFamily="34" charset="0"/>
                <a:cs typeface="Arial" panose="020B0604020202020204" pitchFamily="34" charset="0"/>
              </a:rPr>
              <a:t>Neden Java 8 Kullanılıyor?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Java 8 ile Gelen Programlama Dili Yenilikleri</a:t>
            </a:r>
          </a:p>
          <a:p>
            <a:pPr marL="0" indent="0">
              <a:buNone/>
            </a:pPr>
            <a:r>
              <a:rPr lang="tr-TR">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a:latin typeface="Arial" panose="020B0604020202020204" pitchFamily="34" charset="0"/>
                <a:cs typeface="Arial" panose="020B0604020202020204" pitchFamily="34" charset="0"/>
              </a:rPr>
              <a:t>Lambda expressions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Functional interfaces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Method references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Stream API</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Optional class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Concurrency Enhancements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JDBC Enhancements etc.</a:t>
            </a:r>
          </a:p>
          <a:p>
            <a:pPr marL="0" indent="0">
              <a:buNone/>
            </a:pPr>
            <a:r>
              <a:rPr lang="tr-TR">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a:p>
        </p:txBody>
      </p:sp>
    </p:spTree>
    <p:extLst>
      <p:ext uri="{BB962C8B-B14F-4D97-AF65-F5344CB8AC3E}">
        <p14:creationId xmlns:p14="http://schemas.microsoft.com/office/powerpoint/2010/main" val="228799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a:latin typeface="Arial" panose="020B0604020202020204" pitchFamily="34" charset="0"/>
                <a:cs typeface="Arial" panose="020B0604020202020204" pitchFamily="34" charset="0"/>
              </a:rPr>
              <a:t>Oracle Java SE Desteği Yol Haritası</a:t>
            </a:r>
            <a:r>
              <a:rPr lang="tr-TR" sz="1600" b="1">
                <a:latin typeface="Arial" panose="020B0604020202020204" pitchFamily="34" charset="0"/>
                <a:cs typeface="Arial" panose="020B0604020202020204" pitchFamily="34" charset="0"/>
              </a:rPr>
              <a:t> / </a:t>
            </a:r>
            <a:r>
              <a:rPr lang="tr-TR" sz="1600" b="1" cap="none">
                <a:latin typeface="Arial" panose="020B0604020202020204" pitchFamily="34" charset="0"/>
                <a:cs typeface="Arial" panose="020B0604020202020204" pitchFamily="34" charset="0"/>
              </a:rPr>
              <a:t>LTS (</a:t>
            </a:r>
            <a:r>
              <a:rPr lang="tr-TR" sz="1600" b="1" cap="none" err="1">
                <a:latin typeface="Arial" panose="020B0604020202020204" pitchFamily="34" charset="0"/>
                <a:cs typeface="Arial" panose="020B0604020202020204" pitchFamily="34" charset="0"/>
              </a:rPr>
              <a:t>Long</a:t>
            </a:r>
            <a:r>
              <a:rPr lang="tr-TR" sz="1600" b="1" cap="none">
                <a:latin typeface="Arial" panose="020B0604020202020204" pitchFamily="34" charset="0"/>
                <a:cs typeface="Arial" panose="020B0604020202020204" pitchFamily="34" charset="0"/>
              </a:rPr>
              <a:t> Term Support - Uzun Süreli Destek Sürümü):</a:t>
            </a:r>
            <a:br>
              <a:rPr lang="tr-TR" sz="1400" b="1" cap="none">
                <a:latin typeface="Arial" panose="020B0604020202020204" pitchFamily="34" charset="0"/>
                <a:cs typeface="Arial" panose="020B0604020202020204" pitchFamily="34" charset="0"/>
              </a:rPr>
            </a:br>
            <a:r>
              <a:rPr lang="tr-TR" sz="1400" b="1" cap="none">
                <a:latin typeface="Arial" panose="020B0604020202020204" pitchFamily="34" charset="0"/>
                <a:cs typeface="Arial" panose="020B0604020202020204" pitchFamily="34" charset="0"/>
              </a:rPr>
              <a:t> </a:t>
            </a:r>
            <a:br>
              <a:rPr lang="tr-TR" sz="1200" cap="none"/>
            </a:br>
            <a:r>
              <a:rPr lang="tr-TR" sz="1400" cap="none">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a:latin typeface="Arial" panose="020B0604020202020204" pitchFamily="34" charset="0"/>
                <a:cs typeface="Arial" panose="020B0604020202020204" pitchFamily="34" charset="0"/>
              </a:rPr>
              <a:t>.</a:t>
            </a:r>
            <a:br>
              <a:rPr lang="tr-TR" sz="1200"/>
            </a:br>
            <a:br>
              <a:rPr lang="tr-TR" sz="1200" cap="none"/>
            </a:br>
            <a:br>
              <a:rPr lang="tr-TR" sz="1200" cap="none"/>
            </a:br>
            <a:endParaRPr lang="tr-TR" sz="120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9EE-2364-4292-92EF-30376D2315B5}"/>
              </a:ext>
            </a:extLst>
          </p:cNvPr>
          <p:cNvSpPr>
            <a:spLocks noGrp="1"/>
          </p:cNvSpPr>
          <p:nvPr>
            <p:ph type="ctrTitle"/>
          </p:nvPr>
        </p:nvSpPr>
        <p:spPr/>
        <p:txBody>
          <a:bodyPr>
            <a:normAutofit/>
          </a:bodyPr>
          <a:lstStyle/>
          <a:p>
            <a:r>
              <a:rPr lang="tr-TR" sz="1400" b="1">
                <a:latin typeface="Arial" panose="020B0604020202020204" pitchFamily="34" charset="0"/>
                <a:cs typeface="Arial" panose="020B0604020202020204" pitchFamily="34" charset="0"/>
              </a:rPr>
              <a:t>1-</a:t>
            </a:r>
            <a:r>
              <a:rPr lang="tr-TR" sz="1400">
                <a:latin typeface="Arial" panose="020B0604020202020204" pitchFamily="34" charset="0"/>
                <a:cs typeface="Arial" panose="020B0604020202020204" pitchFamily="34" charset="0"/>
              </a:rPr>
              <a:t> xhtml ile Html5 arasındaki farklar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2- </a:t>
            </a:r>
            <a:r>
              <a:rPr lang="tr-TR" sz="1400" err="1">
                <a:latin typeface="Arial" panose="020B0604020202020204" pitchFamily="34" charset="0"/>
                <a:cs typeface="Arial" panose="020B0604020202020204" pitchFamily="34" charset="0"/>
              </a:rPr>
              <a:t>semantic</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non-semanatic</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3- </a:t>
            </a:r>
            <a:r>
              <a:rPr lang="tr-TR" sz="1400" err="1">
                <a:latin typeface="Arial" panose="020B0604020202020204" pitchFamily="34" charset="0"/>
                <a:cs typeface="Arial" panose="020B0604020202020204" pitchFamily="34" charset="0"/>
              </a:rPr>
              <a:t>table</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colspan</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rowspan</a:t>
            </a:r>
            <a:r>
              <a:rPr lang="tr-TR" sz="1400">
                <a:latin typeface="Arial" panose="020B0604020202020204" pitchFamily="34" charset="0"/>
                <a:cs typeface="Arial" panose="020B0604020202020204" pitchFamily="34" charset="0"/>
              </a:rPr>
              <a:t> nedir örneği</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4-</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register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5-</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to</a:t>
            </a:r>
            <a:r>
              <a:rPr lang="tr-TR" sz="1400">
                <a:latin typeface="Arial" panose="020B0604020202020204" pitchFamily="34" charset="0"/>
                <a:cs typeface="Arial" panose="020B0604020202020204" pitchFamily="34" charset="0"/>
              </a:rPr>
              <a:t>-do </a:t>
            </a:r>
            <a:r>
              <a:rPr lang="tr-TR" sz="1400" err="1">
                <a:latin typeface="Arial" panose="020B0604020202020204" pitchFamily="34" charset="0"/>
                <a:cs typeface="Arial" panose="020B0604020202020204" pitchFamily="34" charset="0"/>
              </a:rPr>
              <a:t>list</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6-</a:t>
            </a:r>
            <a:r>
              <a:rPr lang="tr-TR" sz="1400">
                <a:latin typeface="Arial" panose="020B0604020202020204" pitchFamily="34" charset="0"/>
                <a:cs typeface="Arial" panose="020B0604020202020204" pitchFamily="34" charset="0"/>
              </a:rPr>
              <a:t> ödev1.png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7-</a:t>
            </a:r>
            <a:r>
              <a:rPr lang="tr-TR" sz="1400">
                <a:latin typeface="Arial" panose="020B0604020202020204" pitchFamily="34" charset="0"/>
                <a:cs typeface="Arial" panose="020B0604020202020204" pitchFamily="34" charset="0"/>
              </a:rPr>
              <a:t> ödev2.png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8-</a:t>
            </a:r>
            <a:r>
              <a:rPr lang="tr-TR" sz="1400">
                <a:latin typeface="Arial" panose="020B0604020202020204" pitchFamily="34" charset="0"/>
                <a:cs typeface="Arial" panose="020B0604020202020204" pitchFamily="34" charset="0"/>
              </a:rPr>
              <a:t> ödev3.png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9-</a:t>
            </a:r>
            <a:r>
              <a:rPr lang="tr-TR" sz="1400">
                <a:latin typeface="Arial" panose="020B0604020202020204" pitchFamily="34" charset="0"/>
                <a:cs typeface="Arial" panose="020B0604020202020204" pitchFamily="34" charset="0"/>
              </a:rPr>
              <a:t> ödev4.png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10-</a:t>
            </a:r>
            <a:r>
              <a:rPr lang="tr-TR" sz="1400">
                <a:latin typeface="Arial" panose="020B0604020202020204" pitchFamily="34" charset="0"/>
                <a:cs typeface="Arial" panose="020B0604020202020204" pitchFamily="34" charset="0"/>
              </a:rPr>
              <a:t> ödev5.png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11-</a:t>
            </a:r>
            <a:r>
              <a:rPr lang="tr-TR" sz="1400">
                <a:latin typeface="Arial" panose="020B0604020202020204" pitchFamily="34" charset="0"/>
                <a:cs typeface="Arial" panose="020B0604020202020204" pitchFamily="34" charset="0"/>
              </a:rPr>
              <a:t> </a:t>
            </a:r>
            <a:r>
              <a:rPr lang="tr-TR" sz="1400"/>
              <a:t>ödev6.png</a:t>
            </a:r>
            <a:br>
              <a:rPr lang="tr-TR" sz="1200"/>
            </a:br>
            <a:endParaRPr lang="tr-TR" sz="1200"/>
          </a:p>
        </p:txBody>
      </p:sp>
      <p:sp>
        <p:nvSpPr>
          <p:cNvPr id="3" name="Subtitle 2">
            <a:extLst>
              <a:ext uri="{FF2B5EF4-FFF2-40B4-BE49-F238E27FC236}">
                <a16:creationId xmlns:a16="http://schemas.microsoft.com/office/drawing/2014/main" id="{49138AD9-0CB4-4298-B555-165F27030CE7}"/>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1. hafta Salı ödev (24.05.2022)</a:t>
            </a:r>
          </a:p>
          <a:p>
            <a:r>
              <a:rPr lang="tr-TR" b="1"/>
              <a:t>Hazırlayan:  </a:t>
            </a:r>
            <a:r>
              <a:rPr lang="tr-TR"/>
              <a:t>Tuba ARĞIN</a:t>
            </a:r>
          </a:p>
          <a:p>
            <a:endParaRPr lang="tr-TR"/>
          </a:p>
        </p:txBody>
      </p:sp>
    </p:spTree>
    <p:extLst>
      <p:ext uri="{BB962C8B-B14F-4D97-AF65-F5344CB8AC3E}">
        <p14:creationId xmlns:p14="http://schemas.microsoft.com/office/powerpoint/2010/main" val="33133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AFDF-7CDE-472A-A6D1-65E9DB3E21B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b="1" cap="none">
                <a:latin typeface="Arial" panose="020B0604020202020204" pitchFamily="34" charset="0"/>
                <a:cs typeface="Arial" panose="020B0604020202020204" pitchFamily="34" charset="0"/>
              </a:rPr>
              <a:t>Xhtml ile Html5 Arasındaki Farklar</a:t>
            </a:r>
            <a:endParaRPr lang="tr-TR" b="1"/>
          </a:p>
        </p:txBody>
      </p:sp>
      <p:sp>
        <p:nvSpPr>
          <p:cNvPr id="3" name="Content Placeholder 2">
            <a:extLst>
              <a:ext uri="{FF2B5EF4-FFF2-40B4-BE49-F238E27FC236}">
                <a16:creationId xmlns:a16="http://schemas.microsoft.com/office/drawing/2014/main" id="{B52A82D9-CC24-4F18-B74D-83AC82F286C4}"/>
              </a:ext>
            </a:extLst>
          </p:cNvPr>
          <p:cNvSpPr>
            <a:spLocks noGrp="1"/>
          </p:cNvSpPr>
          <p:nvPr>
            <p:ph idx="1"/>
          </p:nvPr>
        </p:nvSpPr>
        <p:spPr/>
        <p:txBody>
          <a:bodyPr>
            <a:normAutofit fontScale="70000" lnSpcReduction="20000"/>
          </a:bodyPr>
          <a:lstStyle/>
          <a:p>
            <a:r>
              <a:rPr lang="tr-TR" b="1"/>
              <a:t>XHTML(</a:t>
            </a:r>
            <a:r>
              <a:rPr lang="tr-TR" err="1"/>
              <a:t>E</a:t>
            </a:r>
            <a:r>
              <a:rPr lang="tr-TR" b="1" err="1"/>
              <a:t>X</a:t>
            </a:r>
            <a:r>
              <a:rPr lang="tr-TR" err="1"/>
              <a:t>tensible</a:t>
            </a:r>
            <a:r>
              <a:rPr lang="tr-TR"/>
              <a:t> </a:t>
            </a:r>
            <a:r>
              <a:rPr lang="tr-TR" b="1" err="1"/>
              <a:t>H</a:t>
            </a:r>
            <a:r>
              <a:rPr lang="tr-TR" err="1"/>
              <a:t>yper</a:t>
            </a:r>
            <a:r>
              <a:rPr lang="tr-TR" b="1" err="1"/>
              <a:t>T</a:t>
            </a:r>
            <a:r>
              <a:rPr lang="tr-TR" err="1"/>
              <a:t>ext</a:t>
            </a:r>
            <a:r>
              <a:rPr lang="tr-TR"/>
              <a:t> </a:t>
            </a:r>
            <a:r>
              <a:rPr lang="tr-TR" b="1" err="1"/>
              <a:t>M</a:t>
            </a:r>
            <a:r>
              <a:rPr lang="tr-TR" err="1"/>
              <a:t>arkup</a:t>
            </a:r>
            <a:r>
              <a:rPr lang="tr-TR"/>
              <a:t> </a:t>
            </a:r>
            <a:r>
              <a:rPr lang="tr-TR" b="1"/>
              <a:t>L</a:t>
            </a:r>
            <a:r>
              <a:rPr lang="tr-TR"/>
              <a:t>anguage) /</a:t>
            </a:r>
            <a:r>
              <a:rPr lang="tr-TR" b="1"/>
              <a:t> HTML5</a:t>
            </a:r>
            <a:r>
              <a:rPr lang="tr-TR"/>
              <a:t>(</a:t>
            </a:r>
            <a:r>
              <a:rPr lang="tr-TR" err="1"/>
              <a:t>Hyper</a:t>
            </a:r>
            <a:r>
              <a:rPr lang="tr-TR"/>
              <a:t> </a:t>
            </a:r>
            <a:r>
              <a:rPr lang="tr-TR" err="1"/>
              <a:t>Text</a:t>
            </a:r>
            <a:r>
              <a:rPr lang="tr-TR"/>
              <a:t> </a:t>
            </a:r>
            <a:r>
              <a:rPr lang="tr-TR" err="1"/>
              <a:t>Markup</a:t>
            </a:r>
            <a:r>
              <a:rPr lang="tr-TR"/>
              <a:t> Language </a:t>
            </a:r>
            <a:r>
              <a:rPr lang="tr-TR" err="1"/>
              <a:t>Version</a:t>
            </a:r>
            <a:r>
              <a:rPr lang="tr-TR"/>
              <a:t> 5): </a:t>
            </a:r>
          </a:p>
          <a:p>
            <a:r>
              <a:rPr lang="tr-TR"/>
              <a:t>HTML5 ve XHTML arasındaki daha ince farklardan bazıları şunlardır:</a:t>
            </a:r>
          </a:p>
          <a:p>
            <a:r>
              <a:rPr lang="tr-TR"/>
              <a:t>XHTML büyük/küçük harfe duyarlı olmasına rağmen, HTML5 değildir. (Aynı zamanda HTML de büyük/küçük harf duyarlı değildir).</a:t>
            </a:r>
          </a:p>
          <a:p>
            <a:r>
              <a:rPr lang="tr-TR"/>
              <a:t>HTML5'in XHTML ve </a:t>
            </a:r>
            <a:r>
              <a:rPr lang="tr-TR" err="1"/>
              <a:t>HTML'den</a:t>
            </a:r>
            <a:r>
              <a:rPr lang="tr-TR"/>
              <a:t> çok daha basit bir  </a:t>
            </a:r>
            <a:r>
              <a:rPr lang="tr-TR" err="1"/>
              <a:t>doctype</a:t>
            </a:r>
            <a:r>
              <a:rPr lang="tr-TR"/>
              <a:t> yapısı vardır.(</a:t>
            </a:r>
            <a:r>
              <a:rPr lang="tr-TR" err="1"/>
              <a:t>Doctype</a:t>
            </a:r>
            <a:r>
              <a:rPr lang="tr-TR"/>
              <a:t> tarayıcıya verileri nasıl yorumlayacağını anlatır.)</a:t>
            </a:r>
          </a:p>
          <a:p>
            <a:r>
              <a:rPr lang="tr-TR"/>
              <a:t>HTML5 tüm tarayıcılarla uyumluyken, XHTML değildir.</a:t>
            </a:r>
          </a:p>
          <a:p>
            <a:r>
              <a:rPr lang="tr-TR"/>
              <a:t>HTML5, HTML4'ün izlerini takip ederken, </a:t>
            </a:r>
            <a:r>
              <a:rPr lang="tr-TR" err="1"/>
              <a:t>XHTML'den</a:t>
            </a:r>
            <a:r>
              <a:rPr lang="tr-TR"/>
              <a:t> daha katıdır.</a:t>
            </a:r>
          </a:p>
          <a:p>
            <a:r>
              <a:rPr lang="tr-TR"/>
              <a:t>HTML5, tabletler ve telefonlar gibi mobil cihazlar için daha uygunken, XHTML bilgisayar ekranları için  uygundur.</a:t>
            </a:r>
          </a:p>
          <a:p>
            <a:r>
              <a:rPr lang="tr-TR"/>
              <a:t>XHTML, IE8 ve tarayıcıların diğer eski sürümleriyle uyumlu değildir. HTML5, XHTML stil etiketleri kullanabilir, ancak bunun tersi mümkün değildir. </a:t>
            </a:r>
            <a:r>
              <a:rPr lang="tr-TR" err="1"/>
              <a:t>XHTML'de</a:t>
            </a:r>
            <a:r>
              <a:rPr lang="tr-TR"/>
              <a:t> kod yazarken, geliştiricilerin uyması gereken birkaç kısıtlama vardır.</a:t>
            </a:r>
          </a:p>
        </p:txBody>
      </p:sp>
    </p:spTree>
    <p:extLst>
      <p:ext uri="{BB962C8B-B14F-4D97-AF65-F5344CB8AC3E}">
        <p14:creationId xmlns:p14="http://schemas.microsoft.com/office/powerpoint/2010/main" val="22867208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671</TotalTime>
  <Words>1603</Words>
  <Application>Microsoft Office PowerPoint</Application>
  <PresentationFormat>Widescreen</PresentationFormat>
  <Paragraphs>105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-apple-system</vt:lpstr>
      <vt:lpstr>Arial</vt:lpstr>
      <vt:lpstr>Gill Sans MT</vt:lpstr>
      <vt:lpstr>Wingdings</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lpstr>1- xhtml ile Html5 arasındaki farklar 2- semantic non-semanatic 3- table colspan rowspan nedir örneği 4- register 5- to-do list 6- ödev1.png 7- ödev2.png 8- ödev3.png 9- ödev4.png 10- ödev5.png 11- ödev6.png </vt:lpstr>
      <vt:lpstr>1-Xhtml ile Html5 Arasındaki Farklar</vt:lpstr>
      <vt:lpstr>2- Semantic/Non-semanatic</vt:lpstr>
      <vt:lpstr>Non-Semantic Elements</vt:lpstr>
      <vt:lpstr>3-Table Colspan Rowspan Nedir Örneği</vt:lpstr>
      <vt:lpstr>HTML Rowspan Kullanımı  </vt:lpstr>
      <vt:lpstr>4-Register </vt:lpstr>
      <vt:lpstr>5- To-Do List</vt:lpstr>
      <vt:lpstr>6- Ödev-1.Png</vt:lpstr>
      <vt:lpstr>7- Ödev-2.Png</vt:lpstr>
      <vt:lpstr>8- Ödev-3.Png</vt:lpstr>
      <vt:lpstr>9- Ödev-4.Png</vt:lpstr>
      <vt:lpstr>10- Ödev-5.Png</vt:lpstr>
      <vt:lpstr>11- Ödev-6.Png</vt:lpstr>
      <vt:lpstr>1- display:none; visibility:none arasındaki fark nedir?  2- pseudo class ile pseudo element nedir?  3- group selectors:  4- *  ==&gt;  div,p{} ==&gt; div p{} ==&gt;  div&gt;p{} ==&gt;  div+p{} ==&gt; div~p{} ==&gt;  5- box-sizing: content-box; (default) / box-sizing: border-box; 6- tur1.png 7- tur2.png</vt:lpstr>
      <vt:lpstr>1- display:none; visibility:none; Arasındaki Fark Nedir?</vt:lpstr>
      <vt:lpstr>2- Pseudo Class ile Pseudo Element Nedir?</vt:lpstr>
      <vt:lpstr>3- Group Selectors:</vt:lpstr>
      <vt:lpstr>4- *  ==&gt;  div,p{} ==&gt; div p{} ==&gt;  div&gt;p{} ==&gt;  div+p{} ==&gt; div~p{} ==&gt;</vt:lpstr>
      <vt:lpstr>5- box-sizing: content-box; (default)/ box-sizing: border-box;</vt:lpstr>
      <vt:lpstr>5- box-sizing: content-box; (default)/ box-sizing: border-box;</vt:lpstr>
      <vt:lpstr>6- tur1.png</vt:lpstr>
      <vt:lpstr>7- tur2.png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74</cp:revision>
  <dcterms:created xsi:type="dcterms:W3CDTF">2022-05-23T19:36:26Z</dcterms:created>
  <dcterms:modified xsi:type="dcterms:W3CDTF">2022-05-26T19:03:49Z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