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 name="02.06.2022" id="{712ADFE3-ED67-FE47-985F-60A574EEBA57}">
          <p14:sldIdLst>
            <p14:sldId id="278"/>
            <p14:sldId id="279"/>
            <p14:sldId id="282"/>
            <p14:sldId id="280"/>
            <p14:sldId id="281"/>
          </p14:sldIdLst>
        </p14:section>
        <p14:section name="07.06.2022" id="{86685717-062D-4D4A-A291-017B990A7730}">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64"/>
    <p:restoredTop sz="94663"/>
  </p:normalViewPr>
  <p:slideViewPr>
    <p:cSldViewPr snapToGrid="0" snapToObjects="1">
      <p:cViewPr varScale="1">
        <p:scale>
          <a:sx n="81" d="100"/>
          <a:sy n="81" d="100"/>
        </p:scale>
        <p:origin x="19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6/8/22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6/8/22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6/8/22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grpSp>
        <p:nvGrpSpPr>
          <p:cNvPr id="40" name="Group 39">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1" name="Oval 40">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oup 74">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DEEE0-B0C4-9A65-5CA5-84BEF6708E87}"/>
              </a:ext>
            </a:extLst>
          </p:cNvPr>
          <p:cNvSpPr>
            <a:spLocks noGrp="1"/>
          </p:cNvSpPr>
          <p:nvPr>
            <p:ph type="title"/>
          </p:nvPr>
        </p:nvSpPr>
        <p:spPr>
          <a:xfrm>
            <a:off x="539999" y="439988"/>
            <a:ext cx="11101135" cy="1517400"/>
          </a:xfrm>
        </p:spPr>
        <p:txBody>
          <a:bodyPr>
            <a:normAutofit fontScale="90000"/>
          </a:bodyPr>
          <a:lstStyle/>
          <a:p>
            <a:r>
              <a:rPr lang="tr-TR" dirty="0" err="1"/>
              <a:t>Stack</a:t>
            </a:r>
            <a:r>
              <a:rPr lang="tr-TR" dirty="0"/>
              <a:t> Memory - </a:t>
            </a:r>
            <a:r>
              <a:rPr lang="tr-TR" dirty="0" err="1"/>
              <a:t>Heap</a:t>
            </a:r>
            <a:r>
              <a:rPr lang="tr-TR" dirty="0"/>
              <a:t> Memory nedir?</a:t>
            </a:r>
          </a:p>
        </p:txBody>
      </p:sp>
      <p:sp>
        <p:nvSpPr>
          <p:cNvPr id="3" name="İçerik Yer Tutucusu 2">
            <a:extLst>
              <a:ext uri="{FF2B5EF4-FFF2-40B4-BE49-F238E27FC236}">
                <a16:creationId xmlns:a16="http://schemas.microsoft.com/office/drawing/2014/main" id="{B3122A2F-24B1-74BA-8C9A-2E4DAF93DF0F}"/>
              </a:ext>
            </a:extLst>
          </p:cNvPr>
          <p:cNvSpPr>
            <a:spLocks noGrp="1"/>
          </p:cNvSpPr>
          <p:nvPr>
            <p:ph idx="1"/>
          </p:nvPr>
        </p:nvSpPr>
        <p:spPr>
          <a:xfrm>
            <a:off x="540000" y="1443038"/>
            <a:ext cx="11101136" cy="4865687"/>
          </a:xfrm>
        </p:spPr>
        <p:txBody>
          <a:bodyPr>
            <a:normAutofit fontScale="92500" lnSpcReduction="10000"/>
          </a:bodyPr>
          <a:lstStyle/>
          <a:p>
            <a:r>
              <a:rPr lang="tr-TR" dirty="0" err="1">
                <a:latin typeface="+mj-lt"/>
              </a:rPr>
              <a:t>Stack</a:t>
            </a:r>
            <a:r>
              <a:rPr lang="tr-TR" dirty="0">
                <a:latin typeface="+mj-lt"/>
              </a:rPr>
              <a:t> = </a:t>
            </a:r>
            <a:r>
              <a:rPr lang="tr-TR" dirty="0" err="1">
                <a:latin typeface="+mj-lt"/>
              </a:rPr>
              <a:t>Primitive</a:t>
            </a:r>
            <a:r>
              <a:rPr lang="tr-TR" dirty="0">
                <a:latin typeface="+mj-lt"/>
              </a:rPr>
              <a:t> (</a:t>
            </a:r>
            <a:r>
              <a:rPr lang="tr-TR" dirty="0" err="1">
                <a:latin typeface="+mj-lt"/>
              </a:rPr>
              <a:t>int</a:t>
            </a:r>
            <a:r>
              <a:rPr lang="tr-TR" dirty="0">
                <a:latin typeface="+mj-lt"/>
              </a:rPr>
              <a:t>)     , Hafıza uzayı belli</a:t>
            </a:r>
          </a:p>
          <a:p>
            <a:r>
              <a:rPr lang="tr-TR" dirty="0" err="1">
                <a:latin typeface="+mj-lt"/>
              </a:rPr>
              <a:t>Heap</a:t>
            </a:r>
            <a:r>
              <a:rPr lang="tr-TR" dirty="0">
                <a:latin typeface="+mj-lt"/>
              </a:rPr>
              <a:t>  = </a:t>
            </a:r>
            <a:r>
              <a:rPr lang="tr-TR" dirty="0" err="1">
                <a:latin typeface="+mj-lt"/>
              </a:rPr>
              <a:t>Wrapper</a:t>
            </a:r>
            <a:r>
              <a:rPr lang="tr-TR" dirty="0">
                <a:latin typeface="+mj-lt"/>
              </a:rPr>
              <a:t>   (</a:t>
            </a:r>
            <a:r>
              <a:rPr lang="tr-TR" dirty="0" err="1">
                <a:latin typeface="+mj-lt"/>
              </a:rPr>
              <a:t>Integer</a:t>
            </a:r>
            <a:r>
              <a:rPr lang="tr-TR" dirty="0">
                <a:latin typeface="+mj-lt"/>
              </a:rPr>
              <a:t>) , Hafıza uzayı belli değilse (</a:t>
            </a:r>
            <a:r>
              <a:rPr lang="tr-TR" dirty="0" err="1">
                <a:latin typeface="+mj-lt"/>
              </a:rPr>
              <a:t>collection</a:t>
            </a:r>
            <a:r>
              <a:rPr lang="tr-TR" dirty="0">
                <a:latin typeface="+mj-lt"/>
              </a:rPr>
              <a:t>)</a:t>
            </a:r>
          </a:p>
          <a:p>
            <a:endParaRPr lang="tr-TR" dirty="0">
              <a:latin typeface="+mj-lt"/>
            </a:endParaRPr>
          </a:p>
          <a:p>
            <a:r>
              <a:rPr lang="tr-TR" dirty="0" err="1">
                <a:latin typeface="+mj-lt"/>
              </a:rPr>
              <a:t>Stack</a:t>
            </a:r>
            <a:r>
              <a:rPr lang="tr-TR" dirty="0">
                <a:latin typeface="+mj-lt"/>
              </a:rPr>
              <a:t> ve </a:t>
            </a:r>
            <a:r>
              <a:rPr lang="tr-TR" dirty="0" err="1">
                <a:latin typeface="+mj-lt"/>
              </a:rPr>
              <a:t>Heap</a:t>
            </a:r>
            <a:r>
              <a:rPr lang="tr-TR" dirty="0">
                <a:latin typeface="+mj-lt"/>
              </a:rPr>
              <a:t> bellekte (</a:t>
            </a:r>
            <a:r>
              <a:rPr lang="tr-TR" dirty="0" err="1">
                <a:latin typeface="+mj-lt"/>
              </a:rPr>
              <a:t>RAM’de</a:t>
            </a:r>
            <a:r>
              <a:rPr lang="tr-TR" dirty="0">
                <a:latin typeface="+mj-lt"/>
              </a:rPr>
              <a:t>) bulunan mantıksal yapılardır . Değer tip (</a:t>
            </a:r>
            <a:r>
              <a:rPr lang="tr-TR" dirty="0" err="1">
                <a:latin typeface="+mj-lt"/>
              </a:rPr>
              <a:t>value</a:t>
            </a:r>
            <a:r>
              <a:rPr lang="tr-TR" dirty="0">
                <a:latin typeface="+mj-lt"/>
              </a:rPr>
              <a:t> </a:t>
            </a:r>
            <a:r>
              <a:rPr lang="tr-TR" dirty="0" err="1">
                <a:latin typeface="+mj-lt"/>
              </a:rPr>
              <a:t>type</a:t>
            </a:r>
            <a:r>
              <a:rPr lang="tr-TR" dirty="0">
                <a:latin typeface="+mj-lt"/>
              </a:rPr>
              <a:t>) dediğimiz </a:t>
            </a:r>
            <a:r>
              <a:rPr lang="tr-TR" dirty="0" err="1">
                <a:latin typeface="+mj-lt"/>
              </a:rPr>
              <a:t>int</a:t>
            </a:r>
            <a:r>
              <a:rPr lang="tr-TR" dirty="0">
                <a:latin typeface="+mj-lt"/>
              </a:rPr>
              <a:t>, </a:t>
            </a:r>
            <a:r>
              <a:rPr lang="tr-TR" dirty="0" err="1">
                <a:latin typeface="+mj-lt"/>
              </a:rPr>
              <a:t>short</a:t>
            </a:r>
            <a:r>
              <a:rPr lang="tr-TR" dirty="0">
                <a:latin typeface="+mj-lt"/>
              </a:rPr>
              <a:t>, </a:t>
            </a:r>
            <a:r>
              <a:rPr lang="tr-TR" dirty="0" err="1">
                <a:latin typeface="+mj-lt"/>
              </a:rPr>
              <a:t>byte</a:t>
            </a:r>
            <a:r>
              <a:rPr lang="tr-TR" dirty="0">
                <a:latin typeface="+mj-lt"/>
              </a:rPr>
              <a:t>, </a:t>
            </a:r>
            <a:r>
              <a:rPr lang="tr-TR" dirty="0" err="1">
                <a:latin typeface="+mj-lt"/>
              </a:rPr>
              <a:t>long</a:t>
            </a:r>
            <a:r>
              <a:rPr lang="tr-TR" dirty="0">
                <a:latin typeface="+mj-lt"/>
              </a:rPr>
              <a:t>, </a:t>
            </a:r>
            <a:r>
              <a:rPr lang="tr-TR" dirty="0" err="1">
                <a:latin typeface="+mj-lt"/>
              </a:rPr>
              <a:t>decimal</a:t>
            </a:r>
            <a:r>
              <a:rPr lang="tr-TR" dirty="0">
                <a:latin typeface="+mj-lt"/>
              </a:rPr>
              <a:t>, </a:t>
            </a:r>
            <a:r>
              <a:rPr lang="tr-TR" dirty="0" err="1">
                <a:latin typeface="+mj-lt"/>
              </a:rPr>
              <a:t>double</a:t>
            </a:r>
            <a:r>
              <a:rPr lang="tr-TR" dirty="0">
                <a:latin typeface="+mj-lt"/>
              </a:rPr>
              <a:t>, </a:t>
            </a:r>
            <a:r>
              <a:rPr lang="tr-TR" dirty="0" err="1">
                <a:latin typeface="+mj-lt"/>
              </a:rPr>
              <a:t>float</a:t>
            </a:r>
            <a:r>
              <a:rPr lang="tr-TR" dirty="0">
                <a:latin typeface="+mj-lt"/>
              </a:rPr>
              <a:t> gibi tipler </a:t>
            </a:r>
            <a:r>
              <a:rPr lang="tr-TR" dirty="0" err="1">
                <a:latin typeface="+mj-lt"/>
              </a:rPr>
              <a:t>stackte</a:t>
            </a:r>
            <a:r>
              <a:rPr lang="tr-TR" dirty="0">
                <a:latin typeface="+mj-lt"/>
              </a:rPr>
              <a:t> tutulur. </a:t>
            </a:r>
            <a:r>
              <a:rPr lang="tr-TR" dirty="0" err="1">
                <a:latin typeface="+mj-lt"/>
              </a:rPr>
              <a:t>Stackte</a:t>
            </a:r>
            <a:r>
              <a:rPr lang="tr-TR" dirty="0">
                <a:latin typeface="+mj-lt"/>
              </a:rPr>
              <a:t> veriler üst üste (LIFO– </a:t>
            </a:r>
            <a:r>
              <a:rPr lang="tr-TR" dirty="0" err="1">
                <a:latin typeface="+mj-lt"/>
              </a:rPr>
              <a:t>Last</a:t>
            </a:r>
            <a:r>
              <a:rPr lang="tr-TR" dirty="0">
                <a:latin typeface="+mj-lt"/>
              </a:rPr>
              <a:t> in First </a:t>
            </a:r>
            <a:r>
              <a:rPr lang="tr-TR" dirty="0" err="1">
                <a:latin typeface="+mj-lt"/>
              </a:rPr>
              <a:t>out</a:t>
            </a:r>
            <a:r>
              <a:rPr lang="tr-TR" dirty="0">
                <a:latin typeface="+mj-lt"/>
              </a:rPr>
              <a:t>) mantığında dizilir ve sırası gelmeden aradaki bir değer ile işlem yapılamaz. Class </a:t>
            </a:r>
            <a:r>
              <a:rPr lang="tr-TR" dirty="0" err="1">
                <a:latin typeface="+mj-lt"/>
              </a:rPr>
              <a:t>type</a:t>
            </a:r>
            <a:r>
              <a:rPr lang="tr-TR" dirty="0">
                <a:latin typeface="+mj-lt"/>
              </a:rPr>
              <a:t> (Sınıf tipi) değişkenler referans tiplerdir referans ettikleri model (referans) </a:t>
            </a:r>
            <a:r>
              <a:rPr lang="tr-TR" dirty="0" err="1">
                <a:latin typeface="+mj-lt"/>
              </a:rPr>
              <a:t>stackte</a:t>
            </a:r>
            <a:r>
              <a:rPr lang="tr-TR" dirty="0">
                <a:latin typeface="+mj-lt"/>
              </a:rPr>
              <a:t> değerleri ise </a:t>
            </a:r>
            <a:r>
              <a:rPr lang="tr-TR" dirty="0" err="1">
                <a:latin typeface="+mj-lt"/>
              </a:rPr>
              <a:t>heapde</a:t>
            </a:r>
            <a:r>
              <a:rPr lang="tr-TR" dirty="0">
                <a:latin typeface="+mj-lt"/>
              </a:rPr>
              <a:t> saklanır.</a:t>
            </a:r>
          </a:p>
          <a:p>
            <a:r>
              <a:rPr lang="tr-TR" dirty="0" err="1">
                <a:latin typeface="+mj-lt"/>
              </a:rPr>
              <a:t>int</a:t>
            </a:r>
            <a:r>
              <a:rPr lang="tr-TR" dirty="0">
                <a:latin typeface="+mj-lt"/>
              </a:rPr>
              <a:t> a=5</a:t>
            </a:r>
          </a:p>
          <a:p>
            <a:r>
              <a:rPr lang="tr-TR" dirty="0" err="1">
                <a:latin typeface="+mj-lt"/>
              </a:rPr>
              <a:t>int</a:t>
            </a:r>
            <a:r>
              <a:rPr lang="tr-TR" dirty="0">
                <a:latin typeface="+mj-lt"/>
              </a:rPr>
              <a:t> b=a</a:t>
            </a:r>
          </a:p>
          <a:p>
            <a:r>
              <a:rPr lang="tr-TR" dirty="0">
                <a:latin typeface="+mj-lt"/>
              </a:rPr>
              <a:t>// a ve b 5'e </a:t>
            </a:r>
            <a:r>
              <a:rPr lang="tr-TR" dirty="0" err="1">
                <a:latin typeface="+mj-lt"/>
              </a:rPr>
              <a:t>esit</a:t>
            </a:r>
            <a:endParaRPr lang="tr-TR" dirty="0">
              <a:latin typeface="+mj-lt"/>
            </a:endParaRPr>
          </a:p>
          <a:p>
            <a:r>
              <a:rPr lang="tr-TR" dirty="0" err="1">
                <a:latin typeface="+mj-lt"/>
              </a:rPr>
              <a:t>int</a:t>
            </a:r>
            <a:r>
              <a:rPr lang="tr-TR" dirty="0">
                <a:latin typeface="+mj-lt"/>
              </a:rPr>
              <a:t> a=2</a:t>
            </a:r>
          </a:p>
          <a:p>
            <a:r>
              <a:rPr lang="tr-TR" dirty="0">
                <a:latin typeface="+mj-lt"/>
              </a:rPr>
              <a:t>// a=2 b=5</a:t>
            </a:r>
          </a:p>
        </p:txBody>
      </p:sp>
    </p:spTree>
    <p:extLst>
      <p:ext uri="{BB962C8B-B14F-4D97-AF65-F5344CB8AC3E}">
        <p14:creationId xmlns:p14="http://schemas.microsoft.com/office/powerpoint/2010/main" val="227463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5364E-9CBF-1D92-700F-B52793DEFED2}"/>
              </a:ext>
            </a:extLst>
          </p:cNvPr>
          <p:cNvSpPr>
            <a:spLocks noGrp="1"/>
          </p:cNvSpPr>
          <p:nvPr>
            <p:ph type="title"/>
          </p:nvPr>
        </p:nvSpPr>
        <p:spPr>
          <a:xfrm>
            <a:off x="540000" y="540000"/>
            <a:ext cx="11101135" cy="1560263"/>
          </a:xfrm>
        </p:spPr>
        <p:txBody>
          <a:bodyPr>
            <a:normAutofit fontScale="90000"/>
          </a:bodyPr>
          <a:lstStyle/>
          <a:p>
            <a:r>
              <a:rPr lang="tr-TR" dirty="0"/>
              <a:t>Git CVCS -DVCS nedir aralarındaki farklar nelerdir? </a:t>
            </a:r>
          </a:p>
        </p:txBody>
      </p:sp>
      <p:sp>
        <p:nvSpPr>
          <p:cNvPr id="3" name="İçerik Yer Tutucusu 2">
            <a:extLst>
              <a:ext uri="{FF2B5EF4-FFF2-40B4-BE49-F238E27FC236}">
                <a16:creationId xmlns:a16="http://schemas.microsoft.com/office/drawing/2014/main" id="{65EAC159-57DD-130A-F7F7-8ABFA1884CE8}"/>
              </a:ext>
            </a:extLst>
          </p:cNvPr>
          <p:cNvSpPr>
            <a:spLocks noGrp="1"/>
          </p:cNvSpPr>
          <p:nvPr>
            <p:ph idx="1"/>
          </p:nvPr>
        </p:nvSpPr>
        <p:spPr>
          <a:xfrm>
            <a:off x="540000" y="2228851"/>
            <a:ext cx="11101136" cy="4079874"/>
          </a:xfrm>
        </p:spPr>
        <p:txBody>
          <a:bodyPr>
            <a:normAutofit fontScale="85000" lnSpcReduction="1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a:p>
            <a:endParaRPr lang="tr-TR" dirty="0"/>
          </a:p>
        </p:txBody>
      </p:sp>
    </p:spTree>
    <p:extLst>
      <p:ext uri="{BB962C8B-B14F-4D97-AF65-F5344CB8AC3E}">
        <p14:creationId xmlns:p14="http://schemas.microsoft.com/office/powerpoint/2010/main" val="1191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27" name="Rectangle 12">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29" name="Rectangle 20">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14">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5">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33" name="Rectangle 18">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Başlık 1">
            <a:extLst>
              <a:ext uri="{FF2B5EF4-FFF2-40B4-BE49-F238E27FC236}">
                <a16:creationId xmlns:a16="http://schemas.microsoft.com/office/drawing/2014/main" id="{38BC13E5-39D9-FCFB-05CD-ECA5101E8291}"/>
              </a:ext>
            </a:extLst>
          </p:cNvPr>
          <p:cNvSpPr>
            <a:spLocks noGrp="1"/>
          </p:cNvSpPr>
          <p:nvPr>
            <p:ph idx="1"/>
          </p:nvPr>
        </p:nvSpPr>
        <p:spPr>
          <a:xfrm>
            <a:off x="114300" y="259271"/>
            <a:ext cx="5818150" cy="6412992"/>
          </a:xfrm>
        </p:spPr>
        <p:txBody>
          <a:bodyPr anchor="t">
            <a:normAutofit fontScale="85000" lnSpcReduction="10000"/>
          </a:bodyPr>
          <a:lstStyle/>
          <a:p>
            <a:pPr>
              <a:lnSpc>
                <a:spcPct val="115000"/>
              </a:lnSpc>
            </a:pPr>
            <a:r>
              <a:rPr lang="tr-TR" sz="1600" dirty="0">
                <a:latin typeface="+mj-lt"/>
              </a:rPr>
              <a:t>1)Geliştiricilerin, kod değişikliklerini takip etmelerini sağlar.</a:t>
            </a:r>
          </a:p>
          <a:p>
            <a:pPr>
              <a:lnSpc>
                <a:spcPct val="115000"/>
              </a:lnSpc>
            </a:pPr>
            <a:r>
              <a:rPr lang="tr-TR" sz="1600" dirty="0">
                <a:latin typeface="+mj-lt"/>
              </a:rPr>
              <a:t>2)Geliştiricilerin, kod değişiklik geçmişini görmelerini sağlar.</a:t>
            </a:r>
          </a:p>
          <a:p>
            <a:pPr>
              <a:lnSpc>
                <a:spcPct val="115000"/>
              </a:lnSpc>
            </a:pPr>
            <a:r>
              <a:rPr lang="tr-TR" sz="1600" dirty="0">
                <a:latin typeface="+mj-lt"/>
              </a:rPr>
              <a:t>3)Geliştiricilerin, aynı kod dosyalarında aynı anda çalışmasına izin verir.</a:t>
            </a:r>
          </a:p>
          <a:p>
            <a:pPr>
              <a:lnSpc>
                <a:spcPct val="115000"/>
              </a:lnSpc>
            </a:pPr>
            <a:r>
              <a:rPr lang="tr-TR" sz="1600" dirty="0">
                <a:latin typeface="+mj-lt"/>
              </a:rPr>
              <a:t>4)Geliştiricilerin, kodlarını dallanma yoluyla ayırmalarına izin verir.</a:t>
            </a:r>
          </a:p>
          <a:p>
            <a:pPr>
              <a:lnSpc>
                <a:spcPct val="115000"/>
              </a:lnSpc>
            </a:pPr>
            <a:r>
              <a:rPr lang="tr-TR" sz="1600" dirty="0">
                <a:latin typeface="+mj-lt"/>
              </a:rPr>
              <a:t>5)Farklı dallardan yani </a:t>
            </a:r>
            <a:r>
              <a:rPr lang="tr-TR" sz="1600" dirty="0" err="1">
                <a:latin typeface="+mj-lt"/>
              </a:rPr>
              <a:t>branch'lerden</a:t>
            </a:r>
            <a:r>
              <a:rPr lang="tr-TR" sz="1600" dirty="0">
                <a:latin typeface="+mj-lt"/>
              </a:rPr>
              <a:t> kodları birleştirir.</a:t>
            </a:r>
          </a:p>
          <a:p>
            <a:pPr>
              <a:lnSpc>
                <a:spcPct val="115000"/>
              </a:lnSpc>
            </a:pPr>
            <a:r>
              <a:rPr lang="tr-TR" sz="1600" dirty="0">
                <a:latin typeface="+mj-lt"/>
              </a:rPr>
              <a:t>6)Geliştiricilerin, çakışmalarını gösterir ve bunları çözmelerine izin verir.</a:t>
            </a:r>
          </a:p>
          <a:p>
            <a:pPr>
              <a:lnSpc>
                <a:spcPct val="115000"/>
              </a:lnSpc>
            </a:pPr>
            <a:r>
              <a:rPr lang="tr-TR" sz="1600" dirty="0">
                <a:latin typeface="+mj-lt"/>
              </a:rPr>
              <a:t>7)Geliştiricilerin, değişikliklerini önceki bir duruma döndürmelerine izin verir.</a:t>
            </a:r>
          </a:p>
          <a:p>
            <a:pPr marL="0" indent="0">
              <a:lnSpc>
                <a:spcPct val="115000"/>
              </a:lnSpc>
              <a:buNone/>
            </a:pPr>
            <a:r>
              <a:rPr lang="tr-TR" sz="1600" dirty="0">
                <a:latin typeface="+mj-lt"/>
              </a:rPr>
              <a:t>Dağıtık Sürüm Kontrol </a:t>
            </a:r>
            <a:r>
              <a:rPr lang="tr-TR" sz="1600" dirty="0" err="1">
                <a:latin typeface="+mj-lt"/>
              </a:rPr>
              <a:t>Sistemleri:kullanıcılar</a:t>
            </a:r>
            <a:r>
              <a:rPr lang="tr-TR" sz="1600" dirty="0">
                <a:latin typeface="+mj-lt"/>
              </a:rPr>
              <a:t> dosyaların yalnızca en son bellek kopyalarını almakla kalmaz, </a:t>
            </a:r>
          </a:p>
          <a:p>
            <a:pPr marL="0" indent="0">
              <a:lnSpc>
                <a:spcPct val="115000"/>
              </a:lnSpc>
              <a:buNone/>
            </a:pPr>
            <a:r>
              <a:rPr lang="tr-TR" sz="1600" dirty="0">
                <a:latin typeface="+mj-lt"/>
              </a:rPr>
              <a:t>yazılım havuzunu (</a:t>
            </a:r>
            <a:r>
              <a:rPr lang="tr-TR" sz="1600" dirty="0" err="1">
                <a:latin typeface="+mj-lt"/>
              </a:rPr>
              <a:t>repository</a:t>
            </a:r>
            <a:r>
              <a:rPr lang="tr-TR" sz="1600" dirty="0">
                <a:latin typeface="+mj-lt"/>
              </a:rPr>
              <a:t>) bütünüyle kopyalarlar. Git, </a:t>
            </a:r>
            <a:r>
              <a:rPr lang="tr-TR" sz="1600" dirty="0" err="1">
                <a:latin typeface="+mj-lt"/>
              </a:rPr>
              <a:t>Mercurial</a:t>
            </a:r>
            <a:r>
              <a:rPr lang="tr-TR" sz="1600" dirty="0">
                <a:latin typeface="+mj-lt"/>
              </a:rPr>
              <a:t>, </a:t>
            </a:r>
            <a:r>
              <a:rPr lang="tr-TR" sz="1600" dirty="0" err="1">
                <a:latin typeface="+mj-lt"/>
              </a:rPr>
              <a:t>Bazaar</a:t>
            </a:r>
            <a:r>
              <a:rPr lang="tr-TR" sz="1600" dirty="0">
                <a:latin typeface="+mj-lt"/>
              </a:rPr>
              <a:t> ve </a:t>
            </a:r>
            <a:r>
              <a:rPr lang="tr-TR" sz="1600" dirty="0" err="1">
                <a:latin typeface="+mj-lt"/>
              </a:rPr>
              <a:t>Darcs</a:t>
            </a:r>
            <a:r>
              <a:rPr lang="tr-TR" sz="1600" dirty="0">
                <a:latin typeface="+mj-lt"/>
              </a:rPr>
              <a:t> gibi örnekleri dağıtık sistemlere örnektir.</a:t>
            </a:r>
          </a:p>
          <a:p>
            <a:pPr marL="0" indent="0">
              <a:lnSpc>
                <a:spcPct val="115000"/>
              </a:lnSpc>
              <a:buNone/>
            </a:pPr>
            <a:r>
              <a:rPr lang="tr-TR" sz="1600" dirty="0">
                <a:latin typeface="+mj-lt"/>
              </a:rPr>
              <a:t>Dağıtık sistemlerde üzerinde ortak çalışma </a:t>
            </a:r>
            <a:r>
              <a:rPr lang="tr-TR" sz="1600" dirty="0" err="1">
                <a:latin typeface="+mj-lt"/>
              </a:rPr>
              <a:t>yütürülen</a:t>
            </a:r>
            <a:r>
              <a:rPr lang="tr-TR" sz="1600" dirty="0">
                <a:latin typeface="+mj-lt"/>
              </a:rPr>
              <a:t> sunuculardan biri çökerse istemcilerden birinin yazılım havuzu </a:t>
            </a:r>
          </a:p>
          <a:p>
            <a:pPr marL="0" indent="0">
              <a:lnSpc>
                <a:spcPct val="115000"/>
              </a:lnSpc>
              <a:buNone/>
            </a:pPr>
            <a:r>
              <a:rPr lang="tr-TR" sz="1600" dirty="0">
                <a:latin typeface="+mj-lt"/>
              </a:rPr>
              <a:t>sunucuya geri yüklenerek sistem kurtarılabilmektedir. Her seçip alma (</a:t>
            </a:r>
            <a:r>
              <a:rPr lang="tr-TR" sz="1600" dirty="0" err="1">
                <a:latin typeface="+mj-lt"/>
              </a:rPr>
              <a:t>check</a:t>
            </a:r>
            <a:r>
              <a:rPr lang="tr-TR" sz="1600" dirty="0">
                <a:latin typeface="+mj-lt"/>
              </a:rPr>
              <a:t> </a:t>
            </a:r>
            <a:r>
              <a:rPr lang="tr-TR" sz="1600" dirty="0" err="1">
                <a:latin typeface="+mj-lt"/>
              </a:rPr>
              <a:t>out</a:t>
            </a:r>
            <a:r>
              <a:rPr lang="tr-TR" sz="1600" dirty="0">
                <a:latin typeface="+mj-lt"/>
              </a:rPr>
              <a:t>) işlemi esasında bütün verinin yedeklenmesiyle sonuçlanır.</a:t>
            </a:r>
          </a:p>
          <a:p>
            <a:pPr marL="0" indent="0">
              <a:lnSpc>
                <a:spcPct val="115000"/>
              </a:lnSpc>
              <a:buNone/>
            </a:pPr>
            <a:r>
              <a:rPr lang="tr-TR" sz="1600" dirty="0">
                <a:latin typeface="+mj-lt"/>
              </a:rPr>
              <a:t>Dağıtık sistemlerin (DVCS) merkezi sistemlere (CVCS) kıyasla sundukları avantajları ve dezavantajları şu şekilde listeleyebiliriz11.</a:t>
            </a:r>
          </a:p>
          <a:p>
            <a:pPr marL="0" indent="0">
              <a:lnSpc>
                <a:spcPct val="115000"/>
              </a:lnSpc>
              <a:buNone/>
            </a:pPr>
            <a:endParaRPr lang="tr-TR" sz="1400" dirty="0">
              <a:latin typeface="+mj-lt"/>
            </a:endParaRPr>
          </a:p>
          <a:p>
            <a:pPr>
              <a:lnSpc>
                <a:spcPct val="115000"/>
              </a:lnSpc>
            </a:pPr>
            <a:endParaRPr lang="tr-TR" sz="1400" dirty="0">
              <a:latin typeface="+mj-lt"/>
            </a:endParaRPr>
          </a:p>
          <a:p>
            <a:pPr>
              <a:lnSpc>
                <a:spcPct val="115000"/>
              </a:lnSpc>
            </a:pPr>
            <a:endParaRPr lang="tr-TR" sz="500" dirty="0"/>
          </a:p>
        </p:txBody>
      </p:sp>
      <p:sp>
        <p:nvSpPr>
          <p:cNvPr id="6" name="Metin kutusu 5">
            <a:extLst>
              <a:ext uri="{FF2B5EF4-FFF2-40B4-BE49-F238E27FC236}">
                <a16:creationId xmlns:a16="http://schemas.microsoft.com/office/drawing/2014/main" id="{F7636C3C-B4A7-BDCD-D8FA-9E98CBE6EB85}"/>
              </a:ext>
            </a:extLst>
          </p:cNvPr>
          <p:cNvSpPr txBox="1"/>
          <p:nvPr/>
        </p:nvSpPr>
        <p:spPr>
          <a:xfrm>
            <a:off x="6096000" y="259271"/>
            <a:ext cx="5835805" cy="6598730"/>
          </a:xfrm>
          <a:prstGeom prst="rect">
            <a:avLst/>
          </a:prstGeom>
          <a:noFill/>
        </p:spPr>
        <p:txBody>
          <a:bodyPr wrap="square" rtlCol="0">
            <a:spAutoFit/>
          </a:bodyPr>
          <a:lstStyle/>
          <a:p>
            <a:pPr>
              <a:lnSpc>
                <a:spcPct val="115000"/>
              </a:lnSpc>
            </a:pPr>
            <a:r>
              <a:rPr lang="tr-TR" sz="1600" dirty="0">
                <a:latin typeface="+mj-lt"/>
              </a:rPr>
              <a:t>Network bağlantısı </a:t>
            </a:r>
            <a:r>
              <a:rPr lang="tr-TR" sz="1600" dirty="0" err="1">
                <a:latin typeface="+mj-lt"/>
              </a:rPr>
              <a:t>olmasada</a:t>
            </a:r>
            <a:r>
              <a:rPr lang="tr-TR" sz="1600" dirty="0">
                <a:latin typeface="+mj-lt"/>
              </a:rPr>
              <a:t> kullanıcılar ilgili repo üzerinde çalışabilirler,</a:t>
            </a:r>
          </a:p>
          <a:p>
            <a:pPr>
              <a:lnSpc>
                <a:spcPct val="115000"/>
              </a:lnSpc>
            </a:pPr>
            <a:r>
              <a:rPr lang="tr-TR" sz="1600" dirty="0">
                <a:latin typeface="+mj-lt"/>
              </a:rPr>
              <a:t>dağıtık sistemler ortak işlemleri daha hızlı işler, çünkü merkezi bir sunucuyla iletişim kurmaya gerek yoktur. </a:t>
            </a:r>
          </a:p>
          <a:p>
            <a:pPr>
              <a:lnSpc>
                <a:spcPct val="115000"/>
              </a:lnSpc>
            </a:pPr>
            <a:r>
              <a:rPr lang="tr-TR" sz="1600" dirty="0">
                <a:latin typeface="+mj-lt"/>
              </a:rPr>
              <a:t> dağıtık sistemler bu iletişime değişikliklerin diğer ortaklarla paylaşılacağı zaman ihtiyaç duyar.</a:t>
            </a:r>
          </a:p>
          <a:p>
            <a:pPr>
              <a:lnSpc>
                <a:spcPct val="115000"/>
              </a:lnSpc>
            </a:pPr>
            <a:r>
              <a:rPr lang="tr-TR" sz="1600" dirty="0">
                <a:latin typeface="+mj-lt"/>
              </a:rPr>
              <a:t>Özel çalışma alanları oluşturmak mümkündür.</a:t>
            </a:r>
          </a:p>
          <a:p>
            <a:pPr>
              <a:lnSpc>
                <a:spcPct val="115000"/>
              </a:lnSpc>
            </a:pPr>
            <a:r>
              <a:rPr lang="tr-TR" sz="1600" dirty="0" err="1">
                <a:latin typeface="+mj-lt"/>
              </a:rPr>
              <a:t>mustafa</a:t>
            </a:r>
            <a:r>
              <a:rPr lang="tr-TR" sz="1600" dirty="0">
                <a:latin typeface="+mj-lt"/>
              </a:rPr>
              <a:t> çelik09:15</a:t>
            </a:r>
          </a:p>
          <a:p>
            <a:pPr>
              <a:lnSpc>
                <a:spcPct val="115000"/>
              </a:lnSpc>
            </a:pPr>
            <a:r>
              <a:rPr lang="tr-TR" sz="1600" dirty="0">
                <a:latin typeface="+mj-lt"/>
              </a:rPr>
              <a:t> Böylece, kullanıcılar paylaşmak istemedikleri taslaklardaki değişiklikleri de kullanabilirler.</a:t>
            </a:r>
          </a:p>
          <a:p>
            <a:pPr>
              <a:lnSpc>
                <a:spcPct val="115000"/>
              </a:lnSpc>
            </a:pPr>
            <a:r>
              <a:rPr lang="tr-TR" sz="1600" dirty="0">
                <a:latin typeface="+mj-lt"/>
              </a:rPr>
              <a:t>Üzerinde çalışılan kopyalar aynı zamanda uzak yedek (</a:t>
            </a:r>
            <a:r>
              <a:rPr lang="tr-TR" sz="1600" dirty="0" err="1">
                <a:latin typeface="+mj-lt"/>
              </a:rPr>
              <a:t>remote</a:t>
            </a:r>
            <a:r>
              <a:rPr lang="tr-TR" sz="1600" dirty="0">
                <a:latin typeface="+mj-lt"/>
              </a:rPr>
              <a:t> </a:t>
            </a:r>
            <a:r>
              <a:rPr lang="tr-TR" sz="1600" dirty="0" err="1">
                <a:latin typeface="+mj-lt"/>
              </a:rPr>
              <a:t>backup</a:t>
            </a:r>
            <a:r>
              <a:rPr lang="tr-TR" sz="1600" dirty="0">
                <a:latin typeface="+mj-lt"/>
              </a:rPr>
              <a:t>) görevi görürler. </a:t>
            </a:r>
          </a:p>
          <a:p>
            <a:pPr>
              <a:lnSpc>
                <a:spcPct val="115000"/>
              </a:lnSpc>
            </a:pPr>
            <a:r>
              <a:rPr lang="tr-TR" sz="1600" dirty="0">
                <a:latin typeface="+mj-lt"/>
              </a:rPr>
              <a:t>Bu sayede herhangi bir donanım hatasından (kırılma noktası gibi) etkilenmezler.</a:t>
            </a:r>
          </a:p>
          <a:p>
            <a:pPr>
              <a:lnSpc>
                <a:spcPct val="115000"/>
              </a:lnSpc>
            </a:pPr>
            <a:r>
              <a:rPr lang="tr-TR" sz="1600" dirty="0">
                <a:latin typeface="+mj-lt"/>
              </a:rPr>
              <a:t>Farklı geliştirme modelleri (</a:t>
            </a:r>
            <a:r>
              <a:rPr lang="tr-TR" sz="1600" dirty="0" err="1">
                <a:latin typeface="+mj-lt"/>
              </a:rPr>
              <a:t>development</a:t>
            </a:r>
            <a:r>
              <a:rPr lang="tr-TR" sz="1600" dirty="0">
                <a:latin typeface="+mj-lt"/>
              </a:rPr>
              <a:t> </a:t>
            </a:r>
            <a:r>
              <a:rPr lang="tr-TR" sz="1600" dirty="0" err="1">
                <a:latin typeface="+mj-lt"/>
              </a:rPr>
              <a:t>branches</a:t>
            </a:r>
            <a:r>
              <a:rPr lang="tr-TR" sz="1600" dirty="0">
                <a:latin typeface="+mj-lt"/>
              </a:rPr>
              <a:t>, </a:t>
            </a:r>
            <a:r>
              <a:rPr lang="tr-TR" sz="1600" dirty="0" err="1">
                <a:latin typeface="+mj-lt"/>
              </a:rPr>
              <a:t>commander</a:t>
            </a:r>
            <a:r>
              <a:rPr lang="tr-TR" sz="1600" dirty="0">
                <a:latin typeface="+mj-lt"/>
              </a:rPr>
              <a:t>/</a:t>
            </a:r>
            <a:r>
              <a:rPr lang="tr-TR" sz="1600" dirty="0" err="1">
                <a:latin typeface="+mj-lt"/>
              </a:rPr>
              <a:t>kieutenant</a:t>
            </a:r>
            <a:r>
              <a:rPr lang="tr-TR" sz="1600" dirty="0">
                <a:latin typeface="+mj-lt"/>
              </a:rPr>
              <a:t> model gibi) </a:t>
            </a:r>
            <a:r>
              <a:rPr lang="tr-TR" sz="1600" dirty="0" err="1">
                <a:latin typeface="+mj-lt"/>
              </a:rPr>
              <a:t>kullanılanibilir</a:t>
            </a:r>
            <a:r>
              <a:rPr lang="tr-TR" sz="1600" dirty="0">
                <a:latin typeface="+mj-lt"/>
              </a:rPr>
              <a:t>.</a:t>
            </a:r>
          </a:p>
          <a:p>
            <a:pPr>
              <a:lnSpc>
                <a:spcPct val="115000"/>
              </a:lnSpc>
            </a:pPr>
            <a:r>
              <a:rPr lang="tr-TR" sz="1600" dirty="0">
                <a:latin typeface="+mj-lt"/>
              </a:rPr>
              <a:t>Projenin </a:t>
            </a:r>
            <a:r>
              <a:rPr lang="tr-TR" sz="1600" dirty="0" err="1">
                <a:latin typeface="+mj-lt"/>
              </a:rPr>
              <a:t>release</a:t>
            </a:r>
            <a:r>
              <a:rPr lang="tr-TR" sz="1600" dirty="0">
                <a:latin typeface="+mj-lt"/>
              </a:rPr>
              <a:t> </a:t>
            </a:r>
            <a:r>
              <a:rPr lang="tr-TR" sz="1600" dirty="0" err="1">
                <a:latin typeface="+mj-lt"/>
              </a:rPr>
              <a:t>version’unun</a:t>
            </a:r>
            <a:r>
              <a:rPr lang="tr-TR" sz="1600" dirty="0">
                <a:latin typeface="+mj-lt"/>
              </a:rPr>
              <a:t> kontrolü merkezi olarak gerçekleştirilebilir.</a:t>
            </a:r>
          </a:p>
          <a:p>
            <a:pPr>
              <a:lnSpc>
                <a:spcPct val="115000"/>
              </a:lnSpc>
            </a:pPr>
            <a:r>
              <a:rPr lang="tr-TR" sz="1600" dirty="0">
                <a:latin typeface="+mj-lt"/>
              </a:rPr>
              <a:t>FOSS (</a:t>
            </a:r>
            <a:r>
              <a:rPr lang="tr-TR" sz="1600" dirty="0" err="1">
                <a:latin typeface="+mj-lt"/>
              </a:rPr>
              <a:t>Free</a:t>
            </a:r>
            <a:r>
              <a:rPr lang="tr-TR" sz="1600" dirty="0">
                <a:latin typeface="+mj-lt"/>
              </a:rPr>
              <a:t> </a:t>
            </a:r>
            <a:r>
              <a:rPr lang="tr-TR" sz="1600" dirty="0" err="1">
                <a:latin typeface="+mj-lt"/>
              </a:rPr>
              <a:t>and</a:t>
            </a:r>
            <a:r>
              <a:rPr lang="tr-TR" sz="1600" dirty="0">
                <a:latin typeface="+mj-lt"/>
              </a:rPr>
              <a:t> Open-</a:t>
            </a:r>
            <a:r>
              <a:rPr lang="tr-TR" sz="1600" dirty="0" err="1">
                <a:latin typeface="+mj-lt"/>
              </a:rPr>
              <a:t>source</a:t>
            </a:r>
            <a:r>
              <a:rPr lang="tr-TR" sz="1600" dirty="0">
                <a:latin typeface="+mj-lt"/>
              </a:rPr>
              <a:t> Software / Özgür ve Açık Kaynaklı Yazılım) yazılım projelerinde, </a:t>
            </a:r>
          </a:p>
          <a:p>
            <a:pPr>
              <a:lnSpc>
                <a:spcPct val="115000"/>
              </a:lnSpc>
            </a:pPr>
            <a:r>
              <a:rPr lang="tr-TR" sz="1600" dirty="0">
                <a:latin typeface="+mj-lt"/>
              </a:rPr>
              <a:t>liderlik çatışmaları veya tasarımdaki anlaşmazlıklar nedeniyle durdurulmuş bir proje kolaylıkla çatallanarak (</a:t>
            </a:r>
            <a:r>
              <a:rPr lang="tr-TR" sz="1600" dirty="0" err="1">
                <a:latin typeface="+mj-lt"/>
              </a:rPr>
              <a:t>fork</a:t>
            </a:r>
            <a:r>
              <a:rPr lang="tr-TR" sz="1600" dirty="0">
                <a:latin typeface="+mj-lt"/>
              </a:rPr>
              <a:t>) sürdürülebilir.</a:t>
            </a:r>
          </a:p>
          <a:p>
            <a:endParaRPr lang="tr-TR" dirty="0"/>
          </a:p>
        </p:txBody>
      </p:sp>
    </p:spTree>
    <p:extLst>
      <p:ext uri="{BB962C8B-B14F-4D97-AF65-F5344CB8AC3E}">
        <p14:creationId xmlns:p14="http://schemas.microsoft.com/office/powerpoint/2010/main" val="39765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8E27-92B3-B69A-F33F-A2D2BF7872B6}"/>
              </a:ext>
            </a:extLst>
          </p:cNvPr>
          <p:cNvSpPr>
            <a:spLocks noGrp="1"/>
          </p:cNvSpPr>
          <p:nvPr>
            <p:ph type="title"/>
          </p:nvPr>
        </p:nvSpPr>
        <p:spPr>
          <a:xfrm>
            <a:off x="125664" y="120651"/>
            <a:ext cx="11101135" cy="1265237"/>
          </a:xfrm>
        </p:spPr>
        <p:txBody>
          <a:bodyPr>
            <a:normAutofit fontScale="90000"/>
          </a:bodyPr>
          <a:lstStyle/>
          <a:p>
            <a:r>
              <a:rPr lang="tr-TR" sz="4800" dirty="0"/>
              <a:t>Compiler- </a:t>
            </a:r>
            <a:r>
              <a:rPr lang="tr-TR" sz="4800" dirty="0" err="1"/>
              <a:t>interpreter</a:t>
            </a:r>
            <a:r>
              <a:rPr lang="tr-TR" sz="4800" dirty="0"/>
              <a:t>?</a:t>
            </a:r>
            <a:br>
              <a:rPr lang="tr-TR" sz="4800" dirty="0"/>
            </a:br>
            <a:r>
              <a:rPr lang="tr-TR" sz="4800" dirty="0" err="1"/>
              <a:t>JavaScript</a:t>
            </a:r>
            <a:r>
              <a:rPr lang="tr-TR" sz="4800" dirty="0"/>
              <a:t> Compiler mi? </a:t>
            </a:r>
            <a:r>
              <a:rPr lang="tr-TR" sz="4800" dirty="0" err="1"/>
              <a:t>interpreter</a:t>
            </a:r>
            <a:r>
              <a:rPr lang="tr-TR" sz="4800" dirty="0"/>
              <a:t> mi?</a:t>
            </a:r>
          </a:p>
        </p:txBody>
      </p:sp>
      <p:sp>
        <p:nvSpPr>
          <p:cNvPr id="3" name="İçerik Yer Tutucusu 2">
            <a:extLst>
              <a:ext uri="{FF2B5EF4-FFF2-40B4-BE49-F238E27FC236}">
                <a16:creationId xmlns:a16="http://schemas.microsoft.com/office/drawing/2014/main" id="{7710C028-519A-7BEC-17B2-EA0EA5023ED7}"/>
              </a:ext>
            </a:extLst>
          </p:cNvPr>
          <p:cNvSpPr>
            <a:spLocks noGrp="1"/>
          </p:cNvSpPr>
          <p:nvPr>
            <p:ph idx="1"/>
          </p:nvPr>
        </p:nvSpPr>
        <p:spPr>
          <a:xfrm>
            <a:off x="-412955" y="1485901"/>
            <a:ext cx="12604955" cy="5106628"/>
          </a:xfrm>
        </p:spPr>
        <p:txBody>
          <a:bodyPr>
            <a:normAutofit fontScale="62500" lnSpcReduction="20000"/>
          </a:bodyPr>
          <a:lstStyle/>
          <a:p>
            <a:pPr marL="450000" lvl="1" indent="0">
              <a:lnSpc>
                <a:spcPct val="120000"/>
              </a:lnSpc>
              <a:buNone/>
            </a:pPr>
            <a:r>
              <a:rPr lang="tr-TR" sz="2200" dirty="0">
                <a:latin typeface="+mj-lt"/>
              </a:rPr>
              <a:t>•	Compiler(Derleyici): Geliştiricilerin herhangi bir programlama dilini kullanarak yazdığı kaynak kodu bilgisayarın anlayabileceği makine diline yani 0 ve 1’lere çeviren aracı yazılımdır.</a:t>
            </a:r>
          </a:p>
          <a:p>
            <a:pPr marL="450000" lvl="1" indent="0">
              <a:lnSpc>
                <a:spcPct val="170000"/>
              </a:lnSpc>
              <a:buNone/>
            </a:pPr>
            <a:r>
              <a:rPr lang="tr-TR" sz="2200" dirty="0">
                <a:latin typeface="+mj-lt"/>
              </a:rPr>
              <a:t>•	 Derleyici sayesinde geliştiriciler farklı programlama dillerini kullanarak aynı işlevi yerine getiren yazılımlar üretebilirler. Üstelik </a:t>
            </a:r>
            <a:r>
              <a:rPr lang="tr-TR" sz="2200" dirty="0" err="1">
                <a:latin typeface="+mj-lt"/>
              </a:rPr>
              <a:t>Compiler’ların</a:t>
            </a:r>
            <a:r>
              <a:rPr lang="tr-TR" sz="2200" dirty="0">
                <a:latin typeface="+mj-lt"/>
              </a:rPr>
              <a:t> varlığı, çok fazla programlama dilinin olmasına ve geliştiricilerin alternatif dillerle çalışmasına yardımcı olmaktadır.</a:t>
            </a:r>
          </a:p>
          <a:p>
            <a:pPr marL="450000" lvl="1" indent="0">
              <a:lnSpc>
                <a:spcPct val="170000"/>
              </a:lnSpc>
              <a:buNone/>
            </a:pPr>
            <a:r>
              <a:rPr lang="tr-TR" sz="2200" dirty="0">
                <a:latin typeface="+mj-lt"/>
              </a:rPr>
              <a:t>•	Interpreter(Yorumlayıcı): Yüksek se</a:t>
            </a:r>
          </a:p>
          <a:p>
            <a:pPr marL="450000" lvl="1" indent="0">
              <a:lnSpc>
                <a:spcPct val="170000"/>
              </a:lnSpc>
              <a:buNone/>
            </a:pPr>
            <a:r>
              <a:rPr lang="tr-TR" sz="2200" dirty="0">
                <a:latin typeface="+mj-lt"/>
              </a:rPr>
              <a:t>•	Interpreter(Yorumlayıcı): Yüksek seviyeli programlama dili ile yazılmış bir </a:t>
            </a:r>
            <a:r>
              <a:rPr lang="tr-TR" sz="2200" dirty="0" err="1">
                <a:latin typeface="+mj-lt"/>
              </a:rPr>
              <a:t>progamı</a:t>
            </a:r>
            <a:r>
              <a:rPr lang="tr-TR" sz="2200" dirty="0">
                <a:latin typeface="+mj-lt"/>
              </a:rPr>
              <a:t> adım adım makine diline çeviren ve makine dilindeki talimatları çalıştıran programdır.</a:t>
            </a:r>
          </a:p>
          <a:p>
            <a:pPr marL="450000" lvl="1" indent="0">
              <a:lnSpc>
                <a:spcPct val="170000"/>
              </a:lnSpc>
              <a:buNone/>
            </a:pPr>
            <a:r>
              <a:rPr lang="tr-TR" sz="2200" dirty="0">
                <a:latin typeface="+mj-lt"/>
              </a:rPr>
              <a:t>•	Interpreter bütün programın çalıştırılabilir bir kodunu üretmek yerine, programın adımlarını tek tek makine diline çevirir ve hemen çalıştırır. Program tekrar çalıştırılmak istenirse </a:t>
            </a:r>
            <a:r>
              <a:rPr lang="tr-TR" sz="2200" dirty="0" err="1">
                <a:latin typeface="+mj-lt"/>
              </a:rPr>
              <a:t>interpreter</a:t>
            </a:r>
            <a:r>
              <a:rPr lang="tr-TR" sz="2200" dirty="0">
                <a:latin typeface="+mj-lt"/>
              </a:rPr>
              <a:t> kaynak kod üzerinde yine aynı yolu izler.</a:t>
            </a:r>
          </a:p>
          <a:p>
            <a:pPr marL="450000" lvl="1" indent="0">
              <a:lnSpc>
                <a:spcPct val="170000"/>
              </a:lnSpc>
              <a:buNone/>
            </a:pPr>
            <a:r>
              <a:rPr lang="tr-TR" sz="2200" dirty="0">
                <a:latin typeface="+mj-lt"/>
              </a:rPr>
              <a:t>•	</a:t>
            </a:r>
            <a:r>
              <a:rPr lang="tr-TR" sz="2200" dirty="0" err="1">
                <a:latin typeface="+mj-lt"/>
              </a:rPr>
              <a:t>JavaScript</a:t>
            </a:r>
            <a:r>
              <a:rPr lang="tr-TR" sz="2200" dirty="0">
                <a:latin typeface="+mj-lt"/>
              </a:rPr>
              <a:t> Interpreter(Yorumlayıcı) bir dildir.  </a:t>
            </a:r>
            <a:r>
              <a:rPr lang="tr-TR" sz="2200" dirty="0" err="1">
                <a:latin typeface="+mj-lt"/>
              </a:rPr>
              <a:t>JavaScript’in</a:t>
            </a:r>
            <a:r>
              <a:rPr lang="tr-TR" sz="2200" dirty="0">
                <a:latin typeface="+mj-lt"/>
              </a:rPr>
              <a:t> </a:t>
            </a:r>
            <a:r>
              <a:rPr lang="tr-TR" sz="2200" dirty="0" err="1">
                <a:latin typeface="+mj-lt"/>
              </a:rPr>
              <a:t>compiler</a:t>
            </a:r>
            <a:r>
              <a:rPr lang="tr-TR" sz="2200" dirty="0">
                <a:latin typeface="+mj-lt"/>
              </a:rPr>
              <a:t> adımı yoktur. Bunun yerine, tarayıcıdaki bir </a:t>
            </a:r>
            <a:r>
              <a:rPr lang="tr-TR" sz="2200" dirty="0" err="1">
                <a:latin typeface="+mj-lt"/>
              </a:rPr>
              <a:t>interpreter</a:t>
            </a:r>
            <a:r>
              <a:rPr lang="tr-TR" sz="2200" dirty="0">
                <a:latin typeface="+mj-lt"/>
              </a:rPr>
              <a:t>(yorumlayıcı) </a:t>
            </a:r>
            <a:r>
              <a:rPr lang="tr-TR" sz="2200" dirty="0" err="1">
                <a:latin typeface="+mj-lt"/>
              </a:rPr>
              <a:t>JavaScript</a:t>
            </a:r>
            <a:r>
              <a:rPr lang="tr-TR" sz="2200" dirty="0">
                <a:latin typeface="+mj-lt"/>
              </a:rPr>
              <a:t> kodunu okur, her satırı yorumlar ve çalıştırır. Daha modern tarayıcılar, </a:t>
            </a:r>
            <a:r>
              <a:rPr lang="tr-TR" sz="2200" dirty="0" err="1">
                <a:latin typeface="+mj-lt"/>
              </a:rPr>
              <a:t>JavaScript’i</a:t>
            </a:r>
            <a:r>
              <a:rPr lang="tr-TR" sz="2200" dirty="0">
                <a:latin typeface="+mj-lt"/>
              </a:rPr>
              <a:t> tam çalışmak üzereyken yürütülebilir bayt koduna derleyen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 derlemesi olarak bilinen teknoloji kullanır.</a:t>
            </a:r>
          </a:p>
          <a:p>
            <a:pPr marL="450000" lvl="1" indent="0">
              <a:lnSpc>
                <a:spcPct val="170000"/>
              </a:lnSpc>
              <a:buNone/>
            </a:pPr>
            <a:r>
              <a:rPr lang="tr-TR" sz="2200" dirty="0">
                <a:latin typeface="+mj-lt"/>
              </a:rPr>
              <a:t>•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a:t>
            </a:r>
            <a:r>
              <a:rPr lang="tr-TR" sz="2200" dirty="0" err="1">
                <a:latin typeface="+mj-lt"/>
              </a:rPr>
              <a:t>Just</a:t>
            </a:r>
            <a:r>
              <a:rPr lang="tr-TR" sz="2200" dirty="0">
                <a:latin typeface="+mj-lt"/>
              </a:rPr>
              <a:t>-</a:t>
            </a:r>
            <a:r>
              <a:rPr lang="tr-TR" sz="2200" dirty="0" err="1">
                <a:latin typeface="+mj-lt"/>
              </a:rPr>
              <a:t>In</a:t>
            </a:r>
            <a:r>
              <a:rPr lang="tr-TR" sz="2200" dirty="0">
                <a:latin typeface="+mj-lt"/>
              </a:rPr>
              <a:t>-Time veya JIT, derleme, </a:t>
            </a:r>
            <a:r>
              <a:rPr lang="tr-TR" sz="2200" dirty="0" err="1">
                <a:latin typeface="+mj-lt"/>
              </a:rPr>
              <a:t>JavaScript</a:t>
            </a:r>
            <a:r>
              <a:rPr lang="tr-TR" sz="2200" dirty="0">
                <a:latin typeface="+mj-lt"/>
              </a:rPr>
              <a:t>, C# ve Java gibi diller için çalışma zamanı yorumlayıcıları tarafından, C++</a:t>
            </a:r>
          </a:p>
          <a:p>
            <a:pPr marL="450000" lvl="1" indent="0">
              <a:lnSpc>
                <a:spcPct val="170000"/>
              </a:lnSpc>
              <a:buNone/>
            </a:pPr>
            <a:r>
              <a:rPr lang="tr-TR" sz="2200" dirty="0">
                <a:latin typeface="+mj-lt"/>
              </a:rPr>
              <a:t>gibi önceden derlenmiş ikili diller tarafından sunulan yerel performansa yaklaşık yürütme hızları sağlamak için kullanılan bir tekniktir.</a:t>
            </a:r>
          </a:p>
          <a:p>
            <a:endParaRPr lang="tr-TR" dirty="0"/>
          </a:p>
        </p:txBody>
      </p:sp>
    </p:spTree>
    <p:extLst>
      <p:ext uri="{BB962C8B-B14F-4D97-AF65-F5344CB8AC3E}">
        <p14:creationId xmlns:p14="http://schemas.microsoft.com/office/powerpoint/2010/main" val="40150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81BEB-1626-2590-987B-29260CA9F0F1}"/>
              </a:ext>
            </a:extLst>
          </p:cNvPr>
          <p:cNvSpPr>
            <a:spLocks noGrp="1"/>
          </p:cNvSpPr>
          <p:nvPr>
            <p:ph type="title"/>
          </p:nvPr>
        </p:nvSpPr>
        <p:spPr>
          <a:xfrm>
            <a:off x="540000" y="540000"/>
            <a:ext cx="11101135" cy="817313"/>
          </a:xfrm>
        </p:spPr>
        <p:txBody>
          <a:bodyPr>
            <a:normAutofit fontScale="90000"/>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246A05B0-E060-DB90-668D-4E8EAF20DAB4}"/>
              </a:ext>
            </a:extLst>
          </p:cNvPr>
          <p:cNvSpPr>
            <a:spLocks noGrp="1"/>
          </p:cNvSpPr>
          <p:nvPr>
            <p:ph idx="1"/>
          </p:nvPr>
        </p:nvSpPr>
        <p:spPr>
          <a:xfrm>
            <a:off x="540000" y="2100263"/>
            <a:ext cx="11101136" cy="4208461"/>
          </a:xfrm>
        </p:spPr>
        <p:txBody>
          <a:bodyPr>
            <a:normAutofit/>
          </a:bodyPr>
          <a:lstStyle/>
          <a:p>
            <a:r>
              <a:rPr lang="tr-TR" sz="2000" dirty="0" err="1">
                <a:latin typeface="+mj-lt"/>
              </a:rPr>
              <a:t>For</a:t>
            </a:r>
            <a:r>
              <a:rPr lang="tr-TR" sz="2000" dirty="0">
                <a:latin typeface="+mj-lt"/>
              </a:rPr>
              <a:t>: Önceden ayarlanmış sayıda yinelenir.</a:t>
            </a:r>
          </a:p>
          <a:p>
            <a:r>
              <a:rPr lang="tr-TR" sz="2000" dirty="0">
                <a:latin typeface="+mj-lt"/>
              </a:rPr>
              <a:t>Yalnızca yineleme sayısı bilindiğinde sonucu elde etmek için kullanılır.</a:t>
            </a:r>
          </a:p>
          <a:p>
            <a:r>
              <a:rPr lang="tr-TR" sz="2000" dirty="0">
                <a:latin typeface="+mj-lt"/>
              </a:rPr>
              <a:t>Koşul '</a:t>
            </a:r>
            <a:r>
              <a:rPr lang="tr-TR" sz="2000" dirty="0" err="1">
                <a:latin typeface="+mj-lt"/>
              </a:rPr>
              <a:t>for</a:t>
            </a:r>
            <a:r>
              <a:rPr lang="tr-TR" sz="2000" dirty="0">
                <a:latin typeface="+mj-lt"/>
              </a:rPr>
              <a:t>' döngüsüne yerleştirilmezse, döngü sonsuz kez yinelenir.</a:t>
            </a:r>
          </a:p>
          <a:p>
            <a:r>
              <a:rPr lang="tr-TR" sz="2000" dirty="0" err="1">
                <a:latin typeface="+mj-lt"/>
              </a:rPr>
              <a:t>While</a:t>
            </a:r>
            <a:r>
              <a:rPr lang="tr-TR" sz="2000" dirty="0">
                <a:latin typeface="+mj-lt"/>
              </a:rPr>
              <a:t>: Bir koşul sağlanana kadar yinelenir.</a:t>
            </a:r>
          </a:p>
          <a:p>
            <a:r>
              <a:rPr lang="tr-TR" sz="2000" dirty="0">
                <a:latin typeface="+mj-lt"/>
              </a:rPr>
              <a:t>Yineleme sayısı bilinmediğinde koşulu sağlamak için kullanılır. Koşulu True veya </a:t>
            </a:r>
            <a:r>
              <a:rPr lang="tr-TR" sz="2000" dirty="0" err="1">
                <a:latin typeface="+mj-lt"/>
              </a:rPr>
              <a:t>False</a:t>
            </a:r>
            <a:r>
              <a:rPr lang="tr-TR" sz="2000" dirty="0">
                <a:latin typeface="+mj-lt"/>
              </a:rPr>
              <a:t> değerine göre değerlendirmek için ifade belirtilir. </a:t>
            </a:r>
          </a:p>
          <a:p>
            <a:r>
              <a:rPr lang="tr-TR" sz="2000" dirty="0">
                <a:latin typeface="+mj-lt"/>
              </a:rPr>
              <a:t>Koşul '</a:t>
            </a:r>
            <a:r>
              <a:rPr lang="tr-TR" sz="2000" dirty="0" err="1">
                <a:latin typeface="+mj-lt"/>
              </a:rPr>
              <a:t>while</a:t>
            </a:r>
            <a:r>
              <a:rPr lang="tr-TR" sz="2000" dirty="0">
                <a:latin typeface="+mj-lt"/>
              </a:rPr>
              <a:t>' döngüsüne yerleştirilmezse derleme hatası verir</a:t>
            </a:r>
            <a:r>
              <a:rPr lang="tr-TR" sz="2000" dirty="0"/>
              <a:t>.</a:t>
            </a:r>
          </a:p>
        </p:txBody>
      </p:sp>
    </p:spTree>
    <p:extLst>
      <p:ext uri="{BB962C8B-B14F-4D97-AF65-F5344CB8AC3E}">
        <p14:creationId xmlns:p14="http://schemas.microsoft.com/office/powerpoint/2010/main" val="417962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A7106F-9411-43A0-8079-10E9D198590A}"/>
              </a:ext>
            </a:extLst>
          </p:cNvPr>
          <p:cNvSpPr>
            <a:spLocks noGrp="1"/>
          </p:cNvSpPr>
          <p:nvPr>
            <p:ph type="title"/>
          </p:nvPr>
        </p:nvSpPr>
        <p:spPr>
          <a:xfrm>
            <a:off x="540000" y="540000"/>
            <a:ext cx="11101135" cy="815834"/>
          </a:xfrm>
        </p:spPr>
        <p:txBody>
          <a:bodyPr>
            <a:normAutofit fontScale="90000"/>
          </a:bodyPr>
          <a:lstStyle/>
          <a:p>
            <a:r>
              <a:rPr lang="tr-TR" dirty="0" err="1"/>
              <a:t>Stack</a:t>
            </a:r>
            <a:r>
              <a:rPr lang="tr-TR" dirty="0"/>
              <a:t> nedir?</a:t>
            </a:r>
          </a:p>
        </p:txBody>
      </p:sp>
      <p:sp>
        <p:nvSpPr>
          <p:cNvPr id="3" name="İçerik Yer Tutucusu 2">
            <a:extLst>
              <a:ext uri="{FF2B5EF4-FFF2-40B4-BE49-F238E27FC236}">
                <a16:creationId xmlns:a16="http://schemas.microsoft.com/office/drawing/2014/main" id="{D41E8BDA-49EE-9547-F42D-FA65CEBC96CE}"/>
              </a:ext>
            </a:extLst>
          </p:cNvPr>
          <p:cNvSpPr>
            <a:spLocks noGrp="1"/>
          </p:cNvSpPr>
          <p:nvPr>
            <p:ph idx="1"/>
          </p:nvPr>
        </p:nvSpPr>
        <p:spPr>
          <a:xfrm>
            <a:off x="540000" y="1355835"/>
            <a:ext cx="11101136" cy="4952890"/>
          </a:xfrm>
        </p:spPr>
        <p:txBody>
          <a:bodyPr>
            <a:normAutofit/>
          </a:bodyPr>
          <a:lstStyle/>
          <a:p>
            <a:r>
              <a:rPr lang="tr-TR" sz="2000" dirty="0">
                <a:latin typeface="+mj-lt"/>
              </a:rPr>
              <a:t>S</a:t>
            </a:r>
            <a:r>
              <a:rPr lang="tr-TR" sz="2000">
                <a:latin typeface="+mj-lt"/>
              </a:rPr>
              <a:t>tack</a:t>
            </a:r>
            <a:r>
              <a:rPr lang="tr-TR" sz="2000" dirty="0">
                <a:latin typeface="+mj-lt"/>
              </a:rPr>
              <a:t>(yığın)'da: LIFO(</a:t>
            </a:r>
            <a:r>
              <a:rPr lang="tr-TR" sz="2000" dirty="0" err="1">
                <a:latin typeface="+mj-lt"/>
              </a:rPr>
              <a:t>Last</a:t>
            </a:r>
            <a:r>
              <a:rPr lang="tr-TR" sz="2000" dirty="0">
                <a:latin typeface="+mj-lt"/>
              </a:rPr>
              <a:t> in First </a:t>
            </a:r>
            <a:r>
              <a:rPr lang="tr-TR" sz="2000" dirty="0" err="1">
                <a:latin typeface="+mj-lt"/>
              </a:rPr>
              <a:t>out</a:t>
            </a:r>
            <a:r>
              <a:rPr lang="tr-TR" sz="2000" dirty="0">
                <a:latin typeface="+mj-lt"/>
              </a:rPr>
              <a:t>) (En son giren en önce çıkar) mantığına dayanan, elemanlar topluluğundan oluşan bir yapıdır. örnek olarak Taşınırken topladığımız koli kutusu düşünelim. İçerisinde kitaplar var, Mantıken kolinin altı kapalı ve üst üste koymamız gerekiyor. Koliyi tekrar açtığımızda kitapları çıkartırken en üstteki kitaptan çıkarmaya başlıyoruz. Yığın da aynı mantıkta çalışıyor. Yığınlara eleman eklerken veya çıkartırken bazı </a:t>
            </a:r>
            <a:r>
              <a:rPr lang="tr-TR" sz="2000" dirty="0" err="1">
                <a:latin typeface="+mj-lt"/>
              </a:rPr>
              <a:t>methodlar</a:t>
            </a:r>
            <a:r>
              <a:rPr lang="tr-TR" sz="2000" dirty="0">
                <a:latin typeface="+mj-lt"/>
              </a:rPr>
              <a:t> uygulanıyor. </a:t>
            </a:r>
          </a:p>
          <a:p>
            <a:r>
              <a:rPr lang="tr-TR" sz="2000" dirty="0">
                <a:latin typeface="+mj-lt"/>
              </a:rPr>
              <a:t>Bunlardan biri </a:t>
            </a:r>
            <a:r>
              <a:rPr lang="tr-TR" sz="2000" dirty="0" err="1">
                <a:latin typeface="+mj-lt"/>
              </a:rPr>
              <a:t>push</a:t>
            </a:r>
            <a:r>
              <a:rPr lang="tr-TR" sz="2000" dirty="0">
                <a:latin typeface="+mj-lt"/>
              </a:rPr>
              <a:t>, diğeri ise pop. </a:t>
            </a:r>
            <a:r>
              <a:rPr lang="tr-TR" sz="2000" dirty="0" err="1">
                <a:latin typeface="+mj-lt"/>
              </a:rPr>
              <a:t>Push</a:t>
            </a:r>
            <a:r>
              <a:rPr lang="tr-TR" sz="2000" dirty="0">
                <a:latin typeface="+mj-lt"/>
              </a:rPr>
              <a:t>, yığının üzerine eleman eklemek için kullanılır. Pop ise, yığından eleman çıkarmak için kullanılır.</a:t>
            </a:r>
          </a:p>
          <a:p>
            <a:r>
              <a:rPr lang="tr-TR" sz="2000" dirty="0">
                <a:latin typeface="+mj-lt"/>
              </a:rPr>
              <a:t>Queue (Kuyruk):, FIFO (First in First </a:t>
            </a:r>
            <a:r>
              <a:rPr lang="tr-TR" sz="2000" dirty="0" err="1">
                <a:latin typeface="+mj-lt"/>
              </a:rPr>
              <a:t>out</a:t>
            </a:r>
            <a:r>
              <a:rPr lang="tr-TR" sz="2000" dirty="0">
                <a:latin typeface="+mj-lt"/>
              </a:rPr>
              <a:t>) (İlk giren ilk çıkar) prensibine dayanan, girişlerde ve çıkışlarda belirli bir kurala göre çalışan yapıdır. </a:t>
            </a:r>
            <a:r>
              <a:rPr lang="tr-TR" sz="2000" dirty="0" err="1">
                <a:latin typeface="+mj-lt"/>
              </a:rPr>
              <a:t>Stack</a:t>
            </a:r>
            <a:r>
              <a:rPr lang="tr-TR" sz="2000" dirty="0">
                <a:latin typeface="+mj-lt"/>
              </a:rPr>
              <a:t> de verdiğim örneği </a:t>
            </a:r>
            <a:r>
              <a:rPr lang="tr-TR" sz="2000" dirty="0" err="1">
                <a:latin typeface="+mj-lt"/>
              </a:rPr>
              <a:t>queue</a:t>
            </a:r>
            <a:r>
              <a:rPr lang="tr-TR" sz="2000" dirty="0">
                <a:latin typeface="+mj-lt"/>
              </a:rPr>
              <a:t> da anlatacak olursam, altı kapalı bir koli kutusunu düşünmüştük. o koli kutusunun altı yırtılmış ve Sonuç olarak İlk giren ilk çıkmış oluyor. Queue (Kuyruk)'da eleman eklemesi yaparken </a:t>
            </a:r>
            <a:r>
              <a:rPr lang="tr-TR" sz="2000" dirty="0" err="1">
                <a:latin typeface="+mj-lt"/>
              </a:rPr>
              <a:t>enqueue</a:t>
            </a:r>
            <a:r>
              <a:rPr lang="tr-TR" sz="2000" dirty="0">
                <a:latin typeface="+mj-lt"/>
              </a:rPr>
              <a:t> </a:t>
            </a:r>
            <a:r>
              <a:rPr lang="tr-TR" sz="2000" dirty="0" err="1">
                <a:latin typeface="+mj-lt"/>
              </a:rPr>
              <a:t>methodunu</a:t>
            </a:r>
            <a:r>
              <a:rPr lang="tr-TR" sz="2000" dirty="0">
                <a:latin typeface="+mj-lt"/>
              </a:rPr>
              <a:t>, Eleman silerken ise </a:t>
            </a:r>
            <a:r>
              <a:rPr lang="tr-TR" sz="2000" dirty="0" err="1">
                <a:latin typeface="+mj-lt"/>
              </a:rPr>
              <a:t>dequeue</a:t>
            </a:r>
            <a:r>
              <a:rPr lang="tr-TR" sz="2000" dirty="0">
                <a:latin typeface="+mj-lt"/>
              </a:rPr>
              <a:t> </a:t>
            </a:r>
            <a:r>
              <a:rPr lang="tr-TR" sz="2000" dirty="0" err="1">
                <a:latin typeface="+mj-lt"/>
              </a:rPr>
              <a:t>methodunu</a:t>
            </a:r>
            <a:r>
              <a:rPr lang="tr-TR" sz="2000" dirty="0">
                <a:latin typeface="+mj-lt"/>
              </a:rPr>
              <a:t> kullanıyoruz.</a:t>
            </a:r>
          </a:p>
        </p:txBody>
      </p:sp>
    </p:spTree>
    <p:extLst>
      <p:ext uri="{BB962C8B-B14F-4D97-AF65-F5344CB8AC3E}">
        <p14:creationId xmlns:p14="http://schemas.microsoft.com/office/powerpoint/2010/main" val="33124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473</TotalTime>
  <Words>3475</Words>
  <Application>Microsoft Macintosh PowerPoint</Application>
  <PresentationFormat>Geniş ekran</PresentationFormat>
  <Paragraphs>187</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Al Nile</vt:lpstr>
      <vt:lpstr>Arial</vt:lpstr>
      <vt:lpstr>Avenir Next LT Pro</vt:lpstr>
      <vt:lpstr>Bell MT</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lpstr>JSON nedir?</vt:lpstr>
      <vt:lpstr>Syntax/Runtime/Compile Error</vt:lpstr>
      <vt:lpstr>Senkron / Asenkron nedir?</vt:lpstr>
      <vt:lpstr>Stack Memory - Heap Memory nedir?</vt:lpstr>
      <vt:lpstr>Git CVCS -DVCS nedir aralarındaki farklar nelerdir? </vt:lpstr>
      <vt:lpstr>PowerPoint Sunusu</vt:lpstr>
      <vt:lpstr>Compiler- interpreter? JavaScript Compiler mi? interpreter mi?</vt:lpstr>
      <vt:lpstr>for ile while arasındaki fark?</vt:lpstr>
      <vt:lpstr>Stack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lastModifiedBy>seyda.ozdemir</cp:lastModifiedBy>
  <cp:revision>6</cp:revision>
  <dcterms:created xsi:type="dcterms:W3CDTF">2022-05-31T15:48:13Z</dcterms:created>
  <dcterms:modified xsi:type="dcterms:W3CDTF">2022-06-08T10:19:44Z</dcterms:modified>
</cp:coreProperties>
</file>