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sldIdLst>
    <p:sldId id="264" r:id="rId2"/>
    <p:sldId id="261" r:id="rId3"/>
    <p:sldId id="257" r:id="rId4"/>
    <p:sldId id="258" r:id="rId5"/>
    <p:sldId id="260" r:id="rId6"/>
    <p:sldId id="259" r:id="rId7"/>
    <p:sldId id="262" r:id="rId8"/>
    <p:sldId id="265" r:id="rId9"/>
    <p:sldId id="272" r:id="rId10"/>
    <p:sldId id="273" r:id="rId11"/>
    <p:sldId id="277" r:id="rId12"/>
    <p:sldId id="274" r:id="rId13"/>
    <p:sldId id="278" r:id="rId14"/>
    <p:sldId id="275" r:id="rId15"/>
    <p:sldId id="276" r:id="rId16"/>
    <p:sldId id="266" r:id="rId17"/>
    <p:sldId id="267" r:id="rId18"/>
    <p:sldId id="268" r:id="rId19"/>
    <p:sldId id="269" r:id="rId20"/>
    <p:sldId id="270" r:id="rId21"/>
    <p:sldId id="271" r:id="rId22"/>
    <p:sldId id="279" r:id="rId23"/>
    <p:sldId id="280" r:id="rId24"/>
    <p:sldId id="281" r:id="rId25"/>
    <p:sldId id="282" r:id="rId26"/>
    <p:sldId id="283" r:id="rId27"/>
    <p:sldId id="284" r:id="rId28"/>
    <p:sldId id="285" r:id="rId29"/>
    <p:sldId id="286" r:id="rId30"/>
    <p:sldId id="287" r:id="rId31"/>
    <p:sldId id="288" r:id="rId32"/>
    <p:sldId id="291" r:id="rId33"/>
    <p:sldId id="292" r:id="rId34"/>
    <p:sldId id="29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 ödev/23.05.2022" id="{89CBB1EA-B78A-433B-A769-7EACCC4462AD}">
          <p14:sldIdLst>
            <p14:sldId id="264"/>
            <p14:sldId id="261"/>
            <p14:sldId id="257"/>
            <p14:sldId id="258"/>
            <p14:sldId id="260"/>
            <p14:sldId id="259"/>
            <p14:sldId id="262"/>
          </p14:sldIdLst>
        </p14:section>
        <p14:section name="2.ödev/24.05.2022" id="{21A00A58-25DA-4558-B57F-BFED7BE69378}">
          <p14:sldIdLst>
            <p14:sldId id="265"/>
            <p14:sldId id="272"/>
            <p14:sldId id="273"/>
            <p14:sldId id="277"/>
            <p14:sldId id="274"/>
            <p14:sldId id="278"/>
            <p14:sldId id="275"/>
            <p14:sldId id="276"/>
            <p14:sldId id="266"/>
            <p14:sldId id="267"/>
            <p14:sldId id="268"/>
            <p14:sldId id="269"/>
            <p14:sldId id="270"/>
            <p14:sldId id="271"/>
          </p14:sldIdLst>
        </p14:section>
        <p14:section name="3. ödev/25.05.2022" id="{139EED04-08BA-4C94-AC65-AEF4516B9518}">
          <p14:sldIdLst>
            <p14:sldId id="279"/>
            <p14:sldId id="280"/>
            <p14:sldId id="281"/>
            <p14:sldId id="282"/>
            <p14:sldId id="283"/>
            <p14:sldId id="284"/>
            <p14:sldId id="285"/>
            <p14:sldId id="286"/>
            <p14:sldId id="287"/>
          </p14:sldIdLst>
        </p14:section>
        <p14:section name="4. ödev - 5. ödev/26.05.2022-27.05.2022" id="{4BA56726-B2A7-408C-9B3C-A4B6F7554816}">
          <p14:sldIdLst>
            <p14:sldId id="288"/>
            <p14:sldId id="291"/>
            <p14:sldId id="292"/>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30.05.2022</a:t>
            </a:fld>
            <a:endParaRPr lang="tr-TR"/>
          </a:p>
        </p:txBody>
      </p:sp>
      <p:sp>
        <p:nvSpPr>
          <p:cNvPr id="5" name="Footer Placeholder 4"/>
          <p:cNvSpPr>
            <a:spLocks noGrp="1"/>
          </p:cNvSpPr>
          <p:nvPr>
            <p:ph type="ftr" sz="quarter" idx="11"/>
          </p:nvPr>
        </p:nvSpPr>
        <p:spPr>
          <a:xfrm>
            <a:off x="2416500" y="329307"/>
            <a:ext cx="4973915" cy="309201"/>
          </a:xfrm>
        </p:spPr>
        <p:txBody>
          <a:bodyPr/>
          <a:lstStyle/>
          <a:p>
            <a:endParaRPr lang="tr-TR"/>
          </a:p>
        </p:txBody>
      </p:sp>
      <p:sp>
        <p:nvSpPr>
          <p:cNvPr id="6" name="Slide Number Placeholder 5"/>
          <p:cNvSpPr>
            <a:spLocks noGrp="1"/>
          </p:cNvSpPr>
          <p:nvPr>
            <p:ph type="sldNum" sz="quarter" idx="12"/>
          </p:nvPr>
        </p:nvSpPr>
        <p:spPr>
          <a:xfrm>
            <a:off x="1437664" y="798973"/>
            <a:ext cx="811019" cy="503578"/>
          </a:xfrm>
        </p:spPr>
        <p:txBody>
          <a:bodyPr/>
          <a:lstStyle/>
          <a:p>
            <a:fld id="{903F3663-6ADF-42FF-B138-45371E966C50}" type="slidenum">
              <a:rPr lang="tr-TR" smtClean="0"/>
              <a:t>‹#›</a:t>
            </a:fld>
            <a:endParaRPr lang="tr-T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6595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30.05.2022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6549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30.05.2022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6684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30.05.2022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8968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1B3F11-318B-4243-9994-399E92B1F9E2}" type="datetimeFigureOut">
              <a:rPr lang="tr-TR" smtClean="0"/>
              <a:t>30.05.2022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1428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1B3F11-318B-4243-9994-399E92B1F9E2}" type="datetimeFigureOut">
              <a:rPr lang="tr-TR" smtClean="0"/>
              <a:t>30.05.2022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03F3663-6ADF-42FF-B138-45371E966C50}" type="slidenum">
              <a:rPr lang="tr-TR" smtClean="0"/>
              <a:t>‹#›</a:t>
            </a:fld>
            <a:endParaRPr lang="tr-T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3810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1B3F11-318B-4243-9994-399E92B1F9E2}" type="datetimeFigureOut">
              <a:rPr lang="tr-TR" smtClean="0"/>
              <a:t>30.05.2022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03F3663-6ADF-42FF-B138-45371E966C50}" type="slidenum">
              <a:rPr lang="tr-TR" smtClean="0"/>
              <a:t>‹#›</a:t>
            </a:fld>
            <a:endParaRPr lang="tr-T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1648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1B3F11-318B-4243-9994-399E92B1F9E2}" type="datetimeFigureOut">
              <a:rPr lang="tr-TR" smtClean="0"/>
              <a:t>30.05.2022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03F3663-6ADF-42FF-B138-45371E966C50}" type="slidenum">
              <a:rPr lang="tr-TR" smtClean="0"/>
              <a:t>‹#›</a:t>
            </a:fld>
            <a:endParaRPr lang="tr-T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078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1B3F11-318B-4243-9994-399E92B1F9E2}" type="datetimeFigureOut">
              <a:rPr lang="tr-TR" smtClean="0"/>
              <a:t>30.05.2022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903F3663-6ADF-42FF-B138-45371E966C50}" type="slidenum">
              <a:rPr lang="tr-TR" smtClean="0"/>
              <a:t>‹#›</a:t>
            </a:fld>
            <a:endParaRPr lang="tr-TR"/>
          </a:p>
        </p:txBody>
      </p:sp>
    </p:spTree>
    <p:extLst>
      <p:ext uri="{BB962C8B-B14F-4D97-AF65-F5344CB8AC3E}">
        <p14:creationId xmlns:p14="http://schemas.microsoft.com/office/powerpoint/2010/main" val="14256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1B3F11-318B-4243-9994-399E92B1F9E2}" type="datetimeFigureOut">
              <a:rPr lang="tr-TR" smtClean="0"/>
              <a:t>30.05.2022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03F3663-6ADF-42FF-B138-45371E966C50}" type="slidenum">
              <a:rPr lang="tr-TR" smtClean="0"/>
              <a:t>‹#›</a:t>
            </a:fld>
            <a:endParaRPr lang="tr-T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3004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71B3F11-318B-4243-9994-399E92B1F9E2}" type="datetimeFigureOut">
              <a:rPr lang="tr-TR" smtClean="0"/>
              <a:t>30.05.2022</a:t>
            </a:fld>
            <a:endParaRPr lang="tr-TR"/>
          </a:p>
        </p:txBody>
      </p:sp>
      <p:sp>
        <p:nvSpPr>
          <p:cNvPr id="6" name="Footer Placeholder 5"/>
          <p:cNvSpPr>
            <a:spLocks noGrp="1"/>
          </p:cNvSpPr>
          <p:nvPr>
            <p:ph type="ftr" sz="quarter" idx="11"/>
          </p:nvPr>
        </p:nvSpPr>
        <p:spPr>
          <a:xfrm>
            <a:off x="1447382" y="318640"/>
            <a:ext cx="5541004" cy="320931"/>
          </a:xfrm>
        </p:spPr>
        <p:txBody>
          <a:bodyPr/>
          <a:lstStyle/>
          <a:p>
            <a:endParaRPr lang="tr-TR"/>
          </a:p>
        </p:txBody>
      </p:sp>
      <p:sp>
        <p:nvSpPr>
          <p:cNvPr id="7" name="Slide Number Placeholder 6"/>
          <p:cNvSpPr>
            <a:spLocks noGrp="1"/>
          </p:cNvSpPr>
          <p:nvPr>
            <p:ph type="sldNum" sz="quarter" idx="12"/>
          </p:nvPr>
        </p:nvSpPr>
        <p:spPr/>
        <p:txBody>
          <a:bodyPr/>
          <a:lstStyle/>
          <a:p>
            <a:fld id="{903F3663-6ADF-42FF-B138-45371E966C50}" type="slidenum">
              <a:rPr lang="tr-TR" smtClean="0"/>
              <a:t>‹#›</a:t>
            </a:fld>
            <a:endParaRPr lang="tr-T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6564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71B3F11-318B-4243-9994-399E92B1F9E2}" type="datetimeFigureOut">
              <a:rPr lang="tr-TR" smtClean="0"/>
              <a:t>30.05.2022</a:t>
            </a:fld>
            <a:endParaRPr lang="tr-T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03F3663-6ADF-42FF-B138-45371E966C50}" type="slidenum">
              <a:rPr lang="tr-TR" smtClean="0"/>
              <a:t>‹#›</a:t>
            </a:fld>
            <a:endParaRPr lang="tr-T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5487068"/>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s://www.geeksforgeeks.org/html5-semantic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8A9E42B-456D-40F8-9DCA-94CAEE7B70AE}"/>
              </a:ext>
            </a:extLst>
          </p:cNvPr>
          <p:cNvSpPr>
            <a:spLocks noGrp="1"/>
          </p:cNvSpPr>
          <p:nvPr>
            <p:ph type="title"/>
          </p:nvPr>
        </p:nvSpPr>
        <p:spPr>
          <a:xfrm>
            <a:off x="1441531" y="841730"/>
            <a:ext cx="8643154" cy="1887950"/>
          </a:xfrm>
        </p:spPr>
        <p:txBody>
          <a:bodyPr>
            <a:normAutofit/>
          </a:bodyPr>
          <a:lstStyle/>
          <a:p>
            <a:r>
              <a:rPr lang="tr-TR" sz="2400" b="1" cap="none">
                <a:latin typeface="Arial" panose="020B0604020202020204" pitchFamily="34" charset="0"/>
                <a:cs typeface="Arial" panose="020B0604020202020204" pitchFamily="34" charset="0"/>
              </a:rPr>
              <a:t>1) </a:t>
            </a:r>
            <a:r>
              <a:rPr lang="tr-TR" sz="2400" cap="none">
                <a:latin typeface="Arial" panose="020B0604020202020204" pitchFamily="34" charset="0"/>
                <a:cs typeface="Arial" panose="020B0604020202020204" pitchFamily="34" charset="0"/>
              </a:rPr>
              <a:t>URL VE URI ARASINDAKİ FARKLAR NELERDİR?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2) </a:t>
            </a:r>
            <a:r>
              <a:rPr lang="tr-TR" sz="2400" cap="none">
                <a:latin typeface="Arial" panose="020B0604020202020204" pitchFamily="34" charset="0"/>
                <a:cs typeface="Arial" panose="020B0604020202020204" pitchFamily="34" charset="0"/>
              </a:rPr>
              <a:t>HTTP YAPISI NEDİR NE İÇİN KULLANILIR?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3) </a:t>
            </a:r>
            <a:r>
              <a:rPr lang="tr-TR" sz="2400" cap="none">
                <a:latin typeface="Arial" panose="020B0604020202020204" pitchFamily="34" charset="0"/>
                <a:cs typeface="Arial" panose="020B0604020202020204" pitchFamily="34" charset="0"/>
              </a:rPr>
              <a:t>NPM NODE.JS NEDİR?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4) </a:t>
            </a:r>
            <a:r>
              <a:rPr lang="tr-TR" sz="2400" cap="none">
                <a:latin typeface="Arial" panose="020B0604020202020204" pitchFamily="34" charset="0"/>
                <a:cs typeface="Arial" panose="020B0604020202020204" pitchFamily="34" charset="0"/>
              </a:rPr>
              <a:t>NEDEN JAVA 8 KULLANILIYOR?</a:t>
            </a:r>
          </a:p>
        </p:txBody>
      </p:sp>
      <p:sp>
        <p:nvSpPr>
          <p:cNvPr id="8" name="Text Placeholder 7">
            <a:extLst>
              <a:ext uri="{FF2B5EF4-FFF2-40B4-BE49-F238E27FC236}">
                <a16:creationId xmlns:a16="http://schemas.microsoft.com/office/drawing/2014/main" id="{6568F8F0-FC57-4CA2-9D3D-AF674E09730B}"/>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1. hafta pazartesi ödev (23.05.2022)</a:t>
            </a:r>
          </a:p>
          <a:p>
            <a:r>
              <a:rPr lang="tr-TR" b="1"/>
              <a:t>Hazırlayan:  </a:t>
            </a:r>
            <a:r>
              <a:rPr lang="tr-TR"/>
              <a:t>Tuba ARĞIN</a:t>
            </a:r>
          </a:p>
        </p:txBody>
      </p:sp>
    </p:spTree>
    <p:extLst>
      <p:ext uri="{BB962C8B-B14F-4D97-AF65-F5344CB8AC3E}">
        <p14:creationId xmlns:p14="http://schemas.microsoft.com/office/powerpoint/2010/main" val="720178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942BD-AB1D-45C8-85F3-E6A668863347}"/>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2- </a:t>
            </a:r>
            <a:r>
              <a:rPr lang="tr-TR" b="1" cap="none" err="1">
                <a:latin typeface="Arial" panose="020B0604020202020204" pitchFamily="34" charset="0"/>
                <a:cs typeface="Arial" panose="020B0604020202020204" pitchFamily="34" charset="0"/>
              </a:rPr>
              <a:t>Semantic</a:t>
            </a:r>
            <a:r>
              <a:rPr lang="tr-TR" b="1" cap="none">
                <a:latin typeface="Arial" panose="020B0604020202020204" pitchFamily="34" charset="0"/>
                <a:cs typeface="Arial" panose="020B0604020202020204" pitchFamily="34" charset="0"/>
              </a:rPr>
              <a:t>/</a:t>
            </a:r>
            <a:r>
              <a:rPr lang="tr-TR" b="1" cap="none" err="1">
                <a:latin typeface="Arial" panose="020B0604020202020204" pitchFamily="34" charset="0"/>
                <a:cs typeface="Arial" panose="020B0604020202020204" pitchFamily="34" charset="0"/>
              </a:rPr>
              <a:t>Non-semanatic</a:t>
            </a:r>
            <a:endParaRPr lang="tr-TR" b="1" cap="none"/>
          </a:p>
        </p:txBody>
      </p:sp>
      <p:sp>
        <p:nvSpPr>
          <p:cNvPr id="3" name="Content Placeholder 2">
            <a:extLst>
              <a:ext uri="{FF2B5EF4-FFF2-40B4-BE49-F238E27FC236}">
                <a16:creationId xmlns:a16="http://schemas.microsoft.com/office/drawing/2014/main" id="{9C78D75F-F6ED-4763-9EAF-CD915514BF33}"/>
              </a:ext>
            </a:extLst>
          </p:cNvPr>
          <p:cNvSpPr>
            <a:spLocks noGrp="1"/>
          </p:cNvSpPr>
          <p:nvPr>
            <p:ph idx="1"/>
          </p:nvPr>
        </p:nvSpPr>
        <p:spPr/>
        <p:txBody>
          <a:bodyPr>
            <a:normAutofit fontScale="92500" lnSpcReduction="20000"/>
          </a:bodyPr>
          <a:lstStyle/>
          <a:p>
            <a:pPr marL="0" indent="0" fontAlgn="base">
              <a:buNone/>
            </a:pPr>
            <a:endParaRPr lang="tr-TR" b="1" u="sng">
              <a:hlinkClick r:id="rId2">
                <a:extLst>
                  <a:ext uri="{A12FA001-AC4F-418D-AE19-62706E023703}">
                    <ahyp:hlinkClr xmlns:ahyp="http://schemas.microsoft.com/office/drawing/2018/hyperlinkcolor" val="tx"/>
                  </a:ext>
                </a:extLst>
              </a:hlinkClick>
            </a:endParaRPr>
          </a:p>
          <a:p>
            <a:pPr fontAlgn="base"/>
            <a:r>
              <a:rPr lang="tr-TR" b="1">
                <a:latin typeface="Arial" panose="020B0604020202020204" pitchFamily="34" charset="0"/>
                <a:cs typeface="Arial" panose="020B0604020202020204" pitchFamily="34" charset="0"/>
              </a:rPr>
              <a:t>Semantic HTML Elements:</a:t>
            </a:r>
            <a:br>
              <a:rPr lang="tr-TR">
                <a:latin typeface="Arial" panose="020B0604020202020204" pitchFamily="34" charset="0"/>
                <a:cs typeface="Arial" panose="020B0604020202020204" pitchFamily="34" charset="0"/>
              </a:rPr>
            </a:br>
            <a:r>
              <a:rPr lang="tr-TR">
                <a:latin typeface="Arial" panose="020B0604020202020204" pitchFamily="34" charset="0"/>
                <a:cs typeface="Arial" panose="020B0604020202020204" pitchFamily="34" charset="0"/>
              </a:rPr>
              <a:t>Bu elementler basitçe anlam ifade eder, anlamı olan elementlerdir. Bunun nedeni, koddaki tanım, tarayıcıya ve geliştiriciye ne yapmaları gerektiğini söyler. Daha basit kelimelerle çerçeveleyen bu öğeler, içermeleri gereken içerik türünü tanımlar.</a:t>
            </a:r>
          </a:p>
          <a:p>
            <a:pPr fontAlgn="base"/>
            <a:r>
              <a:rPr lang="tr-TR">
                <a:latin typeface="Arial" panose="020B0604020202020204" pitchFamily="34" charset="0"/>
                <a:cs typeface="Arial" panose="020B0604020202020204" pitchFamily="34" charset="0"/>
              </a:rPr>
              <a:t>Bazı anlamsal öğelerin listesi aşağıdadır:</a:t>
            </a:r>
          </a:p>
          <a:p>
            <a:pPr fontAlgn="base"/>
            <a:r>
              <a:rPr lang="tr-TR" err="1">
                <a:latin typeface="Arial" panose="020B0604020202020204" pitchFamily="34" charset="0"/>
                <a:cs typeface="Arial" panose="020B0604020202020204" pitchFamily="34" charset="0"/>
              </a:rPr>
              <a:t>Article</a:t>
            </a:r>
            <a:r>
              <a:rPr lang="tr-TR">
                <a:latin typeface="Arial" panose="020B0604020202020204" pitchFamily="34" charset="0"/>
                <a:cs typeface="Arial" panose="020B0604020202020204" pitchFamily="34" charset="0"/>
              </a:rPr>
              <a:t>-aside-</a:t>
            </a:r>
            <a:r>
              <a:rPr lang="tr-TR" err="1">
                <a:latin typeface="Arial" panose="020B0604020202020204" pitchFamily="34" charset="0"/>
                <a:cs typeface="Arial" panose="020B0604020202020204" pitchFamily="34" charset="0"/>
              </a:rPr>
              <a:t>details</a:t>
            </a:r>
            <a:r>
              <a:rPr lang="tr-TR">
                <a:latin typeface="Arial" panose="020B0604020202020204" pitchFamily="34" charset="0"/>
                <a:cs typeface="Arial" panose="020B0604020202020204" pitchFamily="34" charset="0"/>
              </a:rPr>
              <a:t>-</a:t>
            </a:r>
            <a:r>
              <a:rPr lang="tr-TR" err="1">
                <a:latin typeface="Arial" panose="020B0604020202020204" pitchFamily="34" charset="0"/>
                <a:cs typeface="Arial" panose="020B0604020202020204" pitchFamily="34" charset="0"/>
              </a:rPr>
              <a:t>figcaption</a:t>
            </a:r>
            <a:endParaRPr lang="tr-TR">
              <a:latin typeface="Arial" panose="020B0604020202020204" pitchFamily="34" charset="0"/>
              <a:cs typeface="Arial" panose="020B0604020202020204" pitchFamily="34" charset="0"/>
            </a:endParaRPr>
          </a:p>
          <a:p>
            <a:pPr fontAlgn="base"/>
            <a:r>
              <a:rPr lang="tr-TR">
                <a:latin typeface="Arial" panose="020B0604020202020204" pitchFamily="34" charset="0"/>
                <a:cs typeface="Arial" panose="020B0604020202020204" pitchFamily="34" charset="0"/>
              </a:rPr>
              <a:t>Figüre-</a:t>
            </a:r>
            <a:r>
              <a:rPr lang="tr-TR" err="1">
                <a:latin typeface="Arial" panose="020B0604020202020204" pitchFamily="34" charset="0"/>
                <a:cs typeface="Arial" panose="020B0604020202020204" pitchFamily="34" charset="0"/>
              </a:rPr>
              <a:t>footer</a:t>
            </a:r>
            <a:r>
              <a:rPr lang="tr-TR">
                <a:latin typeface="Arial" panose="020B0604020202020204" pitchFamily="34" charset="0"/>
                <a:cs typeface="Arial" panose="020B0604020202020204" pitchFamily="34" charset="0"/>
              </a:rPr>
              <a:t>-form-</a:t>
            </a:r>
            <a:r>
              <a:rPr lang="tr-TR" err="1">
                <a:latin typeface="Arial" panose="020B0604020202020204" pitchFamily="34" charset="0"/>
                <a:cs typeface="Arial" panose="020B0604020202020204" pitchFamily="34" charset="0"/>
              </a:rPr>
              <a:t>header</a:t>
            </a:r>
            <a:r>
              <a:rPr lang="tr-TR">
                <a:latin typeface="Arial" panose="020B0604020202020204" pitchFamily="34" charset="0"/>
                <a:cs typeface="Arial" panose="020B0604020202020204" pitchFamily="34" charset="0"/>
              </a:rPr>
              <a:t> </a:t>
            </a:r>
          </a:p>
          <a:p>
            <a:pPr fontAlgn="base"/>
            <a:r>
              <a:rPr lang="tr-TR">
                <a:latin typeface="Arial" panose="020B0604020202020204" pitchFamily="34" charset="0"/>
                <a:cs typeface="Arial" panose="020B0604020202020204" pitchFamily="34" charset="0"/>
              </a:rPr>
              <a:t>Main-mark-</a:t>
            </a:r>
            <a:r>
              <a:rPr lang="tr-TR" err="1">
                <a:latin typeface="Arial" panose="020B0604020202020204" pitchFamily="34" charset="0"/>
                <a:cs typeface="Arial" panose="020B0604020202020204" pitchFamily="34" charset="0"/>
              </a:rPr>
              <a:t>nav</a:t>
            </a:r>
            <a:r>
              <a:rPr lang="tr-TR">
                <a:latin typeface="Arial" panose="020B0604020202020204" pitchFamily="34" charset="0"/>
                <a:cs typeface="Arial" panose="020B0604020202020204" pitchFamily="34" charset="0"/>
              </a:rPr>
              <a:t>-</a:t>
            </a:r>
            <a:r>
              <a:rPr lang="tr-TR" err="1">
                <a:latin typeface="Arial" panose="020B0604020202020204" pitchFamily="34" charset="0"/>
                <a:cs typeface="Arial" panose="020B0604020202020204" pitchFamily="34" charset="0"/>
              </a:rPr>
              <a:t>table-section</a:t>
            </a:r>
            <a:endParaRPr lang="tr-TR">
              <a:latin typeface="Arial" panose="020B0604020202020204" pitchFamily="34" charset="0"/>
              <a:cs typeface="Arial" panose="020B0604020202020204" pitchFamily="34" charset="0"/>
            </a:endParaRPr>
          </a:p>
          <a:p>
            <a:endParaRPr lang="tr-TR"/>
          </a:p>
        </p:txBody>
      </p:sp>
    </p:spTree>
    <p:extLst>
      <p:ext uri="{BB962C8B-B14F-4D97-AF65-F5344CB8AC3E}">
        <p14:creationId xmlns:p14="http://schemas.microsoft.com/office/powerpoint/2010/main" val="3636559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55A45-9A65-491B-90C7-3C9C1E8D45EB}"/>
              </a:ext>
            </a:extLst>
          </p:cNvPr>
          <p:cNvSpPr>
            <a:spLocks noGrp="1"/>
          </p:cNvSpPr>
          <p:nvPr>
            <p:ph type="title"/>
          </p:nvPr>
        </p:nvSpPr>
        <p:spPr/>
        <p:txBody>
          <a:bodyPr/>
          <a:lstStyle/>
          <a:p>
            <a:r>
              <a:rPr lang="tr-TR" b="1" cap="none" err="1"/>
              <a:t>Non-Semantic</a:t>
            </a:r>
            <a:r>
              <a:rPr lang="tr-TR" b="1" cap="none"/>
              <a:t> </a:t>
            </a:r>
            <a:r>
              <a:rPr lang="tr-TR" b="1" cap="none" err="1"/>
              <a:t>Elements</a:t>
            </a:r>
            <a:endParaRPr lang="tr-TR" cap="none"/>
          </a:p>
        </p:txBody>
      </p:sp>
      <p:sp>
        <p:nvSpPr>
          <p:cNvPr id="3" name="Content Placeholder 2">
            <a:extLst>
              <a:ext uri="{FF2B5EF4-FFF2-40B4-BE49-F238E27FC236}">
                <a16:creationId xmlns:a16="http://schemas.microsoft.com/office/drawing/2014/main" id="{349492F7-CB8A-4CAB-835E-AC11A7794D5F}"/>
              </a:ext>
            </a:extLst>
          </p:cNvPr>
          <p:cNvSpPr>
            <a:spLocks noGrp="1"/>
          </p:cNvSpPr>
          <p:nvPr>
            <p:ph idx="1"/>
          </p:nvPr>
        </p:nvSpPr>
        <p:spPr/>
        <p:txBody>
          <a:bodyPr/>
          <a:lstStyle/>
          <a:p>
            <a:pPr fontAlgn="base"/>
            <a:r>
              <a:rPr lang="tr-TR" b="1" err="1"/>
              <a:t>Non-Semantic</a:t>
            </a:r>
            <a:r>
              <a:rPr lang="tr-TR" b="1"/>
              <a:t> </a:t>
            </a:r>
            <a:r>
              <a:rPr lang="tr-TR" b="1" err="1"/>
              <a:t>Elements</a:t>
            </a:r>
            <a:r>
              <a:rPr lang="tr-TR" b="1"/>
              <a:t>: </a:t>
            </a:r>
            <a:r>
              <a:rPr lang="tr-TR"/>
              <a:t>Anlamsal öğelerin aksine, hiçbir anlamları yoktur. İçerdikleri içerik hakkında hiçbir şey söylemezler. Bir grup için ortak olan semantiği işaretlemek için farklı niteliklerle kullanılabilirler.</a:t>
            </a:r>
          </a:p>
          <a:p>
            <a:pPr fontAlgn="base"/>
            <a:r>
              <a:rPr lang="tr-TR"/>
              <a:t>Anlamsal olmayan bazı öğelerin listesi aşağıdadır:</a:t>
            </a:r>
          </a:p>
          <a:p>
            <a:pPr fontAlgn="base"/>
            <a:r>
              <a:rPr lang="tr-TR"/>
              <a:t>div</a:t>
            </a:r>
          </a:p>
          <a:p>
            <a:pPr fontAlgn="base"/>
            <a:r>
              <a:rPr lang="tr-TR" err="1"/>
              <a:t>span</a:t>
            </a:r>
            <a:endParaRPr lang="tr-TR"/>
          </a:p>
          <a:p>
            <a:endParaRPr lang="tr-TR"/>
          </a:p>
        </p:txBody>
      </p:sp>
    </p:spTree>
    <p:extLst>
      <p:ext uri="{BB962C8B-B14F-4D97-AF65-F5344CB8AC3E}">
        <p14:creationId xmlns:p14="http://schemas.microsoft.com/office/powerpoint/2010/main" val="2317733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87D5C-08D3-4E44-94D4-E56287357C58}"/>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3-Table </a:t>
            </a:r>
            <a:r>
              <a:rPr lang="tr-TR" b="1" cap="none" err="1">
                <a:latin typeface="Arial" panose="020B0604020202020204" pitchFamily="34" charset="0"/>
                <a:cs typeface="Arial" panose="020B0604020202020204" pitchFamily="34" charset="0"/>
              </a:rPr>
              <a:t>Colspan</a:t>
            </a:r>
            <a:r>
              <a:rPr lang="tr-TR" b="1" cap="none">
                <a:latin typeface="Arial" panose="020B0604020202020204" pitchFamily="34" charset="0"/>
                <a:cs typeface="Arial" panose="020B0604020202020204" pitchFamily="34" charset="0"/>
              </a:rPr>
              <a:t> </a:t>
            </a:r>
            <a:r>
              <a:rPr lang="tr-TR" b="1" cap="none" err="1">
                <a:latin typeface="Arial" panose="020B0604020202020204" pitchFamily="34" charset="0"/>
                <a:cs typeface="Arial" panose="020B0604020202020204" pitchFamily="34" charset="0"/>
              </a:rPr>
              <a:t>Rowspan</a:t>
            </a:r>
            <a:r>
              <a:rPr lang="tr-TR" b="1" cap="none">
                <a:latin typeface="Arial" panose="020B0604020202020204" pitchFamily="34" charset="0"/>
                <a:cs typeface="Arial" panose="020B0604020202020204" pitchFamily="34" charset="0"/>
              </a:rPr>
              <a:t> Nedir Örneği</a:t>
            </a:r>
            <a:endParaRPr lang="tr-TR" b="1" cap="none"/>
          </a:p>
        </p:txBody>
      </p:sp>
      <p:sp>
        <p:nvSpPr>
          <p:cNvPr id="3" name="Content Placeholder 2">
            <a:extLst>
              <a:ext uri="{FF2B5EF4-FFF2-40B4-BE49-F238E27FC236}">
                <a16:creationId xmlns:a16="http://schemas.microsoft.com/office/drawing/2014/main" id="{500B85BF-9899-456A-AE93-9A4E48185A66}"/>
              </a:ext>
            </a:extLst>
          </p:cNvPr>
          <p:cNvSpPr>
            <a:spLocks noGrp="1"/>
          </p:cNvSpPr>
          <p:nvPr>
            <p:ph sz="half" idx="1"/>
          </p:nvPr>
        </p:nvSpPr>
        <p:spPr>
          <a:xfrm>
            <a:off x="1447331" y="2010878"/>
            <a:ext cx="4492636" cy="3448595"/>
          </a:xfrm>
        </p:spPr>
        <p:txBody>
          <a:bodyPr/>
          <a:lstStyle/>
          <a:p>
            <a:pPr fontAlgn="base"/>
            <a:r>
              <a:rPr lang="tr-TR"/>
              <a:t>HTML </a:t>
            </a:r>
            <a:r>
              <a:rPr lang="tr-TR" err="1"/>
              <a:t>Colspan</a:t>
            </a:r>
            <a:r>
              <a:rPr lang="tr-TR"/>
              <a:t> Kullanımı</a:t>
            </a:r>
          </a:p>
          <a:p>
            <a:pPr fontAlgn="base"/>
            <a:r>
              <a:rPr lang="tr-TR"/>
              <a:t>HTML hücreleri yatay olarak genişletmek istediğimiz zaman </a:t>
            </a:r>
            <a:r>
              <a:rPr lang="tr-TR" err="1"/>
              <a:t>colspan</a:t>
            </a:r>
            <a:r>
              <a:rPr lang="tr-TR"/>
              <a:t> kullanırız. Colspan ek niteliği içerisine kaç hücrelik birleştirme yapmak istediğimizi yazarız.</a:t>
            </a:r>
          </a:p>
          <a:p>
            <a:endParaRPr lang="tr-TR"/>
          </a:p>
        </p:txBody>
      </p:sp>
      <p:pic>
        <p:nvPicPr>
          <p:cNvPr id="6" name="Content Placeholder 5">
            <a:extLst>
              <a:ext uri="{FF2B5EF4-FFF2-40B4-BE49-F238E27FC236}">
                <a16:creationId xmlns:a16="http://schemas.microsoft.com/office/drawing/2014/main" id="{56B1F49E-21A2-4708-B6B7-C57452B477A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52034" y="2010878"/>
            <a:ext cx="5239370" cy="3689049"/>
          </a:xfrm>
        </p:spPr>
      </p:pic>
    </p:spTree>
    <p:extLst>
      <p:ext uri="{BB962C8B-B14F-4D97-AF65-F5344CB8AC3E}">
        <p14:creationId xmlns:p14="http://schemas.microsoft.com/office/powerpoint/2010/main" val="3583723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522302-671B-47BD-A275-AFD3B23BCE29}"/>
              </a:ext>
            </a:extLst>
          </p:cNvPr>
          <p:cNvSpPr>
            <a:spLocks noGrp="1"/>
          </p:cNvSpPr>
          <p:nvPr>
            <p:ph type="title"/>
          </p:nvPr>
        </p:nvSpPr>
        <p:spPr/>
        <p:txBody>
          <a:bodyPr/>
          <a:lstStyle/>
          <a:p>
            <a:r>
              <a:rPr lang="tr-TR" cap="none"/>
              <a:t>HTML </a:t>
            </a:r>
            <a:r>
              <a:rPr lang="tr-TR" cap="none" err="1"/>
              <a:t>Rowspan</a:t>
            </a:r>
            <a:r>
              <a:rPr lang="tr-TR" cap="none"/>
              <a:t> Kullanımı</a:t>
            </a:r>
            <a:r>
              <a:rPr lang="tr-TR"/>
              <a:t> </a:t>
            </a:r>
            <a:br>
              <a:rPr lang="tr-TR"/>
            </a:br>
            <a:endParaRPr lang="tr-TR"/>
          </a:p>
        </p:txBody>
      </p:sp>
      <p:sp>
        <p:nvSpPr>
          <p:cNvPr id="3" name="Content Placeholder 2">
            <a:extLst>
              <a:ext uri="{FF2B5EF4-FFF2-40B4-BE49-F238E27FC236}">
                <a16:creationId xmlns:a16="http://schemas.microsoft.com/office/drawing/2014/main" id="{2B7A389B-2AB5-499D-8EFA-117194CFC2CB}"/>
              </a:ext>
            </a:extLst>
          </p:cNvPr>
          <p:cNvSpPr>
            <a:spLocks noGrp="1"/>
          </p:cNvSpPr>
          <p:nvPr>
            <p:ph sz="half" idx="1"/>
          </p:nvPr>
        </p:nvSpPr>
        <p:spPr>
          <a:xfrm>
            <a:off x="1447331" y="2017343"/>
            <a:ext cx="4321635" cy="3442130"/>
          </a:xfrm>
        </p:spPr>
        <p:txBody>
          <a:bodyPr/>
          <a:lstStyle/>
          <a:p>
            <a:pPr fontAlgn="base"/>
            <a:r>
              <a:rPr lang="tr-TR"/>
              <a:t>HTML Hücreleri dikey olarak genişletmek istersek </a:t>
            </a:r>
            <a:r>
              <a:rPr lang="tr-TR" err="1"/>
              <a:t>rowspan</a:t>
            </a:r>
            <a:r>
              <a:rPr lang="tr-TR"/>
              <a:t>  kullanırız. </a:t>
            </a:r>
            <a:r>
              <a:rPr lang="tr-TR" err="1"/>
              <a:t>Rowspan</a:t>
            </a:r>
            <a:r>
              <a:rPr lang="tr-TR"/>
              <a:t> ek niteliği içerisinde kaç hücrelik dikey genişleme olacağını gireriz.</a:t>
            </a:r>
          </a:p>
          <a:p>
            <a:endParaRPr lang="tr-TR"/>
          </a:p>
        </p:txBody>
      </p:sp>
      <p:sp>
        <p:nvSpPr>
          <p:cNvPr id="7" name="Content Placeholder 6">
            <a:extLst>
              <a:ext uri="{FF2B5EF4-FFF2-40B4-BE49-F238E27FC236}">
                <a16:creationId xmlns:a16="http://schemas.microsoft.com/office/drawing/2014/main" id="{EF905BBF-D723-4ED2-AEEB-7B54CDA19286}"/>
              </a:ext>
            </a:extLst>
          </p:cNvPr>
          <p:cNvSpPr>
            <a:spLocks noGrp="1"/>
          </p:cNvSpPr>
          <p:nvPr>
            <p:ph sz="half" idx="2"/>
          </p:nvPr>
        </p:nvSpPr>
        <p:spPr/>
        <p:txBody>
          <a:bodyPr/>
          <a:lstStyle/>
          <a:p>
            <a:endParaRPr lang="tr-TR"/>
          </a:p>
        </p:txBody>
      </p:sp>
      <p:pic>
        <p:nvPicPr>
          <p:cNvPr id="5" name="Picture 4">
            <a:extLst>
              <a:ext uri="{FF2B5EF4-FFF2-40B4-BE49-F238E27FC236}">
                <a16:creationId xmlns:a16="http://schemas.microsoft.com/office/drawing/2014/main" id="{A85E3A7C-AFF2-427A-A3A4-6E83C4B4B0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5398" y="1864194"/>
            <a:ext cx="5698330" cy="4266646"/>
          </a:xfrm>
          <a:prstGeom prst="rect">
            <a:avLst/>
          </a:prstGeom>
        </p:spPr>
      </p:pic>
    </p:spTree>
    <p:extLst>
      <p:ext uri="{BB962C8B-B14F-4D97-AF65-F5344CB8AC3E}">
        <p14:creationId xmlns:p14="http://schemas.microsoft.com/office/powerpoint/2010/main" val="4203224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96F2-7FB3-43EA-BD34-649675BCFC16}"/>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4-</a:t>
            </a:r>
            <a:r>
              <a:rPr lang="tr-TR" cap="none">
                <a:latin typeface="Arial" panose="020B0604020202020204" pitchFamily="34" charset="0"/>
                <a:cs typeface="Arial" panose="020B0604020202020204" pitchFamily="34" charset="0"/>
              </a:rPr>
              <a:t>Register</a:t>
            </a:r>
            <a:br>
              <a:rPr lang="tr-TR">
                <a:latin typeface="Arial" panose="020B0604020202020204" pitchFamily="34" charset="0"/>
                <a:cs typeface="Arial" panose="020B0604020202020204" pitchFamily="34" charset="0"/>
              </a:rPr>
            </a:br>
            <a:endParaRPr lang="tr-TR"/>
          </a:p>
        </p:txBody>
      </p:sp>
      <p:pic>
        <p:nvPicPr>
          <p:cNvPr id="5" name="Content Placeholder 4">
            <a:extLst>
              <a:ext uri="{FF2B5EF4-FFF2-40B4-BE49-F238E27FC236}">
                <a16:creationId xmlns:a16="http://schemas.microsoft.com/office/drawing/2014/main" id="{855F80D0-8D64-44FC-B27E-91D4A09B78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5038" y="2016125"/>
            <a:ext cx="6796248" cy="3449638"/>
          </a:xfrm>
        </p:spPr>
      </p:pic>
    </p:spTree>
    <p:extLst>
      <p:ext uri="{BB962C8B-B14F-4D97-AF65-F5344CB8AC3E}">
        <p14:creationId xmlns:p14="http://schemas.microsoft.com/office/powerpoint/2010/main" val="1019580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B868E-B26F-43C5-8D02-1869171BCC91}"/>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5- </a:t>
            </a:r>
            <a:r>
              <a:rPr lang="tr-TR" cap="none" err="1">
                <a:latin typeface="Arial" panose="020B0604020202020204" pitchFamily="34" charset="0"/>
                <a:cs typeface="Arial" panose="020B0604020202020204" pitchFamily="34" charset="0"/>
              </a:rPr>
              <a:t>To</a:t>
            </a:r>
            <a:r>
              <a:rPr lang="tr-TR" cap="none">
                <a:latin typeface="Arial" panose="020B0604020202020204" pitchFamily="34" charset="0"/>
                <a:cs typeface="Arial" panose="020B0604020202020204" pitchFamily="34" charset="0"/>
              </a:rPr>
              <a:t>-Do </a:t>
            </a:r>
            <a:r>
              <a:rPr lang="tr-TR" cap="none" err="1">
                <a:latin typeface="Arial" panose="020B0604020202020204" pitchFamily="34" charset="0"/>
                <a:cs typeface="Arial" panose="020B0604020202020204" pitchFamily="34" charset="0"/>
              </a:rPr>
              <a:t>List</a:t>
            </a:r>
            <a:endParaRPr lang="tr-TR" cap="none"/>
          </a:p>
        </p:txBody>
      </p:sp>
      <p:pic>
        <p:nvPicPr>
          <p:cNvPr id="5" name="Content Placeholder 4">
            <a:extLst>
              <a:ext uri="{FF2B5EF4-FFF2-40B4-BE49-F238E27FC236}">
                <a16:creationId xmlns:a16="http://schemas.microsoft.com/office/drawing/2014/main" id="{E86CBA93-5E1C-4A18-B0FD-FDF2CD7DA5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0584" y="2016125"/>
            <a:ext cx="9265156" cy="3449638"/>
          </a:xfrm>
        </p:spPr>
      </p:pic>
    </p:spTree>
    <p:extLst>
      <p:ext uri="{BB962C8B-B14F-4D97-AF65-F5344CB8AC3E}">
        <p14:creationId xmlns:p14="http://schemas.microsoft.com/office/powerpoint/2010/main" val="3259535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9DDB-1D32-4EC7-87F2-7B87AEF4748E}"/>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6- </a:t>
            </a:r>
            <a:r>
              <a:rPr lang="tr-TR" cap="none">
                <a:latin typeface="Arial" panose="020B0604020202020204" pitchFamily="34" charset="0"/>
                <a:cs typeface="Arial" panose="020B0604020202020204" pitchFamily="34" charset="0"/>
              </a:rPr>
              <a:t>Ödev-1.Png</a:t>
            </a:r>
            <a:endParaRPr lang="tr-TR">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4F978DA9-6A25-4A42-9DD3-19018C071B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7696" y="2016125"/>
            <a:ext cx="7110933" cy="3449638"/>
          </a:xfrm>
        </p:spPr>
      </p:pic>
    </p:spTree>
    <p:extLst>
      <p:ext uri="{BB962C8B-B14F-4D97-AF65-F5344CB8AC3E}">
        <p14:creationId xmlns:p14="http://schemas.microsoft.com/office/powerpoint/2010/main" val="2137536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4B710-CE60-43A2-9125-CE56B2C0491A}"/>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7- </a:t>
            </a:r>
            <a:r>
              <a:rPr lang="tr-TR" cap="none">
                <a:latin typeface="Arial" panose="020B0604020202020204" pitchFamily="34" charset="0"/>
                <a:cs typeface="Arial" panose="020B0604020202020204" pitchFamily="34" charset="0"/>
              </a:rPr>
              <a:t>Ödev-2.Png</a:t>
            </a:r>
            <a:endParaRPr lang="tr-TR"/>
          </a:p>
        </p:txBody>
      </p:sp>
      <p:pic>
        <p:nvPicPr>
          <p:cNvPr id="5" name="Content Placeholder 4">
            <a:extLst>
              <a:ext uri="{FF2B5EF4-FFF2-40B4-BE49-F238E27FC236}">
                <a16:creationId xmlns:a16="http://schemas.microsoft.com/office/drawing/2014/main" id="{9892C4D7-E78C-4ACE-88F8-F48DFE67DA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4519" y="2016125"/>
            <a:ext cx="6677286" cy="3449638"/>
          </a:xfrm>
        </p:spPr>
      </p:pic>
    </p:spTree>
    <p:extLst>
      <p:ext uri="{BB962C8B-B14F-4D97-AF65-F5344CB8AC3E}">
        <p14:creationId xmlns:p14="http://schemas.microsoft.com/office/powerpoint/2010/main" val="2143828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218DB-FEF5-4433-9FBC-EB6D45A703A5}"/>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8- </a:t>
            </a:r>
            <a:r>
              <a:rPr lang="tr-TR" cap="none">
                <a:latin typeface="Arial" panose="020B0604020202020204" pitchFamily="34" charset="0"/>
                <a:cs typeface="Arial" panose="020B0604020202020204" pitchFamily="34" charset="0"/>
              </a:rPr>
              <a:t>Ödev-3.Png</a:t>
            </a:r>
            <a:endParaRPr lang="tr-TR"/>
          </a:p>
        </p:txBody>
      </p:sp>
      <p:pic>
        <p:nvPicPr>
          <p:cNvPr id="5" name="Content Placeholder 4">
            <a:extLst>
              <a:ext uri="{FF2B5EF4-FFF2-40B4-BE49-F238E27FC236}">
                <a16:creationId xmlns:a16="http://schemas.microsoft.com/office/drawing/2014/main" id="{C89224D1-0481-4A52-B5AB-388AB2706C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6330" y="2016125"/>
            <a:ext cx="6733664" cy="3449638"/>
          </a:xfrm>
        </p:spPr>
      </p:pic>
    </p:spTree>
    <p:extLst>
      <p:ext uri="{BB962C8B-B14F-4D97-AF65-F5344CB8AC3E}">
        <p14:creationId xmlns:p14="http://schemas.microsoft.com/office/powerpoint/2010/main" val="3524282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21B25-1280-4CF8-9665-32F2BEC8AE51}"/>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9- </a:t>
            </a:r>
            <a:r>
              <a:rPr lang="tr-TR" cap="none">
                <a:latin typeface="Arial" panose="020B0604020202020204" pitchFamily="34" charset="0"/>
                <a:cs typeface="Arial" panose="020B0604020202020204" pitchFamily="34" charset="0"/>
              </a:rPr>
              <a:t>Ödev-4.Png</a:t>
            </a:r>
            <a:endParaRPr lang="tr-TR"/>
          </a:p>
        </p:txBody>
      </p:sp>
      <p:pic>
        <p:nvPicPr>
          <p:cNvPr id="5" name="Content Placeholder 4">
            <a:extLst>
              <a:ext uri="{FF2B5EF4-FFF2-40B4-BE49-F238E27FC236}">
                <a16:creationId xmlns:a16="http://schemas.microsoft.com/office/drawing/2014/main" id="{C5ADD627-DB04-4010-A567-76467EA8BE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9678" y="2016125"/>
            <a:ext cx="6726969" cy="3449638"/>
          </a:xfrm>
        </p:spPr>
      </p:pic>
    </p:spTree>
    <p:extLst>
      <p:ext uri="{BB962C8B-B14F-4D97-AF65-F5344CB8AC3E}">
        <p14:creationId xmlns:p14="http://schemas.microsoft.com/office/powerpoint/2010/main" val="1438672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2FA19C7-AB20-4741-8F96-6C2518182BFC}"/>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 </a:t>
            </a:r>
            <a:r>
              <a:rPr lang="tr-TR" cap="none">
                <a:latin typeface="Arial" panose="020B0604020202020204" pitchFamily="34" charset="0"/>
                <a:cs typeface="Arial" panose="020B0604020202020204" pitchFamily="34" charset="0"/>
              </a:rPr>
              <a:t>URL ve URI arasındaki farklar nelerdir?</a:t>
            </a:r>
            <a:endParaRPr lang="tr-TR"/>
          </a:p>
        </p:txBody>
      </p:sp>
      <p:sp>
        <p:nvSpPr>
          <p:cNvPr id="11" name="Content Placeholder 10">
            <a:extLst>
              <a:ext uri="{FF2B5EF4-FFF2-40B4-BE49-F238E27FC236}">
                <a16:creationId xmlns:a16="http://schemas.microsoft.com/office/drawing/2014/main" id="{0EED1993-99D5-48DB-9D7E-DDE4D3BBDD74}"/>
              </a:ext>
            </a:extLst>
          </p:cNvPr>
          <p:cNvSpPr>
            <a:spLocks noGrp="1"/>
          </p:cNvSpPr>
          <p:nvPr>
            <p:ph sz="half" idx="2"/>
          </p:nvPr>
        </p:nvSpPr>
        <p:spPr>
          <a:xfrm>
            <a:off x="1447191" y="2056081"/>
            <a:ext cx="4733929" cy="3803181"/>
          </a:xfrm>
        </p:spPr>
        <p:txBody>
          <a:bodyPr>
            <a:normAutofit fontScale="70000" lnSpcReduction="20000"/>
          </a:bodyPr>
          <a:lstStyle/>
          <a:p>
            <a:r>
              <a:rPr lang="tr-TR" sz="1900" b="1">
                <a:latin typeface="Arial" panose="020B0604020202020204" pitchFamily="34" charset="0"/>
                <a:cs typeface="Arial" panose="020B0604020202020204" pitchFamily="34" charset="0"/>
              </a:rPr>
              <a:t>URL (Uniform Resource Locator -Tekdüzen Kaynak Bulucu): </a:t>
            </a:r>
            <a:r>
              <a:rPr lang="tr-TR" sz="1900">
                <a:latin typeface="Arial" panose="020B0604020202020204" pitchFamily="34" charset="0"/>
                <a:cs typeface="Arial" panose="020B0604020202020204" pitchFamily="34" charset="0"/>
              </a:rPr>
              <a:t>İnternette</a:t>
            </a:r>
            <a:r>
              <a:rPr lang="tr-TR" sz="1900" b="1">
                <a:latin typeface="Arial" panose="020B0604020202020204" pitchFamily="34" charset="0"/>
                <a:cs typeface="Arial" panose="020B0604020202020204" pitchFamily="34" charset="0"/>
              </a:rPr>
              <a:t> </a:t>
            </a:r>
            <a:r>
              <a:rPr lang="tr-TR" sz="1900">
                <a:latin typeface="Arial" panose="020B0604020202020204" pitchFamily="34" charset="0"/>
                <a:cs typeface="Arial" panose="020B0604020202020204" pitchFamily="34" charset="0"/>
              </a:rPr>
              <a:t>bir kaynağın yerini işaret eden (sayfa, belge, resim vb.) belirli bir formata sahip karakter dizgisidir.</a:t>
            </a:r>
          </a:p>
          <a:p>
            <a:r>
              <a:rPr lang="tr-TR" sz="1900" b="1">
                <a:latin typeface="Arial" panose="020B0604020202020204" pitchFamily="34" charset="0"/>
                <a:cs typeface="Arial" panose="020B0604020202020204" pitchFamily="34" charset="0"/>
              </a:rPr>
              <a:t>URI (Uniform Resource Identifier -Tekdüzen Kaynak Tanımlayıcı):</a:t>
            </a:r>
            <a:r>
              <a:rPr lang="tr-TR" sz="1900">
                <a:latin typeface="Arial" panose="020B0604020202020204" pitchFamily="34" charset="0"/>
                <a:cs typeface="Arial" panose="020B0604020202020204" pitchFamily="34" charset="0"/>
              </a:rPr>
              <a:t> Bir kaynağı, adı veya her ikisini de tanımlamak için kullanılan karakter dizgisidir. Kısaca bir URL'nin altında bulunan kaynağın tam yoluna işaret eder.</a:t>
            </a:r>
            <a:r>
              <a:rPr lang="tr-TR" sz="1900" b="1">
                <a:latin typeface="Arial" panose="020B0604020202020204" pitchFamily="34" charset="0"/>
                <a:cs typeface="Arial" panose="020B0604020202020204" pitchFamily="34" charset="0"/>
              </a:rPr>
              <a:t> </a:t>
            </a:r>
            <a:r>
              <a:rPr lang="tr-TR" sz="1900">
                <a:latin typeface="Arial" panose="020B0604020202020204" pitchFamily="34" charset="0"/>
                <a:cs typeface="Arial" panose="020B0604020202020204" pitchFamily="34" charset="0"/>
              </a:rPr>
              <a:t>URI altında URL ve URN olmak üzere iki alanı kapsar.</a:t>
            </a:r>
          </a:p>
          <a:p>
            <a:r>
              <a:rPr lang="tr-TR" sz="1900">
                <a:latin typeface="Arial" panose="020B0604020202020204" pitchFamily="34" charset="0"/>
                <a:cs typeface="Arial" panose="020B0604020202020204" pitchFamily="34" charset="0"/>
              </a:rPr>
              <a:t>URL ile URI arasındaki fark ise URL’ler ana kaynak, URI’ler ise detayları gösterir.</a:t>
            </a:r>
          </a:p>
          <a:p>
            <a:r>
              <a:rPr lang="tr-TR" sz="1900">
                <a:latin typeface="Arial" panose="020B0604020202020204" pitchFamily="34" charset="0"/>
                <a:cs typeface="Arial" panose="020B0604020202020204" pitchFamily="34" charset="0"/>
              </a:rPr>
              <a:t>URL, bir web kaynağını yalnızca konumuna göre belirlemeye izin verirken, URI, adı veya konumu veya her ikisini de kullanarak bir web kaynağını tanımlamaya izin verir.</a:t>
            </a:r>
          </a:p>
          <a:p>
            <a:r>
              <a:rPr lang="tr-TR" sz="1900">
                <a:latin typeface="Arial" panose="020B0604020202020204" pitchFamily="34" charset="0"/>
                <a:cs typeface="Arial" panose="020B0604020202020204" pitchFamily="34" charset="0"/>
              </a:rPr>
              <a:t>Her URL, URI’dır ama her URI, URL değildir ve sadece tanımlayıcıdır.</a:t>
            </a:r>
          </a:p>
          <a:p>
            <a:endParaRPr lang="tr-TR"/>
          </a:p>
          <a:p>
            <a:endParaRPr lang="tr-TR">
              <a:latin typeface="Arial" panose="020B0604020202020204" pitchFamily="34" charset="0"/>
              <a:cs typeface="Arial" panose="020B0604020202020204" pitchFamily="34" charset="0"/>
            </a:endParaRPr>
          </a:p>
          <a:p>
            <a:endParaRPr lang="tr-TR"/>
          </a:p>
          <a:p>
            <a:pPr marL="0" indent="0">
              <a:buNone/>
            </a:pPr>
            <a:endParaRPr lang="tr-TR"/>
          </a:p>
        </p:txBody>
      </p:sp>
      <p:pic>
        <p:nvPicPr>
          <p:cNvPr id="13" name="Picture 3" descr="URI, URL ve URN nedir ? - Gülçin Akın - Medium">
            <a:extLst>
              <a:ext uri="{FF2B5EF4-FFF2-40B4-BE49-F238E27FC236}">
                <a16:creationId xmlns:a16="http://schemas.microsoft.com/office/drawing/2014/main" id="{2E63818B-C797-4921-B68B-0A6FD028A5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0025" y="2621245"/>
            <a:ext cx="4614827" cy="2680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869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D8725-5800-42F1-B231-656BEC728E99}"/>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10- </a:t>
            </a:r>
            <a:r>
              <a:rPr lang="tr-TR" cap="none">
                <a:latin typeface="Arial" panose="020B0604020202020204" pitchFamily="34" charset="0"/>
                <a:cs typeface="Arial" panose="020B0604020202020204" pitchFamily="34" charset="0"/>
              </a:rPr>
              <a:t>Ödev-5.Png</a:t>
            </a:r>
            <a:endParaRPr lang="tr-TR"/>
          </a:p>
        </p:txBody>
      </p:sp>
      <p:pic>
        <p:nvPicPr>
          <p:cNvPr id="5" name="Content Placeholder 4">
            <a:extLst>
              <a:ext uri="{FF2B5EF4-FFF2-40B4-BE49-F238E27FC236}">
                <a16:creationId xmlns:a16="http://schemas.microsoft.com/office/drawing/2014/main" id="{A095DF57-0B38-43A2-94C6-C2B5E67260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0340" y="2016125"/>
            <a:ext cx="6685644" cy="3449638"/>
          </a:xfrm>
        </p:spPr>
      </p:pic>
    </p:spTree>
    <p:extLst>
      <p:ext uri="{BB962C8B-B14F-4D97-AF65-F5344CB8AC3E}">
        <p14:creationId xmlns:p14="http://schemas.microsoft.com/office/powerpoint/2010/main" val="1414634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BFD27-807E-4EFE-94A7-6563108B4E18}"/>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11- </a:t>
            </a:r>
            <a:r>
              <a:rPr lang="tr-TR" cap="none">
                <a:latin typeface="Arial" panose="020B0604020202020204" pitchFamily="34" charset="0"/>
                <a:cs typeface="Arial" panose="020B0604020202020204" pitchFamily="34" charset="0"/>
              </a:rPr>
              <a:t>Ödev-6.Png</a:t>
            </a:r>
            <a:endParaRPr lang="tr-TR"/>
          </a:p>
        </p:txBody>
      </p:sp>
      <p:pic>
        <p:nvPicPr>
          <p:cNvPr id="5" name="Content Placeholder 4">
            <a:extLst>
              <a:ext uri="{FF2B5EF4-FFF2-40B4-BE49-F238E27FC236}">
                <a16:creationId xmlns:a16="http://schemas.microsoft.com/office/drawing/2014/main" id="{A2DAE257-0ED4-4368-915E-8F6BCB164E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0975" y="2294019"/>
            <a:ext cx="9604375" cy="2893850"/>
          </a:xfrm>
        </p:spPr>
      </p:pic>
    </p:spTree>
    <p:extLst>
      <p:ext uri="{BB962C8B-B14F-4D97-AF65-F5344CB8AC3E}">
        <p14:creationId xmlns:p14="http://schemas.microsoft.com/office/powerpoint/2010/main" val="1379874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0C360E6-F32F-4B7D-B0C1-E7E02A5779D2}"/>
              </a:ext>
            </a:extLst>
          </p:cNvPr>
          <p:cNvSpPr>
            <a:spLocks noGrp="1"/>
          </p:cNvSpPr>
          <p:nvPr>
            <p:ph type="title"/>
          </p:nvPr>
        </p:nvSpPr>
        <p:spPr>
          <a:xfrm>
            <a:off x="1454239" y="639192"/>
            <a:ext cx="8643154" cy="3004888"/>
          </a:xfrm>
        </p:spPr>
        <p:txBody>
          <a:bodyPr>
            <a:normAutofit/>
          </a:bodyPr>
          <a:lstStyle/>
          <a:p>
            <a:r>
              <a:rPr lang="tr-TR" sz="2400" b="1" cap="none">
                <a:latin typeface="Arial" panose="020B0604020202020204" pitchFamily="34" charset="0"/>
                <a:cs typeface="Arial" panose="020B0604020202020204" pitchFamily="34" charset="0"/>
              </a:rPr>
              <a:t>1-</a:t>
            </a:r>
            <a:r>
              <a:rPr lang="tr-TR" sz="2400" cap="none">
                <a:latin typeface="Arial" panose="020B0604020202020204" pitchFamily="34" charset="0"/>
                <a:cs typeface="Arial" panose="020B0604020202020204" pitchFamily="34" charset="0"/>
              </a:rPr>
              <a:t> display:none; visibility:none arasındaki fark nedir?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2-</a:t>
            </a:r>
            <a:r>
              <a:rPr lang="tr-TR" sz="2400" cap="none">
                <a:latin typeface="Arial" panose="020B0604020202020204" pitchFamily="34" charset="0"/>
                <a:cs typeface="Arial" panose="020B0604020202020204" pitchFamily="34" charset="0"/>
              </a:rPr>
              <a:t> pseudo class ile pseudo element nedir?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3-</a:t>
            </a:r>
            <a:r>
              <a:rPr lang="tr-TR" sz="2400" cap="none">
                <a:latin typeface="Arial" panose="020B0604020202020204" pitchFamily="34" charset="0"/>
                <a:cs typeface="Arial" panose="020B0604020202020204" pitchFamily="34" charset="0"/>
              </a:rPr>
              <a:t> group selectors: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4-</a:t>
            </a:r>
            <a:r>
              <a:rPr lang="tr-TR" sz="2400" cap="none">
                <a:latin typeface="Arial" panose="020B0604020202020204" pitchFamily="34" charset="0"/>
                <a:cs typeface="Arial" panose="020B0604020202020204" pitchFamily="34" charset="0"/>
              </a:rPr>
              <a:t> *  ==&gt;  div,p{} ==&gt; div p{} ==&gt;  div&gt;p{} ==&gt;  div+p{} ==&gt; div~p{} ==&gt;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5- </a:t>
            </a:r>
            <a:r>
              <a:rPr lang="tr-TR" sz="2400" cap="none">
                <a:latin typeface="Arial" panose="020B0604020202020204" pitchFamily="34" charset="0"/>
                <a:cs typeface="Arial" panose="020B0604020202020204" pitchFamily="34" charset="0"/>
              </a:rPr>
              <a:t>box-sizing: content-box; (default) / box-sizing: border-box;</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6-</a:t>
            </a:r>
            <a:r>
              <a:rPr lang="tr-TR" sz="2400" cap="none">
                <a:latin typeface="Arial" panose="020B0604020202020204" pitchFamily="34" charset="0"/>
                <a:cs typeface="Arial" panose="020B0604020202020204" pitchFamily="34" charset="0"/>
              </a:rPr>
              <a:t> tur1.png</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7-</a:t>
            </a:r>
            <a:r>
              <a:rPr lang="tr-TR" sz="2400" cap="none">
                <a:latin typeface="Arial" panose="020B0604020202020204" pitchFamily="34" charset="0"/>
                <a:cs typeface="Arial" panose="020B0604020202020204" pitchFamily="34" charset="0"/>
              </a:rPr>
              <a:t> tur2.png</a:t>
            </a:r>
          </a:p>
        </p:txBody>
      </p:sp>
      <p:sp>
        <p:nvSpPr>
          <p:cNvPr id="9" name="Text Placeholder 8">
            <a:extLst>
              <a:ext uri="{FF2B5EF4-FFF2-40B4-BE49-F238E27FC236}">
                <a16:creationId xmlns:a16="http://schemas.microsoft.com/office/drawing/2014/main" id="{68714243-BEC2-4A3A-B819-AAEC5FBCE268}"/>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1. hafta Çarşamba ödev (25.05.2022)</a:t>
            </a:r>
          </a:p>
          <a:p>
            <a:r>
              <a:rPr lang="tr-TR" b="1"/>
              <a:t>Hazırlayan:  </a:t>
            </a:r>
            <a:r>
              <a:rPr lang="tr-TR"/>
              <a:t>Tuba ARĞIN</a:t>
            </a:r>
          </a:p>
          <a:p>
            <a:endParaRPr lang="tr-TR"/>
          </a:p>
        </p:txBody>
      </p:sp>
    </p:spTree>
    <p:extLst>
      <p:ext uri="{BB962C8B-B14F-4D97-AF65-F5344CB8AC3E}">
        <p14:creationId xmlns:p14="http://schemas.microsoft.com/office/powerpoint/2010/main" val="968079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692188-D0D8-4D1A-B75A-EF9FC83EE370}"/>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display:none; visibility:none; Arasındaki Fark Nedir?</a:t>
            </a:r>
            <a:endParaRPr lang="tr-TR"/>
          </a:p>
        </p:txBody>
      </p:sp>
      <p:sp>
        <p:nvSpPr>
          <p:cNvPr id="5" name="Content Placeholder 4">
            <a:extLst>
              <a:ext uri="{FF2B5EF4-FFF2-40B4-BE49-F238E27FC236}">
                <a16:creationId xmlns:a16="http://schemas.microsoft.com/office/drawing/2014/main" id="{AE4176CD-FD77-4D7A-A25A-28AAC0CC4A4F}"/>
              </a:ext>
            </a:extLst>
          </p:cNvPr>
          <p:cNvSpPr>
            <a:spLocks noGrp="1"/>
          </p:cNvSpPr>
          <p:nvPr>
            <p:ph idx="1"/>
          </p:nvPr>
        </p:nvSpPr>
        <p:spPr/>
        <p:txBody>
          <a:bodyPr/>
          <a:lstStyle/>
          <a:p>
            <a:r>
              <a:rPr lang="tr-TR" b="1"/>
              <a:t>display</a:t>
            </a:r>
            <a:r>
              <a:rPr lang="tr-TR"/>
              <a:t>:</a:t>
            </a:r>
            <a:r>
              <a:rPr lang="tr-TR" b="1"/>
              <a:t>none; </a:t>
            </a:r>
            <a:r>
              <a:rPr lang="tr-TR" b="1">
                <a:sym typeface="Wingdings" panose="05000000000000000000" pitchFamily="2" charset="2"/>
              </a:rPr>
              <a:t></a:t>
            </a:r>
            <a:r>
              <a:rPr lang="tr-TR"/>
              <a:t> Elementi yok eder. </a:t>
            </a:r>
          </a:p>
          <a:p>
            <a:r>
              <a:rPr lang="tr-TR" b="1"/>
              <a:t>visibility:none; </a:t>
            </a:r>
            <a:r>
              <a:rPr lang="tr-TR">
                <a:sym typeface="Wingdings" panose="05000000000000000000" pitchFamily="2" charset="2"/>
              </a:rPr>
              <a:t></a:t>
            </a:r>
            <a:r>
              <a:rPr lang="tr-TR"/>
              <a:t> Element</a:t>
            </a:r>
            <a:r>
              <a:rPr lang="tr-TR">
                <a:solidFill>
                  <a:srgbClr val="24292F"/>
                </a:solidFill>
                <a:latin typeface="-apple-system"/>
              </a:rPr>
              <a:t> sayfada yer alır ancak kullanıcı tarafından görülmez. </a:t>
            </a:r>
            <a:r>
              <a:rPr lang="tr-TR"/>
              <a:t>Elementi ve sayfada kapladığı boşluğu yok eder.</a:t>
            </a:r>
          </a:p>
          <a:p>
            <a:endParaRPr lang="tr-TR"/>
          </a:p>
        </p:txBody>
      </p:sp>
    </p:spTree>
    <p:extLst>
      <p:ext uri="{BB962C8B-B14F-4D97-AF65-F5344CB8AC3E}">
        <p14:creationId xmlns:p14="http://schemas.microsoft.com/office/powerpoint/2010/main" val="1840369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4EC1F-D8EF-44E7-9B4D-1D96EE41E2DC}"/>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Pseudo Class ile Pseudo Element Nedir?</a:t>
            </a:r>
            <a:endParaRPr lang="tr-TR"/>
          </a:p>
        </p:txBody>
      </p:sp>
      <p:sp>
        <p:nvSpPr>
          <p:cNvPr id="3" name="Content Placeholder 2">
            <a:extLst>
              <a:ext uri="{FF2B5EF4-FFF2-40B4-BE49-F238E27FC236}">
                <a16:creationId xmlns:a16="http://schemas.microsoft.com/office/drawing/2014/main" id="{93AB1F9E-B3C4-4B14-ACAA-F51DEDA984DC}"/>
              </a:ext>
            </a:extLst>
          </p:cNvPr>
          <p:cNvSpPr>
            <a:spLocks noGrp="1"/>
          </p:cNvSpPr>
          <p:nvPr>
            <p:ph idx="1"/>
          </p:nvPr>
        </p:nvSpPr>
        <p:spPr/>
        <p:txBody>
          <a:bodyPr/>
          <a:lstStyle/>
          <a:p>
            <a:r>
              <a:rPr lang="tr-TR"/>
              <a:t>CSS</a:t>
            </a:r>
            <a:r>
              <a:rPr lang="tr-TR" b="1"/>
              <a:t> pseudo</a:t>
            </a:r>
            <a:r>
              <a:rPr lang="tr-TR"/>
              <a:t>-</a:t>
            </a:r>
            <a:r>
              <a:rPr lang="tr-TR" b="1"/>
              <a:t>class</a:t>
            </a:r>
            <a:r>
              <a:rPr lang="tr-TR"/>
              <a:t> ve </a:t>
            </a:r>
            <a:r>
              <a:rPr lang="tr-TR" b="1"/>
              <a:t>pseudo-elements</a:t>
            </a:r>
            <a:r>
              <a:rPr lang="tr-TR"/>
              <a:t> CSS'i destekleyen web tarayıcıları tarafından otomatik olarak tanınan (x)html hiyerarşisi ile erişemediğimiz element ve sınıflara erişmemizi sağlayan özel sınıf ve elementler olarak adlandırılmaktadır.</a:t>
            </a:r>
          </a:p>
          <a:p>
            <a:r>
              <a:rPr lang="tr-TR"/>
              <a:t>Bir öğenin özel durumunu tanımlamak için </a:t>
            </a:r>
            <a:r>
              <a:rPr lang="tr-TR" b="1"/>
              <a:t>pseudo</a:t>
            </a:r>
            <a:r>
              <a:rPr lang="tr-TR"/>
              <a:t>-</a:t>
            </a:r>
            <a:r>
              <a:rPr lang="tr-TR" b="1"/>
              <a:t>class </a:t>
            </a:r>
            <a:r>
              <a:rPr lang="tr-TR"/>
              <a:t>kullanılır.</a:t>
            </a:r>
          </a:p>
          <a:p>
            <a:r>
              <a:rPr lang="tr-TR"/>
              <a:t>Bir öğenin belirtilen bölümlerine stil vermek için bir </a:t>
            </a:r>
            <a:r>
              <a:rPr lang="tr-TR" b="1"/>
              <a:t>pseudo-elements</a:t>
            </a:r>
            <a:r>
              <a:rPr lang="tr-TR"/>
              <a:t> kullanılır.</a:t>
            </a:r>
          </a:p>
        </p:txBody>
      </p:sp>
    </p:spTree>
    <p:extLst>
      <p:ext uri="{BB962C8B-B14F-4D97-AF65-F5344CB8AC3E}">
        <p14:creationId xmlns:p14="http://schemas.microsoft.com/office/powerpoint/2010/main" val="2079525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EC1D7-5C2E-413C-AA89-8EA7E133AF1E}"/>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3- </a:t>
            </a:r>
            <a:r>
              <a:rPr lang="tr-TR" cap="none">
                <a:latin typeface="Arial" panose="020B0604020202020204" pitchFamily="34" charset="0"/>
                <a:cs typeface="Arial" panose="020B0604020202020204" pitchFamily="34" charset="0"/>
              </a:rPr>
              <a:t>Group Selectors:</a:t>
            </a:r>
            <a:endParaRPr lang="tr-TR"/>
          </a:p>
        </p:txBody>
      </p:sp>
      <p:sp>
        <p:nvSpPr>
          <p:cNvPr id="3" name="Content Placeholder 2">
            <a:extLst>
              <a:ext uri="{FF2B5EF4-FFF2-40B4-BE49-F238E27FC236}">
                <a16:creationId xmlns:a16="http://schemas.microsoft.com/office/drawing/2014/main" id="{1390FF4F-AE27-4FEC-9CD6-BE896B36ACF5}"/>
              </a:ext>
            </a:extLst>
          </p:cNvPr>
          <p:cNvSpPr>
            <a:spLocks noGrp="1"/>
          </p:cNvSpPr>
          <p:nvPr>
            <p:ph sz="half" idx="1"/>
          </p:nvPr>
        </p:nvSpPr>
        <p:spPr/>
        <p:txBody>
          <a:bodyPr/>
          <a:lstStyle/>
          <a:p>
            <a:r>
              <a:rPr lang="tr-TR"/>
              <a:t>CSS gruplama seçicisi, birden çok öğeyi seçmek ve bunları birlikte biçimlendirmek için kullanılır. Bu, her öğe için ortak stiller bildirmek için kodu ve ekstra çabayı azaltır. Seçicileri gruplamak için her seçici bir boşlukla ayrılır.</a:t>
            </a:r>
          </a:p>
          <a:p>
            <a:endParaRPr lang="tr-TR"/>
          </a:p>
        </p:txBody>
      </p:sp>
      <p:pic>
        <p:nvPicPr>
          <p:cNvPr id="13" name="Content Placeholder 12">
            <a:extLst>
              <a:ext uri="{FF2B5EF4-FFF2-40B4-BE49-F238E27FC236}">
                <a16:creationId xmlns:a16="http://schemas.microsoft.com/office/drawing/2014/main" id="{29402F86-B277-47E3-BDD1-FFEA748F384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2074901"/>
            <a:ext cx="4645025" cy="3327323"/>
          </a:xfrm>
        </p:spPr>
      </p:pic>
    </p:spTree>
    <p:extLst>
      <p:ext uri="{BB962C8B-B14F-4D97-AF65-F5344CB8AC3E}">
        <p14:creationId xmlns:p14="http://schemas.microsoft.com/office/powerpoint/2010/main" val="4271821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D2487-C5D4-47A0-B7D6-FBEF99592ACE}"/>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4-</a:t>
            </a:r>
            <a:r>
              <a:rPr lang="tr-TR" cap="none">
                <a:latin typeface="Arial" panose="020B0604020202020204" pitchFamily="34" charset="0"/>
                <a:cs typeface="Arial" panose="020B0604020202020204" pitchFamily="34" charset="0"/>
              </a:rPr>
              <a:t> *  ==&gt;  div,p{} ==&gt; div p{} ==&gt;  div&gt;p{} ==&gt;  div+p{} ==&gt; div~p{} ==&gt;</a:t>
            </a:r>
            <a:endParaRPr lang="tr-TR"/>
          </a:p>
        </p:txBody>
      </p:sp>
      <p:sp>
        <p:nvSpPr>
          <p:cNvPr id="3" name="Content Placeholder 2">
            <a:extLst>
              <a:ext uri="{FF2B5EF4-FFF2-40B4-BE49-F238E27FC236}">
                <a16:creationId xmlns:a16="http://schemas.microsoft.com/office/drawing/2014/main" id="{15388A0F-B03F-4213-8F36-E945C35A5802}"/>
              </a:ext>
            </a:extLst>
          </p:cNvPr>
          <p:cNvSpPr>
            <a:spLocks noGrp="1"/>
          </p:cNvSpPr>
          <p:nvPr>
            <p:ph idx="1"/>
          </p:nvPr>
        </p:nvSpPr>
        <p:spPr/>
        <p:txBody>
          <a:bodyPr/>
          <a:lstStyle/>
          <a:p>
            <a:r>
              <a:rPr lang="tr-TR">
                <a:latin typeface="Arial" panose="020B0604020202020204" pitchFamily="34" charset="0"/>
                <a:cs typeface="Arial" panose="020B0604020202020204" pitchFamily="34" charset="0"/>
              </a:rPr>
              <a:t> *  ==&gt; Tüm elementleri seçer.</a:t>
            </a:r>
          </a:p>
          <a:p>
            <a:r>
              <a:rPr lang="tr-TR">
                <a:latin typeface="Arial" panose="020B0604020202020204" pitchFamily="34" charset="0"/>
                <a:cs typeface="Arial" panose="020B0604020202020204" pitchFamily="34" charset="0"/>
              </a:rPr>
              <a:t>div,p{} ==&gt;</a:t>
            </a:r>
            <a:r>
              <a:rPr lang="en-US"/>
              <a:t> Tüm &lt;div&gt; öğelerini ve tüm &lt;p&gt; öğelerini seçer</a:t>
            </a:r>
            <a:r>
              <a:rPr lang="tr-TR"/>
              <a:t>.</a:t>
            </a:r>
          </a:p>
          <a:p>
            <a:r>
              <a:rPr lang="tr-TR">
                <a:latin typeface="Arial" panose="020B0604020202020204" pitchFamily="34" charset="0"/>
                <a:cs typeface="Arial" panose="020B0604020202020204" pitchFamily="34" charset="0"/>
              </a:rPr>
              <a:t>div p{} ==&gt;</a:t>
            </a:r>
            <a:r>
              <a:rPr lang="en-US"/>
              <a:t> &lt;</a:t>
            </a:r>
            <a:r>
              <a:rPr lang="tr-TR"/>
              <a:t>d</a:t>
            </a:r>
            <a:r>
              <a:rPr lang="en-US"/>
              <a:t>iv&gt; öğelerinin içindeki tüm &lt;p&gt; öğelerini seçer</a:t>
            </a:r>
            <a:r>
              <a:rPr lang="tr-TR"/>
              <a:t>.</a:t>
            </a:r>
          </a:p>
          <a:p>
            <a:r>
              <a:rPr lang="tr-TR">
                <a:latin typeface="Arial" panose="020B0604020202020204" pitchFamily="34" charset="0"/>
                <a:cs typeface="Arial" panose="020B0604020202020204" pitchFamily="34" charset="0"/>
              </a:rPr>
              <a:t>div&gt;p{} ==&gt;</a:t>
            </a:r>
            <a:r>
              <a:rPr lang="en-US"/>
              <a:t> Üst öğenin &lt;div&gt; öğesi olduğu tüm &lt;p&gt; öğelerini seçer</a:t>
            </a:r>
            <a:r>
              <a:rPr lang="tr-TR"/>
              <a:t>.</a:t>
            </a:r>
          </a:p>
          <a:p>
            <a:r>
              <a:rPr lang="tr-TR">
                <a:latin typeface="Arial" panose="020B0604020202020204" pitchFamily="34" charset="0"/>
                <a:cs typeface="Arial" panose="020B0604020202020204" pitchFamily="34" charset="0"/>
              </a:rPr>
              <a:t>div+p{} ==&gt;</a:t>
            </a:r>
            <a:r>
              <a:rPr lang="en-US"/>
              <a:t> &lt;</a:t>
            </a:r>
            <a:r>
              <a:rPr lang="tr-TR"/>
              <a:t>d</a:t>
            </a:r>
            <a:r>
              <a:rPr lang="en-US"/>
              <a:t>iv&gt;</a:t>
            </a:r>
            <a:r>
              <a:rPr lang="tr-TR"/>
              <a:t> ve &lt;p&gt; aynı seviyede olacak,</a:t>
            </a:r>
            <a:r>
              <a:rPr lang="en-US"/>
              <a:t> &lt;</a:t>
            </a:r>
            <a:r>
              <a:rPr lang="tr-TR"/>
              <a:t>d</a:t>
            </a:r>
            <a:r>
              <a:rPr lang="en-US"/>
              <a:t>iv&gt;</a:t>
            </a:r>
            <a:r>
              <a:rPr lang="tr-TR"/>
              <a:t> </a:t>
            </a:r>
            <a:r>
              <a:rPr lang="en-US"/>
              <a:t>öğelerinden hemen sonra yerleştirilen ilk &lt;p&gt; öğesini seçer</a:t>
            </a:r>
            <a:r>
              <a:rPr lang="tr-TR"/>
              <a:t>.</a:t>
            </a:r>
            <a:r>
              <a:rPr lang="en-US"/>
              <a:t> </a:t>
            </a:r>
            <a:endParaRPr lang="tr-TR"/>
          </a:p>
          <a:p>
            <a:r>
              <a:rPr lang="tr-TR">
                <a:latin typeface="Arial" panose="020B0604020202020204" pitchFamily="34" charset="0"/>
                <a:cs typeface="Arial" panose="020B0604020202020204" pitchFamily="34" charset="0"/>
              </a:rPr>
              <a:t>div~p{} ==&gt;</a:t>
            </a:r>
            <a:r>
              <a:rPr lang="tr-TR">
                <a:solidFill>
                  <a:srgbClr val="24292F"/>
                </a:solidFill>
                <a:latin typeface="-apple-system"/>
              </a:rPr>
              <a:t> &lt;div&gt; ile &lt;p&gt; aynı seviyede gelen &lt;p&gt; ögelerini seçer.</a:t>
            </a:r>
            <a:endParaRPr lang="tr-TR"/>
          </a:p>
        </p:txBody>
      </p:sp>
    </p:spTree>
    <p:extLst>
      <p:ext uri="{BB962C8B-B14F-4D97-AF65-F5344CB8AC3E}">
        <p14:creationId xmlns:p14="http://schemas.microsoft.com/office/powerpoint/2010/main" val="3815307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2E8B2-75F3-4324-87C3-574BF03B1694}"/>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5- </a:t>
            </a:r>
            <a:r>
              <a:rPr lang="tr-TR" cap="none">
                <a:latin typeface="Arial" panose="020B0604020202020204" pitchFamily="34" charset="0"/>
                <a:cs typeface="Arial" panose="020B0604020202020204" pitchFamily="34" charset="0"/>
              </a:rPr>
              <a:t>box-sizing: content-box; (default)/ box-sizing: border-box;</a:t>
            </a:r>
            <a:endParaRPr lang="tr-TR"/>
          </a:p>
        </p:txBody>
      </p:sp>
      <p:sp>
        <p:nvSpPr>
          <p:cNvPr id="3" name="Content Placeholder 2">
            <a:extLst>
              <a:ext uri="{FF2B5EF4-FFF2-40B4-BE49-F238E27FC236}">
                <a16:creationId xmlns:a16="http://schemas.microsoft.com/office/drawing/2014/main" id="{6A244693-FD29-4EFF-B3C6-09B606C7C01C}"/>
              </a:ext>
            </a:extLst>
          </p:cNvPr>
          <p:cNvSpPr>
            <a:spLocks noGrp="1"/>
          </p:cNvSpPr>
          <p:nvPr>
            <p:ph idx="1"/>
          </p:nvPr>
        </p:nvSpPr>
        <p:spPr/>
        <p:txBody>
          <a:bodyPr/>
          <a:lstStyle/>
          <a:p>
            <a:pPr marL="0" indent="0">
              <a:buNone/>
            </a:pPr>
            <a:r>
              <a:rPr lang="tr-TR"/>
              <a:t>HTML'de varsayılan olarak her öğe dikdörtgen şekilli bir nesnedir. Web sayfasında göründükleri şekilden bağımsız olarak tüm öğeler tarayıcı tarafından dikdörtgen olarak çizilir ve işlenir.</a:t>
            </a:r>
          </a:p>
          <a:p>
            <a:r>
              <a:rPr lang="tr-TR" b="1">
                <a:latin typeface="Arial" panose="020B0604020202020204" pitchFamily="34" charset="0"/>
                <a:cs typeface="Arial" panose="020B0604020202020204" pitchFamily="34" charset="0"/>
              </a:rPr>
              <a:t>box-sizing: content-box;</a:t>
            </a:r>
            <a:r>
              <a:rPr lang="tr-TR">
                <a:latin typeface="Arial" panose="020B0604020202020204" pitchFamily="34" charset="0"/>
                <a:cs typeface="Arial" panose="020B0604020202020204" pitchFamily="34" charset="0"/>
                <a:sym typeface="Wingdings" panose="05000000000000000000" pitchFamily="2" charset="2"/>
              </a:rPr>
              <a:t></a:t>
            </a:r>
            <a:r>
              <a:rPr lang="tr-TR" b="1"/>
              <a:t>  </a:t>
            </a:r>
            <a:r>
              <a:rPr lang="tr-TR"/>
              <a:t>Varsayılan genişlik ve yükseklik değerleri yalnızca öğenin içeriği için geçerlidir. Dolgu ve kenarlık kutunun dışına eklenir.</a:t>
            </a:r>
          </a:p>
          <a:p>
            <a:r>
              <a:rPr lang="tr-TR" b="1">
                <a:latin typeface="Arial" panose="020B0604020202020204" pitchFamily="34" charset="0"/>
                <a:cs typeface="Arial" panose="020B0604020202020204" pitchFamily="34" charset="0"/>
              </a:rPr>
              <a:t>box-sizing: border-box</a:t>
            </a:r>
            <a:r>
              <a:rPr lang="tr-TR">
                <a:latin typeface="Arial" panose="020B0604020202020204" pitchFamily="34" charset="0"/>
                <a:cs typeface="Arial" panose="020B0604020202020204" pitchFamily="34" charset="0"/>
              </a:rPr>
              <a:t>; </a:t>
            </a:r>
            <a:r>
              <a:rPr lang="tr-TR">
                <a:latin typeface="Arial" panose="020B0604020202020204" pitchFamily="34" charset="0"/>
                <a:cs typeface="Arial" panose="020B0604020202020204" pitchFamily="34" charset="0"/>
                <a:sym typeface="Wingdings" panose="05000000000000000000" pitchFamily="2" charset="2"/>
              </a:rPr>
              <a:t></a:t>
            </a:r>
            <a:r>
              <a:rPr lang="tr-TR"/>
              <a:t>Genişlik ve yükseklik değerleri içerik, dolgu ve kenarlık için geçerlidir.</a:t>
            </a:r>
          </a:p>
          <a:p>
            <a:endParaRPr lang="tr-TR"/>
          </a:p>
        </p:txBody>
      </p:sp>
    </p:spTree>
    <p:extLst>
      <p:ext uri="{BB962C8B-B14F-4D97-AF65-F5344CB8AC3E}">
        <p14:creationId xmlns:p14="http://schemas.microsoft.com/office/powerpoint/2010/main" val="3388165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CC3C6-E5A4-4510-8D8E-98BD141E83F6}"/>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5- </a:t>
            </a:r>
            <a:r>
              <a:rPr lang="tr-TR" cap="none">
                <a:latin typeface="Arial" panose="020B0604020202020204" pitchFamily="34" charset="0"/>
                <a:cs typeface="Arial" panose="020B0604020202020204" pitchFamily="34" charset="0"/>
              </a:rPr>
              <a:t>box-sizing: content-box; (default)/ box-sizing: border-box;</a:t>
            </a:r>
            <a:endParaRPr lang="tr-TR"/>
          </a:p>
        </p:txBody>
      </p:sp>
      <p:pic>
        <p:nvPicPr>
          <p:cNvPr id="5" name="Content Placeholder 4">
            <a:extLst>
              <a:ext uri="{FF2B5EF4-FFF2-40B4-BE49-F238E27FC236}">
                <a16:creationId xmlns:a16="http://schemas.microsoft.com/office/drawing/2014/main" id="{1D7C6282-C739-4F13-B9AE-AA266A4295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6211" y="2016125"/>
            <a:ext cx="8573902" cy="3449638"/>
          </a:xfrm>
        </p:spPr>
      </p:pic>
    </p:spTree>
    <p:extLst>
      <p:ext uri="{BB962C8B-B14F-4D97-AF65-F5344CB8AC3E}">
        <p14:creationId xmlns:p14="http://schemas.microsoft.com/office/powerpoint/2010/main" val="263432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1760F-DBA1-4B35-87DB-66ECD834A5D2}"/>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6-</a:t>
            </a:r>
            <a:r>
              <a:rPr lang="tr-TR" cap="none">
                <a:latin typeface="Arial" panose="020B0604020202020204" pitchFamily="34" charset="0"/>
                <a:cs typeface="Arial" panose="020B0604020202020204" pitchFamily="34" charset="0"/>
              </a:rPr>
              <a:t> tur1.png</a:t>
            </a:r>
            <a:endParaRPr lang="tr-TR"/>
          </a:p>
        </p:txBody>
      </p:sp>
      <p:pic>
        <p:nvPicPr>
          <p:cNvPr id="5" name="Content Placeholder 4">
            <a:extLst>
              <a:ext uri="{FF2B5EF4-FFF2-40B4-BE49-F238E27FC236}">
                <a16:creationId xmlns:a16="http://schemas.microsoft.com/office/drawing/2014/main" id="{DC681D5A-5F53-4092-9FBE-429F0349AA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2386" y="2016125"/>
            <a:ext cx="7581552" cy="3449638"/>
          </a:xfrm>
        </p:spPr>
      </p:pic>
    </p:spTree>
    <p:extLst>
      <p:ext uri="{BB962C8B-B14F-4D97-AF65-F5344CB8AC3E}">
        <p14:creationId xmlns:p14="http://schemas.microsoft.com/office/powerpoint/2010/main" val="1827261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8AE1-53AA-4600-89C5-C676F879C5B7}"/>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HTTP Yapısı Nedir Ne İçin Kullanılır? </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535C2F8-7723-46BC-A685-6E3CA4FCCA6D}"/>
              </a:ext>
            </a:extLst>
          </p:cNvPr>
          <p:cNvSpPr>
            <a:spLocks noGrp="1"/>
          </p:cNvSpPr>
          <p:nvPr>
            <p:ph idx="1"/>
          </p:nvPr>
        </p:nvSpPr>
        <p:spPr/>
        <p:txBody>
          <a:bodyPr>
            <a:normAutofit fontScale="92500" lnSpcReduction="20000"/>
          </a:bodyPr>
          <a:lstStyle/>
          <a:p>
            <a:r>
              <a:rPr lang="tr-TR" sz="1900" b="1">
                <a:latin typeface="Arial" panose="020B0604020202020204" pitchFamily="34" charset="0"/>
                <a:cs typeface="Arial" panose="020B0604020202020204" pitchFamily="34" charset="0"/>
              </a:rPr>
              <a:t>HTTP (Hypertext Transfer Protocol – Hiper Metin Transferi Protokolü):  </a:t>
            </a:r>
            <a:r>
              <a:rPr lang="tr-TR" sz="1900">
                <a:latin typeface="Arial" panose="020B0604020202020204" pitchFamily="34" charset="0"/>
                <a:cs typeface="Arial" panose="020B0604020202020204" pitchFamily="34" charset="0"/>
              </a:rPr>
              <a:t>Web tarayıcıdan veya istemciden gelen talepler ile web sunucularından gelen cevaplar arasındaki yolu sağlayan yapıdır. HTML belgeleri, resimler, videolar, sorgu sonuçları vb. veriler, World Wide Web'de TCP kullanılarak HTTP tarafından iletilir.</a:t>
            </a:r>
          </a:p>
          <a:p>
            <a:pPr fontAlgn="t"/>
            <a:r>
              <a:rPr lang="tr-TR" sz="1900" b="1">
                <a:latin typeface="Arial" panose="020B0604020202020204" pitchFamily="34" charset="0"/>
                <a:cs typeface="Arial" panose="020B0604020202020204" pitchFamily="34" charset="0"/>
              </a:rPr>
              <a:t>HTTP Ne İşe Yarar?</a:t>
            </a:r>
          </a:p>
          <a:p>
            <a:pPr fontAlgn="t"/>
            <a:r>
              <a:rPr lang="tr-TR" sz="1900">
                <a:latin typeface="Arial" panose="020B0604020202020204" pitchFamily="34" charset="0"/>
                <a:cs typeface="Arial" panose="020B0604020202020204" pitchFamily="34" charset="0"/>
              </a:rPr>
              <a:t>İnternet tarayıcımızı açıp bir web sitesine giriş yapmak için adresini başında http koyarak yazıp enter tuşuna bastığımızda, aslında web tarayıcınız bağlanmak istediğiniz internet sitesinin web sunucusunda bir http komutu gönderir. İstek ve cevap olarak yanıtlanan bu olayın gerçekleşmesinin sonucundaysa karşınıza web sitesi getirilir. Başka bir deyişle HTTP’ye daha genel bir çerçeveden bakarak kullanıcıların internet sitelerine bağlanabilmelerine olanak sağlayan anahtardır diyebiliriz.</a:t>
            </a:r>
          </a:p>
          <a:p>
            <a:pPr marL="0" indent="0">
              <a:buNone/>
            </a:pPr>
            <a:endParaRPr lang="tr-TR"/>
          </a:p>
        </p:txBody>
      </p:sp>
    </p:spTree>
    <p:extLst>
      <p:ext uri="{BB962C8B-B14F-4D97-AF65-F5344CB8AC3E}">
        <p14:creationId xmlns:p14="http://schemas.microsoft.com/office/powerpoint/2010/main" val="3221028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39470-9A84-4EFD-8371-A4AD7CD9C84F}"/>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7-</a:t>
            </a:r>
            <a:r>
              <a:rPr lang="tr-TR" cap="none">
                <a:latin typeface="Arial" panose="020B0604020202020204" pitchFamily="34" charset="0"/>
                <a:cs typeface="Arial" panose="020B0604020202020204" pitchFamily="34" charset="0"/>
              </a:rPr>
              <a:t> tur2.png</a:t>
            </a:r>
            <a:endParaRPr lang="tr-TR"/>
          </a:p>
        </p:txBody>
      </p:sp>
      <p:pic>
        <p:nvPicPr>
          <p:cNvPr id="5" name="Content Placeholder 4">
            <a:extLst>
              <a:ext uri="{FF2B5EF4-FFF2-40B4-BE49-F238E27FC236}">
                <a16:creationId xmlns:a16="http://schemas.microsoft.com/office/drawing/2014/main" id="{76238288-C710-483A-9565-CD84D3ABBB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8661" y="2016125"/>
            <a:ext cx="7529003" cy="3449638"/>
          </a:xfrm>
        </p:spPr>
      </p:pic>
    </p:spTree>
    <p:extLst>
      <p:ext uri="{BB962C8B-B14F-4D97-AF65-F5344CB8AC3E}">
        <p14:creationId xmlns:p14="http://schemas.microsoft.com/office/powerpoint/2010/main" val="3278952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3123C1-AF03-4A91-8F61-6314A5186CF2}"/>
              </a:ext>
            </a:extLst>
          </p:cNvPr>
          <p:cNvSpPr>
            <a:spLocks noGrp="1"/>
          </p:cNvSpPr>
          <p:nvPr>
            <p:ph type="title"/>
          </p:nvPr>
        </p:nvSpPr>
        <p:spPr>
          <a:xfrm>
            <a:off x="1454239" y="1438183"/>
            <a:ext cx="8643154" cy="2205897"/>
          </a:xfrm>
        </p:spPr>
        <p:txBody>
          <a:bodyPr>
            <a:normAutofit/>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bootstrap ==&gt; cdn, integrity ve crossorigin </a:t>
            </a:r>
            <a:br>
              <a:rPr lang="tr-TR" cap="none">
                <a:latin typeface="Arial" panose="020B0604020202020204" pitchFamily="34" charset="0"/>
                <a:cs typeface="Arial" panose="020B0604020202020204" pitchFamily="34" charset="0"/>
              </a:rPr>
            </a:br>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ödev6.png/to-do list</a:t>
            </a:r>
          </a:p>
        </p:txBody>
      </p:sp>
      <p:sp>
        <p:nvSpPr>
          <p:cNvPr id="5" name="Text Placeholder 4">
            <a:extLst>
              <a:ext uri="{FF2B5EF4-FFF2-40B4-BE49-F238E27FC236}">
                <a16:creationId xmlns:a16="http://schemas.microsoft.com/office/drawing/2014/main" id="{34586F03-787A-4F2A-BA90-1DA7F346DFFE}"/>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1. hafta perşembe ödev (26.05.2022)</a:t>
            </a:r>
          </a:p>
          <a:p>
            <a:r>
              <a:rPr lang="tr-TR" b="1"/>
              <a:t>Hazırlayan:  </a:t>
            </a:r>
            <a:r>
              <a:rPr lang="tr-TR"/>
              <a:t>Tuba ARĞIN</a:t>
            </a:r>
          </a:p>
          <a:p>
            <a:endParaRPr lang="tr-TR"/>
          </a:p>
        </p:txBody>
      </p:sp>
    </p:spTree>
    <p:extLst>
      <p:ext uri="{BB962C8B-B14F-4D97-AF65-F5344CB8AC3E}">
        <p14:creationId xmlns:p14="http://schemas.microsoft.com/office/powerpoint/2010/main" val="2267385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63559-C526-4475-81DB-18D607B46907}"/>
              </a:ext>
            </a:extLst>
          </p:cNvPr>
          <p:cNvSpPr>
            <a:spLocks noGrp="1"/>
          </p:cNvSpPr>
          <p:nvPr>
            <p:ph type="title"/>
          </p:nvPr>
        </p:nvSpPr>
        <p:spPr/>
        <p:txBody>
          <a:bodyPr>
            <a:normAutofit/>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Bootstrap ==&gt; integrity ve crossorigin </a:t>
            </a:r>
            <a:br>
              <a:rPr lang="tr-TR" b="1"/>
            </a:br>
            <a:endParaRPr lang="tr-TR"/>
          </a:p>
        </p:txBody>
      </p:sp>
      <p:sp>
        <p:nvSpPr>
          <p:cNvPr id="3" name="Content Placeholder 2">
            <a:extLst>
              <a:ext uri="{FF2B5EF4-FFF2-40B4-BE49-F238E27FC236}">
                <a16:creationId xmlns:a16="http://schemas.microsoft.com/office/drawing/2014/main" id="{FCB97CAA-EA6B-4A91-93F1-A34280DE83E2}"/>
              </a:ext>
            </a:extLst>
          </p:cNvPr>
          <p:cNvSpPr>
            <a:spLocks noGrp="1"/>
          </p:cNvSpPr>
          <p:nvPr>
            <p:ph idx="1"/>
          </p:nvPr>
        </p:nvSpPr>
        <p:spPr/>
        <p:txBody>
          <a:bodyPr>
            <a:normAutofit fontScale="70000" lnSpcReduction="20000"/>
          </a:bodyPr>
          <a:lstStyle/>
          <a:p>
            <a:r>
              <a:rPr lang="tr-TR" b="1">
                <a:latin typeface="Arial" panose="020B0604020202020204" pitchFamily="34" charset="0"/>
                <a:cs typeface="Arial" panose="020B0604020202020204" pitchFamily="34" charset="0"/>
              </a:rPr>
              <a:t>İntegrity: </a:t>
            </a:r>
            <a:r>
              <a:rPr lang="tr-TR">
                <a:latin typeface="Arial" panose="020B0604020202020204" pitchFamily="34" charset="0"/>
                <a:cs typeface="Arial" panose="020B0604020202020204" pitchFamily="34" charset="0"/>
              </a:rPr>
              <a:t>özniteliğini kullanmanın ana noktası, ağ güvenliğini artırmaktır. Mesele şu ki, kullanıcılar CDN sunucularından birine dayalı bir web sitesine tarayıcı üzerinden ilk kez bağlanırken, yüklenen verilerin kaynağının kötü amaçlı olup olmadığını doğrulayamıyorlar.</a:t>
            </a:r>
          </a:p>
          <a:p>
            <a:r>
              <a:rPr lang="tr-TR">
                <a:latin typeface="Arial" panose="020B0604020202020204" pitchFamily="34" charset="0"/>
                <a:cs typeface="Arial" panose="020B0604020202020204" pitchFamily="34" charset="0"/>
              </a:rPr>
              <a:t>Teknik olarak, integrity özelliği tam da bu konuda yardımcı olur, veri kaynağının doğru şekilde doğrulanmasını sağlar. Yani sadece tarayıcının doğru kaynak dosyadaki sayıları CDN sunucusunda bulunan kaynak dosyanın talep ettiği miktarlarla doğrulamasını sağlar.</a:t>
            </a:r>
          </a:p>
          <a:p>
            <a:r>
              <a:rPr lang="tr-TR">
                <a:latin typeface="Arial" panose="020B0604020202020204" pitchFamily="34" charset="0"/>
                <a:cs typeface="Arial" panose="020B0604020202020204" pitchFamily="34" charset="0"/>
              </a:rPr>
              <a:t>Biraz daha derine inersek, bu kaynağın belirlenmiş şifreli karma değeri ve tarayıcıda önceden tanımlanmış bir değere uygunluğunun kontrol edilmesi durumunda, kod yürütülür ve kullanıcı isteği başarıyla işlenir.</a:t>
            </a:r>
          </a:p>
          <a:p>
            <a:r>
              <a:rPr lang="tr-TR">
                <a:latin typeface="Arial" panose="020B0604020202020204" pitchFamily="34" charset="0"/>
                <a:cs typeface="Arial" panose="020B0604020202020204" pitchFamily="34" charset="0"/>
              </a:rPr>
              <a:t>Böylece, son kullanıcı, ağ dolandırıcılarının kaynağın yerini almadığından emin olur; bu, CDN sunucularında hacklenen veri kaynakları söz konusu olduğunda çok alakalı bir yazılım önlemidir.</a:t>
            </a:r>
          </a:p>
          <a:p>
            <a:r>
              <a:rPr lang="tr-TR">
                <a:latin typeface="Arial" panose="020B0604020202020204" pitchFamily="34" charset="0"/>
                <a:cs typeface="Arial" panose="020B0604020202020204" pitchFamily="34" charset="0"/>
              </a:rPr>
              <a:t>Bu özniteliğe sahip bir geliştirici olarak, sunucu tarafında veri kaynaklarının bütünlüğünü kontrol etmek için birçok fırsat elde edersiniz. Ancak, web tarayıcılarının bazı eski sürümlerinin bunu desteklemediğini ve veri kaynağı her değiştiğinde ayarlanması gerektiğini unutmamak önemlidir.</a:t>
            </a:r>
          </a:p>
          <a:p>
            <a:endParaRPr lang="tr-TR"/>
          </a:p>
        </p:txBody>
      </p:sp>
    </p:spTree>
    <p:extLst>
      <p:ext uri="{BB962C8B-B14F-4D97-AF65-F5344CB8AC3E}">
        <p14:creationId xmlns:p14="http://schemas.microsoft.com/office/powerpoint/2010/main" val="33490522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0F83E-A255-44E5-A023-1C46C4FDFB2D}"/>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Bootstrap ==&gt; integrity ve crossorigin</a:t>
            </a:r>
            <a:br>
              <a:rPr lang="tr-TR" b="1"/>
            </a:br>
            <a:endParaRPr lang="tr-TR"/>
          </a:p>
        </p:txBody>
      </p:sp>
      <p:sp>
        <p:nvSpPr>
          <p:cNvPr id="3" name="Content Placeholder 2">
            <a:extLst>
              <a:ext uri="{FF2B5EF4-FFF2-40B4-BE49-F238E27FC236}">
                <a16:creationId xmlns:a16="http://schemas.microsoft.com/office/drawing/2014/main" id="{5A6C5BF0-B30D-4E0B-8C6F-A5DD3DFD8D84}"/>
              </a:ext>
            </a:extLst>
          </p:cNvPr>
          <p:cNvSpPr>
            <a:spLocks noGrp="1"/>
          </p:cNvSpPr>
          <p:nvPr>
            <p:ph idx="1"/>
          </p:nvPr>
        </p:nvSpPr>
        <p:spPr/>
        <p:txBody>
          <a:bodyPr>
            <a:normAutofit fontScale="85000" lnSpcReduction="20000"/>
          </a:bodyPr>
          <a:lstStyle/>
          <a:p>
            <a:pPr marL="0" indent="0">
              <a:buNone/>
            </a:pPr>
            <a:r>
              <a:rPr lang="tr-TR"/>
              <a:t> </a:t>
            </a:r>
            <a:r>
              <a:rPr lang="tr-TR" b="1"/>
              <a:t>CDN: (</a:t>
            </a:r>
            <a:r>
              <a:rPr lang="tr-TR"/>
              <a:t>Delivery Network Content/İçerik Dağıtım Ağı) Bir web sitesine erişmek isteyen kullanıcıları, coğrafi olarak kendilerine en yakın yerde konumlanmış sunuculara yönlendiren ve bu sunucular üzerinden hizmet almalarını sağlayan bir sunucu ağı sistemidir. </a:t>
            </a:r>
          </a:p>
          <a:p>
            <a:r>
              <a:rPr lang="tr-TR" sz="1900" b="1">
                <a:latin typeface="Arial" panose="020B0604020202020204" pitchFamily="34" charset="0"/>
                <a:cs typeface="Arial" panose="020B0604020202020204" pitchFamily="34" charset="0"/>
              </a:rPr>
              <a:t>Crossorigin: </a:t>
            </a:r>
            <a:r>
              <a:rPr lang="tr-TR" sz="1900">
                <a:latin typeface="Arial" panose="020B0604020202020204" pitchFamily="34" charset="0"/>
                <a:cs typeface="Arial" panose="020B0604020202020204" pitchFamily="34" charset="0"/>
              </a:rPr>
              <a:t>Geliştiricilerin CDN performans oranlarını optimize etmesine yardımcı olurken aynı zamanda web sitesi kodunu kötü amaçlı komut dosyalarından korur.</a:t>
            </a:r>
          </a:p>
          <a:p>
            <a:r>
              <a:rPr lang="tr-TR" sz="1900">
                <a:latin typeface="Arial" panose="020B0604020202020204" pitchFamily="34" charset="0"/>
                <a:cs typeface="Arial" panose="020B0604020202020204" pitchFamily="34" charset="0"/>
              </a:rPr>
              <a:t>Özellikle, Crossorigin, çerezleri indirmeden veya kimlik doğrulama prosedürünü gerçekleştirmeden sitenin program kodunu anonim modda indirir. Bu şekilde, ağ dolandırıcılarının adresleri kolayca değiştirebileceği belirli bir CDN sunucusuna siteyi ilk yüklediğinizde kullanıcı verilerinin sızmasını önler.</a:t>
            </a:r>
          </a:p>
          <a:p>
            <a:r>
              <a:rPr lang="tr-TR" sz="1900">
                <a:latin typeface="Arial" panose="020B0604020202020204" pitchFamily="34" charset="0"/>
                <a:cs typeface="Arial" panose="020B0604020202020204" pitchFamily="34" charset="0"/>
              </a:rPr>
              <a:t>Özniteliğin iki ek parametresi vardır: indirilebilir öğeye yönelik isteklerin çerez gerektirmeyeceğini belirleyen anonim ve kullanıcı kimlik doğrulaması sırasında güvenli veri aktarımına izin veren use-credentials .</a:t>
            </a:r>
          </a:p>
          <a:p>
            <a:endParaRPr lang="tr-TR"/>
          </a:p>
          <a:p>
            <a:endParaRPr lang="tr-TR"/>
          </a:p>
        </p:txBody>
      </p:sp>
    </p:spTree>
    <p:extLst>
      <p:ext uri="{BB962C8B-B14F-4D97-AF65-F5344CB8AC3E}">
        <p14:creationId xmlns:p14="http://schemas.microsoft.com/office/powerpoint/2010/main" val="6067155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544E6-8F19-4AAC-96B1-82C216242CEE}"/>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ödev6.png/to-do list</a:t>
            </a:r>
            <a:endParaRPr lang="tr-TR"/>
          </a:p>
        </p:txBody>
      </p:sp>
      <p:pic>
        <p:nvPicPr>
          <p:cNvPr id="5" name="Content Placeholder 4">
            <a:extLst>
              <a:ext uri="{FF2B5EF4-FFF2-40B4-BE49-F238E27FC236}">
                <a16:creationId xmlns:a16="http://schemas.microsoft.com/office/drawing/2014/main" id="{71E62457-DBE8-4111-BEE3-4B4A0C6E08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6850" y="2016125"/>
            <a:ext cx="6652625" cy="3449638"/>
          </a:xfrm>
        </p:spPr>
      </p:pic>
    </p:spTree>
    <p:extLst>
      <p:ext uri="{BB962C8B-B14F-4D97-AF65-F5344CB8AC3E}">
        <p14:creationId xmlns:p14="http://schemas.microsoft.com/office/powerpoint/2010/main" val="3187098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F234A-C979-44BB-95A0-A8666248EF80}"/>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3) </a:t>
            </a:r>
            <a:r>
              <a:rPr lang="tr-TR" cap="none">
                <a:latin typeface="Arial" panose="020B0604020202020204" pitchFamily="34" charset="0"/>
                <a:cs typeface="Arial" panose="020B0604020202020204" pitchFamily="34" charset="0"/>
              </a:rPr>
              <a:t>Npm Node.js Nedir? </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B818B9C-47D8-4423-AB01-39EDCCC9ADC1}"/>
              </a:ext>
            </a:extLst>
          </p:cNvPr>
          <p:cNvSpPr>
            <a:spLocks noGrp="1"/>
          </p:cNvSpPr>
          <p:nvPr>
            <p:ph idx="1"/>
          </p:nvPr>
        </p:nvSpPr>
        <p:spPr/>
        <p:txBody>
          <a:bodyPr>
            <a:normAutofit fontScale="85000" lnSpcReduction="20000"/>
          </a:bodyPr>
          <a:lstStyle/>
          <a:p>
            <a:r>
              <a:rPr lang="tr-TR" b="1">
                <a:latin typeface="Arial" panose="020B0604020202020204" pitchFamily="34" charset="0"/>
                <a:cs typeface="Arial" panose="020B0604020202020204" pitchFamily="34" charset="0"/>
              </a:rPr>
              <a:t>NPM (Node Package Manager / Node Packaged Modules): </a:t>
            </a:r>
            <a:r>
              <a:rPr lang="tr-TR">
                <a:latin typeface="Arial" panose="020B0604020202020204" pitchFamily="34" charset="0"/>
                <a:cs typeface="Arial" panose="020B0604020202020204" pitchFamily="34" charset="0"/>
              </a:rPr>
              <a:t>Isaac Z. Schueter tarafından tarafından, tamamen JavaScript dili kullanılarak geliştirilen, temel olarak bir harici olarak sunulan yazılımların / paketlerin / modüllerin yönetimini sağlayan bir paket yöneticisidir.</a:t>
            </a:r>
          </a:p>
          <a:p>
            <a:r>
              <a:rPr lang="tr-TR">
                <a:latin typeface="Arial" panose="020B0604020202020204" pitchFamily="34" charset="0"/>
                <a:cs typeface="Arial" panose="020B0604020202020204" pitchFamily="34" charset="0"/>
              </a:rPr>
              <a:t>Aslında npm projemizdeki paketlerin yönetimini otomatikleştiriyor diyebiliriz. Npm ile temel olarak yapabileceğimiz şeyler ise şöyledir :</a:t>
            </a:r>
          </a:p>
          <a:p>
            <a:r>
              <a:rPr lang="tr-TR">
                <a:latin typeface="Arial" panose="020B0604020202020204" pitchFamily="34" charset="0"/>
                <a:cs typeface="Arial" panose="020B0604020202020204" pitchFamily="34" charset="0"/>
              </a:rPr>
              <a:t>➩ Otomatik ya da manuel olarak paketleri yükleme</a:t>
            </a:r>
          </a:p>
          <a:p>
            <a:r>
              <a:rPr lang="tr-TR">
                <a:latin typeface="Arial" panose="020B0604020202020204" pitchFamily="34" charset="0"/>
                <a:cs typeface="Arial" panose="020B0604020202020204" pitchFamily="34" charset="0"/>
              </a:rPr>
              <a:t>➩ Sistemdeki paketleri silmek</a:t>
            </a:r>
          </a:p>
          <a:p>
            <a:r>
              <a:rPr lang="tr-TR">
                <a:latin typeface="Arial" panose="020B0604020202020204" pitchFamily="34" charset="0"/>
                <a:cs typeface="Arial" panose="020B0604020202020204" pitchFamily="34" charset="0"/>
              </a:rPr>
              <a:t>➩ Sistemdeki paketleri listeleme</a:t>
            </a:r>
          </a:p>
          <a:p>
            <a:r>
              <a:rPr lang="tr-TR">
                <a:latin typeface="Arial" panose="020B0604020202020204" pitchFamily="34" charset="0"/>
                <a:cs typeface="Arial" panose="020B0604020202020204" pitchFamily="34" charset="0"/>
              </a:rPr>
              <a:t>➩ Sistemdeki paketleri update etmek</a:t>
            </a:r>
          </a:p>
          <a:p>
            <a:r>
              <a:rPr lang="tr-TR">
                <a:latin typeface="Arial" panose="020B0604020202020204" pitchFamily="34" charset="0"/>
                <a:cs typeface="Arial" panose="020B0604020202020204" pitchFamily="34" charset="0"/>
              </a:rPr>
              <a:t>Npm komut satırı üzerinden çalışan bir uygulamadır.</a:t>
            </a:r>
          </a:p>
          <a:p>
            <a:endParaRPr lang="tr-TR"/>
          </a:p>
          <a:p>
            <a:endParaRPr lang="tr-TR"/>
          </a:p>
        </p:txBody>
      </p:sp>
    </p:spTree>
    <p:extLst>
      <p:ext uri="{BB962C8B-B14F-4D97-AF65-F5344CB8AC3E}">
        <p14:creationId xmlns:p14="http://schemas.microsoft.com/office/powerpoint/2010/main" val="2938425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C84E0-D971-422F-B312-9BAC6477D2A5}"/>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3) </a:t>
            </a:r>
            <a:r>
              <a:rPr lang="tr-TR" cap="none">
                <a:latin typeface="Arial" panose="020B0604020202020204" pitchFamily="34" charset="0"/>
                <a:cs typeface="Arial" panose="020B0604020202020204" pitchFamily="34" charset="0"/>
              </a:rPr>
              <a:t>Npm Node.js Nedir? </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C7A18C1-584F-4121-9075-458C4522B5EC}"/>
              </a:ext>
            </a:extLst>
          </p:cNvPr>
          <p:cNvSpPr>
            <a:spLocks noGrp="1"/>
          </p:cNvSpPr>
          <p:nvPr>
            <p:ph sz="half" idx="1"/>
          </p:nvPr>
        </p:nvSpPr>
        <p:spPr>
          <a:xfrm>
            <a:off x="1449217" y="2010878"/>
            <a:ext cx="5244546" cy="3928283"/>
          </a:xfrm>
        </p:spPr>
        <p:txBody>
          <a:bodyPr>
            <a:normAutofit fontScale="40000" lnSpcReduction="20000"/>
          </a:bodyPr>
          <a:lstStyle/>
          <a:p>
            <a:r>
              <a:rPr lang="tr-TR" sz="2900">
                <a:latin typeface="Arial" panose="020B0604020202020204" pitchFamily="34" charset="0"/>
                <a:cs typeface="Arial" panose="020B0604020202020204" pitchFamily="34" charset="0"/>
              </a:rPr>
              <a:t>Node.js </a:t>
            </a:r>
            <a:r>
              <a:rPr lang="tr-TR" sz="2900" b="1">
                <a:latin typeface="Arial" panose="020B0604020202020204" pitchFamily="34" charset="0"/>
                <a:cs typeface="Arial" panose="020B0604020202020204" pitchFamily="34" charset="0"/>
              </a:rPr>
              <a:t>Ryan Dahl</a:t>
            </a:r>
            <a:r>
              <a:rPr lang="tr-TR" sz="2900">
                <a:latin typeface="Arial" panose="020B0604020202020204" pitchFamily="34" charset="0"/>
                <a:cs typeface="Arial" panose="020B0604020202020204" pitchFamily="34" charset="0"/>
              </a:rPr>
              <a:t> tarafından 2009 yılında Google </a:t>
            </a:r>
            <a:r>
              <a:rPr lang="tr-TR" sz="2900" err="1">
                <a:latin typeface="Arial" panose="020B0604020202020204" pitchFamily="34" charset="0"/>
                <a:cs typeface="Arial" panose="020B0604020202020204" pitchFamily="34" charset="0"/>
              </a:rPr>
              <a:t>Chrome</a:t>
            </a:r>
            <a:r>
              <a:rPr lang="tr-TR" sz="2900">
                <a:latin typeface="Arial" panose="020B0604020202020204" pitchFamily="34" charset="0"/>
                <a:cs typeface="Arial" panose="020B0604020202020204" pitchFamily="34" charset="0"/>
              </a:rPr>
              <a:t> tarayıcısının JavaScript komutlarını çalıştırmak için kullandığı V8 JavaScript motoruna çeşitli eklemeler yaparak JavaScript komutlarının sunucu tarafında çalışması için geliştirilmiştir.</a:t>
            </a:r>
          </a:p>
          <a:p>
            <a:r>
              <a:rPr lang="tr-TR" sz="2900">
                <a:latin typeface="Arial" panose="020B0604020202020204" pitchFamily="34" charset="0"/>
                <a:cs typeface="Arial" panose="020B0604020202020204" pitchFamily="34" charset="0"/>
              </a:rPr>
              <a:t>V8 motoru C/C++ ile geliştirilmiş JavaScript komutlarını makine diline çevirmek için kullanılan bir ara yazılımdır.</a:t>
            </a:r>
          </a:p>
          <a:p>
            <a:r>
              <a:rPr lang="tr-TR" sz="2900">
                <a:latin typeface="Arial" panose="020B0604020202020204" pitchFamily="34" charset="0"/>
                <a:cs typeface="Arial" panose="020B0604020202020204" pitchFamily="34" charset="0"/>
              </a:rPr>
              <a:t>Komutların makine koduna çevrilmesi JavaScript komutlarının daha hızlı ve performanslı çalışmasını sağlar.</a:t>
            </a:r>
          </a:p>
          <a:p>
            <a:r>
              <a:rPr lang="tr-TR" sz="2900">
                <a:latin typeface="Arial" panose="020B0604020202020204" pitchFamily="34" charset="0"/>
                <a:cs typeface="Arial" panose="020B0604020202020204" pitchFamily="34" charset="0"/>
              </a:rPr>
              <a:t>Node.js; bir JavaScript kodunu sadece tarayıcılarda değil aynı zamanda bilgisayarınızda bağımsız şekilde çalışacak bir uygulama şeklinde kullanmak istenmesinden ortaya çıkmıştır. </a:t>
            </a:r>
          </a:p>
          <a:p>
            <a:r>
              <a:rPr lang="tr-TR" sz="2900">
                <a:latin typeface="Arial" panose="020B0604020202020204" pitchFamily="34" charset="0"/>
                <a:cs typeface="Arial" panose="020B0604020202020204" pitchFamily="34" charset="0"/>
              </a:rPr>
              <a:t>Böylece JavaScript sadece web uygulamaları için kullanılan bir teknoloji olmaktan çıkmış, Python gibi Java gibi programlama dilleri ile aynı kapasitelere ulaşmıştır.</a:t>
            </a:r>
          </a:p>
          <a:p>
            <a:r>
              <a:rPr lang="tr-TR" sz="2900">
                <a:latin typeface="Arial" panose="020B0604020202020204" pitchFamily="34" charset="0"/>
                <a:cs typeface="Arial" panose="020B0604020202020204" pitchFamily="34" charset="0"/>
              </a:rPr>
              <a:t>V8 engine JavaScript kodu makine koduna çevirdiği için uygulamalar çok hızlı performanslara erişebilmektedir. </a:t>
            </a:r>
          </a:p>
          <a:p>
            <a:endParaRPr lang="tr-TR"/>
          </a:p>
          <a:p>
            <a:endParaRPr lang="tr-TR"/>
          </a:p>
        </p:txBody>
      </p:sp>
      <p:pic>
        <p:nvPicPr>
          <p:cNvPr id="4098" name="Picture 2" descr="Node.js Runtime">
            <a:extLst>
              <a:ext uri="{FF2B5EF4-FFF2-40B4-BE49-F238E27FC236}">
                <a16:creationId xmlns:a16="http://schemas.microsoft.com/office/drawing/2014/main" id="{CAD183ED-C7F9-4C2F-8C26-7132BF44525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78127" y="2662914"/>
            <a:ext cx="4276725"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963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43B58-3798-4393-B132-0560AA5429E3}"/>
              </a:ext>
            </a:extLst>
          </p:cNvPr>
          <p:cNvSpPr>
            <a:spLocks noGrp="1"/>
          </p:cNvSpPr>
          <p:nvPr>
            <p:ph type="title"/>
          </p:nvPr>
        </p:nvSpPr>
        <p:spPr>
          <a:xfrm>
            <a:off x="1451579" y="804519"/>
            <a:ext cx="9603275" cy="1049235"/>
          </a:xfrm>
        </p:spPr>
        <p:txBody>
          <a:bodyPr/>
          <a:lstStyle/>
          <a:p>
            <a:r>
              <a:rPr lang="tr-TR">
                <a:latin typeface="Arial" panose="020B0604020202020204" pitchFamily="34" charset="0"/>
                <a:cs typeface="Arial" panose="020B0604020202020204" pitchFamily="34" charset="0"/>
              </a:rPr>
              <a:t>4) </a:t>
            </a:r>
            <a:r>
              <a:rPr lang="tr-TR" cap="none">
                <a:latin typeface="Arial" panose="020B0604020202020204" pitchFamily="34" charset="0"/>
                <a:cs typeface="Arial" panose="020B0604020202020204" pitchFamily="34" charset="0"/>
              </a:rPr>
              <a:t>Neden Java 8 Kullanılıyor?</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2603608-6BC1-4378-B212-952D49A78F2F}"/>
              </a:ext>
            </a:extLst>
          </p:cNvPr>
          <p:cNvSpPr>
            <a:spLocks noGrp="1"/>
          </p:cNvSpPr>
          <p:nvPr>
            <p:ph idx="1"/>
          </p:nvPr>
        </p:nvSpPr>
        <p:spPr/>
        <p:txBody>
          <a:bodyPr>
            <a:normAutofit fontScale="62500" lnSpcReduction="20000"/>
          </a:bodyPr>
          <a:lstStyle/>
          <a:p>
            <a:r>
              <a:rPr lang="tr-TR" b="1">
                <a:latin typeface="Arial" panose="020B0604020202020204" pitchFamily="34" charset="0"/>
                <a:cs typeface="Arial" panose="020B0604020202020204" pitchFamily="34" charset="0"/>
              </a:rPr>
              <a:t>Java 8 ile Gelen Programlama Dili Yenilikleri</a:t>
            </a:r>
          </a:p>
          <a:p>
            <a:pPr marL="0" indent="0">
              <a:buNone/>
            </a:pPr>
            <a:r>
              <a:rPr lang="tr-TR">
                <a:latin typeface="Arial" panose="020B0604020202020204" pitchFamily="34" charset="0"/>
                <a:cs typeface="Arial" panose="020B0604020202020204" pitchFamily="34" charset="0"/>
              </a:rPr>
              <a:t>Java 8 ile birlikte hayatımıza giren yenilikleri genel olarak aşağıdaki şekilde listeleyebiliriz;</a:t>
            </a:r>
          </a:p>
          <a:p>
            <a:r>
              <a:rPr lang="tr-TR" b="1">
                <a:latin typeface="Arial" panose="020B0604020202020204" pitchFamily="34" charset="0"/>
                <a:cs typeface="Arial" panose="020B0604020202020204" pitchFamily="34" charset="0"/>
              </a:rPr>
              <a:t>Lambda expressions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Functional interfaces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Method references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Stream API</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Optional class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Concurrency Enhancements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JDBC Enhancements etc.</a:t>
            </a:r>
          </a:p>
          <a:p>
            <a:pPr marL="0" indent="0">
              <a:buNone/>
            </a:pPr>
            <a:r>
              <a:rPr lang="tr-TR">
                <a:latin typeface="Arial" panose="020B0604020202020204" pitchFamily="34" charset="0"/>
                <a:cs typeface="Arial" panose="020B0604020202020204" pitchFamily="34" charset="0"/>
              </a:rPr>
              <a:t>Java SE 8'in öne çıkan özelliği, Lambda ifadelerinin uygulanması ve Java programlama dili ve platformunu destekleyen yönleridir. Bu yeni API, geliştiricilerin tarih ve saati daha doğal, net ve anlaşılması kolay şekilde ele almasına izin vermektedir.</a:t>
            </a:r>
          </a:p>
          <a:p>
            <a:endParaRPr lang="tr-TR"/>
          </a:p>
        </p:txBody>
      </p:sp>
    </p:spTree>
    <p:extLst>
      <p:ext uri="{BB962C8B-B14F-4D97-AF65-F5344CB8AC3E}">
        <p14:creationId xmlns:p14="http://schemas.microsoft.com/office/powerpoint/2010/main" val="2287998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093AC-C8C3-4211-B890-2F4A97B2AA87}"/>
              </a:ext>
            </a:extLst>
          </p:cNvPr>
          <p:cNvSpPr>
            <a:spLocks noGrp="1"/>
          </p:cNvSpPr>
          <p:nvPr>
            <p:ph type="title"/>
          </p:nvPr>
        </p:nvSpPr>
        <p:spPr>
          <a:xfrm>
            <a:off x="1451579" y="804519"/>
            <a:ext cx="9530099" cy="2080724"/>
          </a:xfrm>
        </p:spPr>
        <p:txBody>
          <a:bodyPr>
            <a:normAutofit/>
          </a:bodyPr>
          <a:lstStyle/>
          <a:p>
            <a:r>
              <a:rPr lang="tr-TR" sz="1600" b="1" cap="none">
                <a:latin typeface="Arial" panose="020B0604020202020204" pitchFamily="34" charset="0"/>
                <a:cs typeface="Arial" panose="020B0604020202020204" pitchFamily="34" charset="0"/>
              </a:rPr>
              <a:t>Oracle Java SE Desteği Yol Haritası</a:t>
            </a:r>
            <a:r>
              <a:rPr lang="tr-TR" sz="1600" b="1">
                <a:latin typeface="Arial" panose="020B0604020202020204" pitchFamily="34" charset="0"/>
                <a:cs typeface="Arial" panose="020B0604020202020204" pitchFamily="34" charset="0"/>
              </a:rPr>
              <a:t> / </a:t>
            </a:r>
            <a:r>
              <a:rPr lang="tr-TR" sz="1600" b="1" cap="none">
                <a:latin typeface="Arial" panose="020B0604020202020204" pitchFamily="34" charset="0"/>
                <a:cs typeface="Arial" panose="020B0604020202020204" pitchFamily="34" charset="0"/>
              </a:rPr>
              <a:t>LTS (</a:t>
            </a:r>
            <a:r>
              <a:rPr lang="tr-TR" sz="1600" b="1" cap="none" err="1">
                <a:latin typeface="Arial" panose="020B0604020202020204" pitchFamily="34" charset="0"/>
                <a:cs typeface="Arial" panose="020B0604020202020204" pitchFamily="34" charset="0"/>
              </a:rPr>
              <a:t>Long</a:t>
            </a:r>
            <a:r>
              <a:rPr lang="tr-TR" sz="1600" b="1" cap="none">
                <a:latin typeface="Arial" panose="020B0604020202020204" pitchFamily="34" charset="0"/>
                <a:cs typeface="Arial" panose="020B0604020202020204" pitchFamily="34" charset="0"/>
              </a:rPr>
              <a:t> Term Support - Uzun Süreli Destek Sürümü):</a:t>
            </a:r>
            <a:br>
              <a:rPr lang="tr-TR" sz="1400" b="1" cap="none">
                <a:latin typeface="Arial" panose="020B0604020202020204" pitchFamily="34" charset="0"/>
                <a:cs typeface="Arial" panose="020B0604020202020204" pitchFamily="34" charset="0"/>
              </a:rPr>
            </a:br>
            <a:r>
              <a:rPr lang="tr-TR" sz="1400" b="1" cap="none">
                <a:latin typeface="Arial" panose="020B0604020202020204" pitchFamily="34" charset="0"/>
                <a:cs typeface="Arial" panose="020B0604020202020204" pitchFamily="34" charset="0"/>
              </a:rPr>
              <a:t> </a:t>
            </a:r>
            <a:br>
              <a:rPr lang="tr-TR" sz="1200" cap="none"/>
            </a:br>
            <a:r>
              <a:rPr lang="tr-TR" sz="1400" cap="none">
                <a:latin typeface="Arial" panose="020B0604020202020204" pitchFamily="34" charset="0"/>
                <a:cs typeface="Arial" panose="020B0604020202020204" pitchFamily="34" charset="0"/>
              </a:rPr>
              <a:t>Oracle Java 8 için aralık 2030'a kadar ek bakım ve yükseltmeler içeren ücretli genişletilmiş düzeyde destek sunmayı kabul etti. Java 8 için genişletilmiş düzeyde desteğin 2025'te sona ermesi gerekiyordu, ancak müşteriler bir uzatma istedi. Uzun süreli destek sürümü ve yeni özellikleriyle Java 8 kullanımı daha fazla tercih ediliyor</a:t>
            </a:r>
            <a:r>
              <a:rPr lang="tr-TR" sz="1400">
                <a:latin typeface="Arial" panose="020B0604020202020204" pitchFamily="34" charset="0"/>
                <a:cs typeface="Arial" panose="020B0604020202020204" pitchFamily="34" charset="0"/>
              </a:rPr>
              <a:t>.</a:t>
            </a:r>
            <a:br>
              <a:rPr lang="tr-TR" sz="1200"/>
            </a:br>
            <a:br>
              <a:rPr lang="tr-TR" sz="1200" cap="none"/>
            </a:br>
            <a:br>
              <a:rPr lang="tr-TR" sz="1200" cap="none"/>
            </a:br>
            <a:endParaRPr lang="tr-TR" sz="1200"/>
          </a:p>
        </p:txBody>
      </p:sp>
      <p:pic>
        <p:nvPicPr>
          <p:cNvPr id="4" name="Content Placeholder 3">
            <a:extLst>
              <a:ext uri="{FF2B5EF4-FFF2-40B4-BE49-F238E27FC236}">
                <a16:creationId xmlns:a16="http://schemas.microsoft.com/office/drawing/2014/main" id="{F0EAA72A-14A8-48BB-AB71-11F4EEED88ED}"/>
              </a:ext>
            </a:extLst>
          </p:cNvPr>
          <p:cNvPicPr>
            <a:picLocks noGrp="1" noChangeAspect="1"/>
          </p:cNvPicPr>
          <p:nvPr>
            <p:ph idx="1"/>
          </p:nvPr>
        </p:nvPicPr>
        <p:blipFill>
          <a:blip r:embed="rId2"/>
          <a:stretch>
            <a:fillRect/>
          </a:stretch>
        </p:blipFill>
        <p:spPr>
          <a:xfrm>
            <a:off x="1427313" y="2065886"/>
            <a:ext cx="9628038" cy="3358370"/>
          </a:xfrm>
          <a:prstGeom prst="rect">
            <a:avLst/>
          </a:prstGeom>
        </p:spPr>
      </p:pic>
    </p:spTree>
    <p:extLst>
      <p:ext uri="{BB962C8B-B14F-4D97-AF65-F5344CB8AC3E}">
        <p14:creationId xmlns:p14="http://schemas.microsoft.com/office/powerpoint/2010/main" val="1098432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759EE-2364-4292-92EF-30376D2315B5}"/>
              </a:ext>
            </a:extLst>
          </p:cNvPr>
          <p:cNvSpPr>
            <a:spLocks noGrp="1"/>
          </p:cNvSpPr>
          <p:nvPr>
            <p:ph type="ctrTitle"/>
          </p:nvPr>
        </p:nvSpPr>
        <p:spPr/>
        <p:txBody>
          <a:bodyPr>
            <a:normAutofit/>
          </a:bodyPr>
          <a:lstStyle/>
          <a:p>
            <a:r>
              <a:rPr lang="tr-TR" sz="1400" b="1">
                <a:latin typeface="Arial" panose="020B0604020202020204" pitchFamily="34" charset="0"/>
                <a:cs typeface="Arial" panose="020B0604020202020204" pitchFamily="34" charset="0"/>
              </a:rPr>
              <a:t>1-</a:t>
            </a:r>
            <a:r>
              <a:rPr lang="tr-TR" sz="1400">
                <a:latin typeface="Arial" panose="020B0604020202020204" pitchFamily="34" charset="0"/>
                <a:cs typeface="Arial" panose="020B0604020202020204" pitchFamily="34" charset="0"/>
              </a:rPr>
              <a:t> xhtml ile Html5 arasındaki farklar</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2- </a:t>
            </a:r>
            <a:r>
              <a:rPr lang="tr-TR" sz="1400" err="1">
                <a:latin typeface="Arial" panose="020B0604020202020204" pitchFamily="34" charset="0"/>
                <a:cs typeface="Arial" panose="020B0604020202020204" pitchFamily="34" charset="0"/>
              </a:rPr>
              <a:t>semantic</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non-semanatic</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3- </a:t>
            </a:r>
            <a:r>
              <a:rPr lang="tr-TR" sz="1400" err="1">
                <a:latin typeface="Arial" panose="020B0604020202020204" pitchFamily="34" charset="0"/>
                <a:cs typeface="Arial" panose="020B0604020202020204" pitchFamily="34" charset="0"/>
              </a:rPr>
              <a:t>table</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colspan</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rowspan</a:t>
            </a:r>
            <a:r>
              <a:rPr lang="tr-TR" sz="1400">
                <a:latin typeface="Arial" panose="020B0604020202020204" pitchFamily="34" charset="0"/>
                <a:cs typeface="Arial" panose="020B0604020202020204" pitchFamily="34" charset="0"/>
              </a:rPr>
              <a:t> nedir örneği</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4-</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register</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5-</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to</a:t>
            </a:r>
            <a:r>
              <a:rPr lang="tr-TR" sz="1400">
                <a:latin typeface="Arial" panose="020B0604020202020204" pitchFamily="34" charset="0"/>
                <a:cs typeface="Arial" panose="020B0604020202020204" pitchFamily="34" charset="0"/>
              </a:rPr>
              <a:t>-do </a:t>
            </a:r>
            <a:r>
              <a:rPr lang="tr-TR" sz="1400" err="1">
                <a:latin typeface="Arial" panose="020B0604020202020204" pitchFamily="34" charset="0"/>
                <a:cs typeface="Arial" panose="020B0604020202020204" pitchFamily="34" charset="0"/>
              </a:rPr>
              <a:t>list</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6-</a:t>
            </a:r>
            <a:r>
              <a:rPr lang="tr-TR" sz="1400">
                <a:latin typeface="Arial" panose="020B0604020202020204" pitchFamily="34" charset="0"/>
                <a:cs typeface="Arial" panose="020B0604020202020204" pitchFamily="34" charset="0"/>
              </a:rPr>
              <a:t> ödev1.png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7-</a:t>
            </a:r>
            <a:r>
              <a:rPr lang="tr-TR" sz="1400">
                <a:latin typeface="Arial" panose="020B0604020202020204" pitchFamily="34" charset="0"/>
                <a:cs typeface="Arial" panose="020B0604020202020204" pitchFamily="34" charset="0"/>
              </a:rPr>
              <a:t> ödev2.png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8-</a:t>
            </a:r>
            <a:r>
              <a:rPr lang="tr-TR" sz="1400">
                <a:latin typeface="Arial" panose="020B0604020202020204" pitchFamily="34" charset="0"/>
                <a:cs typeface="Arial" panose="020B0604020202020204" pitchFamily="34" charset="0"/>
              </a:rPr>
              <a:t> ödev3.png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9-</a:t>
            </a:r>
            <a:r>
              <a:rPr lang="tr-TR" sz="1400">
                <a:latin typeface="Arial" panose="020B0604020202020204" pitchFamily="34" charset="0"/>
                <a:cs typeface="Arial" panose="020B0604020202020204" pitchFamily="34" charset="0"/>
              </a:rPr>
              <a:t> ödev4.png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10-</a:t>
            </a:r>
            <a:r>
              <a:rPr lang="tr-TR" sz="1400">
                <a:latin typeface="Arial" panose="020B0604020202020204" pitchFamily="34" charset="0"/>
                <a:cs typeface="Arial" panose="020B0604020202020204" pitchFamily="34" charset="0"/>
              </a:rPr>
              <a:t> ödev5.png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11-</a:t>
            </a:r>
            <a:r>
              <a:rPr lang="tr-TR" sz="1400">
                <a:latin typeface="Arial" panose="020B0604020202020204" pitchFamily="34" charset="0"/>
                <a:cs typeface="Arial" panose="020B0604020202020204" pitchFamily="34" charset="0"/>
              </a:rPr>
              <a:t> </a:t>
            </a:r>
            <a:r>
              <a:rPr lang="tr-TR" sz="1400"/>
              <a:t>ödev6.png</a:t>
            </a:r>
            <a:br>
              <a:rPr lang="tr-TR" sz="1200"/>
            </a:br>
            <a:endParaRPr lang="tr-TR" sz="1200"/>
          </a:p>
        </p:txBody>
      </p:sp>
      <p:sp>
        <p:nvSpPr>
          <p:cNvPr id="3" name="Subtitle 2">
            <a:extLst>
              <a:ext uri="{FF2B5EF4-FFF2-40B4-BE49-F238E27FC236}">
                <a16:creationId xmlns:a16="http://schemas.microsoft.com/office/drawing/2014/main" id="{49138AD9-0CB4-4298-B555-165F27030CE7}"/>
              </a:ext>
            </a:extLst>
          </p:cNvPr>
          <p:cNvSpPr>
            <a:spLocks noGrp="1"/>
          </p:cNvSpPr>
          <p:nvPr>
            <p:ph type="subTitle" idx="1"/>
          </p:nvPr>
        </p:nvSpPr>
        <p:spPr/>
        <p:txBody>
          <a:bodyPr/>
          <a:lstStyle/>
          <a:p>
            <a:r>
              <a:rPr lang="tr-TR">
                <a:latin typeface="Arial" panose="020B0604020202020204" pitchFamily="34" charset="0"/>
                <a:cs typeface="Arial" panose="020B0604020202020204" pitchFamily="34" charset="0"/>
              </a:rPr>
              <a:t>1. hafta Salı ödev (24.05.2022)</a:t>
            </a:r>
          </a:p>
          <a:p>
            <a:r>
              <a:rPr lang="tr-TR" b="1"/>
              <a:t>Hazırlayan:  </a:t>
            </a:r>
            <a:r>
              <a:rPr lang="tr-TR"/>
              <a:t>Tuba ARĞIN</a:t>
            </a:r>
          </a:p>
          <a:p>
            <a:endParaRPr lang="tr-TR"/>
          </a:p>
        </p:txBody>
      </p:sp>
    </p:spTree>
    <p:extLst>
      <p:ext uri="{BB962C8B-B14F-4D97-AF65-F5344CB8AC3E}">
        <p14:creationId xmlns:p14="http://schemas.microsoft.com/office/powerpoint/2010/main" val="331335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AFDF-7CDE-472A-A6D1-65E9DB3E21B5}"/>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b="1" cap="none">
                <a:latin typeface="Arial" panose="020B0604020202020204" pitchFamily="34" charset="0"/>
                <a:cs typeface="Arial" panose="020B0604020202020204" pitchFamily="34" charset="0"/>
              </a:rPr>
              <a:t>Xhtml ile Html5 Arasındaki Farklar</a:t>
            </a:r>
            <a:endParaRPr lang="tr-TR" b="1"/>
          </a:p>
        </p:txBody>
      </p:sp>
      <p:sp>
        <p:nvSpPr>
          <p:cNvPr id="3" name="Content Placeholder 2">
            <a:extLst>
              <a:ext uri="{FF2B5EF4-FFF2-40B4-BE49-F238E27FC236}">
                <a16:creationId xmlns:a16="http://schemas.microsoft.com/office/drawing/2014/main" id="{B52A82D9-CC24-4F18-B74D-83AC82F286C4}"/>
              </a:ext>
            </a:extLst>
          </p:cNvPr>
          <p:cNvSpPr>
            <a:spLocks noGrp="1"/>
          </p:cNvSpPr>
          <p:nvPr>
            <p:ph idx="1"/>
          </p:nvPr>
        </p:nvSpPr>
        <p:spPr/>
        <p:txBody>
          <a:bodyPr>
            <a:normAutofit fontScale="70000" lnSpcReduction="20000"/>
          </a:bodyPr>
          <a:lstStyle/>
          <a:p>
            <a:r>
              <a:rPr lang="tr-TR" b="1"/>
              <a:t>XHTML(</a:t>
            </a:r>
            <a:r>
              <a:rPr lang="tr-TR" err="1"/>
              <a:t>E</a:t>
            </a:r>
            <a:r>
              <a:rPr lang="tr-TR" b="1" err="1"/>
              <a:t>X</a:t>
            </a:r>
            <a:r>
              <a:rPr lang="tr-TR" err="1"/>
              <a:t>tensible</a:t>
            </a:r>
            <a:r>
              <a:rPr lang="tr-TR"/>
              <a:t> </a:t>
            </a:r>
            <a:r>
              <a:rPr lang="tr-TR" b="1" err="1"/>
              <a:t>H</a:t>
            </a:r>
            <a:r>
              <a:rPr lang="tr-TR" err="1"/>
              <a:t>yper</a:t>
            </a:r>
            <a:r>
              <a:rPr lang="tr-TR" b="1" err="1"/>
              <a:t>T</a:t>
            </a:r>
            <a:r>
              <a:rPr lang="tr-TR" err="1"/>
              <a:t>ext</a:t>
            </a:r>
            <a:r>
              <a:rPr lang="tr-TR"/>
              <a:t> </a:t>
            </a:r>
            <a:r>
              <a:rPr lang="tr-TR" b="1" err="1"/>
              <a:t>M</a:t>
            </a:r>
            <a:r>
              <a:rPr lang="tr-TR" err="1"/>
              <a:t>arkup</a:t>
            </a:r>
            <a:r>
              <a:rPr lang="tr-TR"/>
              <a:t> </a:t>
            </a:r>
            <a:r>
              <a:rPr lang="tr-TR" b="1"/>
              <a:t>L</a:t>
            </a:r>
            <a:r>
              <a:rPr lang="tr-TR"/>
              <a:t>anguage) /</a:t>
            </a:r>
            <a:r>
              <a:rPr lang="tr-TR" b="1"/>
              <a:t> HTML5</a:t>
            </a:r>
            <a:r>
              <a:rPr lang="tr-TR"/>
              <a:t>(</a:t>
            </a:r>
            <a:r>
              <a:rPr lang="tr-TR" err="1"/>
              <a:t>Hyper</a:t>
            </a:r>
            <a:r>
              <a:rPr lang="tr-TR"/>
              <a:t> </a:t>
            </a:r>
            <a:r>
              <a:rPr lang="tr-TR" err="1"/>
              <a:t>Text</a:t>
            </a:r>
            <a:r>
              <a:rPr lang="tr-TR"/>
              <a:t> </a:t>
            </a:r>
            <a:r>
              <a:rPr lang="tr-TR" err="1"/>
              <a:t>Markup</a:t>
            </a:r>
            <a:r>
              <a:rPr lang="tr-TR"/>
              <a:t> Language </a:t>
            </a:r>
            <a:r>
              <a:rPr lang="tr-TR" err="1"/>
              <a:t>Version</a:t>
            </a:r>
            <a:r>
              <a:rPr lang="tr-TR"/>
              <a:t> 5): </a:t>
            </a:r>
          </a:p>
          <a:p>
            <a:r>
              <a:rPr lang="tr-TR"/>
              <a:t>HTML5 ve XHTML arasındaki daha ince farklardan bazıları şunlardır:</a:t>
            </a:r>
          </a:p>
          <a:p>
            <a:r>
              <a:rPr lang="tr-TR"/>
              <a:t>XHTML büyük/küçük harfe duyarlı olmasına rağmen, HTML5 değildir. (Aynı zamanda HTML de büyük/küçük harf duyarlı değildir).</a:t>
            </a:r>
          </a:p>
          <a:p>
            <a:r>
              <a:rPr lang="tr-TR"/>
              <a:t>HTML5'in XHTML ve </a:t>
            </a:r>
            <a:r>
              <a:rPr lang="tr-TR" err="1"/>
              <a:t>HTML'den</a:t>
            </a:r>
            <a:r>
              <a:rPr lang="tr-TR"/>
              <a:t> çok daha basit bir  </a:t>
            </a:r>
            <a:r>
              <a:rPr lang="tr-TR" err="1"/>
              <a:t>doctype</a:t>
            </a:r>
            <a:r>
              <a:rPr lang="tr-TR"/>
              <a:t> yapısı vardır.(</a:t>
            </a:r>
            <a:r>
              <a:rPr lang="tr-TR" err="1"/>
              <a:t>Doctype</a:t>
            </a:r>
            <a:r>
              <a:rPr lang="tr-TR"/>
              <a:t> tarayıcıya verileri nasıl yorumlayacağını anlatır.)</a:t>
            </a:r>
          </a:p>
          <a:p>
            <a:r>
              <a:rPr lang="tr-TR"/>
              <a:t>HTML5 tüm tarayıcılarla uyumluyken, XHTML değildir.</a:t>
            </a:r>
          </a:p>
          <a:p>
            <a:r>
              <a:rPr lang="tr-TR"/>
              <a:t>HTML5, HTML4'ün izlerini takip ederken, </a:t>
            </a:r>
            <a:r>
              <a:rPr lang="tr-TR" err="1"/>
              <a:t>XHTML'den</a:t>
            </a:r>
            <a:r>
              <a:rPr lang="tr-TR"/>
              <a:t> daha katıdır.</a:t>
            </a:r>
          </a:p>
          <a:p>
            <a:r>
              <a:rPr lang="tr-TR"/>
              <a:t>HTML5, tabletler ve telefonlar gibi mobil cihazlar için daha uygunken, XHTML bilgisayar ekranları için  uygundur.</a:t>
            </a:r>
          </a:p>
          <a:p>
            <a:r>
              <a:rPr lang="tr-TR"/>
              <a:t>XHTML, IE8 ve tarayıcıların diğer eski sürümleriyle uyumlu değildir. HTML5, XHTML stil etiketleri kullanabilir, ancak bunun tersi mümkün değildir. </a:t>
            </a:r>
            <a:r>
              <a:rPr lang="tr-TR" err="1"/>
              <a:t>XHTML'de</a:t>
            </a:r>
            <a:r>
              <a:rPr lang="tr-TR"/>
              <a:t> kod yazarken, geliştiricilerin uyması gereken birkaç kısıtlama vardır.</a:t>
            </a:r>
          </a:p>
        </p:txBody>
      </p:sp>
    </p:spTree>
    <p:extLst>
      <p:ext uri="{BB962C8B-B14F-4D97-AF65-F5344CB8AC3E}">
        <p14:creationId xmlns:p14="http://schemas.microsoft.com/office/powerpoint/2010/main" val="228672086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849</TotalTime>
  <Words>1979</Words>
  <Application>Microsoft Office PowerPoint</Application>
  <PresentationFormat>Widescreen</PresentationFormat>
  <Paragraphs>120</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-apple-system</vt:lpstr>
      <vt:lpstr>Arial</vt:lpstr>
      <vt:lpstr>Gill Sans MT</vt:lpstr>
      <vt:lpstr>Wingdings</vt:lpstr>
      <vt:lpstr>Gallery</vt:lpstr>
      <vt:lpstr>1) URL VE URI ARASINDAKİ FARKLAR NELERDİR?  2) HTTP YAPISI NEDİR NE İÇİN KULLANILIR?  3) NPM NODE.JS NEDİR?  4) NEDEN JAVA 8 KULLANILIYOR?</vt:lpstr>
      <vt:lpstr>1) URL ve URI arasındaki farklar nelerdir?</vt:lpstr>
      <vt:lpstr>2) HTTP Yapısı Nedir Ne İçin Kullanılır? </vt:lpstr>
      <vt:lpstr>3) Npm Node.js Nedir? </vt:lpstr>
      <vt:lpstr>3) Npm Node.js Nedir? </vt:lpstr>
      <vt:lpstr>4) Neden Java 8 Kullanılıyor?</vt:lpstr>
      <vt:lpstr>Oracle Java SE Desteği Yol Haritası / LTS (Long Term Support - Uzun Süreli Destek Sürümü):   Oracle Java 8 için aralık 2030'a kadar ek bakım ve yükseltmeler içeren ücretli genişletilmiş düzeyde destek sunmayı kabul etti. Java 8 için genişletilmiş düzeyde desteğin 2025'te sona ermesi gerekiyordu, ancak müşteriler bir uzatma istedi. Uzun süreli destek sürümü ve yeni özellikleriyle Java 8 kullanımı daha fazla tercih ediliyor.   </vt:lpstr>
      <vt:lpstr>1- xhtml ile Html5 arasındaki farklar 2- semantic non-semanatic 3- table colspan rowspan nedir örneği 4- register 5- to-do list 6- ödev1.png 7- ödev2.png 8- ödev3.png 9- ödev4.png 10- ödev5.png 11- ödev6.png </vt:lpstr>
      <vt:lpstr>1-Xhtml ile Html5 Arasındaki Farklar</vt:lpstr>
      <vt:lpstr>2- Semantic/Non-semanatic</vt:lpstr>
      <vt:lpstr>Non-Semantic Elements</vt:lpstr>
      <vt:lpstr>3-Table Colspan Rowspan Nedir Örneği</vt:lpstr>
      <vt:lpstr>HTML Rowspan Kullanımı  </vt:lpstr>
      <vt:lpstr>4-Register </vt:lpstr>
      <vt:lpstr>5- To-Do List</vt:lpstr>
      <vt:lpstr>6- Ödev-1.Png</vt:lpstr>
      <vt:lpstr>7- Ödev-2.Png</vt:lpstr>
      <vt:lpstr>8- Ödev-3.Png</vt:lpstr>
      <vt:lpstr>9- Ödev-4.Png</vt:lpstr>
      <vt:lpstr>10- Ödev-5.Png</vt:lpstr>
      <vt:lpstr>11- Ödev-6.Png</vt:lpstr>
      <vt:lpstr>1- display:none; visibility:none arasındaki fark nedir?  2- pseudo class ile pseudo element nedir?  3- group selectors:  4- *  ==&gt;  div,p{} ==&gt; div p{} ==&gt;  div&gt;p{} ==&gt;  div+p{} ==&gt; div~p{} ==&gt;  5- box-sizing: content-box; (default) / box-sizing: border-box; 6- tur1.png 7- tur2.png</vt:lpstr>
      <vt:lpstr>1- display:none; visibility:none; Arasındaki Fark Nedir?</vt:lpstr>
      <vt:lpstr>2- Pseudo Class ile Pseudo Element Nedir?</vt:lpstr>
      <vt:lpstr>3- Group Selectors:</vt:lpstr>
      <vt:lpstr>4- *  ==&gt;  div,p{} ==&gt; div p{} ==&gt;  div&gt;p{} ==&gt;  div+p{} ==&gt; div~p{} ==&gt;</vt:lpstr>
      <vt:lpstr>5- box-sizing: content-box; (default)/ box-sizing: border-box;</vt:lpstr>
      <vt:lpstr>5- box-sizing: content-box; (default)/ box-sizing: border-box;</vt:lpstr>
      <vt:lpstr>6- tur1.png</vt:lpstr>
      <vt:lpstr>7- tur2.png</vt:lpstr>
      <vt:lpstr>1- bootstrap ==&gt; cdn, integrity ve crossorigin  2- ödev6.png/to-do list</vt:lpstr>
      <vt:lpstr>1- Bootstrap ==&gt; integrity ve crossorigin  </vt:lpstr>
      <vt:lpstr>1- Bootstrap ==&gt; integrity ve crossorigin </vt:lpstr>
      <vt:lpstr>2- ödev6.png/to-do 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1)URL ve URI arasındaki farklar nelerdir?</dc:title>
  <dc:creator>TUBA ARGIN</dc:creator>
  <cp:lastModifiedBy>TUBA ARGIN</cp:lastModifiedBy>
  <cp:revision>103</cp:revision>
  <dcterms:created xsi:type="dcterms:W3CDTF">2022-05-23T19:36:26Z</dcterms:created>
  <dcterms:modified xsi:type="dcterms:W3CDTF">2022-05-30T19:10:28Z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8769efa8-6f32-42a4-8247-2a6e4c955083</vt:lpwstr>
  </property>
  <property fmtid="{D5CDD505-2E9C-101B-9397-08002B2CF9AE}" pid="3" name="TURKCELLCLASSIFICATION">
    <vt:lpwstr>TURKCELL DAHİLİ</vt:lpwstr>
  </property>
</Properties>
</file>