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24.05.2022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24.05.2022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24.05.2022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24.05.2022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24.05.2022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24.05.2022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24.05.2022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24.05.2022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24.05.2022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24.05.2022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24.05.2022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24.05.2022</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27584" y="2204864"/>
            <a:ext cx="7772400" cy="1470025"/>
          </a:xfrm>
        </p:spPr>
        <p:txBody>
          <a:bodyPr/>
          <a:lstStyle/>
          <a:p>
            <a:r>
              <a:rPr lang="tr-TR" dirty="0" smtClean="0"/>
              <a:t>URI-URL Arasındaki Farklar</a:t>
            </a:r>
            <a:endParaRPr lang="tr-TR" dirty="0"/>
          </a:p>
        </p:txBody>
      </p:sp>
      <p:sp>
        <p:nvSpPr>
          <p:cNvPr id="4" name="Başlık 1"/>
          <p:cNvSpPr txBox="1">
            <a:spLocks/>
          </p:cNvSpPr>
          <p:nvPr/>
        </p:nvSpPr>
        <p:spPr>
          <a:xfrm>
            <a:off x="683568" y="116632"/>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Burak Can Gültekin</a:t>
            </a:r>
            <a:endParaRPr lang="tr-TR" dirty="0"/>
          </a:p>
        </p:txBody>
      </p:sp>
    </p:spTree>
    <p:extLst>
      <p:ext uri="{BB962C8B-B14F-4D97-AF65-F5344CB8AC3E}">
        <p14:creationId xmlns:p14="http://schemas.microsoft.com/office/powerpoint/2010/main" val="4131312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dirty="0"/>
              <a:t>V8 engine </a:t>
            </a:r>
            <a:r>
              <a:rPr lang="tr-TR" sz="2400" dirty="0" err="1"/>
              <a:t>JavaScript</a:t>
            </a:r>
            <a:r>
              <a:rPr lang="tr-TR" sz="2400" dirty="0"/>
              <a:t> kodu makine koduna çevirdiği için uygulamalar çok hızlı performanslara erişebilmektedir. </a:t>
            </a:r>
            <a:endParaRPr lang="tr-TR" sz="2400" dirty="0" smtClean="0"/>
          </a:p>
          <a:p>
            <a:r>
              <a:rPr lang="tr-TR" sz="2400" dirty="0"/>
              <a:t>I/O ve network işlemlerini </a:t>
            </a:r>
            <a:r>
              <a:rPr lang="tr-TR" sz="2400" dirty="0" err="1"/>
              <a:t>non-blocking</a:t>
            </a:r>
            <a:r>
              <a:rPr lang="tr-TR" sz="2400" dirty="0"/>
              <a:t> olarak çalıştıran Node.js, zaman ve kaynak kullanımı konusunda çok başarılıdır. </a:t>
            </a:r>
            <a:endParaRPr lang="tr-TR" sz="2400" dirty="0" smtClean="0"/>
          </a:p>
          <a:p>
            <a:r>
              <a:rPr lang="tr-TR" sz="2400" dirty="0" err="1"/>
              <a:t>Non-bloking</a:t>
            </a:r>
            <a:r>
              <a:rPr lang="tr-TR" sz="2400" dirty="0"/>
              <a:t>; bir uygulama üzerinde bir işlem yaparken işlemlerin </a:t>
            </a:r>
            <a:r>
              <a:rPr lang="tr-TR" sz="2400" dirty="0" err="1"/>
              <a:t>birbiririni</a:t>
            </a:r>
            <a:r>
              <a:rPr lang="tr-TR" sz="2400" dirty="0"/>
              <a:t> beklemediği, </a:t>
            </a:r>
            <a:r>
              <a:rPr lang="tr-TR" sz="2400" dirty="0" err="1"/>
              <a:t>asekron</a:t>
            </a:r>
            <a:r>
              <a:rPr lang="tr-TR" sz="2400" dirty="0"/>
              <a:t> olarak gerçekleştiği anlamına gelir. </a:t>
            </a:r>
            <a:endParaRPr lang="tr-TR" sz="2400" dirty="0" smtClean="0"/>
          </a:p>
          <a:p>
            <a:r>
              <a:rPr lang="tr-TR" sz="2400" dirty="0"/>
              <a:t>Node.js performanslı ve gerçek zamanlı veriye dayalı uygulamalar geliştirmek için kullanılabilecek önde gelen teknolojilerden birisidir. </a:t>
            </a:r>
            <a:endParaRPr lang="tr-TR" sz="2400" dirty="0"/>
          </a:p>
        </p:txBody>
      </p:sp>
    </p:spTree>
    <p:extLst>
      <p:ext uri="{BB962C8B-B14F-4D97-AF65-F5344CB8AC3E}">
        <p14:creationId xmlns:p14="http://schemas.microsoft.com/office/powerpoint/2010/main" val="2683091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JAVA 8</a:t>
            </a:r>
            <a:endParaRPr lang="tr-TR" dirty="0"/>
          </a:p>
        </p:txBody>
      </p:sp>
      <p:sp>
        <p:nvSpPr>
          <p:cNvPr id="3" name="İçerik Yer Tutucusu 2"/>
          <p:cNvSpPr>
            <a:spLocks noGrp="1"/>
          </p:cNvSpPr>
          <p:nvPr>
            <p:ph idx="1"/>
          </p:nvPr>
        </p:nvSpPr>
        <p:spPr/>
        <p:txBody>
          <a:bodyPr>
            <a:normAutofit fontScale="92500" lnSpcReduction="10000"/>
          </a:bodyPr>
          <a:lstStyle/>
          <a:p>
            <a:r>
              <a:rPr lang="tr-TR" sz="2600" dirty="0"/>
              <a:t>18 Mart 2014’te ilk sürümü yayınlanan Java 8. Bir çok yeni özellik getirdi</a:t>
            </a:r>
            <a:r>
              <a:rPr lang="tr-TR" sz="2600" dirty="0" smtClean="0"/>
              <a:t>.</a:t>
            </a:r>
          </a:p>
          <a:p>
            <a:r>
              <a:rPr lang="tr-TR" sz="2600" dirty="0"/>
              <a:t>Java 8 ile birlikte hayatımıza giren yenilikleri genel olarak aşağıdaki şekilde listeleyebiliriz</a:t>
            </a:r>
            <a:r>
              <a:rPr lang="tr-TR" sz="2600" dirty="0" smtClean="0"/>
              <a:t>;</a:t>
            </a:r>
          </a:p>
          <a:p>
            <a:r>
              <a:rPr lang="tr-TR" sz="2600" b="1" dirty="0" err="1"/>
              <a:t>Lambda</a:t>
            </a:r>
            <a:r>
              <a:rPr lang="tr-TR" sz="2600" b="1" dirty="0"/>
              <a:t> </a:t>
            </a:r>
            <a:r>
              <a:rPr lang="tr-TR" sz="2600" b="1" dirty="0" err="1"/>
              <a:t>expressions</a:t>
            </a:r>
            <a:endParaRPr lang="tr-TR" sz="2600" dirty="0"/>
          </a:p>
          <a:p>
            <a:r>
              <a:rPr lang="tr-TR" sz="2600" b="1" dirty="0" err="1"/>
              <a:t>Functional</a:t>
            </a:r>
            <a:r>
              <a:rPr lang="tr-TR" sz="2600" b="1" dirty="0"/>
              <a:t> </a:t>
            </a:r>
            <a:r>
              <a:rPr lang="tr-TR" sz="2600" b="1" dirty="0" err="1"/>
              <a:t>interfaces</a:t>
            </a:r>
            <a:endParaRPr lang="tr-TR" sz="2600" dirty="0"/>
          </a:p>
          <a:p>
            <a:r>
              <a:rPr lang="tr-TR" sz="2600" b="1" dirty="0" err="1"/>
              <a:t>Method</a:t>
            </a:r>
            <a:r>
              <a:rPr lang="tr-TR" sz="2600" b="1" dirty="0"/>
              <a:t> </a:t>
            </a:r>
            <a:r>
              <a:rPr lang="tr-TR" sz="2600" b="1" dirty="0" err="1"/>
              <a:t>references</a:t>
            </a:r>
            <a:endParaRPr lang="tr-TR" sz="2600" dirty="0"/>
          </a:p>
          <a:p>
            <a:r>
              <a:rPr lang="tr-TR" sz="2600" b="1" dirty="0" err="1"/>
              <a:t>Stream</a:t>
            </a:r>
            <a:r>
              <a:rPr lang="tr-TR" sz="2600" b="1" dirty="0"/>
              <a:t> API</a:t>
            </a:r>
            <a:endParaRPr lang="tr-TR" sz="2600" dirty="0"/>
          </a:p>
          <a:p>
            <a:r>
              <a:rPr lang="tr-TR" sz="2600" b="1" dirty="0" err="1"/>
              <a:t>Optional</a:t>
            </a:r>
            <a:r>
              <a:rPr lang="tr-TR" sz="2600" b="1" dirty="0"/>
              <a:t> </a:t>
            </a:r>
            <a:r>
              <a:rPr lang="tr-TR" sz="2600" b="1" dirty="0" err="1"/>
              <a:t>class</a:t>
            </a:r>
            <a:endParaRPr lang="tr-TR" sz="2600" dirty="0"/>
          </a:p>
          <a:p>
            <a:r>
              <a:rPr lang="tr-TR" sz="2600" b="1" dirty="0" err="1"/>
              <a:t>Concurrency</a:t>
            </a:r>
            <a:r>
              <a:rPr lang="tr-TR" sz="2600" b="1" dirty="0"/>
              <a:t> </a:t>
            </a:r>
            <a:r>
              <a:rPr lang="tr-TR" sz="2600" b="1" dirty="0" err="1"/>
              <a:t>Enhancements</a:t>
            </a:r>
            <a:endParaRPr lang="tr-TR" sz="2600" dirty="0"/>
          </a:p>
          <a:p>
            <a:r>
              <a:rPr lang="tr-TR" sz="2600" b="1" dirty="0"/>
              <a:t>JDBC </a:t>
            </a:r>
            <a:r>
              <a:rPr lang="tr-TR" sz="2600" b="1" dirty="0" err="1"/>
              <a:t>Enhancements</a:t>
            </a:r>
            <a:r>
              <a:rPr lang="tr-TR" sz="2600" b="1" dirty="0"/>
              <a:t> </a:t>
            </a:r>
            <a:r>
              <a:rPr lang="tr-TR" sz="2600" b="1" dirty="0" err="1"/>
              <a:t>etc</a:t>
            </a:r>
            <a:r>
              <a:rPr lang="tr-TR" sz="2600" b="1" dirty="0"/>
              <a:t>.</a:t>
            </a:r>
            <a:endParaRPr lang="tr-TR" sz="2600" dirty="0"/>
          </a:p>
          <a:p>
            <a:endParaRPr lang="tr-TR" dirty="0"/>
          </a:p>
        </p:txBody>
      </p:sp>
    </p:spTree>
    <p:extLst>
      <p:ext uri="{BB962C8B-B14F-4D97-AF65-F5344CB8AC3E}">
        <p14:creationId xmlns:p14="http://schemas.microsoft.com/office/powerpoint/2010/main" val="1902404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b="1" dirty="0"/>
              <a:t>URI: </a:t>
            </a:r>
            <a:r>
              <a:rPr lang="tr-TR" sz="2400" dirty="0" err="1"/>
              <a:t>Uniform</a:t>
            </a:r>
            <a:r>
              <a:rPr lang="tr-TR" sz="2400" dirty="0"/>
              <a:t> Resource </a:t>
            </a:r>
            <a:r>
              <a:rPr lang="tr-TR" sz="2400" dirty="0" err="1"/>
              <a:t>Identifier</a:t>
            </a:r>
            <a:r>
              <a:rPr lang="tr-TR" sz="2400" dirty="0"/>
              <a:t> teriminin kısaltılmış halidir. İnternet’te bir kaynağın tam yerine işaret eden (belge veya resim gibi), standart bir formata uygun bir karakter dizgisidir. Bir URL’in altında bulunan bir kaynağın tam yoluna işaret eder. “https://www.tech-worm.com/rootkit-nedir/”, </a:t>
            </a:r>
            <a:r>
              <a:rPr lang="tr-TR" sz="2400" dirty="0" err="1"/>
              <a:t>URI’e</a:t>
            </a:r>
            <a:r>
              <a:rPr lang="tr-TR" sz="2400" dirty="0"/>
              <a:t> bir örnektir</a:t>
            </a:r>
            <a:r>
              <a:rPr lang="tr-TR" sz="2400" dirty="0" smtClean="0"/>
              <a:t>.</a:t>
            </a:r>
          </a:p>
          <a:p>
            <a:r>
              <a:rPr lang="tr-TR" sz="2400" b="1" dirty="0"/>
              <a:t>URL:</a:t>
            </a:r>
            <a:r>
              <a:rPr lang="tr-TR" sz="2400" dirty="0"/>
              <a:t> </a:t>
            </a:r>
            <a:r>
              <a:rPr lang="tr-TR" sz="2400" dirty="0" err="1"/>
              <a:t>Uniform</a:t>
            </a:r>
            <a:r>
              <a:rPr lang="tr-TR" sz="2400" dirty="0"/>
              <a:t> Resource </a:t>
            </a:r>
            <a:r>
              <a:rPr lang="tr-TR" sz="2400" dirty="0" err="1"/>
              <a:t>Locator</a:t>
            </a:r>
            <a:r>
              <a:rPr lang="tr-TR" sz="2400" dirty="0"/>
              <a:t> teriminin kısaltılmış halidir. Türkçeye doğrudan çevrildiğinde Birörnek Kaynak </a:t>
            </a:r>
            <a:r>
              <a:rPr lang="tr-TR" sz="2400" dirty="0" err="1"/>
              <a:t>Konumlayıcı</a:t>
            </a:r>
            <a:r>
              <a:rPr lang="tr-TR" sz="2400" dirty="0"/>
              <a:t> ya da Tekdüzen Kaynak Bulucu şeklinde çevrilebilir. İnternet’te bir kaynağın yerine işaret eden (belge veya resim gibi), standart bir formata uygun bir karakter dizgisidir. “https://www.tech-worm.com”, URL’e bir örnektir.</a:t>
            </a:r>
            <a:endParaRPr lang="tr-TR" sz="2400" dirty="0"/>
          </a:p>
        </p:txBody>
      </p:sp>
    </p:spTree>
    <p:extLst>
      <p:ext uri="{BB962C8B-B14F-4D97-AF65-F5344CB8AC3E}">
        <p14:creationId xmlns:p14="http://schemas.microsoft.com/office/powerpoint/2010/main" val="2348431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HTTP Yapısı</a:t>
            </a:r>
            <a:endParaRPr lang="tr-TR" dirty="0"/>
          </a:p>
        </p:txBody>
      </p:sp>
      <p:sp>
        <p:nvSpPr>
          <p:cNvPr id="3" name="İçerik Yer Tutucusu 2"/>
          <p:cNvSpPr>
            <a:spLocks noGrp="1"/>
          </p:cNvSpPr>
          <p:nvPr>
            <p:ph idx="1"/>
          </p:nvPr>
        </p:nvSpPr>
        <p:spPr/>
        <p:txBody>
          <a:bodyPr>
            <a:normAutofit/>
          </a:bodyPr>
          <a:lstStyle/>
          <a:p>
            <a:r>
              <a:rPr lang="tr-TR" sz="2400" dirty="0" err="1"/>
              <a:t>Hypertext</a:t>
            </a:r>
            <a:r>
              <a:rPr lang="tr-TR" sz="2400" dirty="0"/>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2400" dirty="0" err="1"/>
              <a:t>Wide</a:t>
            </a:r>
            <a:r>
              <a:rPr lang="tr-TR" sz="2400" dirty="0"/>
              <a:t> </a:t>
            </a:r>
            <a:r>
              <a:rPr lang="tr-TR" sz="2400" dirty="0" err="1"/>
              <a:t>Web’de</a:t>
            </a:r>
            <a:r>
              <a:rPr lang="tr-TR" sz="2400" dirty="0"/>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endParaRPr lang="tr-TR" sz="2400" dirty="0"/>
          </a:p>
        </p:txBody>
      </p:sp>
    </p:spTree>
    <p:extLst>
      <p:ext uri="{BB962C8B-B14F-4D97-AF65-F5344CB8AC3E}">
        <p14:creationId xmlns:p14="http://schemas.microsoft.com/office/powerpoint/2010/main" val="2047380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dirty="0" smtClean="0"/>
              <a:t>HTTP isteği 4 temel öğeden oluşur. Bir istek satırı, sıfır veya daha fazla başlık (</a:t>
            </a:r>
            <a:r>
              <a:rPr lang="tr-TR" sz="2400" dirty="0" err="1" smtClean="0"/>
              <a:t>Genel,İstek,Varlık</a:t>
            </a:r>
            <a:r>
              <a:rPr lang="tr-TR" sz="2400" dirty="0" smtClean="0"/>
              <a:t>) alanları ve ardından CRLF, </a:t>
            </a:r>
            <a:r>
              <a:rPr lang="tr-TR" sz="2400" dirty="0" err="1" smtClean="0"/>
              <a:t>CRLF’den</a:t>
            </a:r>
            <a:r>
              <a:rPr lang="tr-TR" sz="2400" dirty="0" smtClean="0"/>
              <a:t> önce hiçbir şey içermez(başlık alanlarının sonunu gösterir), isteğe bağlı olarak bir mesaj gövdesi içerebilir.</a:t>
            </a:r>
          </a:p>
          <a:p>
            <a:r>
              <a:rPr lang="tr-TR" sz="2400" dirty="0"/>
              <a:t>İstek satırı, önce büyük harflerle yazılmış yöntemi belirtir. HTTP / 1.1 sürümündeki bu </a:t>
            </a:r>
            <a:r>
              <a:rPr lang="tr-TR" sz="2400" dirty="0" err="1"/>
              <a:t>metodlar</a:t>
            </a:r>
            <a:r>
              <a:rPr lang="tr-TR" sz="2400" dirty="0"/>
              <a:t> şöyle sıralanabilir: GET, POST, PUT, HEAD, DELETE, PATCH ve OPTIONS.</a:t>
            </a:r>
            <a:endParaRPr lang="tr-TR" sz="2400" dirty="0"/>
          </a:p>
        </p:txBody>
      </p:sp>
    </p:spTree>
    <p:extLst>
      <p:ext uri="{BB962C8B-B14F-4D97-AF65-F5344CB8AC3E}">
        <p14:creationId xmlns:p14="http://schemas.microsoft.com/office/powerpoint/2010/main" val="3715588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400" dirty="0" smtClean="0"/>
              <a:t>GET: En </a:t>
            </a:r>
            <a:r>
              <a:rPr lang="tr-TR" sz="2400" dirty="0"/>
              <a:t>yaygın GET metodu yalnızca belirtilen kaynaktan veri almak için kullanılır</a:t>
            </a:r>
            <a:r>
              <a:rPr lang="tr-TR" sz="2400" dirty="0" smtClean="0"/>
              <a:t>.</a:t>
            </a:r>
          </a:p>
          <a:p>
            <a:r>
              <a:rPr lang="tr-TR" sz="2400" dirty="0" smtClean="0"/>
              <a:t>POST: </a:t>
            </a:r>
            <a:r>
              <a:rPr lang="tr-TR" sz="2400" dirty="0"/>
              <a:t>Resim dosyaları, kullanıcı bilgileri gibi verileri gönderirken POST metodu kullanılır</a:t>
            </a:r>
            <a:r>
              <a:rPr lang="tr-TR" sz="2400" dirty="0" smtClean="0"/>
              <a:t>.</a:t>
            </a:r>
          </a:p>
          <a:p>
            <a:r>
              <a:rPr lang="tr-TR" sz="2400" dirty="0" smtClean="0"/>
              <a:t>PUT: </a:t>
            </a:r>
            <a:r>
              <a:rPr lang="tr-TR" sz="2400" dirty="0"/>
              <a:t>PUT metodu, dosyayı belirtilen kaynaktan güncellemek için kullanılır</a:t>
            </a:r>
            <a:r>
              <a:rPr lang="tr-TR" sz="2400" dirty="0" smtClean="0"/>
              <a:t>.</a:t>
            </a:r>
          </a:p>
          <a:p>
            <a:r>
              <a:rPr lang="tr-TR" sz="2400" dirty="0" smtClean="0"/>
              <a:t>HEAD: </a:t>
            </a:r>
            <a:r>
              <a:rPr lang="tr-TR" sz="2400" dirty="0"/>
              <a:t>HEAD metodu, GET metodu gibi verileri almak için kullanılır, ancak yanıt gövdesini aktaramaz</a:t>
            </a:r>
            <a:r>
              <a:rPr lang="tr-TR" sz="2400" dirty="0" smtClean="0"/>
              <a:t>.</a:t>
            </a:r>
          </a:p>
          <a:p>
            <a:r>
              <a:rPr lang="tr-TR" sz="2400" dirty="0" smtClean="0"/>
              <a:t>DELETE: </a:t>
            </a:r>
            <a:r>
              <a:rPr lang="tr-TR" sz="2400" dirty="0"/>
              <a:t>DELETE metodu, belirtilen kaynağı silmek için kullanılır</a:t>
            </a:r>
            <a:r>
              <a:rPr lang="tr-TR" sz="2400" dirty="0" smtClean="0"/>
              <a:t>.</a:t>
            </a:r>
          </a:p>
          <a:p>
            <a:r>
              <a:rPr lang="tr-TR" sz="2400" dirty="0" smtClean="0"/>
              <a:t>PATCH: </a:t>
            </a:r>
            <a:r>
              <a:rPr lang="tr-TR" sz="2400" dirty="0"/>
              <a:t>PATCH metodu, kaynağın bazı kısımlarını değiştirmek için kullanılır</a:t>
            </a:r>
            <a:r>
              <a:rPr lang="tr-TR" sz="2400" dirty="0" smtClean="0"/>
              <a:t>.</a:t>
            </a:r>
          </a:p>
          <a:p>
            <a:r>
              <a:rPr lang="tr-TR" sz="2400" dirty="0" smtClean="0"/>
              <a:t>OPTIONS: </a:t>
            </a:r>
            <a:r>
              <a:rPr lang="tr-TR" sz="2400" dirty="0"/>
              <a:t>OPTIONS metodu, belirtilen kaynak için iletim seçeneklerini tanımlamak için kullanılır.</a:t>
            </a:r>
            <a:endParaRPr lang="tr-TR" sz="2400" dirty="0"/>
          </a:p>
        </p:txBody>
      </p:sp>
    </p:spTree>
    <p:extLst>
      <p:ext uri="{BB962C8B-B14F-4D97-AF65-F5344CB8AC3E}">
        <p14:creationId xmlns:p14="http://schemas.microsoft.com/office/powerpoint/2010/main" val="4145639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5793507"/>
          </a:xfrm>
        </p:spPr>
        <p:txBody>
          <a:bodyPr>
            <a:normAutofit/>
          </a:bodyPr>
          <a:lstStyle/>
          <a:p>
            <a:r>
              <a:rPr lang="tr-TR" sz="2400" dirty="0"/>
              <a:t>Aslında en basit haliyle söylersek web sayfalarının görüntülenmesini sağlayan protokoldür. </a:t>
            </a:r>
            <a:r>
              <a:rPr lang="tr-TR" sz="2400" b="1" dirty="0"/>
              <a:t>HTTP</a:t>
            </a:r>
            <a:r>
              <a:rPr lang="tr-TR" sz="2400" dirty="0"/>
              <a:t>, kullanıcının bilgisayarı ve sunucu(server) arasındaki veri alışverişinin kurallarını belirler. Bu protokolü kullanmak için tarayıcı </a:t>
            </a:r>
            <a:r>
              <a:rPr lang="tr-TR" sz="2400" b="1" dirty="0"/>
              <a:t>kullanılır</a:t>
            </a:r>
            <a:r>
              <a:rPr lang="tr-TR" sz="2400" dirty="0"/>
              <a:t>.</a:t>
            </a:r>
            <a:endParaRPr lang="tr-TR" sz="2400" dirty="0"/>
          </a:p>
        </p:txBody>
      </p:sp>
    </p:spTree>
    <p:extLst>
      <p:ext uri="{BB962C8B-B14F-4D97-AF65-F5344CB8AC3E}">
        <p14:creationId xmlns:p14="http://schemas.microsoft.com/office/powerpoint/2010/main" val="98634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N</a:t>
            </a:r>
            <a:r>
              <a:rPr lang="tr-TR" dirty="0" err="1" smtClean="0"/>
              <a:t>pm</a:t>
            </a:r>
            <a:endParaRPr lang="tr-TR" dirty="0"/>
          </a:p>
        </p:txBody>
      </p:sp>
      <p:sp>
        <p:nvSpPr>
          <p:cNvPr id="3" name="İçerik Yer Tutucusu 2"/>
          <p:cNvSpPr>
            <a:spLocks noGrp="1"/>
          </p:cNvSpPr>
          <p:nvPr>
            <p:ph idx="1"/>
          </p:nvPr>
        </p:nvSpPr>
        <p:spPr/>
        <p:txBody>
          <a:bodyPr>
            <a:normAutofit/>
          </a:bodyPr>
          <a:lstStyle/>
          <a:p>
            <a:r>
              <a:rPr lang="tr-TR" sz="2400" dirty="0" err="1"/>
              <a:t>Npm</a:t>
            </a:r>
            <a:r>
              <a:rPr lang="tr-TR" sz="2400" dirty="0"/>
              <a:t>; </a:t>
            </a:r>
            <a:r>
              <a:rPr lang="tr-TR" sz="2400" b="1" dirty="0" err="1"/>
              <a:t>N</a:t>
            </a:r>
            <a:r>
              <a:rPr lang="tr-TR" sz="2400" dirty="0" err="1"/>
              <a:t>ode</a:t>
            </a:r>
            <a:r>
              <a:rPr lang="tr-TR" sz="2400" dirty="0"/>
              <a:t> </a:t>
            </a:r>
            <a:r>
              <a:rPr lang="tr-TR" sz="2400" b="1" dirty="0" err="1"/>
              <a:t>P</a:t>
            </a:r>
            <a:r>
              <a:rPr lang="tr-TR" sz="2400" dirty="0" err="1"/>
              <a:t>ackage</a:t>
            </a:r>
            <a:r>
              <a:rPr lang="tr-TR" sz="2400" dirty="0"/>
              <a:t> </a:t>
            </a:r>
            <a:r>
              <a:rPr lang="tr-TR" sz="2400" b="1" dirty="0"/>
              <a:t>M</a:t>
            </a:r>
            <a:r>
              <a:rPr lang="tr-TR" sz="2400" dirty="0"/>
              <a:t>anager ya da </a:t>
            </a:r>
            <a:r>
              <a:rPr lang="tr-TR" sz="2400" dirty="0" err="1"/>
              <a:t>Node</a:t>
            </a:r>
            <a:r>
              <a:rPr lang="tr-TR" sz="2400" dirty="0"/>
              <a:t> </a:t>
            </a:r>
            <a:r>
              <a:rPr lang="tr-TR" sz="2400" dirty="0" err="1"/>
              <a:t>Packaged</a:t>
            </a:r>
            <a:r>
              <a:rPr lang="tr-TR" sz="2400" dirty="0"/>
              <a:t> </a:t>
            </a:r>
            <a:r>
              <a:rPr lang="tr-TR" sz="2400" dirty="0" err="1"/>
              <a:t>Modules</a:t>
            </a:r>
            <a:r>
              <a:rPr lang="tr-TR" sz="2400" dirty="0"/>
              <a:t> olarak da denmektedir. </a:t>
            </a:r>
            <a:r>
              <a:rPr lang="tr-TR" sz="2400" u="sng" dirty="0">
                <a:hlinkClick r:id="rId2"/>
              </a:rPr>
              <a:t>Isaac Z. </a:t>
            </a:r>
            <a:r>
              <a:rPr lang="tr-TR" sz="2400" u="sng" dirty="0" err="1">
                <a:hlinkClick r:id="rId2"/>
              </a:rPr>
              <a:t>Schlueter</a:t>
            </a:r>
            <a:r>
              <a:rPr lang="tr-TR" sz="2400" dirty="0"/>
              <a:t> tarafından tamamen </a:t>
            </a:r>
            <a:r>
              <a:rPr lang="tr-TR" sz="2400" dirty="0" err="1"/>
              <a:t>javascript</a:t>
            </a:r>
            <a:r>
              <a:rPr lang="tr-TR" sz="2400" dirty="0"/>
              <a:t> dili kullanılarak geliştirilmiştir</a:t>
            </a:r>
            <a:r>
              <a:rPr lang="tr-TR" sz="2400" dirty="0" smtClean="0"/>
              <a:t>.</a:t>
            </a:r>
          </a:p>
          <a:p>
            <a:r>
              <a:rPr lang="tr-TR" sz="2400" dirty="0" err="1"/>
              <a:t>Npm</a:t>
            </a:r>
            <a:r>
              <a:rPr lang="tr-TR" sz="2400" dirty="0"/>
              <a:t> temel olarak 3. parti yazılımları yüklemeyi sağlayan bir araçtır</a:t>
            </a:r>
            <a:r>
              <a:rPr lang="tr-TR" sz="2400" dirty="0" smtClean="0"/>
              <a:t>.</a:t>
            </a:r>
          </a:p>
          <a:p>
            <a:r>
              <a:rPr lang="tr-TR" sz="2400" dirty="0" err="1" smtClean="0"/>
              <a:t>Npm’i</a:t>
            </a:r>
            <a:r>
              <a:rPr lang="tr-TR" sz="2400" dirty="0" smtClean="0"/>
              <a:t> Google Play </a:t>
            </a:r>
            <a:r>
              <a:rPr lang="tr-TR" sz="2400" dirty="0" err="1" smtClean="0"/>
              <a:t>Store’a</a:t>
            </a:r>
            <a:r>
              <a:rPr lang="tr-TR" sz="2400" dirty="0" smtClean="0"/>
              <a:t> </a:t>
            </a:r>
            <a:r>
              <a:rPr lang="tr-TR" sz="2400" dirty="0" err="1" smtClean="0"/>
              <a:t>npm’den</a:t>
            </a:r>
            <a:r>
              <a:rPr lang="tr-TR" sz="2400" dirty="0" smtClean="0"/>
              <a:t> yükleyeceğimiz paketleri de </a:t>
            </a:r>
            <a:r>
              <a:rPr lang="tr-TR" sz="2400" dirty="0" err="1" smtClean="0"/>
              <a:t>app’lere</a:t>
            </a:r>
            <a:r>
              <a:rPr lang="tr-TR" sz="2400" dirty="0" smtClean="0"/>
              <a:t> benzetebiliriz.</a:t>
            </a:r>
            <a:endParaRPr lang="tr-TR" sz="2400" dirty="0"/>
          </a:p>
        </p:txBody>
      </p:sp>
    </p:spTree>
    <p:extLst>
      <p:ext uri="{BB962C8B-B14F-4D97-AF65-F5344CB8AC3E}">
        <p14:creationId xmlns:p14="http://schemas.microsoft.com/office/powerpoint/2010/main" val="4028059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60648"/>
            <a:ext cx="8229600" cy="5865515"/>
          </a:xfrm>
        </p:spPr>
        <p:txBody>
          <a:bodyPr>
            <a:normAutofit/>
          </a:bodyPr>
          <a:lstStyle/>
          <a:p>
            <a:r>
              <a:rPr lang="tr-TR" sz="2400" dirty="0"/>
              <a:t>Aslında </a:t>
            </a:r>
            <a:r>
              <a:rPr lang="tr-TR" sz="2400" dirty="0" err="1"/>
              <a:t>npm</a:t>
            </a:r>
            <a:r>
              <a:rPr lang="tr-TR" sz="2400" dirty="0"/>
              <a:t> projemizdeki paketlerin yönetimini otomatikleştiriyor diyebiliriz. </a:t>
            </a:r>
            <a:r>
              <a:rPr lang="tr-TR" sz="2400" dirty="0" err="1"/>
              <a:t>Npm</a:t>
            </a:r>
            <a:r>
              <a:rPr lang="tr-TR" sz="2400" dirty="0"/>
              <a:t> ile temel olarak yapabileceğimiz şeyler ise şöyledir </a:t>
            </a:r>
            <a:r>
              <a:rPr lang="tr-TR" sz="2400" dirty="0" smtClean="0"/>
              <a:t>:</a:t>
            </a:r>
          </a:p>
          <a:p>
            <a:r>
              <a:rPr lang="tr-TR" sz="2400" dirty="0"/>
              <a:t>Otomatik ya da manuel olarak paketleri </a:t>
            </a:r>
            <a:r>
              <a:rPr lang="tr-TR" sz="2400" dirty="0" smtClean="0"/>
              <a:t>yükleme</a:t>
            </a:r>
          </a:p>
          <a:p>
            <a:r>
              <a:rPr lang="tr-TR" sz="2400" dirty="0"/>
              <a:t>Sistemdeki paketleri </a:t>
            </a:r>
            <a:r>
              <a:rPr lang="tr-TR" sz="2400" dirty="0" smtClean="0"/>
              <a:t>silmek</a:t>
            </a:r>
          </a:p>
          <a:p>
            <a:r>
              <a:rPr lang="tr-TR" sz="2400" dirty="0"/>
              <a:t> Sistemdeki paketleri </a:t>
            </a:r>
            <a:r>
              <a:rPr lang="tr-TR" sz="2400" dirty="0" smtClean="0"/>
              <a:t>listeleme</a:t>
            </a:r>
          </a:p>
          <a:p>
            <a:r>
              <a:rPr lang="tr-TR" sz="2400" dirty="0"/>
              <a:t>Sistemdeki paketleri </a:t>
            </a:r>
            <a:r>
              <a:rPr lang="tr-TR" sz="2400" dirty="0" err="1"/>
              <a:t>update</a:t>
            </a:r>
            <a:r>
              <a:rPr lang="tr-TR" sz="2400" dirty="0"/>
              <a:t> </a:t>
            </a:r>
            <a:r>
              <a:rPr lang="tr-TR" sz="2400" dirty="0" smtClean="0"/>
              <a:t>etmek</a:t>
            </a:r>
          </a:p>
          <a:p>
            <a:r>
              <a:rPr lang="tr-TR" sz="2400" dirty="0" err="1"/>
              <a:t>Npm</a:t>
            </a:r>
            <a:r>
              <a:rPr lang="tr-TR" sz="2400" dirty="0"/>
              <a:t> komut satırı üzerinden çalışan bir uygulamadır</a:t>
            </a:r>
            <a:r>
              <a:rPr lang="tr-TR" sz="2400" dirty="0" smtClean="0"/>
              <a:t>.</a:t>
            </a:r>
          </a:p>
          <a:p>
            <a:r>
              <a:rPr lang="tr-TR" sz="2400" dirty="0" err="1"/>
              <a:t>Npm</a:t>
            </a:r>
            <a:r>
              <a:rPr lang="tr-TR" sz="2400" dirty="0"/>
              <a:t> için </a:t>
            </a:r>
            <a:r>
              <a:rPr lang="tr-TR" sz="2400" dirty="0" err="1"/>
              <a:t>nodejs</a:t>
            </a:r>
            <a:r>
              <a:rPr lang="tr-TR" sz="2400" dirty="0"/>
              <a:t> kurmanız gerekiyor ve </a:t>
            </a:r>
            <a:r>
              <a:rPr lang="tr-TR" sz="2400" dirty="0" err="1"/>
              <a:t>nodejs</a:t>
            </a:r>
            <a:r>
              <a:rPr lang="tr-TR" sz="2400" dirty="0"/>
              <a:t> kurulumu gerçekleşince </a:t>
            </a:r>
            <a:r>
              <a:rPr lang="tr-TR" sz="2400" dirty="0" err="1"/>
              <a:t>npm’de</a:t>
            </a:r>
            <a:r>
              <a:rPr lang="tr-TR" sz="2400" dirty="0"/>
              <a:t> otomatik olarak içinde kurulu gelmiş olacak.</a:t>
            </a:r>
            <a:endParaRPr lang="tr-TR" sz="2400" dirty="0"/>
          </a:p>
        </p:txBody>
      </p:sp>
    </p:spTree>
    <p:extLst>
      <p:ext uri="{BB962C8B-B14F-4D97-AF65-F5344CB8AC3E}">
        <p14:creationId xmlns:p14="http://schemas.microsoft.com/office/powerpoint/2010/main" val="1418489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Node.js</a:t>
            </a:r>
            <a:endParaRPr lang="tr-TR" dirty="0"/>
          </a:p>
        </p:txBody>
      </p:sp>
      <p:sp>
        <p:nvSpPr>
          <p:cNvPr id="3" name="İçerik Yer Tutucusu 2"/>
          <p:cNvSpPr>
            <a:spLocks noGrp="1"/>
          </p:cNvSpPr>
          <p:nvPr>
            <p:ph idx="1"/>
          </p:nvPr>
        </p:nvSpPr>
        <p:spPr/>
        <p:txBody>
          <a:bodyPr>
            <a:normAutofit lnSpcReduction="10000"/>
          </a:bodyPr>
          <a:lstStyle/>
          <a:p>
            <a:r>
              <a:rPr lang="tr-TR" sz="2400" dirty="0" err="1"/>
              <a:t>Node</a:t>
            </a:r>
            <a:r>
              <a:rPr lang="tr-TR" sz="2400" dirty="0"/>
              <a:t> </a:t>
            </a:r>
            <a:r>
              <a:rPr lang="tr-TR" sz="2400" dirty="0" err="1"/>
              <a:t>js</a:t>
            </a:r>
            <a:r>
              <a:rPr lang="tr-TR" sz="2400" dirty="0"/>
              <a:t>, </a:t>
            </a:r>
            <a:r>
              <a:rPr lang="tr-TR" sz="2400" b="1" dirty="0"/>
              <a:t>V8</a:t>
            </a:r>
            <a:r>
              <a:rPr lang="tr-TR" sz="2400" dirty="0"/>
              <a:t> isimli bir </a:t>
            </a:r>
            <a:r>
              <a:rPr lang="tr-TR" sz="2400" dirty="0" err="1"/>
              <a:t>javascript</a:t>
            </a:r>
            <a:r>
              <a:rPr lang="tr-TR" sz="2400" dirty="0"/>
              <a:t> motoru üzerinde çalışır. </a:t>
            </a:r>
          </a:p>
          <a:p>
            <a:r>
              <a:rPr lang="tr-TR" sz="2400" dirty="0"/>
              <a:t>V8, Google tarafından geliştirilen, </a:t>
            </a:r>
            <a:r>
              <a:rPr lang="tr-TR" sz="2400" b="1" dirty="0" err="1"/>
              <a:t>Chrome</a:t>
            </a:r>
            <a:r>
              <a:rPr lang="tr-TR" sz="2400" dirty="0"/>
              <a:t> web browserlarının da üzerinde çalıştığı C, C++ ve </a:t>
            </a:r>
            <a:r>
              <a:rPr lang="tr-TR" sz="2400" dirty="0" err="1"/>
              <a:t>javascript</a:t>
            </a:r>
            <a:r>
              <a:rPr lang="tr-TR" sz="2400" dirty="0"/>
              <a:t> dilleri ile kodlanan açık kaynak kodlu bir motordur</a:t>
            </a:r>
            <a:r>
              <a:rPr lang="tr-TR" sz="2400" dirty="0" smtClean="0"/>
              <a:t>.</a:t>
            </a:r>
          </a:p>
          <a:p>
            <a:r>
              <a:rPr lang="tr-TR" sz="2400" dirty="0"/>
              <a:t>Node.js, </a:t>
            </a:r>
            <a:r>
              <a:rPr lang="tr-TR" sz="2400" dirty="0" err="1"/>
              <a:t>JavaScript</a:t>
            </a:r>
            <a:r>
              <a:rPr lang="tr-TR" sz="2400" dirty="0"/>
              <a:t> ile yazılmış bir programı çalıştırmak için gerekli olan her şeyi içerir</a:t>
            </a:r>
            <a:r>
              <a:rPr lang="tr-TR" sz="2400" dirty="0" smtClean="0"/>
              <a:t>.</a:t>
            </a:r>
          </a:p>
          <a:p>
            <a:r>
              <a:rPr lang="tr-TR" sz="2400" dirty="0"/>
              <a:t>Node.js; bir </a:t>
            </a:r>
            <a:r>
              <a:rPr lang="tr-TR" sz="2400" dirty="0" err="1"/>
              <a:t>JavaScript</a:t>
            </a:r>
            <a:r>
              <a:rPr lang="tr-TR" sz="2400" dirty="0"/>
              <a:t> kodunu sadece tarayıcılarda değil aynı zamanda bilgisayarınızda bağımsız şekilde çalışacak bir uygulama şeklinde kullanmak istenmesinden ortaya çıkmıştır. </a:t>
            </a:r>
          </a:p>
          <a:p>
            <a:r>
              <a:rPr lang="tr-TR" sz="2400" dirty="0"/>
              <a:t>Böylece </a:t>
            </a:r>
            <a:r>
              <a:rPr lang="tr-TR" sz="2400" dirty="0" err="1"/>
              <a:t>JavaScript</a:t>
            </a:r>
            <a:r>
              <a:rPr lang="tr-TR" sz="2400" dirty="0"/>
              <a:t> sadece web uygulamaları için kullanılan bir teknoloji olmaktan çıkmış, </a:t>
            </a:r>
            <a:r>
              <a:rPr lang="tr-TR" sz="2400" dirty="0" err="1"/>
              <a:t>Python</a:t>
            </a:r>
            <a:r>
              <a:rPr lang="tr-TR" sz="2400" dirty="0"/>
              <a:t> gibi Java gibi programlama dilleri ile aynı kapasitelere ulaşmıştır.</a:t>
            </a:r>
          </a:p>
          <a:p>
            <a:endParaRPr lang="tr-TR" sz="2400" dirty="0"/>
          </a:p>
          <a:p>
            <a:pPr marL="0" indent="0">
              <a:buNone/>
            </a:pPr>
            <a:endParaRPr lang="tr-TR" dirty="0"/>
          </a:p>
        </p:txBody>
      </p:sp>
    </p:spTree>
    <p:extLst>
      <p:ext uri="{BB962C8B-B14F-4D97-AF65-F5344CB8AC3E}">
        <p14:creationId xmlns:p14="http://schemas.microsoft.com/office/powerpoint/2010/main" val="3480556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371</Words>
  <Application>Microsoft Office PowerPoint</Application>
  <PresentationFormat>Ekran Gösterisi (4:3)</PresentationFormat>
  <Paragraphs>47</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Ofis Teması</vt:lpstr>
      <vt:lpstr>URI-URL Arasındaki Farklar</vt:lpstr>
      <vt:lpstr>PowerPoint Sunusu</vt:lpstr>
      <vt:lpstr>HTTP Yapısı</vt:lpstr>
      <vt:lpstr>PowerPoint Sunusu</vt:lpstr>
      <vt:lpstr>PowerPoint Sunusu</vt:lpstr>
      <vt:lpstr>PowerPoint Sunusu</vt:lpstr>
      <vt:lpstr>Npm</vt:lpstr>
      <vt:lpstr>PowerPoint Sunusu</vt:lpstr>
      <vt:lpstr>Node.js</vt:lpstr>
      <vt:lpstr>PowerPoint Sunusu</vt:lpstr>
      <vt:lpstr>JAVA 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URI-URL Arasındaki Farklar</dc:title>
  <dc:creator>burak can gültekin</dc:creator>
  <cp:lastModifiedBy>burak can gültekin</cp:lastModifiedBy>
  <cp:revision>4</cp:revision>
  <dcterms:created xsi:type="dcterms:W3CDTF">2022-05-23T21:42:27Z</dcterms:created>
  <dcterms:modified xsi:type="dcterms:W3CDTF">2022-05-23T23:05:56Z</dcterms:modified>
</cp:coreProperties>
</file>