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8857BDE-FF1C-4B37-A640-9A548F846788}" type="datetimeFigureOut">
              <a:rPr lang="tr-TR" smtClean="0"/>
              <a:t>23.05.2022</a:t>
            </a:fld>
            <a:endParaRPr lang="tr-TR"/>
          </a:p>
        </p:txBody>
      </p:sp>
      <p:sp>
        <p:nvSpPr>
          <p:cNvPr id="5" name="Footer Placeholder 4"/>
          <p:cNvSpPr>
            <a:spLocks noGrp="1"/>
          </p:cNvSpPr>
          <p:nvPr>
            <p:ph type="ftr" sz="quarter" idx="11"/>
          </p:nvPr>
        </p:nvSpPr>
        <p:spPr>
          <a:xfrm>
            <a:off x="1876424" y="5410201"/>
            <a:ext cx="5124886" cy="365125"/>
          </a:xfrm>
        </p:spPr>
        <p:txBody>
          <a:bodyPr/>
          <a:lstStyle/>
          <a:p>
            <a:endParaRPr lang="tr-TR"/>
          </a:p>
        </p:txBody>
      </p:sp>
      <p:sp>
        <p:nvSpPr>
          <p:cNvPr id="6" name="Slide Number Placeholder 5"/>
          <p:cNvSpPr>
            <a:spLocks noGrp="1"/>
          </p:cNvSpPr>
          <p:nvPr>
            <p:ph type="sldNum" sz="quarter" idx="12"/>
          </p:nvPr>
        </p:nvSpPr>
        <p:spPr>
          <a:xfrm>
            <a:off x="9896911" y="5410199"/>
            <a:ext cx="771089" cy="365125"/>
          </a:xfrm>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47826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857BDE-FF1C-4B37-A640-9A548F846788}" type="datetimeFigureOut">
              <a:rPr lang="tr-TR" smtClean="0"/>
              <a:t>23.05.2022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2759254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857BDE-FF1C-4B37-A640-9A548F846788}" type="datetimeFigureOut">
              <a:rPr lang="tr-TR" smtClean="0"/>
              <a:t>23.05.2022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689055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857BDE-FF1C-4B37-A640-9A548F846788}" type="datetimeFigureOut">
              <a:rPr lang="tr-TR" smtClean="0"/>
              <a:t>23.05.2022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5B5298-DCA9-450F-A299-E37C02221759}" type="slidenum">
              <a:rPr lang="tr-TR" smtClean="0"/>
              <a:t>‹#›</a:t>
            </a:fld>
            <a:endParaRPr lang="tr-T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51289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857BDE-FF1C-4B37-A640-9A548F846788}" type="datetimeFigureOut">
              <a:rPr lang="tr-TR" smtClean="0"/>
              <a:t>23.05.2022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2469146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8857BDE-FF1C-4B37-A640-9A548F846788}" type="datetimeFigureOut">
              <a:rPr lang="tr-TR" smtClean="0"/>
              <a:t>23.05.2022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2908190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8857BDE-FF1C-4B37-A640-9A548F846788}" type="datetimeFigureOut">
              <a:rPr lang="tr-TR" smtClean="0"/>
              <a:t>23.05.2022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375577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57BDE-FF1C-4B37-A640-9A548F846788}"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2422309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57BDE-FF1C-4B37-A640-9A548F846788}"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157107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857BDE-FF1C-4B37-A640-9A548F846788}"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136564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857BDE-FF1C-4B37-A640-9A548F846788}"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553110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857BDE-FF1C-4B37-A640-9A548F846788}" type="datetimeFigureOut">
              <a:rPr lang="tr-TR" smtClean="0"/>
              <a:t>23.05.2022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3686007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857BDE-FF1C-4B37-A640-9A548F846788}" type="datetimeFigureOut">
              <a:rPr lang="tr-TR" smtClean="0"/>
              <a:t>23.05.2022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2013548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857BDE-FF1C-4B37-A640-9A548F846788}" type="datetimeFigureOut">
              <a:rPr lang="tr-TR" smtClean="0"/>
              <a:t>23.05.2022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3566541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857BDE-FF1C-4B37-A640-9A548F846788}" type="datetimeFigureOut">
              <a:rPr lang="tr-TR" smtClean="0"/>
              <a:t>23.05.2022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3563250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857BDE-FF1C-4B37-A640-9A548F846788}" type="datetimeFigureOut">
              <a:rPr lang="tr-TR" smtClean="0"/>
              <a:t>23.05.2022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370212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857BDE-FF1C-4B37-A640-9A548F846788}" type="datetimeFigureOut">
              <a:rPr lang="tr-TR" smtClean="0"/>
              <a:t>23.05.2022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5B5298-DCA9-450F-A299-E37C02221759}" type="slidenum">
              <a:rPr lang="tr-TR" smtClean="0"/>
              <a:t>‹#›</a:t>
            </a:fld>
            <a:endParaRPr lang="tr-TR"/>
          </a:p>
        </p:txBody>
      </p:sp>
    </p:spTree>
    <p:extLst>
      <p:ext uri="{BB962C8B-B14F-4D97-AF65-F5344CB8AC3E}">
        <p14:creationId xmlns:p14="http://schemas.microsoft.com/office/powerpoint/2010/main" val="1484237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8857BDE-FF1C-4B37-A640-9A548F846788}" type="datetimeFigureOut">
              <a:rPr lang="tr-TR" smtClean="0"/>
              <a:t>23.05.2022</a:t>
            </a:fld>
            <a:endParaRPr lang="tr-T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5B5298-DCA9-450F-A299-E37C02221759}" type="slidenum">
              <a:rPr lang="tr-TR" smtClean="0"/>
              <a:t>‹#›</a:t>
            </a:fld>
            <a:endParaRPr lang="tr-TR"/>
          </a:p>
        </p:txBody>
      </p:sp>
    </p:spTree>
    <p:extLst>
      <p:ext uri="{BB962C8B-B14F-4D97-AF65-F5344CB8AC3E}">
        <p14:creationId xmlns:p14="http://schemas.microsoft.com/office/powerpoint/2010/main" val="4467834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4F80A-764E-419D-B44F-D0DAAE139D6D}"/>
              </a:ext>
            </a:extLst>
          </p:cNvPr>
          <p:cNvSpPr>
            <a:spLocks noGrp="1"/>
          </p:cNvSpPr>
          <p:nvPr>
            <p:ph type="ctrTitle"/>
          </p:nvPr>
        </p:nvSpPr>
        <p:spPr>
          <a:xfrm>
            <a:off x="1876424" y="1122363"/>
            <a:ext cx="8791575" cy="1496550"/>
          </a:xfrm>
        </p:spPr>
        <p:txBody>
          <a:bodyPr>
            <a:normAutofit/>
          </a:bodyPr>
          <a:lstStyle/>
          <a:p>
            <a:pPr algn="ctr"/>
            <a:r>
              <a:rPr lang="tr-TR" sz="5400" dirty="0"/>
              <a:t>1.Hafta 1.gün</a:t>
            </a:r>
          </a:p>
        </p:txBody>
      </p:sp>
      <p:sp>
        <p:nvSpPr>
          <p:cNvPr id="3" name="Subtitle 2">
            <a:extLst>
              <a:ext uri="{FF2B5EF4-FFF2-40B4-BE49-F238E27FC236}">
                <a16:creationId xmlns:a16="http://schemas.microsoft.com/office/drawing/2014/main" id="{BF002A81-4F48-4B50-9EBA-AB6B340E64E8}"/>
              </a:ext>
            </a:extLst>
          </p:cNvPr>
          <p:cNvSpPr>
            <a:spLocks noGrp="1"/>
          </p:cNvSpPr>
          <p:nvPr>
            <p:ph type="subTitle" idx="1"/>
          </p:nvPr>
        </p:nvSpPr>
        <p:spPr/>
        <p:txBody>
          <a:bodyPr>
            <a:normAutofit/>
          </a:bodyPr>
          <a:lstStyle/>
          <a:p>
            <a:pPr algn="ctr"/>
            <a:r>
              <a:rPr lang="tr-TR" sz="3200" dirty="0"/>
              <a:t>Ödev</a:t>
            </a:r>
            <a:br>
              <a:rPr lang="tr-TR" sz="3200" dirty="0"/>
            </a:br>
            <a:r>
              <a:rPr lang="tr-TR" sz="3200" dirty="0"/>
              <a:t>EMRE YILDIZ</a:t>
            </a:r>
          </a:p>
        </p:txBody>
      </p:sp>
    </p:spTree>
    <p:extLst>
      <p:ext uri="{BB962C8B-B14F-4D97-AF65-F5344CB8AC3E}">
        <p14:creationId xmlns:p14="http://schemas.microsoft.com/office/powerpoint/2010/main" val="2752392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F750DF-1466-4D79-872B-FAB25D546D96}"/>
              </a:ext>
            </a:extLst>
          </p:cNvPr>
          <p:cNvSpPr>
            <a:spLocks noGrp="1"/>
          </p:cNvSpPr>
          <p:nvPr>
            <p:ph idx="1"/>
          </p:nvPr>
        </p:nvSpPr>
        <p:spPr>
          <a:xfrm>
            <a:off x="1070390" y="390617"/>
            <a:ext cx="9905999" cy="5948039"/>
          </a:xfrm>
        </p:spPr>
        <p:txBody>
          <a:bodyPr>
            <a:normAutofit fontScale="92500" lnSpcReduction="20000"/>
          </a:bodyPr>
          <a:lstStyle/>
          <a:p>
            <a:endParaRPr lang="tr-TR" dirty="0"/>
          </a:p>
          <a:p>
            <a:r>
              <a:rPr lang="tr-TR" dirty="0">
                <a:solidFill>
                  <a:srgbClr val="FF0000"/>
                </a:solidFill>
              </a:rPr>
              <a:t>URL (</a:t>
            </a:r>
            <a:r>
              <a:rPr lang="tr-TR" dirty="0" err="1">
                <a:solidFill>
                  <a:srgbClr val="FF0000"/>
                </a:solidFill>
              </a:rPr>
              <a:t>Uniform</a:t>
            </a:r>
            <a:r>
              <a:rPr lang="tr-TR" dirty="0">
                <a:solidFill>
                  <a:srgbClr val="FF0000"/>
                </a:solidFill>
              </a:rPr>
              <a:t> Resource </a:t>
            </a:r>
            <a:r>
              <a:rPr lang="tr-TR" dirty="0" err="1">
                <a:solidFill>
                  <a:srgbClr val="FF0000"/>
                </a:solidFill>
              </a:rPr>
              <a:t>Locator</a:t>
            </a:r>
            <a:r>
              <a:rPr lang="tr-TR" dirty="0">
                <a:solidFill>
                  <a:srgbClr val="FF0000"/>
                </a:solidFill>
              </a:rPr>
              <a:t>)</a:t>
            </a:r>
            <a:r>
              <a:rPr lang="tr-TR" dirty="0"/>
              <a:t>, Tekdüzen Kaynak Bulucu ya da Kaynak </a:t>
            </a:r>
            <a:r>
              <a:rPr lang="tr-TR" dirty="0" err="1"/>
              <a:t>Konumlayıcı</a:t>
            </a:r>
            <a:r>
              <a:rPr lang="tr-TR" dirty="0"/>
              <a:t> şeklinde ifade edilebilir. İnternet aracılığıyla </a:t>
            </a:r>
            <a:r>
              <a:rPr lang="tr-TR" dirty="0" err="1"/>
              <a:t>erişişebilecek</a:t>
            </a:r>
            <a:r>
              <a:rPr lang="tr-TR" dirty="0"/>
              <a:t> kaynakların (dosyalar, </a:t>
            </a:r>
            <a:r>
              <a:rPr lang="tr-TR" dirty="0" err="1"/>
              <a:t>dökümanlar</a:t>
            </a:r>
            <a:r>
              <a:rPr lang="tr-TR" dirty="0"/>
              <a:t> vb.) konumu URL ile ifade edilir. URL teknik olarak </a:t>
            </a:r>
            <a:r>
              <a:rPr lang="tr-TR" dirty="0" err="1"/>
              <a:t>URI’nın</a:t>
            </a:r>
            <a:r>
              <a:rPr lang="tr-TR" dirty="0"/>
              <a:t> başlangıç kısmını oluşturur. Yapısal olarak, URL’in ardından ise URN gelmektedir. Ancak, bir konum belirtilmek istendiğinde çoğu durumda URI yerine URL ifadesi kullanılmaktadır. URI sözdizimi (</a:t>
            </a:r>
            <a:r>
              <a:rPr lang="tr-TR" dirty="0" err="1"/>
              <a:t>syntax</a:t>
            </a:r>
            <a:r>
              <a:rPr lang="tr-TR" dirty="0"/>
              <a:t>) şöyledir:</a:t>
            </a:r>
          </a:p>
          <a:p>
            <a:endParaRPr lang="tr-TR" dirty="0"/>
          </a:p>
          <a:p>
            <a:r>
              <a:rPr lang="tr-TR" dirty="0"/>
              <a:t>scheme://domain:port/path?query_string#fragment_id</a:t>
            </a:r>
          </a:p>
          <a:p>
            <a:r>
              <a:rPr lang="tr-TR" dirty="0"/>
              <a:t>scheme://user:password@host:port/path?query_string#fragment_id</a:t>
            </a:r>
          </a:p>
          <a:p>
            <a:r>
              <a:rPr lang="tr-TR" dirty="0"/>
              <a:t>Bir kaynağın nerede olduğunu ve ona nasıl ulaşılacağını belirleyen URL http://, ftp:// gibi pek çok protokolü barındırabilir. URL ve URI ilişkisini bir adres tarifi üzerinden gerçekleştirdiğimizde, URL konumu nitelerken, URN konumdaki kişinin adına benzer. Özetle, URL bir konum sağlarken URN bir şeyin kimliğini ifade eder. Örneğin, telnet://192.0.2.16:80/ bir URL iken tel:+1-816-555-1212 bir </a:t>
            </a:r>
            <a:r>
              <a:rPr lang="tr-TR" dirty="0" err="1"/>
              <a:t>URN’dir</a:t>
            </a:r>
            <a:r>
              <a:rPr lang="tr-TR" dirty="0"/>
              <a:t>.</a:t>
            </a:r>
          </a:p>
        </p:txBody>
      </p:sp>
    </p:spTree>
    <p:extLst>
      <p:ext uri="{BB962C8B-B14F-4D97-AF65-F5344CB8AC3E}">
        <p14:creationId xmlns:p14="http://schemas.microsoft.com/office/powerpoint/2010/main" val="2176182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B9698D-3B75-4E08-9F2D-10FE4DD2731C}"/>
              </a:ext>
            </a:extLst>
          </p:cNvPr>
          <p:cNvSpPr>
            <a:spLocks noGrp="1"/>
          </p:cNvSpPr>
          <p:nvPr>
            <p:ph idx="1"/>
          </p:nvPr>
        </p:nvSpPr>
        <p:spPr>
          <a:xfrm>
            <a:off x="1141412" y="195309"/>
            <a:ext cx="9905999" cy="5885895"/>
          </a:xfrm>
        </p:spPr>
        <p:txBody>
          <a:bodyPr>
            <a:normAutofit lnSpcReduction="10000"/>
          </a:bodyPr>
          <a:lstStyle/>
          <a:p>
            <a:endParaRPr lang="tr-TR" dirty="0">
              <a:solidFill>
                <a:srgbClr val="FF0000"/>
              </a:solidFill>
            </a:endParaRPr>
          </a:p>
          <a:p>
            <a:r>
              <a:rPr lang="tr-TR" dirty="0">
                <a:solidFill>
                  <a:srgbClr val="FF0000"/>
                </a:solidFill>
              </a:rPr>
              <a:t>URN (</a:t>
            </a:r>
            <a:r>
              <a:rPr lang="tr-TR" dirty="0" err="1">
                <a:solidFill>
                  <a:srgbClr val="FF0000"/>
                </a:solidFill>
              </a:rPr>
              <a:t>Uniform</a:t>
            </a:r>
            <a:r>
              <a:rPr lang="tr-TR" dirty="0">
                <a:solidFill>
                  <a:srgbClr val="FF0000"/>
                </a:solidFill>
              </a:rPr>
              <a:t> Resource Name)</a:t>
            </a:r>
          </a:p>
          <a:p>
            <a:r>
              <a:rPr lang="tr-TR" dirty="0"/>
              <a:t>Bir kaynağı benzersiz ve kalıcı bir adla tanımlar, ancak bunu İnternet’te nasıl bulunacağının söylenmesi gerekmez. Belgeleri tanımlamakla sınırlı değildirler. Hatta, </a:t>
            </a:r>
            <a:r>
              <a:rPr lang="tr-TR" dirty="0" err="1"/>
              <a:t>URN’ler</a:t>
            </a:r>
            <a:r>
              <a:rPr lang="tr-TR" dirty="0"/>
              <a:t> fikirleri ve kavramları tanımlayabilir. Bir URN genelde </a:t>
            </a:r>
            <a:r>
              <a:rPr lang="tr-TR" dirty="0" err="1"/>
              <a:t>urn</a:t>
            </a:r>
            <a:r>
              <a:rPr lang="tr-TR" dirty="0"/>
              <a:t>: </a:t>
            </a:r>
            <a:r>
              <a:rPr lang="tr-TR" dirty="0" err="1"/>
              <a:t>prefix’i</a:t>
            </a:r>
            <a:r>
              <a:rPr lang="tr-TR" dirty="0"/>
              <a:t> ile başlar.</a:t>
            </a:r>
          </a:p>
          <a:p>
            <a:endParaRPr lang="tr-TR" dirty="0"/>
          </a:p>
          <a:p>
            <a:r>
              <a:rPr lang="tr-TR" dirty="0"/>
              <a:t>urn:isbn:0451450523 ISBN ile bir kitabı işaret eder.</a:t>
            </a:r>
          </a:p>
          <a:p>
            <a:r>
              <a:rPr lang="tr-TR" dirty="0"/>
              <a:t>urn:uuid:6e8bc430-9c3a-11d9-9669-0800200c9a66 global olarak benzersiz bir tanımdır.</a:t>
            </a:r>
          </a:p>
          <a:p>
            <a:r>
              <a:rPr lang="tr-TR" dirty="0" err="1"/>
              <a:t>urn:publishing:book</a:t>
            </a:r>
            <a:r>
              <a:rPr lang="tr-TR" dirty="0"/>
              <a:t> bir belgeyi kitap türü olarak tanımlayan bir XML ad alanıdır.</a:t>
            </a:r>
          </a:p>
        </p:txBody>
      </p:sp>
    </p:spTree>
    <p:extLst>
      <p:ext uri="{BB962C8B-B14F-4D97-AF65-F5344CB8AC3E}">
        <p14:creationId xmlns:p14="http://schemas.microsoft.com/office/powerpoint/2010/main" val="2636274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B562C-4AC1-4FA8-9F77-49540BFCE20F}"/>
              </a:ext>
            </a:extLst>
          </p:cNvPr>
          <p:cNvSpPr>
            <a:spLocks noGrp="1"/>
          </p:cNvSpPr>
          <p:nvPr>
            <p:ph type="title"/>
          </p:nvPr>
        </p:nvSpPr>
        <p:spPr/>
        <p:txBody>
          <a:bodyPr/>
          <a:lstStyle/>
          <a:p>
            <a:pPr algn="ctr"/>
            <a:r>
              <a:rPr lang="tr-TR" dirty="0">
                <a:solidFill>
                  <a:srgbClr val="FF0000"/>
                </a:solidFill>
              </a:rPr>
              <a:t>HTTP yapısı nedir ne için kullanılır? </a:t>
            </a:r>
            <a:br>
              <a:rPr lang="tr-TR" dirty="0">
                <a:solidFill>
                  <a:srgbClr val="FF0000"/>
                </a:solidFill>
              </a:rPr>
            </a:br>
            <a:endParaRPr lang="tr-TR" dirty="0">
              <a:solidFill>
                <a:srgbClr val="FF0000"/>
              </a:solidFill>
            </a:endParaRPr>
          </a:p>
        </p:txBody>
      </p:sp>
      <p:sp>
        <p:nvSpPr>
          <p:cNvPr id="3" name="Content Placeholder 2">
            <a:extLst>
              <a:ext uri="{FF2B5EF4-FFF2-40B4-BE49-F238E27FC236}">
                <a16:creationId xmlns:a16="http://schemas.microsoft.com/office/drawing/2014/main" id="{9EF0E541-2BDE-498A-A516-35C2439C68D2}"/>
              </a:ext>
            </a:extLst>
          </p:cNvPr>
          <p:cNvSpPr>
            <a:spLocks noGrp="1"/>
          </p:cNvSpPr>
          <p:nvPr>
            <p:ph idx="1"/>
          </p:nvPr>
        </p:nvSpPr>
        <p:spPr>
          <a:xfrm>
            <a:off x="1141412" y="1597980"/>
            <a:ext cx="9905999" cy="4641501"/>
          </a:xfrm>
        </p:spPr>
        <p:txBody>
          <a:bodyPr>
            <a:normAutofit/>
          </a:bodyPr>
          <a:lstStyle/>
          <a:p>
            <a:r>
              <a:rPr lang="tr-TR" dirty="0"/>
              <a:t> “</a:t>
            </a:r>
            <a:r>
              <a:rPr lang="tr-TR" b="1" dirty="0"/>
              <a:t>http</a:t>
            </a:r>
            <a:r>
              <a:rPr lang="tr-TR" dirty="0"/>
              <a:t>”, bilginin sunucudan kullanıcıya nasıl ve ne şekilde aktarılacağını gösteren protokoldür. Açılımı “</a:t>
            </a:r>
            <a:r>
              <a:rPr lang="tr-TR" b="1" dirty="0" err="1"/>
              <a:t>Hyper</a:t>
            </a:r>
            <a:r>
              <a:rPr lang="tr-TR" b="1" dirty="0"/>
              <a:t> </a:t>
            </a:r>
            <a:r>
              <a:rPr lang="tr-TR" b="1" dirty="0" err="1"/>
              <a:t>Text</a:t>
            </a:r>
            <a:r>
              <a:rPr lang="tr-TR" b="1" dirty="0"/>
              <a:t> Transfer Protocol</a:t>
            </a:r>
            <a:r>
              <a:rPr lang="tr-TR" dirty="0"/>
              <a:t>” olan bu kavram dilimizde “</a:t>
            </a:r>
            <a:r>
              <a:rPr lang="tr-TR" b="1" dirty="0"/>
              <a:t>Üstün Metin Transfer Protokolü</a:t>
            </a:r>
            <a:r>
              <a:rPr lang="tr-TR" dirty="0"/>
              <a:t>” olarak biliniyor. İnternet kullanıcıları bunu aktif olarak kullanmasa da otomatik olarak arama çubuğu bu protokolü koyar. Halk dilinde söylemek gerekirse web sayfalarının görüntülenmesini sağlayan protokoldür. Bunun için bize bir tarayıcı gerekmektedir. Örneğin tarayıcıya girdik ve arama çubuğuna bir adres gireceğiz o aşamada http sunucuya bir giriş talebi sunar ve talep onay gördüğünde o sitenin verileri karşımıza çıkar ve biz siteye giriş yapmış oluruz.</a:t>
            </a:r>
          </a:p>
        </p:txBody>
      </p:sp>
    </p:spTree>
    <p:extLst>
      <p:ext uri="{BB962C8B-B14F-4D97-AF65-F5344CB8AC3E}">
        <p14:creationId xmlns:p14="http://schemas.microsoft.com/office/powerpoint/2010/main" val="3127913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F556-ADBE-4CB2-933E-D803F146E830}"/>
              </a:ext>
            </a:extLst>
          </p:cNvPr>
          <p:cNvSpPr>
            <a:spLocks noGrp="1"/>
          </p:cNvSpPr>
          <p:nvPr>
            <p:ph type="title"/>
          </p:nvPr>
        </p:nvSpPr>
        <p:spPr/>
        <p:txBody>
          <a:bodyPr/>
          <a:lstStyle/>
          <a:p>
            <a:pPr algn="ctr"/>
            <a:r>
              <a:rPr lang="tr-TR" dirty="0" err="1">
                <a:solidFill>
                  <a:srgbClr val="FF0000"/>
                </a:solidFill>
              </a:rPr>
              <a:t>npm</a:t>
            </a:r>
            <a:r>
              <a:rPr lang="tr-TR" dirty="0">
                <a:solidFill>
                  <a:srgbClr val="FF0000"/>
                </a:solidFill>
              </a:rPr>
              <a:t>  </a:t>
            </a:r>
            <a:r>
              <a:rPr lang="tr-TR" dirty="0" err="1">
                <a:solidFill>
                  <a:srgbClr val="FF0000"/>
                </a:solidFill>
              </a:rPr>
              <a:t>nodejs</a:t>
            </a:r>
            <a:r>
              <a:rPr lang="tr-TR" dirty="0">
                <a:solidFill>
                  <a:srgbClr val="FF0000"/>
                </a:solidFill>
              </a:rPr>
              <a:t> nedir?</a:t>
            </a:r>
          </a:p>
        </p:txBody>
      </p:sp>
      <p:sp>
        <p:nvSpPr>
          <p:cNvPr id="3" name="Content Placeholder 2">
            <a:extLst>
              <a:ext uri="{FF2B5EF4-FFF2-40B4-BE49-F238E27FC236}">
                <a16:creationId xmlns:a16="http://schemas.microsoft.com/office/drawing/2014/main" id="{8F0A229E-E3E5-4781-A53B-58452C66FD15}"/>
              </a:ext>
            </a:extLst>
          </p:cNvPr>
          <p:cNvSpPr>
            <a:spLocks noGrp="1"/>
          </p:cNvSpPr>
          <p:nvPr>
            <p:ph idx="1"/>
          </p:nvPr>
        </p:nvSpPr>
        <p:spPr/>
        <p:txBody>
          <a:bodyPr>
            <a:normAutofit fontScale="92500" lnSpcReduction="10000"/>
          </a:bodyPr>
          <a:lstStyle/>
          <a:p>
            <a:r>
              <a:rPr lang="tr-TR" dirty="0" err="1"/>
              <a:t>Npm</a:t>
            </a:r>
            <a:r>
              <a:rPr lang="tr-TR" dirty="0"/>
              <a:t>; </a:t>
            </a:r>
            <a:r>
              <a:rPr lang="tr-TR" dirty="0" err="1"/>
              <a:t>Node</a:t>
            </a:r>
            <a:r>
              <a:rPr lang="tr-TR" dirty="0"/>
              <a:t> </a:t>
            </a:r>
            <a:r>
              <a:rPr lang="tr-TR" dirty="0" err="1"/>
              <a:t>Package</a:t>
            </a:r>
            <a:r>
              <a:rPr lang="tr-TR" dirty="0"/>
              <a:t> Manager ya da </a:t>
            </a:r>
            <a:r>
              <a:rPr lang="tr-TR" dirty="0" err="1"/>
              <a:t>Node</a:t>
            </a:r>
            <a:r>
              <a:rPr lang="tr-TR" dirty="0"/>
              <a:t> </a:t>
            </a:r>
            <a:r>
              <a:rPr lang="tr-TR" dirty="0" err="1"/>
              <a:t>Packaged</a:t>
            </a:r>
            <a:r>
              <a:rPr lang="tr-TR" dirty="0"/>
              <a:t> </a:t>
            </a:r>
            <a:r>
              <a:rPr lang="tr-TR" dirty="0" err="1"/>
              <a:t>Modules</a:t>
            </a:r>
            <a:r>
              <a:rPr lang="tr-TR" dirty="0"/>
              <a:t> olarak da denmektedir. Isaac Z. </a:t>
            </a:r>
            <a:r>
              <a:rPr lang="tr-TR" dirty="0" err="1"/>
              <a:t>Schlueter</a:t>
            </a:r>
            <a:r>
              <a:rPr lang="tr-TR" dirty="0"/>
              <a:t> tarafından tamamen </a:t>
            </a:r>
            <a:r>
              <a:rPr lang="tr-TR" dirty="0" err="1"/>
              <a:t>javascript</a:t>
            </a:r>
            <a:r>
              <a:rPr lang="tr-TR" dirty="0"/>
              <a:t> dili kullanılarak geliştirilmiştir.</a:t>
            </a:r>
          </a:p>
          <a:p>
            <a:endParaRPr lang="tr-TR" dirty="0"/>
          </a:p>
          <a:p>
            <a:r>
              <a:rPr lang="tr-TR" dirty="0" err="1"/>
              <a:t>Npm</a:t>
            </a:r>
            <a:r>
              <a:rPr lang="tr-TR" dirty="0"/>
              <a:t> temel olarak 3. parti yazılımları yüklemeyi sağlayan bir araçtır. Kendi sitesindeki açıklama ise aşağıdaki gibidir.</a:t>
            </a:r>
          </a:p>
          <a:p>
            <a:r>
              <a:rPr lang="tr-TR" dirty="0"/>
              <a:t> </a:t>
            </a:r>
            <a:r>
              <a:rPr lang="tr-TR" dirty="0" err="1"/>
              <a:t>Npm’i</a:t>
            </a:r>
            <a:r>
              <a:rPr lang="tr-TR" dirty="0"/>
              <a:t> Google Play </a:t>
            </a:r>
            <a:r>
              <a:rPr lang="tr-TR" dirty="0" err="1"/>
              <a:t>Store’a</a:t>
            </a:r>
            <a:r>
              <a:rPr lang="tr-TR" dirty="0"/>
              <a:t> </a:t>
            </a:r>
            <a:r>
              <a:rPr lang="tr-TR" dirty="0" err="1"/>
              <a:t>npm’den</a:t>
            </a:r>
            <a:r>
              <a:rPr lang="tr-TR" dirty="0"/>
              <a:t> yükleyeceğimiz paketleri de </a:t>
            </a:r>
            <a:r>
              <a:rPr lang="tr-TR" dirty="0" err="1"/>
              <a:t>app’lere</a:t>
            </a:r>
            <a:r>
              <a:rPr lang="tr-TR" dirty="0"/>
              <a:t> benzetebiliriz.</a:t>
            </a:r>
          </a:p>
        </p:txBody>
      </p:sp>
    </p:spTree>
    <p:extLst>
      <p:ext uri="{BB962C8B-B14F-4D97-AF65-F5344CB8AC3E}">
        <p14:creationId xmlns:p14="http://schemas.microsoft.com/office/powerpoint/2010/main" val="240627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67584-ED6C-4A14-81C2-0898B9E3244C}"/>
              </a:ext>
            </a:extLst>
          </p:cNvPr>
          <p:cNvSpPr>
            <a:spLocks noGrp="1"/>
          </p:cNvSpPr>
          <p:nvPr>
            <p:ph type="title"/>
          </p:nvPr>
        </p:nvSpPr>
        <p:spPr/>
        <p:txBody>
          <a:bodyPr/>
          <a:lstStyle/>
          <a:p>
            <a:pPr algn="ctr"/>
            <a:r>
              <a:rPr lang="tr-TR" dirty="0">
                <a:solidFill>
                  <a:srgbClr val="FF0000"/>
                </a:solidFill>
              </a:rPr>
              <a:t>Neden </a:t>
            </a:r>
            <a:r>
              <a:rPr lang="tr-TR" dirty="0" err="1">
                <a:solidFill>
                  <a:srgbClr val="FF0000"/>
                </a:solidFill>
              </a:rPr>
              <a:t>java</a:t>
            </a:r>
            <a:r>
              <a:rPr lang="tr-TR" dirty="0">
                <a:solidFill>
                  <a:srgbClr val="FF0000"/>
                </a:solidFill>
              </a:rPr>
              <a:t> 8 kullanılıyor?</a:t>
            </a:r>
          </a:p>
        </p:txBody>
      </p:sp>
      <p:sp>
        <p:nvSpPr>
          <p:cNvPr id="3" name="Content Placeholder 2">
            <a:extLst>
              <a:ext uri="{FF2B5EF4-FFF2-40B4-BE49-F238E27FC236}">
                <a16:creationId xmlns:a16="http://schemas.microsoft.com/office/drawing/2014/main" id="{DFC5D9F5-3172-4EF8-9D99-8971B0657219}"/>
              </a:ext>
            </a:extLst>
          </p:cNvPr>
          <p:cNvSpPr>
            <a:spLocks noGrp="1"/>
          </p:cNvSpPr>
          <p:nvPr>
            <p:ph idx="1"/>
          </p:nvPr>
        </p:nvSpPr>
        <p:spPr/>
        <p:txBody>
          <a:bodyPr/>
          <a:lstStyle/>
          <a:p>
            <a:r>
              <a:rPr lang="tr-TR" dirty="0"/>
              <a:t>Bunun en önemli sebebi Java 8 ve Java 11 in  bir LTS(</a:t>
            </a:r>
            <a:r>
              <a:rPr lang="tr-TR" dirty="0" err="1"/>
              <a:t>long-term-support</a:t>
            </a:r>
            <a:r>
              <a:rPr lang="tr-TR" dirty="0"/>
              <a:t>) versiyonu olması. Bu politikaya sadece Java 8 ve Java 11sahip.</a:t>
            </a:r>
          </a:p>
        </p:txBody>
      </p:sp>
    </p:spTree>
    <p:extLst>
      <p:ext uri="{BB962C8B-B14F-4D97-AF65-F5344CB8AC3E}">
        <p14:creationId xmlns:p14="http://schemas.microsoft.com/office/powerpoint/2010/main" val="12834139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77</TotalTime>
  <Words>468</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Tw Cen MT</vt:lpstr>
      <vt:lpstr>Circuit</vt:lpstr>
      <vt:lpstr>1.Hafta 1.gün</vt:lpstr>
      <vt:lpstr>PowerPoint Presentation</vt:lpstr>
      <vt:lpstr>PowerPoint Presentation</vt:lpstr>
      <vt:lpstr>HTTP yapısı nedir ne için kullanılır?  </vt:lpstr>
      <vt:lpstr>npm  nodejs nedir?</vt:lpstr>
      <vt:lpstr>Neden java 8 kullanılıyor?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1.Hafta 1.gün</dc:title>
  <dc:creator>EMRE YILDIZ</dc:creator>
  <cp:lastModifiedBy>EMRE YILDIZ</cp:lastModifiedBy>
  <cp:revision>6</cp:revision>
  <dcterms:created xsi:type="dcterms:W3CDTF">2022-05-23T19:25:20Z</dcterms:created>
  <dcterms:modified xsi:type="dcterms:W3CDTF">2022-05-23T20:43:35Z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1f6e3689-f26f-4db5-9933-98e4471b70f7</vt:lpwstr>
  </property>
  <property fmtid="{D5CDD505-2E9C-101B-9397-08002B2CF9AE}" pid="3" name="TURKCELLCLASSIFICATION">
    <vt:lpwstr>TURKCELL DAHİLİ</vt:lpwstr>
  </property>
</Properties>
</file>