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2F8D94F9-3471-48A7-8E7D-C7FDCCAAF9E1}" type="datetimeFigureOut">
              <a:rPr lang="tr-TR" smtClean="0"/>
              <a:t>23.5.2022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5524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2F8D94F9-3471-48A7-8E7D-C7FDCCAAF9E1}" type="datetimeFigureOut">
              <a:rPr lang="tr-TR" smtClean="0"/>
              <a:t>23.5.2022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949565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F8D94F9-3471-48A7-8E7D-C7FDCCAAF9E1}" type="datetimeFigureOut">
              <a:rPr lang="tr-TR" smtClean="0"/>
              <a:t>23.5.2022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861496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F8D94F9-3471-48A7-8E7D-C7FDCCAAF9E1}" type="datetimeFigureOut">
              <a:rPr lang="tr-TR" smtClean="0"/>
              <a:t>23.5.2022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81973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F8D94F9-3471-48A7-8E7D-C7FDCCAAF9E1}" type="datetimeFigureOut">
              <a:rPr lang="tr-TR" smtClean="0"/>
              <a:t>23.5.2022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1884500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F8D94F9-3471-48A7-8E7D-C7FDCCAAF9E1}" type="datetimeFigureOut">
              <a:rPr lang="tr-TR" smtClean="0"/>
              <a:t>23.5.2022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4574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F8D94F9-3471-48A7-8E7D-C7FDCCAAF9E1}" type="datetimeFigureOut">
              <a:rPr lang="tr-TR" smtClean="0"/>
              <a:t>23.5.2022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2958029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F8D94F9-3471-48A7-8E7D-C7FDCCAAF9E1}" type="datetimeFigureOut">
              <a:rPr lang="tr-TR" smtClean="0"/>
              <a:t>23.5.2022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2048128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F8D94F9-3471-48A7-8E7D-C7FDCCAAF9E1}" type="datetimeFigureOut">
              <a:rPr lang="tr-TR" smtClean="0"/>
              <a:t>23.5.2022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4038722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F8D94F9-3471-48A7-8E7D-C7FDCCAAF9E1}" type="datetimeFigureOut">
              <a:rPr lang="tr-TR" smtClean="0"/>
              <a:t>23.5.2022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4034106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F8D94F9-3471-48A7-8E7D-C7FDCCAAF9E1}" type="datetimeFigureOut">
              <a:rPr lang="tr-TR" smtClean="0"/>
              <a:t>23.5.2022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724402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2F8D94F9-3471-48A7-8E7D-C7FDCCAAF9E1}" type="datetimeFigureOut">
              <a:rPr lang="tr-TR" smtClean="0"/>
              <a:t>23.5.2022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1608870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2F8D94F9-3471-48A7-8E7D-C7FDCCAAF9E1}" type="datetimeFigureOut">
              <a:rPr lang="tr-TR" smtClean="0"/>
              <a:t>23.5.2022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4070758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2F8D94F9-3471-48A7-8E7D-C7FDCCAAF9E1}" type="datetimeFigureOut">
              <a:rPr lang="tr-TR" smtClean="0"/>
              <a:t>23.5.2022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2812296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8D94F9-3471-48A7-8E7D-C7FDCCAAF9E1}" type="datetimeFigureOut">
              <a:rPr lang="tr-TR" smtClean="0"/>
              <a:t>23.5.2022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4214475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F8D94F9-3471-48A7-8E7D-C7FDCCAAF9E1}" type="datetimeFigureOut">
              <a:rPr lang="tr-TR" smtClean="0"/>
              <a:t>23.5.2022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3799023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F8D94F9-3471-48A7-8E7D-C7FDCCAAF9E1}" type="datetimeFigureOut">
              <a:rPr lang="tr-TR" smtClean="0"/>
              <a:t>23.5.2022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1884990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F8D94F9-3471-48A7-8E7D-C7FDCCAAF9E1}" type="datetimeFigureOut">
              <a:rPr lang="tr-TR" smtClean="0"/>
              <a:t>23.5.2022</a:t>
            </a:fld>
            <a:endParaRPr lang="tr-T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tr-T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04DD5D1-7BF5-4E1B-8898-1517FE959127}" type="slidenum">
              <a:rPr lang="tr-TR" smtClean="0"/>
              <a:t>‹#›</a:t>
            </a:fld>
            <a:endParaRPr lang="tr-TR"/>
          </a:p>
        </p:txBody>
      </p:sp>
    </p:spTree>
    <p:extLst>
      <p:ext uri="{BB962C8B-B14F-4D97-AF65-F5344CB8AC3E}">
        <p14:creationId xmlns:p14="http://schemas.microsoft.com/office/powerpoint/2010/main" val="22672253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isimtescil.ne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aramamotoru.com/uniform-resource-identifier-nedir-uri-nedir/"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witter.com/iz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mailto:furkangray@gmail.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7728ED-1113-728A-C1E2-788D599CD86B}"/>
              </a:ext>
            </a:extLst>
          </p:cNvPr>
          <p:cNvSpPr>
            <a:spLocks noGrp="1"/>
          </p:cNvSpPr>
          <p:nvPr>
            <p:ph type="ctrTitle"/>
          </p:nvPr>
        </p:nvSpPr>
        <p:spPr>
          <a:xfrm>
            <a:off x="684212" y="679508"/>
            <a:ext cx="8001000" cy="1275127"/>
          </a:xfrm>
        </p:spPr>
        <p:txBody>
          <a:bodyPr>
            <a:normAutofit/>
          </a:bodyPr>
          <a:lstStyle/>
          <a:p>
            <a:r>
              <a:rPr lang="tr-TR" sz="3600" b="0" i="0" dirty="0">
                <a:effectLst/>
                <a:latin typeface="Arial" panose="020B0604020202020204" pitchFamily="34" charset="0"/>
                <a:cs typeface="Arial" panose="020B0604020202020204" pitchFamily="34" charset="0"/>
              </a:rPr>
              <a:t>URL ve URI arasındaki farklar nelerdir?</a:t>
            </a:r>
            <a:endParaRPr lang="tr-TR" sz="3600" dirty="0">
              <a:latin typeface="Arial" panose="020B0604020202020204" pitchFamily="34" charset="0"/>
              <a:cs typeface="Arial" panose="020B0604020202020204" pitchFamily="34" charset="0"/>
            </a:endParaRPr>
          </a:p>
        </p:txBody>
      </p:sp>
      <p:sp>
        <p:nvSpPr>
          <p:cNvPr id="3" name="Alt Başlık 2">
            <a:extLst>
              <a:ext uri="{FF2B5EF4-FFF2-40B4-BE49-F238E27FC236}">
                <a16:creationId xmlns:a16="http://schemas.microsoft.com/office/drawing/2014/main" id="{8C4ACDAD-96C7-468A-7C75-C03A4666753D}"/>
              </a:ext>
            </a:extLst>
          </p:cNvPr>
          <p:cNvSpPr>
            <a:spLocks noGrp="1"/>
          </p:cNvSpPr>
          <p:nvPr>
            <p:ph type="subTitle" idx="1"/>
          </p:nvPr>
        </p:nvSpPr>
        <p:spPr>
          <a:xfrm>
            <a:off x="742935" y="2300293"/>
            <a:ext cx="6400800" cy="3035105"/>
          </a:xfrm>
        </p:spPr>
        <p:txBody>
          <a:bodyPr>
            <a:normAutofit/>
          </a:bodyPr>
          <a:lstStyle/>
          <a:p>
            <a:r>
              <a:rPr lang="tr-TR" sz="2400" b="0" i="0" dirty="0">
                <a:solidFill>
                  <a:srgbClr val="4B4D4D"/>
                </a:solidFill>
                <a:effectLst/>
                <a:highlight>
                  <a:srgbClr val="00FFFF"/>
                </a:highlight>
                <a:latin typeface="Arial" panose="020B0604020202020204" pitchFamily="34" charset="0"/>
                <a:cs typeface="Arial" panose="020B0604020202020204" pitchFamily="34" charset="0"/>
              </a:rPr>
              <a:t>URL Nedir ?</a:t>
            </a:r>
          </a:p>
          <a:p>
            <a:endParaRPr lang="tr-TR" sz="2400" dirty="0">
              <a:solidFill>
                <a:srgbClr val="4B4D4D"/>
              </a:solidFill>
              <a:highlight>
                <a:srgbClr val="00FFFF"/>
              </a:highlight>
              <a:latin typeface="Arial" panose="020B0604020202020204" pitchFamily="34" charset="0"/>
              <a:cs typeface="Arial" panose="020B0604020202020204" pitchFamily="34" charset="0"/>
            </a:endParaRPr>
          </a:p>
          <a:p>
            <a:r>
              <a:rPr lang="tr-TR" sz="1600" b="0" i="0" dirty="0">
                <a:solidFill>
                  <a:schemeClr val="tx1"/>
                </a:solidFill>
                <a:effectLst/>
                <a:latin typeface="Arial" panose="020B0604020202020204" pitchFamily="34" charset="0"/>
                <a:cs typeface="Arial" panose="020B0604020202020204" pitchFamily="34" charset="0"/>
              </a:rPr>
              <a:t>URL, </a:t>
            </a:r>
            <a:r>
              <a:rPr lang="tr-TR" sz="1600" b="0" i="0" dirty="0" err="1">
                <a:solidFill>
                  <a:schemeClr val="tx1"/>
                </a:solidFill>
                <a:effectLst/>
                <a:latin typeface="Arial" panose="020B0604020202020204" pitchFamily="34" charset="0"/>
                <a:cs typeface="Arial" panose="020B0604020202020204" pitchFamily="34" charset="0"/>
              </a:rPr>
              <a:t>Uniform</a:t>
            </a:r>
            <a:r>
              <a:rPr lang="tr-TR" sz="1600" b="0" i="0" dirty="0">
                <a:solidFill>
                  <a:schemeClr val="tx1"/>
                </a:solidFill>
                <a:effectLst/>
                <a:latin typeface="Arial" panose="020B0604020202020204" pitchFamily="34" charset="0"/>
                <a:cs typeface="Arial" panose="020B0604020202020204" pitchFamily="34" charset="0"/>
              </a:rPr>
              <a:t> Resource </a:t>
            </a:r>
            <a:r>
              <a:rPr lang="tr-TR" sz="1600" b="0" i="0" dirty="0" err="1">
                <a:solidFill>
                  <a:schemeClr val="tx1"/>
                </a:solidFill>
                <a:effectLst/>
                <a:latin typeface="Arial" panose="020B0604020202020204" pitchFamily="34" charset="0"/>
                <a:cs typeface="Arial" panose="020B0604020202020204" pitchFamily="34" charset="0"/>
              </a:rPr>
              <a:t>Loader</a:t>
            </a:r>
            <a:r>
              <a:rPr lang="tr-TR" sz="1600" b="0" i="0" dirty="0">
                <a:solidFill>
                  <a:schemeClr val="tx1"/>
                </a:solidFill>
                <a:effectLst/>
                <a:latin typeface="Arial" panose="020B0604020202020204" pitchFamily="34" charset="0"/>
                <a:cs typeface="Arial" panose="020B0604020202020204" pitchFamily="34" charset="0"/>
              </a:rPr>
              <a:t> teriminin kısaltılmış halidir. </a:t>
            </a:r>
          </a:p>
          <a:p>
            <a:endParaRPr lang="tr-TR" sz="1600" b="0" i="0" dirty="0">
              <a:solidFill>
                <a:schemeClr val="tx1"/>
              </a:solidFill>
              <a:effectLst/>
              <a:latin typeface="Arial" panose="020B0604020202020204" pitchFamily="34" charset="0"/>
              <a:cs typeface="Arial" panose="020B0604020202020204" pitchFamily="34" charset="0"/>
            </a:endParaRPr>
          </a:p>
          <a:p>
            <a:r>
              <a:rPr lang="tr-TR" sz="1600" dirty="0">
                <a:solidFill>
                  <a:schemeClr val="tx1"/>
                </a:solidFill>
                <a:latin typeface="Arial" panose="020B0604020202020204" pitchFamily="34" charset="0"/>
                <a:cs typeface="Arial" panose="020B0604020202020204" pitchFamily="34" charset="0"/>
              </a:rPr>
              <a:t>T</a:t>
            </a:r>
            <a:r>
              <a:rPr lang="tr-TR" sz="1600" b="0" i="0" dirty="0">
                <a:solidFill>
                  <a:schemeClr val="tx1"/>
                </a:solidFill>
                <a:effectLst/>
                <a:latin typeface="Arial" panose="020B0604020202020204" pitchFamily="34" charset="0"/>
                <a:cs typeface="Arial" panose="020B0604020202020204" pitchFamily="34" charset="0"/>
              </a:rPr>
              <a:t>arayıcınızda bulunan, site adresinin belirtildiği çubukta yer alan bilgidir diye biliriz. Örneğin, </a:t>
            </a:r>
            <a:r>
              <a:rPr lang="tr-TR" sz="1600" b="0" i="0" u="none" strike="noStrike" dirty="0">
                <a:solidFill>
                  <a:schemeClr val="tx1"/>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https://www.isimtescil.net/</a:t>
            </a:r>
            <a:r>
              <a:rPr lang="tr-TR" sz="1600" b="0" i="0" dirty="0">
                <a:solidFill>
                  <a:schemeClr val="tx1"/>
                </a:solidFill>
                <a:effectLst/>
                <a:latin typeface="Arial" panose="020B0604020202020204" pitchFamily="34" charset="0"/>
                <a:cs typeface="Arial" panose="020B0604020202020204" pitchFamily="34" charset="0"/>
              </a:rPr>
              <a:t> bir URL’dir.</a:t>
            </a:r>
            <a:endParaRPr lang="tr-TR"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85060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7728ED-1113-728A-C1E2-788D599CD86B}"/>
              </a:ext>
            </a:extLst>
          </p:cNvPr>
          <p:cNvSpPr>
            <a:spLocks noGrp="1"/>
          </p:cNvSpPr>
          <p:nvPr>
            <p:ph type="ctrTitle"/>
          </p:nvPr>
        </p:nvSpPr>
        <p:spPr>
          <a:xfrm>
            <a:off x="684212" y="679508"/>
            <a:ext cx="8001000" cy="1275127"/>
          </a:xfrm>
        </p:spPr>
        <p:txBody>
          <a:bodyPr>
            <a:normAutofit/>
          </a:bodyPr>
          <a:lstStyle/>
          <a:p>
            <a:r>
              <a:rPr lang="tr-TR" sz="3600" b="0" i="0" dirty="0">
                <a:effectLst/>
                <a:latin typeface="Arial" panose="020B0604020202020204" pitchFamily="34" charset="0"/>
                <a:cs typeface="Arial" panose="020B0604020202020204" pitchFamily="34" charset="0"/>
              </a:rPr>
              <a:t>URL ve URI arasındaki farklar nelerdir?</a:t>
            </a:r>
            <a:endParaRPr lang="tr-TR" sz="3600" dirty="0">
              <a:latin typeface="Arial" panose="020B0604020202020204" pitchFamily="34" charset="0"/>
              <a:cs typeface="Arial" panose="020B0604020202020204" pitchFamily="34" charset="0"/>
            </a:endParaRPr>
          </a:p>
        </p:txBody>
      </p:sp>
      <p:sp>
        <p:nvSpPr>
          <p:cNvPr id="3" name="Alt Başlık 2">
            <a:extLst>
              <a:ext uri="{FF2B5EF4-FFF2-40B4-BE49-F238E27FC236}">
                <a16:creationId xmlns:a16="http://schemas.microsoft.com/office/drawing/2014/main" id="{8C4ACDAD-96C7-468A-7C75-C03A4666753D}"/>
              </a:ext>
            </a:extLst>
          </p:cNvPr>
          <p:cNvSpPr>
            <a:spLocks noGrp="1"/>
          </p:cNvSpPr>
          <p:nvPr>
            <p:ph type="subTitle" idx="1"/>
          </p:nvPr>
        </p:nvSpPr>
        <p:spPr>
          <a:xfrm>
            <a:off x="742935" y="2300293"/>
            <a:ext cx="6400800" cy="3345498"/>
          </a:xfrm>
        </p:spPr>
        <p:txBody>
          <a:bodyPr>
            <a:normAutofit fontScale="40000" lnSpcReduction="20000"/>
          </a:bodyPr>
          <a:lstStyle/>
          <a:p>
            <a:r>
              <a:rPr lang="tr-TR" sz="5000" b="0" i="0" dirty="0">
                <a:solidFill>
                  <a:srgbClr val="4B4D4D"/>
                </a:solidFill>
                <a:effectLst/>
                <a:highlight>
                  <a:srgbClr val="00FFFF"/>
                </a:highlight>
                <a:latin typeface="Arial" panose="020B0604020202020204" pitchFamily="34" charset="0"/>
                <a:cs typeface="Arial" panose="020B0604020202020204" pitchFamily="34" charset="0"/>
              </a:rPr>
              <a:t>URI Nedir ?</a:t>
            </a:r>
          </a:p>
          <a:p>
            <a:pPr>
              <a:lnSpc>
                <a:spcPct val="170000"/>
              </a:lnSpc>
            </a:pPr>
            <a:r>
              <a:rPr lang="tr-TR" sz="4300" b="1" dirty="0">
                <a:solidFill>
                  <a:srgbClr val="222222"/>
                </a:solidFill>
                <a:latin typeface="Arial" panose="020B0604020202020204" pitchFamily="34" charset="0"/>
                <a:cs typeface="Arial" panose="020B0604020202020204" pitchFamily="34" charset="0"/>
              </a:rPr>
              <a:t>   </a:t>
            </a:r>
            <a:r>
              <a:rPr lang="tr-TR" sz="4000" b="1" dirty="0">
                <a:solidFill>
                  <a:schemeClr val="tx1"/>
                </a:solidFill>
                <a:latin typeface="Arial" panose="020B0604020202020204" pitchFamily="34" charset="0"/>
                <a:cs typeface="Arial" panose="020B0604020202020204" pitchFamily="34" charset="0"/>
              </a:rPr>
              <a:t>U</a:t>
            </a:r>
            <a:r>
              <a:rPr lang="tr-TR" sz="4000" b="1" i="0" dirty="0">
                <a:solidFill>
                  <a:schemeClr val="tx1"/>
                </a:solidFill>
                <a:effectLst/>
                <a:latin typeface="Arial" panose="020B0604020202020204" pitchFamily="34" charset="0"/>
                <a:cs typeface="Arial" panose="020B0604020202020204" pitchFamily="34" charset="0"/>
              </a:rPr>
              <a:t>RI: </a:t>
            </a:r>
            <a:r>
              <a:rPr lang="tr-TR" sz="4000" b="0" i="0" dirty="0" err="1">
                <a:solidFill>
                  <a:schemeClr val="tx1"/>
                </a:solidFill>
                <a:effectLst/>
                <a:latin typeface="Arial" panose="020B0604020202020204" pitchFamily="34" charset="0"/>
                <a:cs typeface="Arial" panose="020B0604020202020204" pitchFamily="34" charset="0"/>
              </a:rPr>
              <a:t>Uniform</a:t>
            </a:r>
            <a:r>
              <a:rPr lang="tr-TR" sz="4000" b="0" i="0" dirty="0">
                <a:solidFill>
                  <a:schemeClr val="tx1"/>
                </a:solidFill>
                <a:effectLst/>
                <a:latin typeface="Arial" panose="020B0604020202020204" pitchFamily="34" charset="0"/>
                <a:cs typeface="Arial" panose="020B0604020202020204" pitchFamily="34" charset="0"/>
              </a:rPr>
              <a:t> Resource </a:t>
            </a:r>
            <a:r>
              <a:rPr lang="tr-TR" sz="4000" b="0" i="0" dirty="0" err="1">
                <a:solidFill>
                  <a:schemeClr val="tx1"/>
                </a:solidFill>
                <a:effectLst/>
                <a:latin typeface="Arial" panose="020B0604020202020204" pitchFamily="34" charset="0"/>
                <a:cs typeface="Arial" panose="020B0604020202020204" pitchFamily="34" charset="0"/>
              </a:rPr>
              <a:t>Identifier’in</a:t>
            </a:r>
            <a:r>
              <a:rPr lang="tr-TR" sz="4000" b="0" i="0" dirty="0">
                <a:solidFill>
                  <a:schemeClr val="tx1"/>
                </a:solidFill>
                <a:effectLst/>
                <a:latin typeface="Arial" panose="020B0604020202020204" pitchFamily="34" charset="0"/>
                <a:cs typeface="Arial" panose="020B0604020202020204" pitchFamily="34" charset="0"/>
              </a:rPr>
              <a:t> kısaltılmış hali olan URI, internet üzerinde bir kaynağın tam yerine işaret eden (resim veya belge) standart formata uygun bir karakter dizisidir. Kısaca bir URL’nin altında bulunan kaynağın tam yoluna işaret eder. Örneğin </a:t>
            </a:r>
            <a:r>
              <a:rPr lang="tr-TR" sz="4000" b="0" i="0" u="none" strike="noStrike" dirty="0">
                <a:solidFill>
                  <a:schemeClr val="tx1"/>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https://www.aramamotoru.com/uniform-resource-identifier-nedir-uri-nedir/</a:t>
            </a:r>
            <a:r>
              <a:rPr lang="tr-TR" sz="4000" b="0" i="0" dirty="0">
                <a:solidFill>
                  <a:schemeClr val="tx1"/>
                </a:solidFill>
                <a:effectLst/>
                <a:latin typeface="Arial" panose="020B0604020202020204" pitchFamily="34" charset="0"/>
                <a:cs typeface="Arial" panose="020B0604020202020204" pitchFamily="34" charset="0"/>
              </a:rPr>
              <a:t> bir </a:t>
            </a:r>
            <a:r>
              <a:rPr lang="tr-TR" sz="4000" b="0" i="0" dirty="0" err="1">
                <a:solidFill>
                  <a:schemeClr val="tx1"/>
                </a:solidFill>
                <a:effectLst/>
                <a:latin typeface="Arial" panose="020B0604020202020204" pitchFamily="34" charset="0"/>
                <a:cs typeface="Arial" panose="020B0604020202020204" pitchFamily="34" charset="0"/>
              </a:rPr>
              <a:t>URI’dir</a:t>
            </a:r>
            <a:r>
              <a:rPr lang="tr-TR" sz="4000" b="0" i="0" dirty="0">
                <a:solidFill>
                  <a:schemeClr val="tx1"/>
                </a:solidFill>
                <a:effectLst/>
                <a:latin typeface="Arial" panose="020B0604020202020204" pitchFamily="34" charset="0"/>
                <a:cs typeface="Arial" panose="020B0604020202020204" pitchFamily="34" charset="0"/>
              </a:rPr>
              <a:t>.</a:t>
            </a:r>
            <a:endParaRPr lang="tr-TR" sz="4000" b="0" i="0" dirty="0">
              <a:solidFill>
                <a:schemeClr val="tx1"/>
              </a:solidFill>
              <a:effectLst/>
              <a:highlight>
                <a:srgbClr val="00FFFF"/>
              </a:highlight>
              <a:latin typeface="Arial" panose="020B0604020202020204" pitchFamily="34" charset="0"/>
              <a:cs typeface="Arial" panose="020B0604020202020204" pitchFamily="34" charset="0"/>
            </a:endParaRPr>
          </a:p>
          <a:p>
            <a:r>
              <a:rPr lang="tr-TR" sz="2400" b="0" i="0" dirty="0">
                <a:solidFill>
                  <a:srgbClr val="4B4D4D"/>
                </a:solidFill>
                <a:effectLst/>
                <a:highlight>
                  <a:srgbClr val="00FFFF"/>
                </a:highligh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2396642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7728ED-1113-728A-C1E2-788D599CD86B}"/>
              </a:ext>
            </a:extLst>
          </p:cNvPr>
          <p:cNvSpPr>
            <a:spLocks noGrp="1"/>
          </p:cNvSpPr>
          <p:nvPr>
            <p:ph type="ctrTitle"/>
          </p:nvPr>
        </p:nvSpPr>
        <p:spPr>
          <a:xfrm>
            <a:off x="684212" y="679508"/>
            <a:ext cx="8001000" cy="1275127"/>
          </a:xfrm>
        </p:spPr>
        <p:txBody>
          <a:bodyPr>
            <a:normAutofit/>
          </a:bodyPr>
          <a:lstStyle/>
          <a:p>
            <a:r>
              <a:rPr lang="tr-TR" sz="3600" b="0" i="0" dirty="0">
                <a:effectLst/>
                <a:latin typeface="Arial" panose="020B0604020202020204" pitchFamily="34" charset="0"/>
                <a:cs typeface="Arial" panose="020B0604020202020204" pitchFamily="34" charset="0"/>
              </a:rPr>
              <a:t>URL ve URI arasındaki farklar nelerdir?</a:t>
            </a:r>
            <a:endParaRPr lang="tr-TR" sz="3600" dirty="0">
              <a:latin typeface="Arial" panose="020B0604020202020204" pitchFamily="34" charset="0"/>
              <a:cs typeface="Arial" panose="020B0604020202020204" pitchFamily="34" charset="0"/>
            </a:endParaRPr>
          </a:p>
        </p:txBody>
      </p:sp>
      <p:sp>
        <p:nvSpPr>
          <p:cNvPr id="3" name="Alt Başlık 2">
            <a:extLst>
              <a:ext uri="{FF2B5EF4-FFF2-40B4-BE49-F238E27FC236}">
                <a16:creationId xmlns:a16="http://schemas.microsoft.com/office/drawing/2014/main" id="{8C4ACDAD-96C7-468A-7C75-C03A4666753D}"/>
              </a:ext>
            </a:extLst>
          </p:cNvPr>
          <p:cNvSpPr>
            <a:spLocks noGrp="1"/>
          </p:cNvSpPr>
          <p:nvPr>
            <p:ph type="subTitle" idx="1"/>
          </p:nvPr>
        </p:nvSpPr>
        <p:spPr>
          <a:xfrm>
            <a:off x="742934" y="2300293"/>
            <a:ext cx="6773601" cy="2976382"/>
          </a:xfrm>
        </p:spPr>
        <p:txBody>
          <a:bodyPr>
            <a:normAutofit/>
          </a:bodyPr>
          <a:lstStyle/>
          <a:p>
            <a:r>
              <a:rPr lang="tr-TR" sz="2400" dirty="0">
                <a:solidFill>
                  <a:srgbClr val="4B4D4D"/>
                </a:solidFill>
                <a:highlight>
                  <a:srgbClr val="00FFFF"/>
                </a:highlight>
                <a:latin typeface="Arial" panose="020B0604020202020204" pitchFamily="34" charset="0"/>
                <a:cs typeface="Arial" panose="020B0604020202020204" pitchFamily="34" charset="0"/>
              </a:rPr>
              <a:t>Farklar: </a:t>
            </a:r>
            <a:endParaRPr lang="tr-TR" sz="2400" b="0" i="0" dirty="0">
              <a:solidFill>
                <a:srgbClr val="4B4D4D"/>
              </a:solidFill>
              <a:effectLst/>
              <a:highlight>
                <a:srgbClr val="00FFFF"/>
              </a:highlight>
              <a:latin typeface="Arial" panose="020B0604020202020204" pitchFamily="34" charset="0"/>
              <a:cs typeface="Arial" panose="020B0604020202020204" pitchFamily="34" charset="0"/>
            </a:endParaRPr>
          </a:p>
          <a:p>
            <a:pPr>
              <a:lnSpc>
                <a:spcPct val="150000"/>
              </a:lnSpc>
            </a:pPr>
            <a:r>
              <a:rPr lang="tr-TR" sz="1700" dirty="0">
                <a:solidFill>
                  <a:srgbClr val="4B4D4D"/>
                </a:solidFill>
                <a:latin typeface="Arial" panose="020B0604020202020204" pitchFamily="34" charset="0"/>
                <a:cs typeface="Arial" panose="020B0604020202020204" pitchFamily="34" charset="0"/>
              </a:rPr>
              <a:t>	</a:t>
            </a:r>
            <a:r>
              <a:rPr lang="tr-TR" sz="1700" b="0" i="0" dirty="0">
                <a:solidFill>
                  <a:schemeClr val="tx1"/>
                </a:solidFill>
                <a:effectLst/>
                <a:latin typeface="Arial" panose="020B0604020202020204" pitchFamily="34" charset="0"/>
                <a:cs typeface="Arial" panose="020B0604020202020204" pitchFamily="34" charset="0"/>
              </a:rPr>
              <a:t>URL’ler tüm işlevlerin dışında web sitelerinin içinde bulunan belirli klasörler ile alt klasörleri ve ayrıca </a:t>
            </a:r>
            <a:r>
              <a:rPr lang="tr-TR" sz="1700" b="0" i="0" dirty="0" err="1">
                <a:solidFill>
                  <a:schemeClr val="tx1"/>
                </a:solidFill>
                <a:effectLst/>
                <a:latin typeface="Arial" panose="020B0604020202020204" pitchFamily="34" charset="0"/>
                <a:cs typeface="Arial" panose="020B0604020202020204" pitchFamily="34" charset="0"/>
              </a:rPr>
              <a:t>click</a:t>
            </a:r>
            <a:r>
              <a:rPr lang="tr-TR" sz="1700" b="0" i="0" dirty="0">
                <a:solidFill>
                  <a:schemeClr val="tx1"/>
                </a:solidFill>
                <a:effectLst/>
                <a:latin typeface="Arial" panose="020B0604020202020204" pitchFamily="34" charset="0"/>
                <a:cs typeface="Arial" panose="020B0604020202020204" pitchFamily="34" charset="0"/>
              </a:rPr>
              <a:t> izleme gibi </a:t>
            </a:r>
            <a:r>
              <a:rPr lang="tr-TR" sz="1700" b="0" i="0" dirty="0" err="1">
                <a:solidFill>
                  <a:schemeClr val="tx1"/>
                </a:solidFill>
                <a:effectLst/>
                <a:latin typeface="Arial" panose="020B0604020202020204" pitchFamily="34" charset="0"/>
                <a:cs typeface="Arial" panose="020B0604020202020204" pitchFamily="34" charset="0"/>
              </a:rPr>
              <a:t>URSL’de</a:t>
            </a:r>
            <a:r>
              <a:rPr lang="tr-TR" sz="1700" b="0" i="0" dirty="0">
                <a:solidFill>
                  <a:schemeClr val="tx1"/>
                </a:solidFill>
                <a:effectLst/>
                <a:latin typeface="Arial" panose="020B0604020202020204" pitchFamily="34" charset="0"/>
                <a:cs typeface="Arial" panose="020B0604020202020204" pitchFamily="34" charset="0"/>
              </a:rPr>
              <a:t> depolanabilecek tüm parametreleri içeriyor. URL ile URI arasındaki fark ise URL’ler ana kaynak, </a:t>
            </a:r>
            <a:r>
              <a:rPr lang="tr-TR" sz="1700" b="0" i="0" dirty="0" err="1">
                <a:solidFill>
                  <a:schemeClr val="tx1"/>
                </a:solidFill>
                <a:effectLst/>
                <a:latin typeface="Arial" panose="020B0604020202020204" pitchFamily="34" charset="0"/>
                <a:cs typeface="Arial" panose="020B0604020202020204" pitchFamily="34" charset="0"/>
              </a:rPr>
              <a:t>URI’ler</a:t>
            </a:r>
            <a:r>
              <a:rPr lang="tr-TR" sz="1700" b="0" i="0" dirty="0">
                <a:solidFill>
                  <a:schemeClr val="tx1"/>
                </a:solidFill>
                <a:effectLst/>
                <a:latin typeface="Arial" panose="020B0604020202020204" pitchFamily="34" charset="0"/>
                <a:cs typeface="Arial" panose="020B0604020202020204" pitchFamily="34" charset="0"/>
              </a:rPr>
              <a:t> ise detayları gösterir.</a:t>
            </a:r>
            <a:endParaRPr lang="tr-TR" sz="17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9150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C98770-46B6-1171-1C4B-67E391CDA868}"/>
              </a:ext>
            </a:extLst>
          </p:cNvPr>
          <p:cNvSpPr>
            <a:spLocks noGrp="1"/>
          </p:cNvSpPr>
          <p:nvPr>
            <p:ph type="title"/>
          </p:nvPr>
        </p:nvSpPr>
        <p:spPr>
          <a:xfrm>
            <a:off x="684212" y="685800"/>
            <a:ext cx="8354546" cy="1145562"/>
          </a:xfrm>
        </p:spPr>
        <p:txBody>
          <a:bodyPr>
            <a:normAutofit/>
          </a:bodyPr>
          <a:lstStyle/>
          <a:p>
            <a:r>
              <a:rPr lang="tr-TR" sz="2400" b="0" i="0" dirty="0">
                <a:effectLst/>
                <a:latin typeface="Arial" panose="020B0604020202020204" pitchFamily="34" charset="0"/>
                <a:cs typeface="Arial" panose="020B0604020202020204" pitchFamily="34" charset="0"/>
              </a:rPr>
              <a:t>HTTP yapısı nedir ne için kullanılır?</a:t>
            </a:r>
            <a:endParaRPr lang="tr-TR" sz="2400" dirty="0">
              <a:latin typeface="Arial" panose="020B0604020202020204" pitchFamily="34" charset="0"/>
              <a:cs typeface="Arial" panose="020B0604020202020204" pitchFamily="34" charset="0"/>
            </a:endParaRPr>
          </a:p>
        </p:txBody>
      </p:sp>
      <p:sp>
        <p:nvSpPr>
          <p:cNvPr id="3" name="İçerik Yer Tutucusu 2">
            <a:extLst>
              <a:ext uri="{FF2B5EF4-FFF2-40B4-BE49-F238E27FC236}">
                <a16:creationId xmlns:a16="http://schemas.microsoft.com/office/drawing/2014/main" id="{BB90A002-89BE-59BC-6738-3945A2E67457}"/>
              </a:ext>
            </a:extLst>
          </p:cNvPr>
          <p:cNvSpPr>
            <a:spLocks noGrp="1"/>
          </p:cNvSpPr>
          <p:nvPr>
            <p:ph idx="1"/>
          </p:nvPr>
        </p:nvSpPr>
        <p:spPr>
          <a:xfrm>
            <a:off x="594285" y="2519259"/>
            <a:ext cx="8534400" cy="3126532"/>
          </a:xfrm>
        </p:spPr>
        <p:txBody>
          <a:bodyPr>
            <a:normAutofit fontScale="92500" lnSpcReduction="20000"/>
          </a:bodyPr>
          <a:lstStyle/>
          <a:p>
            <a:pPr marL="0" indent="0">
              <a:buNone/>
            </a:pPr>
            <a:r>
              <a:rPr lang="tr-TR" b="0" i="0" dirty="0">
                <a:solidFill>
                  <a:schemeClr val="tx1"/>
                </a:solidFill>
                <a:effectLst/>
                <a:latin typeface="Open Sans" panose="020B0604020202020204" pitchFamily="34" charset="0"/>
              </a:rPr>
              <a:t>İstemci yani </a:t>
            </a:r>
            <a:r>
              <a:rPr lang="tr-TR" dirty="0">
                <a:solidFill>
                  <a:schemeClr val="tx1"/>
                </a:solidFill>
                <a:latin typeface="Open Sans" panose="020B0604020202020204" pitchFamily="34" charset="0"/>
              </a:rPr>
              <a:t>bilgisayar</a:t>
            </a:r>
            <a:r>
              <a:rPr lang="tr-TR" b="0" i="0" dirty="0">
                <a:solidFill>
                  <a:schemeClr val="tx1"/>
                </a:solidFill>
                <a:effectLst/>
                <a:latin typeface="Open Sans" panose="020B0604020202020204" pitchFamily="34" charset="0"/>
              </a:rPr>
              <a:t>, sunucuya bir web browser aracılığıyla istek gönderir. İsteği alan sunucu, </a:t>
            </a:r>
            <a:r>
              <a:rPr lang="tr-TR" b="0" i="0" dirty="0" err="1">
                <a:solidFill>
                  <a:schemeClr val="tx1"/>
                </a:solidFill>
                <a:effectLst/>
                <a:latin typeface="Open Sans" panose="020B0604020202020204" pitchFamily="34" charset="0"/>
              </a:rPr>
              <a:t>Apache</a:t>
            </a:r>
            <a:r>
              <a:rPr lang="tr-TR" b="0" i="0" dirty="0">
                <a:solidFill>
                  <a:schemeClr val="tx1"/>
                </a:solidFill>
                <a:effectLst/>
                <a:latin typeface="Open Sans" panose="020B0604020202020204" pitchFamily="34" charset="0"/>
              </a:rPr>
              <a:t> ya da IIS gibi sunucu programları aracılığıyla talep için yanıt verir. HTTP, port olarak 80’i kullanarak çalışır bu alışverişin kurallarını belirler.</a:t>
            </a:r>
          </a:p>
          <a:p>
            <a:pPr marL="0" indent="0">
              <a:buNone/>
            </a:pPr>
            <a:endParaRPr lang="tr-TR" dirty="0">
              <a:solidFill>
                <a:schemeClr val="tx1"/>
              </a:solidFill>
              <a:latin typeface="Open Sans" panose="020B0604020202020204" pitchFamily="34" charset="0"/>
            </a:endParaRPr>
          </a:p>
          <a:p>
            <a:pPr marL="0" indent="0">
              <a:buNone/>
            </a:pPr>
            <a:r>
              <a:rPr lang="tr-TR" sz="2000" b="0" i="0" dirty="0">
                <a:solidFill>
                  <a:schemeClr val="tx1"/>
                </a:solidFill>
                <a:effectLst/>
                <a:latin typeface="Arial" panose="020B0604020202020204" pitchFamily="34" charset="0"/>
                <a:cs typeface="Arial" panose="020B0604020202020204" pitchFamily="34" charset="0"/>
              </a:rPr>
              <a:t>HTTP sunucusu tarafından kullanılan HTTP mesajları iki çeşittir:</a:t>
            </a:r>
          </a:p>
          <a:p>
            <a:pPr marL="0" indent="0">
              <a:buNone/>
            </a:pPr>
            <a:endParaRPr lang="tr-TR" dirty="0">
              <a:solidFill>
                <a:schemeClr val="tx1"/>
              </a:solidFill>
              <a:latin typeface="Arial" panose="020B0604020202020204" pitchFamily="34" charset="0"/>
              <a:cs typeface="Arial" panose="020B0604020202020204" pitchFamily="34" charset="0"/>
            </a:endParaRPr>
          </a:p>
          <a:p>
            <a:pPr marL="0" indent="0">
              <a:buNone/>
            </a:pPr>
            <a:r>
              <a:rPr lang="tr-TR" sz="2000" b="1" i="0" dirty="0">
                <a:solidFill>
                  <a:schemeClr val="tx1"/>
                </a:solidFill>
                <a:effectLst/>
                <a:latin typeface="Arial" panose="020B0604020202020204" pitchFamily="34" charset="0"/>
                <a:cs typeface="Arial" panose="020B0604020202020204" pitchFamily="34" charset="0"/>
              </a:rPr>
              <a:t>- Mesaj İsteği</a:t>
            </a:r>
          </a:p>
          <a:p>
            <a:pPr marL="0" indent="0">
              <a:buNone/>
            </a:pPr>
            <a:r>
              <a:rPr lang="tr-TR" sz="2000" b="1" i="0" dirty="0">
                <a:solidFill>
                  <a:schemeClr val="tx1"/>
                </a:solidFill>
                <a:effectLst/>
                <a:latin typeface="Arial" panose="020B0604020202020204" pitchFamily="34" charset="0"/>
                <a:cs typeface="Arial" panose="020B0604020202020204" pitchFamily="34" charset="0"/>
              </a:rPr>
              <a:t>- Yanıt Mesajı</a:t>
            </a:r>
          </a:p>
          <a:p>
            <a:pPr marL="0" indent="0">
              <a:buNone/>
            </a:pPr>
            <a:endParaRPr lang="tr-TR" sz="2000" b="1" i="0" dirty="0">
              <a:solidFill>
                <a:schemeClr val="tx1"/>
              </a:solidFill>
              <a:effectLst/>
              <a:latin typeface="Arial" panose="020B0604020202020204" pitchFamily="34" charset="0"/>
              <a:cs typeface="Arial" panose="020B0604020202020204" pitchFamily="34" charset="0"/>
            </a:endParaRPr>
          </a:p>
          <a:p>
            <a:pPr marL="0" indent="0">
              <a:buNone/>
            </a:pPr>
            <a:endParaRPr lang="tr-TR" sz="2000" b="0" i="0" dirty="0">
              <a:solidFill>
                <a:schemeClr val="tx1"/>
              </a:solidFill>
              <a:effectLst/>
              <a:latin typeface="Arial" panose="020B0604020202020204" pitchFamily="34" charset="0"/>
              <a:cs typeface="Arial" panose="020B0604020202020204" pitchFamily="34" charset="0"/>
            </a:endParaRPr>
          </a:p>
          <a:p>
            <a:pPr marL="0" indent="0">
              <a:buNone/>
            </a:pPr>
            <a:endParaRPr lang="tr-TR" dirty="0">
              <a:solidFill>
                <a:schemeClr val="tx1"/>
              </a:solidFill>
            </a:endParaRPr>
          </a:p>
        </p:txBody>
      </p:sp>
      <p:sp>
        <p:nvSpPr>
          <p:cNvPr id="4" name="İçerik Yer Tutucusu 2">
            <a:extLst>
              <a:ext uri="{FF2B5EF4-FFF2-40B4-BE49-F238E27FC236}">
                <a16:creationId xmlns:a16="http://schemas.microsoft.com/office/drawing/2014/main" id="{BFE1FE4A-DA85-CD2B-137F-A68CFEA610BE}"/>
              </a:ext>
            </a:extLst>
          </p:cNvPr>
          <p:cNvSpPr txBox="1">
            <a:spLocks/>
          </p:cNvSpPr>
          <p:nvPr/>
        </p:nvSpPr>
        <p:spPr>
          <a:xfrm>
            <a:off x="684212" y="3628004"/>
            <a:ext cx="8534400" cy="2739240"/>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nSpc>
                <a:spcPct val="150000"/>
              </a:lnSpc>
              <a:buFont typeface="Wingdings 3" panose="05040102010807070707" pitchFamily="18" charset="2"/>
              <a:buNone/>
            </a:pPr>
            <a:endParaRPr lang="tr-TR"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0706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2F268A-07CB-3533-5BD5-1910039EFE21}"/>
              </a:ext>
            </a:extLst>
          </p:cNvPr>
          <p:cNvSpPr>
            <a:spLocks noGrp="1"/>
          </p:cNvSpPr>
          <p:nvPr>
            <p:ph type="title"/>
          </p:nvPr>
        </p:nvSpPr>
        <p:spPr>
          <a:xfrm>
            <a:off x="930079" y="694860"/>
            <a:ext cx="8362935" cy="784836"/>
          </a:xfrm>
        </p:spPr>
        <p:txBody>
          <a:bodyPr>
            <a:normAutofit/>
          </a:bodyPr>
          <a:lstStyle/>
          <a:p>
            <a:r>
              <a:rPr lang="tr-TR" sz="2400" b="0" i="0" dirty="0">
                <a:effectLst/>
                <a:latin typeface="Arial" panose="020B0604020202020204" pitchFamily="34" charset="0"/>
                <a:cs typeface="Arial" panose="020B0604020202020204" pitchFamily="34" charset="0"/>
              </a:rPr>
              <a:t>HTTP yapısı nedir ne için kullanılır?</a:t>
            </a:r>
            <a:endParaRPr lang="tr-TR" sz="2400" dirty="0"/>
          </a:p>
        </p:txBody>
      </p:sp>
      <p:sp>
        <p:nvSpPr>
          <p:cNvPr id="3" name="İçerik Yer Tutucusu 2">
            <a:extLst>
              <a:ext uri="{FF2B5EF4-FFF2-40B4-BE49-F238E27FC236}">
                <a16:creationId xmlns:a16="http://schemas.microsoft.com/office/drawing/2014/main" id="{CD9402B7-E351-F976-7C80-781D2967B318}"/>
              </a:ext>
            </a:extLst>
          </p:cNvPr>
          <p:cNvSpPr>
            <a:spLocks noGrp="1"/>
          </p:cNvSpPr>
          <p:nvPr>
            <p:ph idx="1"/>
          </p:nvPr>
        </p:nvSpPr>
        <p:spPr>
          <a:xfrm>
            <a:off x="816238" y="2529747"/>
            <a:ext cx="8534400" cy="4061232"/>
          </a:xfrm>
        </p:spPr>
        <p:txBody>
          <a:bodyPr>
            <a:noAutofit/>
          </a:bodyPr>
          <a:lstStyle/>
          <a:p>
            <a:pPr algn="l">
              <a:lnSpc>
                <a:spcPct val="150000"/>
              </a:lnSpc>
            </a:pPr>
            <a:r>
              <a:rPr lang="tr-TR" sz="1400" b="1" i="0" dirty="0">
                <a:solidFill>
                  <a:schemeClr val="tx1"/>
                </a:solidFill>
                <a:effectLst/>
                <a:latin typeface="Arial" panose="020B0604020202020204" pitchFamily="34" charset="0"/>
                <a:cs typeface="Arial" panose="020B0604020202020204" pitchFamily="34" charset="0"/>
              </a:rPr>
              <a:t>Mesaj İsteği</a:t>
            </a:r>
          </a:p>
          <a:p>
            <a:pPr algn="l">
              <a:lnSpc>
                <a:spcPct val="150000"/>
              </a:lnSpc>
            </a:pPr>
            <a:r>
              <a:rPr lang="tr-TR" sz="1400" b="0" i="0" dirty="0">
                <a:solidFill>
                  <a:schemeClr val="tx1"/>
                </a:solidFill>
                <a:effectLst/>
                <a:latin typeface="Arial" panose="020B0604020202020204" pitchFamily="34" charset="0"/>
                <a:cs typeface="Arial" panose="020B0604020202020204" pitchFamily="34" charset="0"/>
              </a:rPr>
              <a:t>Bir istek mesajı; ilk istek satırından (GET /</a:t>
            </a:r>
            <a:r>
              <a:rPr lang="tr-TR" sz="1400" b="0" i="0" dirty="0" err="1">
                <a:solidFill>
                  <a:schemeClr val="tx1"/>
                </a:solidFill>
                <a:effectLst/>
                <a:latin typeface="Arial" panose="020B0604020202020204" pitchFamily="34" charset="0"/>
                <a:cs typeface="Arial" panose="020B0604020202020204" pitchFamily="34" charset="0"/>
              </a:rPr>
              <a:t>path</a:t>
            </a:r>
            <a:r>
              <a:rPr lang="tr-TR" sz="1400" b="0" i="0" dirty="0">
                <a:solidFill>
                  <a:schemeClr val="tx1"/>
                </a:solidFill>
                <a:effectLst/>
                <a:latin typeface="Arial" panose="020B0604020202020204" pitchFamily="34" charset="0"/>
                <a:cs typeface="Arial" panose="020B0604020202020204" pitchFamily="34" charset="0"/>
              </a:rPr>
              <a:t>/</a:t>
            </a:r>
            <a:r>
              <a:rPr lang="tr-TR" sz="1400" b="0" i="0" dirty="0" err="1">
                <a:solidFill>
                  <a:schemeClr val="tx1"/>
                </a:solidFill>
                <a:effectLst/>
                <a:latin typeface="Arial" panose="020B0604020202020204" pitchFamily="34" charset="0"/>
                <a:cs typeface="Arial" panose="020B0604020202020204" pitchFamily="34" charset="0"/>
              </a:rPr>
              <a:t>to</a:t>
            </a:r>
            <a:r>
              <a:rPr lang="tr-TR" sz="1400" b="0" i="0" dirty="0">
                <a:solidFill>
                  <a:schemeClr val="tx1"/>
                </a:solidFill>
                <a:effectLst/>
                <a:latin typeface="Arial" panose="020B0604020202020204" pitchFamily="34" charset="0"/>
                <a:cs typeface="Arial" panose="020B0604020202020204" pitchFamily="34" charset="0"/>
              </a:rPr>
              <a:t>/file/index.html HTTP / 1.0), başlık alanlarından (örneğin, </a:t>
            </a:r>
            <a:r>
              <a:rPr lang="tr-TR" sz="1400" b="0" i="0" dirty="0" err="1">
                <a:solidFill>
                  <a:schemeClr val="tx1"/>
                </a:solidFill>
                <a:effectLst/>
                <a:latin typeface="Arial" panose="020B0604020202020204" pitchFamily="34" charset="0"/>
                <a:cs typeface="Arial" panose="020B0604020202020204" pitchFamily="34" charset="0"/>
              </a:rPr>
              <a:t>Accept</a:t>
            </a:r>
            <a:r>
              <a:rPr lang="tr-TR" sz="1400" b="0" i="0" dirty="0">
                <a:solidFill>
                  <a:schemeClr val="tx1"/>
                </a:solidFill>
                <a:effectLst/>
                <a:latin typeface="Arial" panose="020B0604020202020204" pitchFamily="34" charset="0"/>
                <a:cs typeface="Arial" panose="020B0604020202020204" pitchFamily="34" charset="0"/>
              </a:rPr>
              <a:t>-Language: tr), boş satırdan ve isteğe bağlı mesaj bölümünden oluşur.</a:t>
            </a:r>
          </a:p>
          <a:p>
            <a:pPr algn="l">
              <a:lnSpc>
                <a:spcPct val="150000"/>
              </a:lnSpc>
            </a:pPr>
            <a:r>
              <a:rPr lang="tr-TR" sz="1400" b="1" i="0" dirty="0">
                <a:solidFill>
                  <a:schemeClr val="tx1"/>
                </a:solidFill>
                <a:effectLst/>
                <a:latin typeface="Arial" panose="020B0604020202020204" pitchFamily="34" charset="0"/>
                <a:cs typeface="Arial" panose="020B0604020202020204" pitchFamily="34" charset="0"/>
              </a:rPr>
              <a:t>Yanıt Mesajı</a:t>
            </a:r>
          </a:p>
          <a:p>
            <a:pPr algn="l">
              <a:lnSpc>
                <a:spcPct val="150000"/>
              </a:lnSpc>
            </a:pPr>
            <a:r>
              <a:rPr lang="tr-TR" sz="1400" b="0" i="0" dirty="0">
                <a:solidFill>
                  <a:schemeClr val="tx1"/>
                </a:solidFill>
                <a:effectLst/>
                <a:latin typeface="Arial" panose="020B0604020202020204" pitchFamily="34" charset="0"/>
                <a:cs typeface="Arial" panose="020B0604020202020204" pitchFamily="34" charset="0"/>
              </a:rPr>
              <a:t>Durum satırı olarak da bilinen yanıt mesajı; durum kodunu ve sebep mesajını içeren bir durum satırından (örneğin, HTTP/1.0 404 Not </a:t>
            </a:r>
            <a:r>
              <a:rPr lang="tr-TR" sz="1400" b="0" i="0" dirty="0" err="1">
                <a:solidFill>
                  <a:schemeClr val="tx1"/>
                </a:solidFill>
                <a:effectLst/>
                <a:latin typeface="Arial" panose="020B0604020202020204" pitchFamily="34" charset="0"/>
                <a:cs typeface="Arial" panose="020B0604020202020204" pitchFamily="34" charset="0"/>
              </a:rPr>
              <a:t>Found</a:t>
            </a:r>
            <a:r>
              <a:rPr lang="tr-TR" sz="1400" b="0" i="0" dirty="0">
                <a:solidFill>
                  <a:schemeClr val="tx1"/>
                </a:solidFill>
                <a:effectLst/>
                <a:latin typeface="Arial" panose="020B0604020202020204" pitchFamily="34" charset="0"/>
                <a:cs typeface="Arial" panose="020B0604020202020204" pitchFamily="34" charset="0"/>
              </a:rPr>
              <a:t>), yanıt başlığı alanlarından (örneğin, İçerik Türü: metin/html), boş satırdan ve isteğe bağlı mesaj bölümünden oluşur.</a:t>
            </a:r>
          </a:p>
          <a:p>
            <a:pPr algn="l">
              <a:lnSpc>
                <a:spcPct val="150000"/>
              </a:lnSpc>
            </a:pPr>
            <a:r>
              <a:rPr lang="tr-TR" sz="1400" b="1" i="0" dirty="0">
                <a:solidFill>
                  <a:schemeClr val="tx1"/>
                </a:solidFill>
                <a:effectLst/>
                <a:latin typeface="Arial" panose="020B0604020202020204" pitchFamily="34" charset="0"/>
                <a:cs typeface="Arial" panose="020B0604020202020204" pitchFamily="34" charset="0"/>
              </a:rPr>
              <a:t>HTTP Durum Kodları</a:t>
            </a:r>
          </a:p>
          <a:p>
            <a:pPr algn="l">
              <a:lnSpc>
                <a:spcPct val="150000"/>
              </a:lnSpc>
            </a:pPr>
            <a:r>
              <a:rPr lang="tr-TR" sz="1400" b="0" i="0" dirty="0">
                <a:solidFill>
                  <a:schemeClr val="tx1"/>
                </a:solidFill>
                <a:effectLst/>
                <a:latin typeface="Arial" panose="020B0604020202020204" pitchFamily="34" charset="0"/>
                <a:cs typeface="Arial" panose="020B0604020202020204" pitchFamily="34" charset="0"/>
              </a:rPr>
              <a:t>Durum satırı, bir sayısal durum kodu (örneğin, 404) ve (“Bulunamadı” gibi) bir sebep cümlesi içerir. 1XX sayılı kodlar bilgi verme amaçlı, 2XX sayılı kodlar işlemin başarılı olduğunu bildirme amaçlı, 3XX sayılı kodlar yönlendirme amaçlı, 4XX sayılı kodlar istemci hatasını bildirme amaçlı, 5XX sayılı kodlar ise sunucu hatasını bildirme amaçlı kullanılır.</a:t>
            </a:r>
          </a:p>
          <a:p>
            <a:pPr algn="l">
              <a:lnSpc>
                <a:spcPct val="150000"/>
              </a:lnSpc>
            </a:pPr>
            <a:endParaRPr lang="tr-TR" sz="1400" b="0" i="0" dirty="0">
              <a:solidFill>
                <a:schemeClr val="tx1"/>
              </a:solidFill>
              <a:effectLst/>
              <a:latin typeface="Arial" panose="020B0604020202020204" pitchFamily="34" charset="0"/>
              <a:cs typeface="Arial" panose="020B0604020202020204" pitchFamily="34" charset="0"/>
            </a:endParaRPr>
          </a:p>
          <a:p>
            <a:pPr marL="0" indent="0">
              <a:lnSpc>
                <a:spcPct val="150000"/>
              </a:lnSpc>
              <a:buFont typeface="Wingdings 3" panose="05040102010807070707" pitchFamily="18" charset="2"/>
              <a:buNone/>
            </a:pPr>
            <a:endParaRPr lang="tr-TR" sz="1400" dirty="0">
              <a:solidFill>
                <a:schemeClr val="tx1"/>
              </a:solidFill>
              <a:latin typeface="Arial" panose="020B0604020202020204" pitchFamily="34" charset="0"/>
              <a:cs typeface="Arial" panose="020B0604020202020204" pitchFamily="34" charset="0"/>
            </a:endParaRPr>
          </a:p>
          <a:p>
            <a:endParaRPr lang="tr-TR" sz="1400" dirty="0"/>
          </a:p>
        </p:txBody>
      </p:sp>
    </p:spTree>
    <p:extLst>
      <p:ext uri="{BB962C8B-B14F-4D97-AF65-F5344CB8AC3E}">
        <p14:creationId xmlns:p14="http://schemas.microsoft.com/office/powerpoint/2010/main" val="1881203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24B144-5D68-408F-688E-1DEFA1A641C3}"/>
              </a:ext>
            </a:extLst>
          </p:cNvPr>
          <p:cNvSpPr>
            <a:spLocks noGrp="1"/>
          </p:cNvSpPr>
          <p:nvPr>
            <p:ph type="title"/>
          </p:nvPr>
        </p:nvSpPr>
        <p:spPr>
          <a:xfrm>
            <a:off x="705694" y="685800"/>
            <a:ext cx="8534400" cy="1507067"/>
          </a:xfrm>
        </p:spPr>
        <p:txBody>
          <a:bodyPr/>
          <a:lstStyle/>
          <a:p>
            <a:r>
              <a:rPr lang="tr-TR" sz="2400" b="1" i="0" dirty="0" err="1">
                <a:effectLst/>
                <a:latin typeface="Arial" panose="020B0604020202020204" pitchFamily="34" charset="0"/>
                <a:cs typeface="Arial" panose="020B0604020202020204" pitchFamily="34" charset="0"/>
              </a:rPr>
              <a:t>Npm</a:t>
            </a:r>
            <a:r>
              <a:rPr lang="tr-TR" sz="2400" b="1" i="0" dirty="0">
                <a:effectLst/>
                <a:latin typeface="Arial" panose="020B0604020202020204" pitchFamily="34" charset="0"/>
                <a:cs typeface="Arial" panose="020B0604020202020204" pitchFamily="34" charset="0"/>
              </a:rPr>
              <a:t> Nedir ?</a:t>
            </a:r>
            <a:br>
              <a:rPr lang="tr-TR" b="1" i="0" dirty="0">
                <a:solidFill>
                  <a:srgbClr val="292929"/>
                </a:solidFill>
                <a:effectLst/>
                <a:latin typeface="sohne"/>
              </a:rPr>
            </a:br>
            <a:endParaRPr lang="tr-TR" dirty="0"/>
          </a:p>
        </p:txBody>
      </p:sp>
      <p:sp>
        <p:nvSpPr>
          <p:cNvPr id="3" name="İçerik Yer Tutucusu 2">
            <a:extLst>
              <a:ext uri="{FF2B5EF4-FFF2-40B4-BE49-F238E27FC236}">
                <a16:creationId xmlns:a16="http://schemas.microsoft.com/office/drawing/2014/main" id="{BBA593AD-AFC1-99A6-A745-17D049C94F59}"/>
              </a:ext>
            </a:extLst>
          </p:cNvPr>
          <p:cNvSpPr>
            <a:spLocks noGrp="1"/>
          </p:cNvSpPr>
          <p:nvPr>
            <p:ph idx="1"/>
          </p:nvPr>
        </p:nvSpPr>
        <p:spPr>
          <a:xfrm>
            <a:off x="705694" y="1669409"/>
            <a:ext cx="8534400" cy="1759591"/>
          </a:xfrm>
        </p:spPr>
        <p:txBody>
          <a:bodyPr>
            <a:normAutofit/>
          </a:bodyPr>
          <a:lstStyle/>
          <a:p>
            <a:pPr marL="0" indent="0">
              <a:buNone/>
            </a:pPr>
            <a:r>
              <a:rPr lang="tr-TR" b="0" i="0" dirty="0" err="1">
                <a:solidFill>
                  <a:srgbClr val="292929"/>
                </a:solidFill>
                <a:effectLst/>
                <a:latin typeface="charter"/>
              </a:rPr>
              <a:t>Npm</a:t>
            </a:r>
            <a:r>
              <a:rPr lang="tr-TR" b="0" i="0" dirty="0">
                <a:solidFill>
                  <a:srgbClr val="292929"/>
                </a:solidFill>
                <a:effectLst/>
                <a:latin typeface="charter"/>
              </a:rPr>
              <a:t>; </a:t>
            </a:r>
            <a:r>
              <a:rPr lang="tr-TR" b="1" i="0" dirty="0" err="1">
                <a:solidFill>
                  <a:srgbClr val="292929"/>
                </a:solidFill>
                <a:effectLst/>
                <a:latin typeface="charter"/>
              </a:rPr>
              <a:t>N</a:t>
            </a:r>
            <a:r>
              <a:rPr lang="tr-TR" b="0" i="0" dirty="0" err="1">
                <a:solidFill>
                  <a:srgbClr val="292929"/>
                </a:solidFill>
                <a:effectLst/>
                <a:latin typeface="charter"/>
              </a:rPr>
              <a:t>ode</a:t>
            </a:r>
            <a:r>
              <a:rPr lang="tr-TR" b="0" i="0" dirty="0">
                <a:solidFill>
                  <a:srgbClr val="292929"/>
                </a:solidFill>
                <a:effectLst/>
                <a:latin typeface="charter"/>
              </a:rPr>
              <a:t> </a:t>
            </a:r>
            <a:r>
              <a:rPr lang="tr-TR" b="1" i="0" dirty="0" err="1">
                <a:solidFill>
                  <a:srgbClr val="292929"/>
                </a:solidFill>
                <a:effectLst/>
                <a:latin typeface="charter"/>
              </a:rPr>
              <a:t>P</a:t>
            </a:r>
            <a:r>
              <a:rPr lang="tr-TR" b="0" i="0" dirty="0" err="1">
                <a:solidFill>
                  <a:srgbClr val="292929"/>
                </a:solidFill>
                <a:effectLst/>
                <a:latin typeface="charter"/>
              </a:rPr>
              <a:t>ackage</a:t>
            </a:r>
            <a:r>
              <a:rPr lang="tr-TR" b="0" i="0" dirty="0">
                <a:solidFill>
                  <a:srgbClr val="292929"/>
                </a:solidFill>
                <a:effectLst/>
                <a:latin typeface="charter"/>
              </a:rPr>
              <a:t> </a:t>
            </a:r>
            <a:r>
              <a:rPr lang="tr-TR" b="1" i="0" dirty="0">
                <a:solidFill>
                  <a:srgbClr val="292929"/>
                </a:solidFill>
                <a:effectLst/>
                <a:latin typeface="charter"/>
              </a:rPr>
              <a:t>M</a:t>
            </a:r>
            <a:r>
              <a:rPr lang="tr-TR" b="0" i="0" dirty="0">
                <a:solidFill>
                  <a:srgbClr val="292929"/>
                </a:solidFill>
                <a:effectLst/>
                <a:latin typeface="charter"/>
              </a:rPr>
              <a:t>anager ya da </a:t>
            </a:r>
            <a:r>
              <a:rPr lang="tr-TR" b="0" i="0" dirty="0" err="1">
                <a:solidFill>
                  <a:srgbClr val="292929"/>
                </a:solidFill>
                <a:effectLst/>
                <a:latin typeface="charter"/>
              </a:rPr>
              <a:t>Node</a:t>
            </a:r>
            <a:r>
              <a:rPr lang="tr-TR" b="0" i="0" dirty="0">
                <a:solidFill>
                  <a:srgbClr val="292929"/>
                </a:solidFill>
                <a:effectLst/>
                <a:latin typeface="charter"/>
              </a:rPr>
              <a:t> </a:t>
            </a:r>
            <a:r>
              <a:rPr lang="tr-TR" b="0" i="0" dirty="0" err="1">
                <a:solidFill>
                  <a:srgbClr val="292929"/>
                </a:solidFill>
                <a:effectLst/>
                <a:latin typeface="charter"/>
              </a:rPr>
              <a:t>Packaged</a:t>
            </a:r>
            <a:r>
              <a:rPr lang="tr-TR" b="0" i="0" dirty="0">
                <a:solidFill>
                  <a:srgbClr val="292929"/>
                </a:solidFill>
                <a:effectLst/>
                <a:latin typeface="charter"/>
              </a:rPr>
              <a:t> </a:t>
            </a:r>
            <a:r>
              <a:rPr lang="tr-TR" b="0" i="0" dirty="0" err="1">
                <a:solidFill>
                  <a:srgbClr val="292929"/>
                </a:solidFill>
                <a:effectLst/>
                <a:latin typeface="charter"/>
              </a:rPr>
              <a:t>Modules</a:t>
            </a:r>
            <a:r>
              <a:rPr lang="tr-TR" b="0" i="0" dirty="0">
                <a:solidFill>
                  <a:srgbClr val="292929"/>
                </a:solidFill>
                <a:effectLst/>
                <a:latin typeface="charter"/>
              </a:rPr>
              <a:t> olarak da denmektedir. </a:t>
            </a:r>
            <a:r>
              <a:rPr lang="tr-TR" b="0" i="0" u="sng" dirty="0">
                <a:effectLst/>
                <a:latin typeface="charter"/>
                <a:hlinkClick r:id="rId2"/>
              </a:rPr>
              <a:t>Isaac Z. </a:t>
            </a:r>
            <a:r>
              <a:rPr lang="tr-TR" b="0" i="0" u="sng" dirty="0" err="1">
                <a:effectLst/>
                <a:latin typeface="charter"/>
                <a:hlinkClick r:id="rId2"/>
              </a:rPr>
              <a:t>Schlueter</a:t>
            </a:r>
            <a:r>
              <a:rPr lang="tr-TR" b="0" i="0" dirty="0">
                <a:solidFill>
                  <a:srgbClr val="292929"/>
                </a:solidFill>
                <a:effectLst/>
                <a:latin typeface="charter"/>
              </a:rPr>
              <a:t> tarafından tamamen </a:t>
            </a:r>
            <a:r>
              <a:rPr lang="tr-TR" b="0" i="0" dirty="0" err="1">
                <a:solidFill>
                  <a:srgbClr val="292929"/>
                </a:solidFill>
                <a:effectLst/>
                <a:latin typeface="charter"/>
              </a:rPr>
              <a:t>javascript</a:t>
            </a:r>
            <a:r>
              <a:rPr lang="tr-TR" b="0" i="0" dirty="0">
                <a:solidFill>
                  <a:srgbClr val="292929"/>
                </a:solidFill>
                <a:effectLst/>
                <a:latin typeface="charter"/>
              </a:rPr>
              <a:t> dili kullanılarak geliştirilmiştir.</a:t>
            </a:r>
          </a:p>
          <a:p>
            <a:pPr marL="0" indent="0">
              <a:buNone/>
            </a:pPr>
            <a:endParaRPr lang="tr-TR" dirty="0"/>
          </a:p>
        </p:txBody>
      </p:sp>
      <p:sp>
        <p:nvSpPr>
          <p:cNvPr id="4" name="İçerik Yer Tutucusu 2">
            <a:extLst>
              <a:ext uri="{FF2B5EF4-FFF2-40B4-BE49-F238E27FC236}">
                <a16:creationId xmlns:a16="http://schemas.microsoft.com/office/drawing/2014/main" id="{0F6195C1-66B8-CA5E-E6EE-8AB430FE152A}"/>
              </a:ext>
            </a:extLst>
          </p:cNvPr>
          <p:cNvSpPr txBox="1">
            <a:spLocks/>
          </p:cNvSpPr>
          <p:nvPr/>
        </p:nvSpPr>
        <p:spPr>
          <a:xfrm>
            <a:off x="705694" y="3176476"/>
            <a:ext cx="8534400" cy="2689294"/>
          </a:xfrm>
          <a:prstGeom prst="rect">
            <a:avLst/>
          </a:prstGeom>
        </p:spPr>
        <p:txBody>
          <a:bodyPr vert="horz" lIns="91440" tIns="45720" rIns="91440" bIns="45720" rtlCol="0" anchor="ctr">
            <a:normAutofit fontScale="325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nSpc>
                <a:spcPct val="170000"/>
              </a:lnSpc>
              <a:buFont typeface="Wingdings 3" panose="05040102010807070707" pitchFamily="18" charset="2"/>
              <a:buNone/>
            </a:pPr>
            <a:r>
              <a:rPr lang="tr-TR" sz="3500" dirty="0" err="1">
                <a:solidFill>
                  <a:schemeClr val="tx1"/>
                </a:solidFill>
                <a:latin typeface="Arial" panose="020B0604020202020204" pitchFamily="34" charset="0"/>
                <a:cs typeface="Arial" panose="020B0604020202020204" pitchFamily="34" charset="0"/>
              </a:rPr>
              <a:t>Npm</a:t>
            </a:r>
            <a:r>
              <a:rPr lang="tr-TR" sz="3500" dirty="0">
                <a:solidFill>
                  <a:schemeClr val="tx1"/>
                </a:solidFill>
                <a:latin typeface="Arial" panose="020B0604020202020204" pitchFamily="34" charset="0"/>
                <a:cs typeface="Arial" panose="020B0604020202020204" pitchFamily="34" charset="0"/>
              </a:rPr>
              <a:t>; </a:t>
            </a:r>
            <a:r>
              <a:rPr lang="tr-TR" sz="3500" b="1" dirty="0" err="1">
                <a:solidFill>
                  <a:schemeClr val="tx1"/>
                </a:solidFill>
                <a:latin typeface="Arial" panose="020B0604020202020204" pitchFamily="34" charset="0"/>
                <a:cs typeface="Arial" panose="020B0604020202020204" pitchFamily="34" charset="0"/>
              </a:rPr>
              <a:t>N</a:t>
            </a:r>
            <a:r>
              <a:rPr lang="tr-TR" sz="3500" dirty="0" err="1">
                <a:solidFill>
                  <a:schemeClr val="tx1"/>
                </a:solidFill>
                <a:latin typeface="Arial" panose="020B0604020202020204" pitchFamily="34" charset="0"/>
                <a:cs typeface="Arial" panose="020B0604020202020204" pitchFamily="34" charset="0"/>
              </a:rPr>
              <a:t>ode</a:t>
            </a:r>
            <a:r>
              <a:rPr lang="tr-TR" sz="3500" dirty="0">
                <a:solidFill>
                  <a:schemeClr val="tx1"/>
                </a:solidFill>
                <a:latin typeface="Arial" panose="020B0604020202020204" pitchFamily="34" charset="0"/>
                <a:cs typeface="Arial" panose="020B0604020202020204" pitchFamily="34" charset="0"/>
              </a:rPr>
              <a:t> </a:t>
            </a:r>
            <a:r>
              <a:rPr lang="tr-TR" sz="3500" b="1" dirty="0" err="1">
                <a:solidFill>
                  <a:schemeClr val="tx1"/>
                </a:solidFill>
                <a:latin typeface="Arial" panose="020B0604020202020204" pitchFamily="34" charset="0"/>
                <a:cs typeface="Arial" panose="020B0604020202020204" pitchFamily="34" charset="0"/>
              </a:rPr>
              <a:t>P</a:t>
            </a:r>
            <a:r>
              <a:rPr lang="tr-TR" sz="3500" dirty="0" err="1">
                <a:solidFill>
                  <a:schemeClr val="tx1"/>
                </a:solidFill>
                <a:latin typeface="Arial" panose="020B0604020202020204" pitchFamily="34" charset="0"/>
                <a:cs typeface="Arial" panose="020B0604020202020204" pitchFamily="34" charset="0"/>
              </a:rPr>
              <a:t>ackage</a:t>
            </a:r>
            <a:r>
              <a:rPr lang="tr-TR" sz="3500" dirty="0">
                <a:solidFill>
                  <a:schemeClr val="tx1"/>
                </a:solidFill>
                <a:latin typeface="Arial" panose="020B0604020202020204" pitchFamily="34" charset="0"/>
                <a:cs typeface="Arial" panose="020B0604020202020204" pitchFamily="34" charset="0"/>
              </a:rPr>
              <a:t> </a:t>
            </a:r>
            <a:r>
              <a:rPr lang="tr-TR" sz="3500" b="1" dirty="0">
                <a:solidFill>
                  <a:schemeClr val="tx1"/>
                </a:solidFill>
                <a:latin typeface="Arial" panose="020B0604020202020204" pitchFamily="34" charset="0"/>
                <a:cs typeface="Arial" panose="020B0604020202020204" pitchFamily="34" charset="0"/>
              </a:rPr>
              <a:t>M</a:t>
            </a:r>
            <a:r>
              <a:rPr lang="tr-TR" sz="3500" dirty="0">
                <a:solidFill>
                  <a:schemeClr val="tx1"/>
                </a:solidFill>
                <a:latin typeface="Arial" panose="020B0604020202020204" pitchFamily="34" charset="0"/>
                <a:cs typeface="Arial" panose="020B0604020202020204" pitchFamily="34" charset="0"/>
              </a:rPr>
              <a:t>anager ya da </a:t>
            </a:r>
            <a:r>
              <a:rPr lang="tr-TR" sz="3500" dirty="0" err="1">
                <a:solidFill>
                  <a:schemeClr val="tx1"/>
                </a:solidFill>
                <a:latin typeface="Arial" panose="020B0604020202020204" pitchFamily="34" charset="0"/>
                <a:cs typeface="Arial" panose="020B0604020202020204" pitchFamily="34" charset="0"/>
              </a:rPr>
              <a:t>Node</a:t>
            </a:r>
            <a:r>
              <a:rPr lang="tr-TR" sz="3500" dirty="0">
                <a:solidFill>
                  <a:schemeClr val="tx1"/>
                </a:solidFill>
                <a:latin typeface="Arial" panose="020B0604020202020204" pitchFamily="34" charset="0"/>
                <a:cs typeface="Arial" panose="020B0604020202020204" pitchFamily="34" charset="0"/>
              </a:rPr>
              <a:t> </a:t>
            </a:r>
            <a:r>
              <a:rPr lang="tr-TR" sz="3500" dirty="0" err="1">
                <a:solidFill>
                  <a:schemeClr val="tx1"/>
                </a:solidFill>
                <a:latin typeface="Arial" panose="020B0604020202020204" pitchFamily="34" charset="0"/>
                <a:cs typeface="Arial" panose="020B0604020202020204" pitchFamily="34" charset="0"/>
              </a:rPr>
              <a:t>Packaged</a:t>
            </a:r>
            <a:r>
              <a:rPr lang="tr-TR" sz="3500" dirty="0">
                <a:solidFill>
                  <a:schemeClr val="tx1"/>
                </a:solidFill>
                <a:latin typeface="Arial" panose="020B0604020202020204" pitchFamily="34" charset="0"/>
                <a:cs typeface="Arial" panose="020B0604020202020204" pitchFamily="34" charset="0"/>
              </a:rPr>
              <a:t> </a:t>
            </a:r>
            <a:r>
              <a:rPr lang="tr-TR" sz="3500" dirty="0" err="1">
                <a:solidFill>
                  <a:schemeClr val="tx1"/>
                </a:solidFill>
                <a:latin typeface="Arial" panose="020B0604020202020204" pitchFamily="34" charset="0"/>
                <a:cs typeface="Arial" panose="020B0604020202020204" pitchFamily="34" charset="0"/>
              </a:rPr>
              <a:t>Modules</a:t>
            </a:r>
            <a:r>
              <a:rPr lang="tr-TR" sz="3500" dirty="0">
                <a:solidFill>
                  <a:schemeClr val="tx1"/>
                </a:solidFill>
                <a:latin typeface="Arial" panose="020B0604020202020204" pitchFamily="34" charset="0"/>
                <a:cs typeface="Arial" panose="020B0604020202020204" pitchFamily="34" charset="0"/>
              </a:rPr>
              <a:t> olarak da denmektedir. Isaac Z. </a:t>
            </a:r>
            <a:r>
              <a:rPr lang="tr-TR" sz="3500" dirty="0" err="1">
                <a:solidFill>
                  <a:schemeClr val="tx1"/>
                </a:solidFill>
                <a:latin typeface="Arial" panose="020B0604020202020204" pitchFamily="34" charset="0"/>
                <a:cs typeface="Arial" panose="020B0604020202020204" pitchFamily="34" charset="0"/>
              </a:rPr>
              <a:t>Schlueter</a:t>
            </a:r>
            <a:r>
              <a:rPr lang="tr-TR" sz="3500" dirty="0">
                <a:solidFill>
                  <a:schemeClr val="tx1"/>
                </a:solidFill>
                <a:latin typeface="Arial" panose="020B0604020202020204" pitchFamily="34" charset="0"/>
                <a:cs typeface="Arial" panose="020B0604020202020204" pitchFamily="34" charset="0"/>
              </a:rPr>
              <a:t> tarafından tamamen </a:t>
            </a:r>
            <a:r>
              <a:rPr lang="tr-TR" sz="3500" dirty="0" err="1">
                <a:solidFill>
                  <a:schemeClr val="tx1"/>
                </a:solidFill>
                <a:latin typeface="Arial" panose="020B0604020202020204" pitchFamily="34" charset="0"/>
                <a:cs typeface="Arial" panose="020B0604020202020204" pitchFamily="34" charset="0"/>
              </a:rPr>
              <a:t>javascript</a:t>
            </a:r>
            <a:r>
              <a:rPr lang="tr-TR" sz="3500" dirty="0">
                <a:solidFill>
                  <a:schemeClr val="tx1"/>
                </a:solidFill>
                <a:latin typeface="Arial" panose="020B0604020202020204" pitchFamily="34" charset="0"/>
                <a:cs typeface="Arial" panose="020B0604020202020204" pitchFamily="34" charset="0"/>
              </a:rPr>
              <a:t> dili kullanılarak geliştirilmiştir.</a:t>
            </a:r>
          </a:p>
          <a:p>
            <a:pPr marL="0" indent="0">
              <a:buFont typeface="Wingdings 3" panose="05040102010807070707" pitchFamily="18" charset="2"/>
              <a:buNone/>
            </a:pPr>
            <a:endParaRPr lang="tr-TR" sz="3500" dirty="0">
              <a:solidFill>
                <a:schemeClr val="tx1"/>
              </a:solidFill>
              <a:latin typeface="Arial" panose="020B0604020202020204" pitchFamily="34" charset="0"/>
              <a:cs typeface="Arial" panose="020B0604020202020204" pitchFamily="34" charset="0"/>
            </a:endParaRPr>
          </a:p>
          <a:p>
            <a:r>
              <a:rPr lang="tr-TR" sz="3500" dirty="0" err="1">
                <a:solidFill>
                  <a:schemeClr val="tx1"/>
                </a:solidFill>
                <a:latin typeface="Arial" panose="020B0604020202020204" pitchFamily="34" charset="0"/>
                <a:cs typeface="Arial" panose="020B0604020202020204" pitchFamily="34" charset="0"/>
              </a:rPr>
              <a:t>Npm</a:t>
            </a:r>
            <a:r>
              <a:rPr lang="tr-TR" sz="3500" dirty="0">
                <a:solidFill>
                  <a:schemeClr val="tx1"/>
                </a:solidFill>
                <a:latin typeface="Arial" panose="020B0604020202020204" pitchFamily="34" charset="0"/>
                <a:cs typeface="Arial" panose="020B0604020202020204" pitchFamily="34" charset="0"/>
              </a:rPr>
              <a:t> ile temel olarak yapabileceğimiz şeyler ise şöyledir :</a:t>
            </a:r>
          </a:p>
          <a:p>
            <a:r>
              <a:rPr lang="tr-TR" sz="3500" dirty="0">
                <a:solidFill>
                  <a:schemeClr val="tx1"/>
                </a:solidFill>
                <a:latin typeface="Arial" panose="020B0604020202020204" pitchFamily="34" charset="0"/>
                <a:cs typeface="Arial" panose="020B0604020202020204" pitchFamily="34" charset="0"/>
              </a:rPr>
              <a:t>➩ Otomatik ya da manuel olarak paketleri yükleme</a:t>
            </a:r>
          </a:p>
          <a:p>
            <a:r>
              <a:rPr lang="tr-TR" sz="3500" dirty="0">
                <a:solidFill>
                  <a:schemeClr val="tx1"/>
                </a:solidFill>
                <a:latin typeface="Arial" panose="020B0604020202020204" pitchFamily="34" charset="0"/>
                <a:cs typeface="Arial" panose="020B0604020202020204" pitchFamily="34" charset="0"/>
              </a:rPr>
              <a:t>➩ Sistemdeki paketleri silmek</a:t>
            </a:r>
          </a:p>
          <a:p>
            <a:r>
              <a:rPr lang="tr-TR" sz="3500" dirty="0">
                <a:solidFill>
                  <a:schemeClr val="tx1"/>
                </a:solidFill>
                <a:latin typeface="Arial" panose="020B0604020202020204" pitchFamily="34" charset="0"/>
                <a:cs typeface="Arial" panose="020B0604020202020204" pitchFamily="34" charset="0"/>
              </a:rPr>
              <a:t>➩ Sistemdeki paketleri listeleme</a:t>
            </a:r>
          </a:p>
          <a:p>
            <a:r>
              <a:rPr lang="tr-TR" sz="3500" dirty="0">
                <a:solidFill>
                  <a:schemeClr val="tx1"/>
                </a:solidFill>
                <a:latin typeface="Arial" panose="020B0604020202020204" pitchFamily="34" charset="0"/>
                <a:cs typeface="Arial" panose="020B0604020202020204" pitchFamily="34" charset="0"/>
              </a:rPr>
              <a:t>➩ Sistemdeki paketleri </a:t>
            </a:r>
            <a:r>
              <a:rPr lang="tr-TR" sz="3500" dirty="0" err="1">
                <a:solidFill>
                  <a:schemeClr val="tx1"/>
                </a:solidFill>
                <a:latin typeface="Arial" panose="020B0604020202020204" pitchFamily="34" charset="0"/>
                <a:cs typeface="Arial" panose="020B0604020202020204" pitchFamily="34" charset="0"/>
              </a:rPr>
              <a:t>update</a:t>
            </a:r>
            <a:r>
              <a:rPr lang="tr-TR" sz="3500" dirty="0">
                <a:solidFill>
                  <a:schemeClr val="tx1"/>
                </a:solidFill>
                <a:latin typeface="Arial" panose="020B0604020202020204" pitchFamily="34" charset="0"/>
                <a:cs typeface="Arial" panose="020B0604020202020204" pitchFamily="34" charset="0"/>
              </a:rPr>
              <a:t> etmek</a:t>
            </a:r>
          </a:p>
          <a:p>
            <a:r>
              <a:rPr lang="tr-TR" sz="3500" dirty="0">
                <a:solidFill>
                  <a:schemeClr val="tx1"/>
                </a:solidFill>
                <a:latin typeface="Arial" panose="020B0604020202020204" pitchFamily="34" charset="0"/>
                <a:cs typeface="Arial" panose="020B0604020202020204" pitchFamily="34" charset="0"/>
              </a:rPr>
              <a:t>❗️</a:t>
            </a:r>
            <a:r>
              <a:rPr lang="tr-TR" sz="3500" dirty="0" err="1">
                <a:solidFill>
                  <a:schemeClr val="tx1"/>
                </a:solidFill>
                <a:latin typeface="Arial" panose="020B0604020202020204" pitchFamily="34" charset="0"/>
                <a:cs typeface="Arial" panose="020B0604020202020204" pitchFamily="34" charset="0"/>
              </a:rPr>
              <a:t>Npm</a:t>
            </a:r>
            <a:r>
              <a:rPr lang="tr-TR" sz="3500" dirty="0">
                <a:solidFill>
                  <a:schemeClr val="tx1"/>
                </a:solidFill>
                <a:latin typeface="Arial" panose="020B0604020202020204" pitchFamily="34" charset="0"/>
                <a:cs typeface="Arial" panose="020B0604020202020204" pitchFamily="34" charset="0"/>
              </a:rPr>
              <a:t> komut satırı üzerinden çalışan bir uygulamadır.</a:t>
            </a:r>
          </a:p>
          <a:p>
            <a:pPr marL="0" indent="0">
              <a:buFont typeface="Wingdings 3" panose="05040102010807070707" pitchFamily="18" charset="2"/>
              <a:buNone/>
            </a:pPr>
            <a:endParaRPr lang="tr-TR" dirty="0"/>
          </a:p>
        </p:txBody>
      </p:sp>
    </p:spTree>
    <p:extLst>
      <p:ext uri="{BB962C8B-B14F-4D97-AF65-F5344CB8AC3E}">
        <p14:creationId xmlns:p14="http://schemas.microsoft.com/office/powerpoint/2010/main" val="134783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E09CCB3F-DBCE-4964-9E34-8C5DE80EF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6179C34-DF8E-2078-0F29-D8AE8D9EBE32}"/>
              </a:ext>
            </a:extLst>
          </p:cNvPr>
          <p:cNvSpPr>
            <a:spLocks noGrp="1"/>
          </p:cNvSpPr>
          <p:nvPr>
            <p:ph type="title"/>
          </p:nvPr>
        </p:nvSpPr>
        <p:spPr>
          <a:xfrm>
            <a:off x="7532710" y="620722"/>
            <a:ext cx="3518748" cy="1142462"/>
          </a:xfrm>
        </p:spPr>
        <p:txBody>
          <a:bodyPr anchor="b">
            <a:normAutofit/>
          </a:bodyPr>
          <a:lstStyle/>
          <a:p>
            <a:r>
              <a:rPr lang="tr-TR" sz="2800" b="0" i="0" dirty="0" err="1">
                <a:effectLst/>
                <a:latin typeface="Arial" panose="020B0604020202020204" pitchFamily="34" charset="0"/>
                <a:cs typeface="Arial" panose="020B0604020202020204" pitchFamily="34" charset="0"/>
              </a:rPr>
              <a:t>nodejs</a:t>
            </a:r>
            <a:r>
              <a:rPr lang="tr-TR" sz="2800" b="0" i="0" dirty="0">
                <a:effectLst/>
                <a:latin typeface="Arial" panose="020B0604020202020204" pitchFamily="34" charset="0"/>
                <a:cs typeface="Arial" panose="020B0604020202020204" pitchFamily="34" charset="0"/>
              </a:rPr>
              <a:t> nedir ?</a:t>
            </a:r>
            <a:endParaRPr lang="tr-TR" sz="2800" dirty="0">
              <a:latin typeface="Arial" panose="020B0604020202020204" pitchFamily="34" charset="0"/>
              <a:cs typeface="Arial" panose="020B0604020202020204" pitchFamily="34" charset="0"/>
            </a:endParaRPr>
          </a:p>
        </p:txBody>
      </p:sp>
      <p:sp>
        <p:nvSpPr>
          <p:cNvPr id="22" name="Snip Diagonal Corner Rectangle 24">
            <a:extLst>
              <a:ext uri="{FF2B5EF4-FFF2-40B4-BE49-F238E27FC236}">
                <a16:creationId xmlns:a16="http://schemas.microsoft.com/office/drawing/2014/main" id="{1DFF944F-74BA-483A-82C0-64E3AAF4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CE85BF4E-3180-BD43-129E-A371A706ED6E}"/>
              </a:ext>
            </a:extLst>
          </p:cNvPr>
          <p:cNvPicPr>
            <a:picLocks noChangeAspect="1"/>
          </p:cNvPicPr>
          <p:nvPr/>
        </p:nvPicPr>
        <p:blipFill rotWithShape="1">
          <a:blip r:embed="rId2">
            <a:extLst>
              <a:ext uri="{28A0092B-C50C-407E-A947-70E740481C1C}">
                <a14:useLocalDpi xmlns:a14="http://schemas.microsoft.com/office/drawing/2010/main" val="0"/>
              </a:ext>
            </a:extLst>
          </a:blip>
          <a:srcRect r="-2" b="5527"/>
          <a:stretch/>
        </p:blipFill>
        <p:spPr>
          <a:xfrm>
            <a:off x="77806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sp>
        <p:nvSpPr>
          <p:cNvPr id="3" name="İçerik Yer Tutucusu 2">
            <a:extLst>
              <a:ext uri="{FF2B5EF4-FFF2-40B4-BE49-F238E27FC236}">
                <a16:creationId xmlns:a16="http://schemas.microsoft.com/office/drawing/2014/main" id="{4A337389-4C00-5845-6043-32DCC13462DB}"/>
              </a:ext>
            </a:extLst>
          </p:cNvPr>
          <p:cNvSpPr>
            <a:spLocks noGrp="1"/>
          </p:cNvSpPr>
          <p:nvPr>
            <p:ph idx="1"/>
          </p:nvPr>
        </p:nvSpPr>
        <p:spPr>
          <a:xfrm>
            <a:off x="7532710" y="1822448"/>
            <a:ext cx="3479419" cy="4662241"/>
          </a:xfrm>
        </p:spPr>
        <p:txBody>
          <a:bodyPr anchor="t">
            <a:noAutofit/>
          </a:bodyPr>
          <a:lstStyle/>
          <a:p>
            <a:r>
              <a:rPr lang="tr-TR" sz="1200" b="0" i="0" dirty="0">
                <a:solidFill>
                  <a:schemeClr val="tx1"/>
                </a:solidFill>
                <a:effectLst/>
                <a:latin typeface="Arial" panose="020B0604020202020204" pitchFamily="34" charset="0"/>
                <a:cs typeface="Arial" panose="020B0604020202020204" pitchFamily="34" charset="0"/>
              </a:rPr>
              <a:t>Node.js temel olarak sunucu tarafında çalışan </a:t>
            </a:r>
            <a:r>
              <a:rPr lang="tr-TR" sz="1200" b="0" i="0" dirty="0" err="1">
                <a:solidFill>
                  <a:schemeClr val="tx1"/>
                </a:solidFill>
                <a:effectLst/>
                <a:latin typeface="Arial" panose="020B0604020202020204" pitchFamily="34" charset="0"/>
                <a:cs typeface="Arial" panose="020B0604020202020204" pitchFamily="34" charset="0"/>
              </a:rPr>
              <a:t>javascripttir</a:t>
            </a:r>
            <a:r>
              <a:rPr lang="tr-TR" sz="1200" b="0" i="0" dirty="0">
                <a:solidFill>
                  <a:schemeClr val="tx1"/>
                </a:solidFill>
                <a:effectLst/>
                <a:latin typeface="Arial" panose="020B0604020202020204" pitchFamily="34" charset="0"/>
                <a:cs typeface="Arial" panose="020B0604020202020204" pitchFamily="34" charset="0"/>
              </a:rPr>
              <a:t>. </a:t>
            </a:r>
            <a:r>
              <a:rPr lang="tr-TR" sz="1200" b="0" i="0" dirty="0" err="1">
                <a:solidFill>
                  <a:schemeClr val="tx1"/>
                </a:solidFill>
                <a:effectLst/>
                <a:latin typeface="Arial" panose="020B0604020202020204" pitchFamily="34" charset="0"/>
                <a:cs typeface="Arial" panose="020B0604020202020204" pitchFamily="34" charset="0"/>
              </a:rPr>
              <a:t>Javascript</a:t>
            </a:r>
            <a:r>
              <a:rPr lang="tr-TR" sz="1200" b="0" i="0" dirty="0">
                <a:solidFill>
                  <a:schemeClr val="tx1"/>
                </a:solidFill>
                <a:effectLst/>
                <a:latin typeface="Arial" panose="020B0604020202020204" pitchFamily="34" charset="0"/>
                <a:cs typeface="Arial" panose="020B0604020202020204" pitchFamily="34" charset="0"/>
              </a:rPr>
              <a:t> temelli olması sebebiyle çok dinamik ve hızlı yapısı vardır.</a:t>
            </a:r>
          </a:p>
          <a:p>
            <a:endParaRPr lang="tr-TR" sz="1200" dirty="0">
              <a:solidFill>
                <a:schemeClr val="tx1"/>
              </a:solidFill>
              <a:latin typeface="Arial" panose="020B0604020202020204" pitchFamily="34" charset="0"/>
              <a:cs typeface="Arial" panose="020B0604020202020204" pitchFamily="34" charset="0"/>
            </a:endParaRPr>
          </a:p>
          <a:p>
            <a:r>
              <a:rPr lang="tr-TR" sz="1200" b="0" i="0" dirty="0">
                <a:solidFill>
                  <a:schemeClr val="tx1"/>
                </a:solidFill>
                <a:effectLst/>
                <a:latin typeface="Arial" panose="020B0604020202020204" pitchFamily="34" charset="0"/>
                <a:cs typeface="Arial" panose="020B0604020202020204" pitchFamily="34" charset="0"/>
              </a:rPr>
              <a:t>Node.js popüler olmasının sebebi hızlı ve performanslı olmasının yanında </a:t>
            </a:r>
            <a:r>
              <a:rPr lang="tr-TR" sz="1200" b="0" i="0" dirty="0" err="1">
                <a:solidFill>
                  <a:schemeClr val="tx1"/>
                </a:solidFill>
                <a:effectLst/>
                <a:latin typeface="Arial" panose="020B0604020202020204" pitchFamily="34" charset="0"/>
                <a:cs typeface="Arial" panose="020B0604020202020204" pitchFamily="34" charset="0"/>
              </a:rPr>
              <a:t>JavaScript</a:t>
            </a:r>
            <a:r>
              <a:rPr lang="tr-TR" sz="1200" b="0" i="0" dirty="0">
                <a:solidFill>
                  <a:schemeClr val="tx1"/>
                </a:solidFill>
                <a:effectLst/>
                <a:latin typeface="Arial" panose="020B0604020202020204" pitchFamily="34" charset="0"/>
                <a:cs typeface="Arial" panose="020B0604020202020204" pitchFamily="34" charset="0"/>
              </a:rPr>
              <a:t> komutlarının esnek oluşu, komutların </a:t>
            </a:r>
            <a:r>
              <a:rPr lang="tr-TR" sz="1200" b="0" i="0" dirty="0" err="1">
                <a:solidFill>
                  <a:schemeClr val="tx1"/>
                </a:solidFill>
                <a:effectLst/>
                <a:latin typeface="Arial" panose="020B0604020202020204" pitchFamily="34" charset="0"/>
                <a:cs typeface="Arial" panose="020B0604020202020204" pitchFamily="34" charset="0"/>
              </a:rPr>
              <a:t>bloklanmadan</a:t>
            </a:r>
            <a:r>
              <a:rPr lang="tr-TR" sz="1200" b="0" i="0" dirty="0">
                <a:solidFill>
                  <a:schemeClr val="tx1"/>
                </a:solidFill>
                <a:effectLst/>
                <a:latin typeface="Arial" panose="020B0604020202020204" pitchFamily="34" charset="0"/>
                <a:cs typeface="Arial" panose="020B0604020202020204" pitchFamily="34" charset="0"/>
              </a:rPr>
              <a:t> işlenmesi ve olay tabanlı çalışması ayrıca diğer sunucu taraflı çalışan programlama dilleri gibi ek bir web sunucusuna (</a:t>
            </a:r>
            <a:r>
              <a:rPr lang="tr-TR" sz="1200" b="0" i="0" dirty="0" err="1">
                <a:solidFill>
                  <a:schemeClr val="tx1"/>
                </a:solidFill>
                <a:effectLst/>
                <a:latin typeface="Arial" panose="020B0604020202020204" pitchFamily="34" charset="0"/>
                <a:cs typeface="Arial" panose="020B0604020202020204" pitchFamily="34" charset="0"/>
              </a:rPr>
              <a:t>Apache</a:t>
            </a:r>
            <a:r>
              <a:rPr lang="tr-TR" sz="1200" b="0" i="0" dirty="0">
                <a:solidFill>
                  <a:schemeClr val="tx1"/>
                </a:solidFill>
                <a:effectLst/>
                <a:latin typeface="Arial" panose="020B0604020202020204" pitchFamily="34" charset="0"/>
                <a:cs typeface="Arial" panose="020B0604020202020204" pitchFamily="34" charset="0"/>
              </a:rPr>
              <a:t> HTTP, IIS, </a:t>
            </a:r>
            <a:r>
              <a:rPr lang="tr-TR" sz="1200" b="0" i="0" dirty="0" err="1">
                <a:solidFill>
                  <a:schemeClr val="tx1"/>
                </a:solidFill>
                <a:effectLst/>
                <a:latin typeface="Arial" panose="020B0604020202020204" pitchFamily="34" charset="0"/>
                <a:cs typeface="Arial" panose="020B0604020202020204" pitchFamily="34" charset="0"/>
              </a:rPr>
              <a:t>Nginx</a:t>
            </a:r>
            <a:r>
              <a:rPr lang="tr-TR" sz="1200" b="0" i="0" dirty="0">
                <a:solidFill>
                  <a:schemeClr val="tx1"/>
                </a:solidFill>
                <a:effectLst/>
                <a:latin typeface="Arial" panose="020B0604020202020204" pitchFamily="34" charset="0"/>
                <a:cs typeface="Arial" panose="020B0604020202020204" pitchFamily="34" charset="0"/>
              </a:rPr>
              <a:t> vb.) ihtiyaç duymamasıdır.</a:t>
            </a:r>
          </a:p>
          <a:p>
            <a:endParaRPr lang="tr-TR" sz="1200" dirty="0">
              <a:solidFill>
                <a:schemeClr val="tx1"/>
              </a:solidFill>
              <a:latin typeface="Arial" panose="020B0604020202020204" pitchFamily="34" charset="0"/>
              <a:cs typeface="Arial" panose="020B0604020202020204" pitchFamily="34" charset="0"/>
            </a:endParaRPr>
          </a:p>
          <a:p>
            <a:pPr algn="l"/>
            <a:r>
              <a:rPr lang="tr-TR" sz="1200" b="0" i="0" dirty="0">
                <a:solidFill>
                  <a:schemeClr val="tx1"/>
                </a:solidFill>
                <a:effectLst/>
                <a:latin typeface="Arial" panose="020B0604020202020204" pitchFamily="34" charset="0"/>
                <a:cs typeface="Arial" panose="020B0604020202020204" pitchFamily="34" charset="0"/>
              </a:rPr>
              <a:t>Diğer sunucu taraflı çalışan programlama dillerine herhangi bir kullanıcı istekte bulunduğunda sunucu sadece o isteğe cevap verir ve diğer istekler kuyruğa alınır.</a:t>
            </a:r>
          </a:p>
          <a:p>
            <a:pPr algn="l"/>
            <a:r>
              <a:rPr lang="tr-TR" sz="1200" b="0" i="0" dirty="0">
                <a:solidFill>
                  <a:schemeClr val="tx1"/>
                </a:solidFill>
                <a:effectLst/>
                <a:latin typeface="Arial" panose="020B0604020202020204" pitchFamily="34" charset="0"/>
                <a:cs typeface="Arial" panose="020B0604020202020204" pitchFamily="34" charset="0"/>
              </a:rPr>
              <a:t>Bir isteğin uzun sürmesi diğer kullanıcıları etkiler ancak Node.js komutları </a:t>
            </a:r>
            <a:r>
              <a:rPr lang="tr-TR" sz="1200" b="0" i="0" dirty="0" err="1">
                <a:solidFill>
                  <a:schemeClr val="tx1"/>
                </a:solidFill>
                <a:effectLst/>
                <a:latin typeface="Arial" panose="020B0604020202020204" pitchFamily="34" charset="0"/>
                <a:cs typeface="Arial" panose="020B0604020202020204" pitchFamily="34" charset="0"/>
              </a:rPr>
              <a:t>bloklamadan</a:t>
            </a:r>
            <a:r>
              <a:rPr lang="tr-TR" sz="1200" b="0" i="0" dirty="0">
                <a:solidFill>
                  <a:schemeClr val="tx1"/>
                </a:solidFill>
                <a:effectLst/>
                <a:latin typeface="Arial" panose="020B0604020202020204" pitchFamily="34" charset="0"/>
                <a:cs typeface="Arial" panose="020B0604020202020204" pitchFamily="34" charset="0"/>
              </a:rPr>
              <a:t> işlediğinden işlemi uzun süren komut sistemi yavaşlatmaz ve Node.js diğer kullanıcılara da cevap verir.</a:t>
            </a:r>
          </a:p>
          <a:p>
            <a:endParaRPr lang="tr-TR" sz="1200" dirty="0">
              <a:solidFill>
                <a:schemeClr val="tx1"/>
              </a:solidFill>
              <a:latin typeface="Arial" panose="020B0604020202020204" pitchFamily="34" charset="0"/>
              <a:cs typeface="Arial" panose="020B0604020202020204" pitchFamily="34" charset="0"/>
            </a:endParaRPr>
          </a:p>
        </p:txBody>
      </p:sp>
      <p:grpSp>
        <p:nvGrpSpPr>
          <p:cNvPr id="23" name="Group 13">
            <a:extLst>
              <a:ext uri="{FF2B5EF4-FFF2-40B4-BE49-F238E27FC236}">
                <a16:creationId xmlns:a16="http://schemas.microsoft.com/office/drawing/2014/main" id="{A9733A91-F958-4629-801A-3F6F1E09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 name="Straight Connector 14">
              <a:extLst>
                <a:ext uri="{FF2B5EF4-FFF2-40B4-BE49-F238E27FC236}">
                  <a16:creationId xmlns:a16="http://schemas.microsoft.com/office/drawing/2014/main" id="{F3812972-C68B-4C59-B3A7-4AF61E935D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B3F3B7C-7909-4486-AA08-5C6B625C3A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0BD7DA8-741F-4296-9363-05EF915411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62068EFC-20FC-456F-839F-4BCFFCAA8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251C60F-B911-433E-BF75-3BBEFD0538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798403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1E6430-DC14-BC60-7FEC-2CF534D7A5C3}"/>
              </a:ext>
            </a:extLst>
          </p:cNvPr>
          <p:cNvSpPr>
            <a:spLocks noGrp="1"/>
          </p:cNvSpPr>
          <p:nvPr>
            <p:ph type="title"/>
          </p:nvPr>
        </p:nvSpPr>
        <p:spPr>
          <a:xfrm>
            <a:off x="684212" y="685800"/>
            <a:ext cx="8534400" cy="705453"/>
          </a:xfrm>
        </p:spPr>
        <p:txBody>
          <a:bodyPr>
            <a:normAutofit/>
          </a:bodyPr>
          <a:lstStyle/>
          <a:p>
            <a:r>
              <a:rPr lang="tr-TR" sz="2400" dirty="0">
                <a:latin typeface="Arial" panose="020B0604020202020204" pitchFamily="34" charset="0"/>
                <a:cs typeface="Arial" panose="020B0604020202020204" pitchFamily="34" charset="0"/>
              </a:rPr>
              <a:t>Neden </a:t>
            </a:r>
            <a:r>
              <a:rPr lang="tr-TR" sz="2400" dirty="0" err="1">
                <a:latin typeface="Arial" panose="020B0604020202020204" pitchFamily="34" charset="0"/>
                <a:cs typeface="Arial" panose="020B0604020202020204" pitchFamily="34" charset="0"/>
              </a:rPr>
              <a:t>java</a:t>
            </a:r>
            <a:r>
              <a:rPr lang="tr-TR" sz="2400" dirty="0">
                <a:latin typeface="Arial" panose="020B0604020202020204" pitchFamily="34" charset="0"/>
                <a:cs typeface="Arial" panose="020B0604020202020204" pitchFamily="34" charset="0"/>
              </a:rPr>
              <a:t> 8 ?</a:t>
            </a:r>
          </a:p>
        </p:txBody>
      </p:sp>
      <p:sp>
        <p:nvSpPr>
          <p:cNvPr id="3" name="İçerik Yer Tutucusu 2">
            <a:extLst>
              <a:ext uri="{FF2B5EF4-FFF2-40B4-BE49-F238E27FC236}">
                <a16:creationId xmlns:a16="http://schemas.microsoft.com/office/drawing/2014/main" id="{2E7D45AB-B840-FE29-9B59-23215E6D06CD}"/>
              </a:ext>
            </a:extLst>
          </p:cNvPr>
          <p:cNvSpPr>
            <a:spLocks noGrp="1"/>
          </p:cNvSpPr>
          <p:nvPr>
            <p:ph idx="1"/>
          </p:nvPr>
        </p:nvSpPr>
        <p:spPr>
          <a:xfrm>
            <a:off x="684212" y="1918982"/>
            <a:ext cx="8534400" cy="3615267"/>
          </a:xfrm>
        </p:spPr>
        <p:txBody>
          <a:bodyPr>
            <a:normAutofit/>
          </a:bodyPr>
          <a:lstStyle/>
          <a:p>
            <a:pPr>
              <a:lnSpc>
                <a:spcPct val="150000"/>
              </a:lnSpc>
            </a:pPr>
            <a:r>
              <a:rPr lang="tr-TR" sz="1600" b="1" i="0" dirty="0">
                <a:solidFill>
                  <a:schemeClr val="tx1"/>
                </a:solidFill>
                <a:effectLst/>
                <a:latin typeface="Arial" panose="020B0604020202020204" pitchFamily="34" charset="0"/>
                <a:cs typeface="Arial" panose="020B0604020202020204" pitchFamily="34" charset="0"/>
              </a:rPr>
              <a:t>Java</a:t>
            </a:r>
            <a:r>
              <a:rPr lang="tr-TR" sz="1600" b="0" i="0" dirty="0">
                <a:solidFill>
                  <a:schemeClr val="tx1"/>
                </a:solidFill>
                <a:effectLst/>
                <a:latin typeface="Arial" panose="020B0604020202020204" pitchFamily="34" charset="0"/>
                <a:cs typeface="Arial" panose="020B0604020202020204" pitchFamily="34" charset="0"/>
              </a:rPr>
              <a:t> SE </a:t>
            </a:r>
            <a:r>
              <a:rPr lang="tr-TR" sz="1600" b="1" i="0" dirty="0">
                <a:solidFill>
                  <a:schemeClr val="tx1"/>
                </a:solidFill>
                <a:effectLst/>
                <a:latin typeface="Arial" panose="020B0604020202020204" pitchFamily="34" charset="0"/>
                <a:cs typeface="Arial" panose="020B0604020202020204" pitchFamily="34" charset="0"/>
              </a:rPr>
              <a:t>8</a:t>
            </a:r>
            <a:r>
              <a:rPr lang="tr-TR" sz="1600" b="0" i="0" dirty="0">
                <a:solidFill>
                  <a:schemeClr val="tx1"/>
                </a:solidFill>
                <a:effectLst/>
                <a:latin typeface="Arial" panose="020B0604020202020204" pitchFamily="34" charset="0"/>
                <a:cs typeface="Arial" panose="020B0604020202020204" pitchFamily="34" charset="0"/>
              </a:rPr>
              <a:t>'in öne çıkan özelliği, </a:t>
            </a:r>
            <a:r>
              <a:rPr lang="tr-TR" sz="1600" b="0" i="0" dirty="0" err="1">
                <a:solidFill>
                  <a:schemeClr val="tx1"/>
                </a:solidFill>
                <a:effectLst/>
                <a:latin typeface="Arial" panose="020B0604020202020204" pitchFamily="34" charset="0"/>
                <a:cs typeface="Arial" panose="020B0604020202020204" pitchFamily="34" charset="0"/>
              </a:rPr>
              <a:t>Lambda</a:t>
            </a:r>
            <a:r>
              <a:rPr lang="tr-TR" sz="1600" b="0" i="0" dirty="0">
                <a:solidFill>
                  <a:schemeClr val="tx1"/>
                </a:solidFill>
                <a:effectLst/>
                <a:latin typeface="Arial" panose="020B0604020202020204" pitchFamily="34" charset="0"/>
                <a:cs typeface="Arial" panose="020B0604020202020204" pitchFamily="34" charset="0"/>
              </a:rPr>
              <a:t> ifadelerinin uygulanması ve </a:t>
            </a:r>
            <a:r>
              <a:rPr lang="tr-TR" sz="1600" b="1" i="0" dirty="0">
                <a:solidFill>
                  <a:schemeClr val="tx1"/>
                </a:solidFill>
                <a:effectLst/>
                <a:latin typeface="Arial" panose="020B0604020202020204" pitchFamily="34" charset="0"/>
                <a:cs typeface="Arial" panose="020B0604020202020204" pitchFamily="34" charset="0"/>
              </a:rPr>
              <a:t>Java</a:t>
            </a:r>
            <a:r>
              <a:rPr lang="tr-TR" sz="1600" b="0" i="0" dirty="0">
                <a:solidFill>
                  <a:schemeClr val="tx1"/>
                </a:solidFill>
                <a:effectLst/>
                <a:latin typeface="Arial" panose="020B0604020202020204" pitchFamily="34" charset="0"/>
                <a:cs typeface="Arial" panose="020B0604020202020204" pitchFamily="34" charset="0"/>
              </a:rPr>
              <a:t> programlama dili ve platformunu destekleyen yönleridir. Bu yeni API, geliştiricilerin tarih ve saati daha doğal, net ve anlaşılması kolay şekilde ele almasına izin vermektedir.</a:t>
            </a:r>
          </a:p>
          <a:p>
            <a:pPr>
              <a:lnSpc>
                <a:spcPct val="150000"/>
              </a:lnSpc>
            </a:pPr>
            <a:endParaRPr lang="tr-TR" sz="1600" dirty="0">
              <a:solidFill>
                <a:schemeClr val="tx1"/>
              </a:solidFill>
              <a:latin typeface="Arial" panose="020B0604020202020204" pitchFamily="34" charset="0"/>
              <a:cs typeface="Arial" panose="020B0604020202020204" pitchFamily="34" charset="0"/>
            </a:endParaRPr>
          </a:p>
          <a:p>
            <a:pPr>
              <a:lnSpc>
                <a:spcPct val="150000"/>
              </a:lnSpc>
            </a:pPr>
            <a:r>
              <a:rPr lang="tr-TR" sz="1600" dirty="0">
                <a:solidFill>
                  <a:schemeClr val="tx1"/>
                </a:solidFill>
                <a:latin typeface="Arial" panose="020B0604020202020204" pitchFamily="34" charset="0"/>
                <a:cs typeface="Arial" panose="020B0604020202020204" pitchFamily="34" charset="0"/>
              </a:rPr>
              <a:t>Java 8'in hala bu kadar popüler olmasının temel nedenlerinden biri, bir Uzun Süreli Destek(USD) sürümü olmasıdır. Ne yazık ki, Java'nın tüm sürümleri USD sürümleri değildir! Bu politika kullanıma sunulduğundan beri yalnızca Java 8 (2014) ve Java 11 (2018) USD sahip olarak belirlenmiştir. Bu, Java 14 dahil olarak sonrasında yayınlanan tüm sürümlerin </a:t>
            </a:r>
            <a:r>
              <a:rPr lang="tr-TR" sz="1600" dirty="0" err="1">
                <a:solidFill>
                  <a:schemeClr val="tx1"/>
                </a:solidFill>
                <a:latin typeface="Arial" panose="020B0604020202020204" pitchFamily="34" charset="0"/>
                <a:cs typeface="Arial" panose="020B0604020202020204" pitchFamily="34" charset="0"/>
              </a:rPr>
              <a:t>USD’ye</a:t>
            </a:r>
            <a:r>
              <a:rPr lang="tr-TR" sz="1600" dirty="0">
                <a:solidFill>
                  <a:schemeClr val="tx1"/>
                </a:solidFill>
                <a:latin typeface="Arial" panose="020B0604020202020204" pitchFamily="34" charset="0"/>
                <a:cs typeface="Arial" panose="020B0604020202020204" pitchFamily="34" charset="0"/>
              </a:rPr>
              <a:t> sahip olmadığı anlamına gelir.</a:t>
            </a:r>
          </a:p>
        </p:txBody>
      </p:sp>
    </p:spTree>
    <p:extLst>
      <p:ext uri="{BB962C8B-B14F-4D97-AF65-F5344CB8AC3E}">
        <p14:creationId xmlns:p14="http://schemas.microsoft.com/office/powerpoint/2010/main" val="510598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9793FF4-5752-0E29-E7C4-9D513B1D0687}"/>
              </a:ext>
            </a:extLst>
          </p:cNvPr>
          <p:cNvSpPr>
            <a:spLocks noGrp="1"/>
          </p:cNvSpPr>
          <p:nvPr>
            <p:ph idx="1"/>
          </p:nvPr>
        </p:nvSpPr>
        <p:spPr>
          <a:xfrm>
            <a:off x="709379" y="685800"/>
            <a:ext cx="8534400" cy="3615267"/>
          </a:xfrm>
        </p:spPr>
        <p:txBody>
          <a:bodyPr/>
          <a:lstStyle/>
          <a:p>
            <a:pPr marL="0" indent="0">
              <a:buNone/>
            </a:pPr>
            <a:r>
              <a:rPr lang="tr-TR"/>
              <a:t>Furkan </a:t>
            </a:r>
            <a:r>
              <a:rPr lang="tr-TR" dirty="0"/>
              <a:t>Gürçay</a:t>
            </a:r>
          </a:p>
          <a:p>
            <a:pPr marL="0" indent="0">
              <a:buNone/>
            </a:pPr>
            <a:endParaRPr lang="tr-TR" dirty="0"/>
          </a:p>
          <a:p>
            <a:pPr marL="0" indent="0">
              <a:buNone/>
            </a:pPr>
            <a:r>
              <a:rPr lang="tr-TR" dirty="0">
                <a:hlinkClick r:id="rId2"/>
              </a:rPr>
              <a:t>furkangray@gmail.com</a:t>
            </a:r>
            <a:endParaRPr lang="tr-TR" dirty="0"/>
          </a:p>
          <a:p>
            <a:pPr marL="0" indent="0">
              <a:buNone/>
            </a:pPr>
            <a:endParaRPr lang="tr-TR" dirty="0"/>
          </a:p>
          <a:p>
            <a:pPr marL="0" indent="0">
              <a:buNone/>
            </a:pPr>
            <a:r>
              <a:rPr lang="tr-TR" dirty="0" err="1"/>
              <a:t>Atmosware</a:t>
            </a:r>
            <a:r>
              <a:rPr lang="tr-TR" dirty="0"/>
              <a:t> INC.</a:t>
            </a:r>
          </a:p>
        </p:txBody>
      </p:sp>
    </p:spTree>
    <p:extLst>
      <p:ext uri="{BB962C8B-B14F-4D97-AF65-F5344CB8AC3E}">
        <p14:creationId xmlns:p14="http://schemas.microsoft.com/office/powerpoint/2010/main" val="2098831079"/>
      </p:ext>
    </p:extLst>
  </p:cSld>
  <p:clrMapOvr>
    <a:masterClrMapping/>
  </p:clrMapOvr>
</p:sld>
</file>

<file path=ppt/theme/theme1.xml><?xml version="1.0" encoding="utf-8"?>
<a:theme xmlns:a="http://schemas.openxmlformats.org/drawingml/2006/main" name="Dilim">
  <a:themeElements>
    <a:clrScheme name="Dilim">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Dilim">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lim">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26</TotalTime>
  <Words>732</Words>
  <Application>Microsoft Office PowerPoint</Application>
  <PresentationFormat>Geniş ekran</PresentationFormat>
  <Paragraphs>55</Paragraphs>
  <Slides>9</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9</vt:i4>
      </vt:variant>
    </vt:vector>
  </HeadingPairs>
  <TitlesOfParts>
    <vt:vector size="16" baseType="lpstr">
      <vt:lpstr>Arial</vt:lpstr>
      <vt:lpstr>Century Gothic</vt:lpstr>
      <vt:lpstr>charter</vt:lpstr>
      <vt:lpstr>Open Sans</vt:lpstr>
      <vt:lpstr>sohne</vt:lpstr>
      <vt:lpstr>Wingdings 3</vt:lpstr>
      <vt:lpstr>Dilim</vt:lpstr>
      <vt:lpstr>URL ve URI arasındaki farklar nelerdir?</vt:lpstr>
      <vt:lpstr>URL ve URI arasındaki farklar nelerdir?</vt:lpstr>
      <vt:lpstr>URL ve URI arasındaki farklar nelerdir?</vt:lpstr>
      <vt:lpstr>HTTP yapısı nedir ne için kullanılır?</vt:lpstr>
      <vt:lpstr>HTTP yapısı nedir ne için kullanılır?</vt:lpstr>
      <vt:lpstr>Npm Nedir ? </vt:lpstr>
      <vt:lpstr>nodejs nedir ?</vt:lpstr>
      <vt:lpstr>Neden java 8 ?</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URL ve URI arasındaki farklar nelerdir?</dc:title>
  <dc:creator>FURKAN GÜRÇAY</dc:creator>
  <cp:lastModifiedBy>FURKAN GÜRÇAY</cp:lastModifiedBy>
  <cp:revision>1</cp:revision>
  <dcterms:created xsi:type="dcterms:W3CDTF">2022-05-23T20:30:12Z</dcterms:created>
  <dcterms:modified xsi:type="dcterms:W3CDTF">2022-05-23T20:56:25Z</dcterms:modified>
</cp:coreProperties>
</file>