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80DA-D2F8-4BAC-9B5D-851C1F276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8BD70FC5-5EA0-480C-A63C-971F25F60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A67302C2-3A44-4C45-A74B-CF90D06D7AFC}"/>
              </a:ext>
            </a:extLst>
          </p:cNvPr>
          <p:cNvSpPr>
            <a:spLocks noGrp="1"/>
          </p:cNvSpPr>
          <p:nvPr>
            <p:ph type="dt" sz="half" idx="10"/>
          </p:nvPr>
        </p:nvSpPr>
        <p:spPr/>
        <p:txBody>
          <a:bodyPr/>
          <a:lstStyle/>
          <a:p>
            <a:fld id="{8C8EA4E9-EE63-42B6-8332-8FE9F753DDA1}" type="datetimeFigureOut">
              <a:rPr lang="tr-TR" smtClean="0"/>
              <a:t>23.05.2022</a:t>
            </a:fld>
            <a:endParaRPr lang="tr-TR"/>
          </a:p>
        </p:txBody>
      </p:sp>
      <p:sp>
        <p:nvSpPr>
          <p:cNvPr id="5" name="Footer Placeholder 4">
            <a:extLst>
              <a:ext uri="{FF2B5EF4-FFF2-40B4-BE49-F238E27FC236}">
                <a16:creationId xmlns:a16="http://schemas.microsoft.com/office/drawing/2014/main" id="{61645F90-9860-49DF-A04C-8E21AFE41F9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E2215DC-8F8F-45B3-AE4D-D3ADDA589E8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09152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8E51-736E-4038-BB85-351DD960F372}"/>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EB51457-E378-4DAC-80F3-B7A64D251D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F9725E7-6FE1-4251-AFBE-F1C0376A890B}"/>
              </a:ext>
            </a:extLst>
          </p:cNvPr>
          <p:cNvSpPr>
            <a:spLocks noGrp="1"/>
          </p:cNvSpPr>
          <p:nvPr>
            <p:ph type="dt" sz="half" idx="10"/>
          </p:nvPr>
        </p:nvSpPr>
        <p:spPr/>
        <p:txBody>
          <a:bodyPr/>
          <a:lstStyle/>
          <a:p>
            <a:fld id="{8C8EA4E9-EE63-42B6-8332-8FE9F753DDA1}" type="datetimeFigureOut">
              <a:rPr lang="tr-TR" smtClean="0"/>
              <a:t>23.05.2022</a:t>
            </a:fld>
            <a:endParaRPr lang="tr-TR"/>
          </a:p>
        </p:txBody>
      </p:sp>
      <p:sp>
        <p:nvSpPr>
          <p:cNvPr id="5" name="Footer Placeholder 4">
            <a:extLst>
              <a:ext uri="{FF2B5EF4-FFF2-40B4-BE49-F238E27FC236}">
                <a16:creationId xmlns:a16="http://schemas.microsoft.com/office/drawing/2014/main" id="{0EF4A948-D077-4598-BB55-FE673945FFC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4280519-B29C-49D2-88D9-F10452C2D56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62379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628EA-3419-4608-964E-092B5127DC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63E9CE8-B648-484D-840B-4FAA0FBDB8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B1E221A-E0A1-4DC6-88F9-9EB2F2D5753C}"/>
              </a:ext>
            </a:extLst>
          </p:cNvPr>
          <p:cNvSpPr>
            <a:spLocks noGrp="1"/>
          </p:cNvSpPr>
          <p:nvPr>
            <p:ph type="dt" sz="half" idx="10"/>
          </p:nvPr>
        </p:nvSpPr>
        <p:spPr/>
        <p:txBody>
          <a:bodyPr/>
          <a:lstStyle/>
          <a:p>
            <a:fld id="{8C8EA4E9-EE63-42B6-8332-8FE9F753DDA1}" type="datetimeFigureOut">
              <a:rPr lang="tr-TR" smtClean="0"/>
              <a:t>23.05.2022</a:t>
            </a:fld>
            <a:endParaRPr lang="tr-TR"/>
          </a:p>
        </p:txBody>
      </p:sp>
      <p:sp>
        <p:nvSpPr>
          <p:cNvPr id="5" name="Footer Placeholder 4">
            <a:extLst>
              <a:ext uri="{FF2B5EF4-FFF2-40B4-BE49-F238E27FC236}">
                <a16:creationId xmlns:a16="http://schemas.microsoft.com/office/drawing/2014/main" id="{9E084C91-3D84-4EAF-A927-A5BFC88B858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A948DC5-AB43-4541-8123-B354023A895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72289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35ED-649A-4D21-B632-33CF390D24B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15EECDE-6743-4A10-9FE5-3BE568EB60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9689D64-F9C3-42A6-9C7F-ECC7CD069A78}"/>
              </a:ext>
            </a:extLst>
          </p:cNvPr>
          <p:cNvSpPr>
            <a:spLocks noGrp="1"/>
          </p:cNvSpPr>
          <p:nvPr>
            <p:ph type="dt" sz="half" idx="10"/>
          </p:nvPr>
        </p:nvSpPr>
        <p:spPr/>
        <p:txBody>
          <a:bodyPr/>
          <a:lstStyle/>
          <a:p>
            <a:fld id="{8C8EA4E9-EE63-42B6-8332-8FE9F753DDA1}" type="datetimeFigureOut">
              <a:rPr lang="tr-TR" smtClean="0"/>
              <a:t>23.05.2022</a:t>
            </a:fld>
            <a:endParaRPr lang="tr-TR"/>
          </a:p>
        </p:txBody>
      </p:sp>
      <p:sp>
        <p:nvSpPr>
          <p:cNvPr id="5" name="Footer Placeholder 4">
            <a:extLst>
              <a:ext uri="{FF2B5EF4-FFF2-40B4-BE49-F238E27FC236}">
                <a16:creationId xmlns:a16="http://schemas.microsoft.com/office/drawing/2014/main" id="{0DFB430C-852F-4330-A04D-2C1537CA472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C1E66AA-0377-4A3D-8761-67D1A15E15DC}"/>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63720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3915-01D5-4040-9D0E-712D0640C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1DCC995-27DE-4F31-8E07-88FFE3737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9A52FD-9BA5-4D4C-9C8E-F7ABC81BBEF0}"/>
              </a:ext>
            </a:extLst>
          </p:cNvPr>
          <p:cNvSpPr>
            <a:spLocks noGrp="1"/>
          </p:cNvSpPr>
          <p:nvPr>
            <p:ph type="dt" sz="half" idx="10"/>
          </p:nvPr>
        </p:nvSpPr>
        <p:spPr/>
        <p:txBody>
          <a:bodyPr/>
          <a:lstStyle/>
          <a:p>
            <a:fld id="{8C8EA4E9-EE63-42B6-8332-8FE9F753DDA1}" type="datetimeFigureOut">
              <a:rPr lang="tr-TR" smtClean="0"/>
              <a:t>23.05.2022</a:t>
            </a:fld>
            <a:endParaRPr lang="tr-TR"/>
          </a:p>
        </p:txBody>
      </p:sp>
      <p:sp>
        <p:nvSpPr>
          <p:cNvPr id="5" name="Footer Placeholder 4">
            <a:extLst>
              <a:ext uri="{FF2B5EF4-FFF2-40B4-BE49-F238E27FC236}">
                <a16:creationId xmlns:a16="http://schemas.microsoft.com/office/drawing/2014/main" id="{51B00E8C-806A-49A1-89E6-2B7BF87A97C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CFB543F-84C8-49C7-A440-2CAFA9B0E38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53674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EE79-ED9B-49F4-9B83-A16E424ED8C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1E4AF99-81F1-4159-8EA3-7E7714610F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797AF8E5-8AB8-4F01-806B-818C4F1750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A98BC345-7140-4228-B718-E1D2EC803569}"/>
              </a:ext>
            </a:extLst>
          </p:cNvPr>
          <p:cNvSpPr>
            <a:spLocks noGrp="1"/>
          </p:cNvSpPr>
          <p:nvPr>
            <p:ph type="dt" sz="half" idx="10"/>
          </p:nvPr>
        </p:nvSpPr>
        <p:spPr/>
        <p:txBody>
          <a:bodyPr/>
          <a:lstStyle/>
          <a:p>
            <a:fld id="{8C8EA4E9-EE63-42B6-8332-8FE9F753DDA1}" type="datetimeFigureOut">
              <a:rPr lang="tr-TR" smtClean="0"/>
              <a:t>23.05.2022</a:t>
            </a:fld>
            <a:endParaRPr lang="tr-TR"/>
          </a:p>
        </p:txBody>
      </p:sp>
      <p:sp>
        <p:nvSpPr>
          <p:cNvPr id="6" name="Footer Placeholder 5">
            <a:extLst>
              <a:ext uri="{FF2B5EF4-FFF2-40B4-BE49-F238E27FC236}">
                <a16:creationId xmlns:a16="http://schemas.microsoft.com/office/drawing/2014/main" id="{E672256D-51C6-4CDE-8685-345EC3D541C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AD326D5-C3BE-48FE-8A99-1FBF5990138E}"/>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38189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DFA9-77E4-493A-8DE2-AA09E8A15147}"/>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737E59C-4840-4CC0-9393-B7EA149D2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0085F7-D07E-480E-92B4-87023211C3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35B0539-01BD-42A9-8414-27BF44819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43F86D-8694-4D7F-981C-93DF6A8E80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15D201C3-44C8-4F0C-AC25-DA6C597B9D3D}"/>
              </a:ext>
            </a:extLst>
          </p:cNvPr>
          <p:cNvSpPr>
            <a:spLocks noGrp="1"/>
          </p:cNvSpPr>
          <p:nvPr>
            <p:ph type="dt" sz="half" idx="10"/>
          </p:nvPr>
        </p:nvSpPr>
        <p:spPr/>
        <p:txBody>
          <a:bodyPr/>
          <a:lstStyle/>
          <a:p>
            <a:fld id="{8C8EA4E9-EE63-42B6-8332-8FE9F753DDA1}" type="datetimeFigureOut">
              <a:rPr lang="tr-TR" smtClean="0"/>
              <a:t>23.05.2022</a:t>
            </a:fld>
            <a:endParaRPr lang="tr-TR"/>
          </a:p>
        </p:txBody>
      </p:sp>
      <p:sp>
        <p:nvSpPr>
          <p:cNvPr id="8" name="Footer Placeholder 7">
            <a:extLst>
              <a:ext uri="{FF2B5EF4-FFF2-40B4-BE49-F238E27FC236}">
                <a16:creationId xmlns:a16="http://schemas.microsoft.com/office/drawing/2014/main" id="{AF419303-EF53-4FC9-8816-4EEA9F4E63A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0A4F967A-7F8C-42F3-9E13-C81EBF8BE00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9614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259-3BDA-4A05-8DD7-BF038DE234E3}"/>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F295294A-AAE1-49B0-8583-6704EAAD19A9}"/>
              </a:ext>
            </a:extLst>
          </p:cNvPr>
          <p:cNvSpPr>
            <a:spLocks noGrp="1"/>
          </p:cNvSpPr>
          <p:nvPr>
            <p:ph type="dt" sz="half" idx="10"/>
          </p:nvPr>
        </p:nvSpPr>
        <p:spPr/>
        <p:txBody>
          <a:bodyPr/>
          <a:lstStyle/>
          <a:p>
            <a:fld id="{8C8EA4E9-EE63-42B6-8332-8FE9F753DDA1}" type="datetimeFigureOut">
              <a:rPr lang="tr-TR" smtClean="0"/>
              <a:t>23.05.2022</a:t>
            </a:fld>
            <a:endParaRPr lang="tr-TR"/>
          </a:p>
        </p:txBody>
      </p:sp>
      <p:sp>
        <p:nvSpPr>
          <p:cNvPr id="4" name="Footer Placeholder 3">
            <a:extLst>
              <a:ext uri="{FF2B5EF4-FFF2-40B4-BE49-F238E27FC236}">
                <a16:creationId xmlns:a16="http://schemas.microsoft.com/office/drawing/2014/main" id="{CC0D8FFE-A97C-48BB-B110-17276D8467AF}"/>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DC5EBCAE-15EB-4A76-8BE9-40E581BC92F1}"/>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40080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6F405-D206-4A18-BC68-B17CAEB1F783}"/>
              </a:ext>
            </a:extLst>
          </p:cNvPr>
          <p:cNvSpPr>
            <a:spLocks noGrp="1"/>
          </p:cNvSpPr>
          <p:nvPr>
            <p:ph type="dt" sz="half" idx="10"/>
          </p:nvPr>
        </p:nvSpPr>
        <p:spPr/>
        <p:txBody>
          <a:bodyPr/>
          <a:lstStyle/>
          <a:p>
            <a:fld id="{8C8EA4E9-EE63-42B6-8332-8FE9F753DDA1}" type="datetimeFigureOut">
              <a:rPr lang="tr-TR" smtClean="0"/>
              <a:t>23.05.2022</a:t>
            </a:fld>
            <a:endParaRPr lang="tr-TR"/>
          </a:p>
        </p:txBody>
      </p:sp>
      <p:sp>
        <p:nvSpPr>
          <p:cNvPr id="3" name="Footer Placeholder 2">
            <a:extLst>
              <a:ext uri="{FF2B5EF4-FFF2-40B4-BE49-F238E27FC236}">
                <a16:creationId xmlns:a16="http://schemas.microsoft.com/office/drawing/2014/main" id="{142947F7-AD8C-4CB1-B7FA-F397E5D1331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8AA05DB1-A822-4E0B-86D9-0E65569778E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59353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E41B-4DF4-42E3-A3F5-7B949F596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3830F09-CDD8-4E64-9851-8EEEB0875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57BA9C5E-C6A1-4D79-A218-15E4F4FB0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CDB453-2A07-430E-AF3C-AA43D8F79CC1}"/>
              </a:ext>
            </a:extLst>
          </p:cNvPr>
          <p:cNvSpPr>
            <a:spLocks noGrp="1"/>
          </p:cNvSpPr>
          <p:nvPr>
            <p:ph type="dt" sz="half" idx="10"/>
          </p:nvPr>
        </p:nvSpPr>
        <p:spPr/>
        <p:txBody>
          <a:bodyPr/>
          <a:lstStyle/>
          <a:p>
            <a:fld id="{8C8EA4E9-EE63-42B6-8332-8FE9F753DDA1}" type="datetimeFigureOut">
              <a:rPr lang="tr-TR" smtClean="0"/>
              <a:t>23.05.2022</a:t>
            </a:fld>
            <a:endParaRPr lang="tr-TR"/>
          </a:p>
        </p:txBody>
      </p:sp>
      <p:sp>
        <p:nvSpPr>
          <p:cNvPr id="6" name="Footer Placeholder 5">
            <a:extLst>
              <a:ext uri="{FF2B5EF4-FFF2-40B4-BE49-F238E27FC236}">
                <a16:creationId xmlns:a16="http://schemas.microsoft.com/office/drawing/2014/main" id="{871C0CA3-8DAB-46CF-B065-35CB1F6AF86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7497F09-DB61-46C9-8031-9E4AF8873DFD}"/>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04351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124C-3FD5-492D-AC84-FD6F5E5E2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7E53E96-8EB2-4C8D-9D87-453749437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94A7745-143E-4A1B-A7CF-E9BE0A949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06EDDB-201C-405D-BA5B-67796633359C}"/>
              </a:ext>
            </a:extLst>
          </p:cNvPr>
          <p:cNvSpPr>
            <a:spLocks noGrp="1"/>
          </p:cNvSpPr>
          <p:nvPr>
            <p:ph type="dt" sz="half" idx="10"/>
          </p:nvPr>
        </p:nvSpPr>
        <p:spPr/>
        <p:txBody>
          <a:bodyPr/>
          <a:lstStyle/>
          <a:p>
            <a:fld id="{8C8EA4E9-EE63-42B6-8332-8FE9F753DDA1}" type="datetimeFigureOut">
              <a:rPr lang="tr-TR" smtClean="0"/>
              <a:t>23.05.2022</a:t>
            </a:fld>
            <a:endParaRPr lang="tr-TR"/>
          </a:p>
        </p:txBody>
      </p:sp>
      <p:sp>
        <p:nvSpPr>
          <p:cNvPr id="6" name="Footer Placeholder 5">
            <a:extLst>
              <a:ext uri="{FF2B5EF4-FFF2-40B4-BE49-F238E27FC236}">
                <a16:creationId xmlns:a16="http://schemas.microsoft.com/office/drawing/2014/main" id="{DAC4F6AC-733B-4B3D-B5CE-8608BBBD988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C555421-F888-4E1F-B30D-EE53C21A026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6297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455CE-5A6D-41D9-B688-A2A594E20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CDAFF2C-9A3B-41DF-B86A-5D4C0432E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A5B73CE-8B1C-44AC-BDF9-2C0B7B0C6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EA4E9-EE63-42B6-8332-8FE9F753DDA1}" type="datetimeFigureOut">
              <a:rPr lang="tr-TR" smtClean="0"/>
              <a:t>23.05.2022</a:t>
            </a:fld>
            <a:endParaRPr lang="tr-TR"/>
          </a:p>
        </p:txBody>
      </p:sp>
      <p:sp>
        <p:nvSpPr>
          <p:cNvPr id="5" name="Footer Placeholder 4">
            <a:extLst>
              <a:ext uri="{FF2B5EF4-FFF2-40B4-BE49-F238E27FC236}">
                <a16:creationId xmlns:a16="http://schemas.microsoft.com/office/drawing/2014/main" id="{A9B6A45B-40C7-4078-B7F6-90A68D89A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59133856-93DB-42E1-902E-909373A32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FD8F-5C8C-4C9D-975C-3C81CA1E8C34}" type="slidenum">
              <a:rPr lang="tr-TR" smtClean="0"/>
              <a:t>‹#›</a:t>
            </a:fld>
            <a:endParaRPr lang="tr-TR"/>
          </a:p>
        </p:txBody>
      </p:sp>
    </p:spTree>
    <p:extLst>
      <p:ext uri="{BB962C8B-B14F-4D97-AF65-F5344CB8AC3E}">
        <p14:creationId xmlns:p14="http://schemas.microsoft.com/office/powerpoint/2010/main" val="102933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42BB-D9CB-44C0-A828-B02D8B0D893D}"/>
              </a:ext>
            </a:extLst>
          </p:cNvPr>
          <p:cNvSpPr>
            <a:spLocks noGrp="1"/>
          </p:cNvSpPr>
          <p:nvPr>
            <p:ph type="ctrTitle"/>
          </p:nvPr>
        </p:nvSpPr>
        <p:spPr/>
        <p:txBody>
          <a:bodyPr/>
          <a:lstStyle/>
          <a:p>
            <a:r>
              <a:rPr lang="tr-TR" dirty="0"/>
              <a:t>Patika Ödev 1. Hafta</a:t>
            </a:r>
          </a:p>
        </p:txBody>
      </p:sp>
      <p:sp>
        <p:nvSpPr>
          <p:cNvPr id="3" name="Subtitle 2">
            <a:extLst>
              <a:ext uri="{FF2B5EF4-FFF2-40B4-BE49-F238E27FC236}">
                <a16:creationId xmlns:a16="http://schemas.microsoft.com/office/drawing/2014/main" id="{6D156413-5C58-4D31-B119-5B72757874BF}"/>
              </a:ext>
            </a:extLst>
          </p:cNvPr>
          <p:cNvSpPr>
            <a:spLocks noGrp="1"/>
          </p:cNvSpPr>
          <p:nvPr>
            <p:ph type="subTitle" idx="1"/>
          </p:nvPr>
        </p:nvSpPr>
        <p:spPr/>
        <p:txBody>
          <a:bodyPr/>
          <a:lstStyle/>
          <a:p>
            <a:endParaRPr lang="tr-TR" dirty="0"/>
          </a:p>
          <a:p>
            <a:endParaRPr lang="tr-TR" dirty="0"/>
          </a:p>
        </p:txBody>
      </p:sp>
    </p:spTree>
    <p:extLst>
      <p:ext uri="{BB962C8B-B14F-4D97-AF65-F5344CB8AC3E}">
        <p14:creationId xmlns:p14="http://schemas.microsoft.com/office/powerpoint/2010/main" val="127895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52EB-3058-4733-8C5C-2E4DCCFAC5F1}"/>
              </a:ext>
            </a:extLst>
          </p:cNvPr>
          <p:cNvSpPr>
            <a:spLocks noGrp="1"/>
          </p:cNvSpPr>
          <p:nvPr>
            <p:ph type="title"/>
          </p:nvPr>
        </p:nvSpPr>
        <p:spPr/>
        <p:txBody>
          <a:bodyPr/>
          <a:lstStyle/>
          <a:p>
            <a:r>
              <a:rPr lang="tr-TR" dirty="0" err="1"/>
              <a:t>Npm</a:t>
            </a:r>
            <a:r>
              <a:rPr lang="tr-TR" dirty="0"/>
              <a:t> nedir?</a:t>
            </a:r>
          </a:p>
        </p:txBody>
      </p:sp>
      <p:sp>
        <p:nvSpPr>
          <p:cNvPr id="3" name="Content Placeholder 2">
            <a:extLst>
              <a:ext uri="{FF2B5EF4-FFF2-40B4-BE49-F238E27FC236}">
                <a16:creationId xmlns:a16="http://schemas.microsoft.com/office/drawing/2014/main" id="{4D98FA84-6479-4209-BC18-0A588E90A629}"/>
              </a:ext>
            </a:extLst>
          </p:cNvPr>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285763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AD3B-36F9-4754-A0DA-627DC82B8E50}"/>
              </a:ext>
            </a:extLst>
          </p:cNvPr>
          <p:cNvSpPr>
            <a:spLocks noGrp="1"/>
          </p:cNvSpPr>
          <p:nvPr>
            <p:ph type="title"/>
          </p:nvPr>
        </p:nvSpPr>
        <p:spPr/>
        <p:txBody>
          <a:bodyPr/>
          <a:lstStyle/>
          <a:p>
            <a:r>
              <a:rPr lang="tr-TR" dirty="0" err="1"/>
              <a:t>Nodejs</a:t>
            </a:r>
            <a:r>
              <a:rPr lang="tr-TR" dirty="0"/>
              <a:t> nedir?</a:t>
            </a:r>
          </a:p>
        </p:txBody>
      </p:sp>
      <p:sp>
        <p:nvSpPr>
          <p:cNvPr id="3" name="Content Placeholder 2">
            <a:extLst>
              <a:ext uri="{FF2B5EF4-FFF2-40B4-BE49-F238E27FC236}">
                <a16:creationId xmlns:a16="http://schemas.microsoft.com/office/drawing/2014/main" id="{F067870B-BE17-424C-9A93-02EFAEEFF476}"/>
              </a:ext>
            </a:extLst>
          </p:cNvPr>
          <p:cNvSpPr>
            <a:spLocks noGrp="1"/>
          </p:cNvSpPr>
          <p:nvPr>
            <p:ph idx="1"/>
          </p:nvPr>
        </p:nvSpPr>
        <p:spPr/>
        <p:txBody>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p:txBody>
      </p:sp>
    </p:spTree>
    <p:extLst>
      <p:ext uri="{BB962C8B-B14F-4D97-AF65-F5344CB8AC3E}">
        <p14:creationId xmlns:p14="http://schemas.microsoft.com/office/powerpoint/2010/main" val="7818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C36F-21D8-4B69-9A11-2578D7D22EF7}"/>
              </a:ext>
            </a:extLst>
          </p:cNvPr>
          <p:cNvSpPr>
            <a:spLocks noGrp="1"/>
          </p:cNvSpPr>
          <p:nvPr>
            <p:ph type="title"/>
          </p:nvPr>
        </p:nvSpPr>
        <p:spPr/>
        <p:txBody>
          <a:bodyPr/>
          <a:lstStyle/>
          <a:p>
            <a:r>
              <a:rPr lang="tr-TR" dirty="0"/>
              <a:t>Java 8?</a:t>
            </a:r>
          </a:p>
        </p:txBody>
      </p:sp>
      <p:sp>
        <p:nvSpPr>
          <p:cNvPr id="3" name="Content Placeholder 2">
            <a:extLst>
              <a:ext uri="{FF2B5EF4-FFF2-40B4-BE49-F238E27FC236}">
                <a16:creationId xmlns:a16="http://schemas.microsoft.com/office/drawing/2014/main" id="{DE5DF55B-7E79-44A3-91FA-36E30F217ABF}"/>
              </a:ext>
            </a:extLst>
          </p:cNvPr>
          <p:cNvSpPr>
            <a:spLocks noGrp="1"/>
          </p:cNvSpPr>
          <p:nvPr>
            <p:ph idx="1"/>
          </p:nvPr>
        </p:nvSpPr>
        <p:spPr/>
        <p:txBody>
          <a:bodyPr/>
          <a:lstStyle/>
          <a:p>
            <a:r>
              <a:rPr lang="tr-TR" dirty="0"/>
              <a:t>Java 8, Java programlarının geliştirilmesi ve çalıştırılması konusunda verimlilik artışı sağlamayı hedefleyen yeni özellikler, iyileştirme ve hata düzeltmeleri içeren Java sürümüdür. Java 8’in altındaki sürümlerden farklı olarak Java daha fonksiyonel hale gelmiştir.</a:t>
            </a:r>
          </a:p>
          <a:p>
            <a:endParaRPr lang="tr-TR" dirty="0"/>
          </a:p>
        </p:txBody>
      </p:sp>
    </p:spTree>
    <p:extLst>
      <p:ext uri="{BB962C8B-B14F-4D97-AF65-F5344CB8AC3E}">
        <p14:creationId xmlns:p14="http://schemas.microsoft.com/office/powerpoint/2010/main" val="285516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B7C6-9DC7-412C-B4FC-685C64F7D513}"/>
              </a:ext>
            </a:extLst>
          </p:cNvPr>
          <p:cNvSpPr>
            <a:spLocks noGrp="1"/>
          </p:cNvSpPr>
          <p:nvPr>
            <p:ph type="title"/>
          </p:nvPr>
        </p:nvSpPr>
        <p:spPr/>
        <p:txBody>
          <a:bodyPr/>
          <a:lstStyle/>
          <a:p>
            <a:r>
              <a:rPr lang="tr-TR" dirty="0"/>
              <a:t>Java 8 Gelen Özellikler</a:t>
            </a:r>
          </a:p>
        </p:txBody>
      </p:sp>
      <p:sp>
        <p:nvSpPr>
          <p:cNvPr id="3" name="Content Placeholder 2">
            <a:extLst>
              <a:ext uri="{FF2B5EF4-FFF2-40B4-BE49-F238E27FC236}">
                <a16:creationId xmlns:a16="http://schemas.microsoft.com/office/drawing/2014/main" id="{B14552DB-2373-4EE3-A2CD-73980CC5AD6C}"/>
              </a:ext>
            </a:extLst>
          </p:cNvPr>
          <p:cNvSpPr>
            <a:spLocks noGrp="1"/>
          </p:cNvSpPr>
          <p:nvPr>
            <p:ph idx="1"/>
          </p:nvPr>
        </p:nvSpPr>
        <p:spPr/>
        <p:txBody>
          <a:bodyPr/>
          <a:lstStyle/>
          <a:p>
            <a:r>
              <a:rPr lang="tr-TR" dirty="0"/>
              <a:t>Java 8 </a:t>
            </a:r>
            <a:r>
              <a:rPr lang="tr-TR" dirty="0" err="1"/>
              <a:t>Stream</a:t>
            </a:r>
            <a:r>
              <a:rPr lang="tr-TR" dirty="0"/>
              <a:t> API</a:t>
            </a:r>
          </a:p>
          <a:p>
            <a:r>
              <a:rPr lang="tr-TR" dirty="0"/>
              <a:t>Java 8 ile </a:t>
            </a:r>
            <a:r>
              <a:rPr lang="tr-TR" dirty="0" err="1"/>
              <a:t>forEach</a:t>
            </a:r>
            <a:r>
              <a:rPr lang="tr-TR" dirty="0"/>
              <a:t>()</a:t>
            </a:r>
          </a:p>
          <a:p>
            <a:r>
              <a:rPr lang="tr-TR" dirty="0"/>
              <a:t>Java 8 </a:t>
            </a:r>
            <a:r>
              <a:rPr lang="tr-TR" dirty="0" err="1"/>
              <a:t>Optional</a:t>
            </a:r>
            <a:r>
              <a:rPr lang="tr-TR" dirty="0"/>
              <a:t> Class</a:t>
            </a:r>
          </a:p>
          <a:p>
            <a:r>
              <a:rPr lang="tr-TR" dirty="0"/>
              <a:t>Java 8 </a:t>
            </a:r>
            <a:r>
              <a:rPr lang="tr-TR" dirty="0" err="1"/>
              <a:t>Date</a:t>
            </a:r>
            <a:r>
              <a:rPr lang="tr-TR" dirty="0"/>
              <a:t> , Time API</a:t>
            </a:r>
          </a:p>
          <a:p>
            <a:r>
              <a:rPr lang="tr-TR" dirty="0"/>
              <a:t>Java 8 </a:t>
            </a:r>
            <a:r>
              <a:rPr lang="tr-TR" dirty="0" err="1"/>
              <a:t>Lambda</a:t>
            </a:r>
            <a:r>
              <a:rPr lang="tr-TR" dirty="0"/>
              <a:t> </a:t>
            </a:r>
            <a:r>
              <a:rPr lang="tr-TR" dirty="0" err="1"/>
              <a:t>Expressions</a:t>
            </a:r>
            <a:endParaRPr lang="tr-TR" dirty="0"/>
          </a:p>
          <a:p>
            <a:r>
              <a:rPr lang="tr-TR" dirty="0"/>
              <a:t>Java 8 – </a:t>
            </a:r>
            <a:r>
              <a:rPr lang="tr-TR" dirty="0" err="1"/>
              <a:t>Default</a:t>
            </a:r>
            <a:r>
              <a:rPr lang="tr-TR" dirty="0"/>
              <a:t> </a:t>
            </a:r>
            <a:r>
              <a:rPr lang="tr-TR" dirty="0" err="1"/>
              <a:t>Methods</a:t>
            </a:r>
            <a:endParaRPr lang="tr-TR" dirty="0"/>
          </a:p>
        </p:txBody>
      </p:sp>
    </p:spTree>
    <p:extLst>
      <p:ext uri="{BB962C8B-B14F-4D97-AF65-F5344CB8AC3E}">
        <p14:creationId xmlns:p14="http://schemas.microsoft.com/office/powerpoint/2010/main" val="259572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F5F4-1BBF-499D-B283-E9923F262DD2}"/>
              </a:ext>
            </a:extLst>
          </p:cNvPr>
          <p:cNvSpPr>
            <a:spLocks noGrp="1"/>
          </p:cNvSpPr>
          <p:nvPr>
            <p:ph type="title"/>
          </p:nvPr>
        </p:nvSpPr>
        <p:spPr/>
        <p:txBody>
          <a:bodyPr/>
          <a:lstStyle/>
          <a:p>
            <a:r>
              <a:rPr lang="tr-TR" dirty="0"/>
              <a:t>URL Nedir?</a:t>
            </a:r>
          </a:p>
        </p:txBody>
      </p:sp>
      <p:sp>
        <p:nvSpPr>
          <p:cNvPr id="3" name="Content Placeholder 2">
            <a:extLst>
              <a:ext uri="{FF2B5EF4-FFF2-40B4-BE49-F238E27FC236}">
                <a16:creationId xmlns:a16="http://schemas.microsoft.com/office/drawing/2014/main" id="{F39E2160-0A2A-4F59-B9F9-0654CC3BA1E2}"/>
              </a:ext>
            </a:extLst>
          </p:cNvPr>
          <p:cNvSpPr>
            <a:spLocks noGrp="1"/>
          </p:cNvSpPr>
          <p:nvPr>
            <p:ph idx="1"/>
          </p:nvPr>
        </p:nvSpPr>
        <p:spPr/>
        <p:txBody>
          <a:bodyPr>
            <a:normAutofit lnSpcReduction="10000"/>
          </a:bodyPr>
          <a:lstStyle/>
          <a:p>
            <a:r>
              <a:rPr lang="tr-TR" dirty="0"/>
              <a:t>Düzgün Kaynak Bulucu (URL), tanımlanmış bir kaynağın nerede bulunduğunu ve onu alma mekanizmasını belirten Düzgün Kaynak Tanımlayıcısının (URI) bir alt kümesidir. Bir URL, kaynağın nasıl elde edilebileceğini tanımlar. HTTP URL (http: //) olması gerekmez, bir URL de (ftp: //) veya (</a:t>
            </a:r>
            <a:r>
              <a:rPr lang="tr-TR" dirty="0" err="1"/>
              <a:t>smb</a:t>
            </a:r>
            <a:r>
              <a:rPr lang="tr-TR" dirty="0"/>
              <a:t>: //) olabilir.</a:t>
            </a:r>
          </a:p>
          <a:p>
            <a:r>
              <a:rPr lang="tr-TR" dirty="0"/>
              <a:t>URL, bir kaynağı tanımlayan ve aynı zamanda bu kaynağa ulaşmamız için gereken bilgiyi içeren bir </a:t>
            </a:r>
            <a:r>
              <a:rPr lang="tr-TR" dirty="0" err="1"/>
              <a:t>URI’dır</a:t>
            </a:r>
            <a:r>
              <a:rPr lang="tr-TR" dirty="0"/>
              <a:t>. Her URL aynı zamanda bir </a:t>
            </a:r>
            <a:r>
              <a:rPr lang="tr-TR" dirty="0" err="1"/>
              <a:t>URI’dır</a:t>
            </a:r>
            <a:r>
              <a:rPr lang="tr-TR" dirty="0"/>
              <a:t> ancak her URI, URL değildir. Örnek olarak, adınız bir URI olabilir, ancak adınız konumunuzu bulmaya yaramadığı için bir URL olamaz.</a:t>
            </a:r>
          </a:p>
          <a:p>
            <a:pPr marL="0" indent="0">
              <a:buNone/>
            </a:pPr>
            <a:br>
              <a:rPr lang="tr-TR" dirty="0"/>
            </a:br>
            <a:endParaRPr lang="tr-TR" dirty="0"/>
          </a:p>
        </p:txBody>
      </p:sp>
    </p:spTree>
    <p:extLst>
      <p:ext uri="{BB962C8B-B14F-4D97-AF65-F5344CB8AC3E}">
        <p14:creationId xmlns:p14="http://schemas.microsoft.com/office/powerpoint/2010/main" val="1424931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B02D-82D9-43FB-80DC-546FEBBD167E}"/>
              </a:ext>
            </a:extLst>
          </p:cNvPr>
          <p:cNvSpPr>
            <a:spLocks noGrp="1"/>
          </p:cNvSpPr>
          <p:nvPr>
            <p:ph type="title"/>
          </p:nvPr>
        </p:nvSpPr>
        <p:spPr/>
        <p:txBody>
          <a:bodyPr/>
          <a:lstStyle/>
          <a:p>
            <a:r>
              <a:rPr lang="tr-TR" dirty="0"/>
              <a:t>URL Bölümleri Nelerden Oluşur?</a:t>
            </a:r>
          </a:p>
        </p:txBody>
      </p:sp>
      <p:sp>
        <p:nvSpPr>
          <p:cNvPr id="4" name="AutoShape 2" descr="URI, URL ve URN Nedir?">
            <a:extLst>
              <a:ext uri="{FF2B5EF4-FFF2-40B4-BE49-F238E27FC236}">
                <a16:creationId xmlns:a16="http://schemas.microsoft.com/office/drawing/2014/main" id="{33C49030-F7DA-47C1-8509-77D3F89CDCA2}"/>
              </a:ext>
            </a:extLst>
          </p:cNvPr>
          <p:cNvSpPr>
            <a:spLocks noGrp="1" noChangeAspect="1" noChangeArrowheads="1"/>
          </p:cNvSpPr>
          <p:nvPr>
            <p:ph idx="1"/>
          </p:nvPr>
        </p:nvSpPr>
        <p:spPr bwMode="auto">
          <a:xfrm>
            <a:off x="838200" y="1825624"/>
            <a:ext cx="10515600" cy="45929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tr-TR" sz="1800" dirty="0"/>
              <a:t>1. Protokol </a:t>
            </a:r>
          </a:p>
          <a:p>
            <a:pPr marL="0" indent="0">
              <a:buNone/>
            </a:pPr>
            <a:r>
              <a:rPr lang="tr-TR" sz="1800" dirty="0"/>
              <a:t>Genellikle, http:// veya https:// olarak çalışır. Bu protokoller, web tarayıcısına bir web adresinin nasıl takip etmesini söyler. Günümüzde neredeyse tüm web sitelerinde protokolü sizin yazmanıza gerek kalmadan tarayıcı kendi kendine doldurur. </a:t>
            </a:r>
          </a:p>
          <a:p>
            <a:pPr marL="0" indent="0">
              <a:buNone/>
            </a:pPr>
            <a:r>
              <a:rPr lang="tr-TR" sz="1800" dirty="0"/>
              <a:t>2. Domain (Alan Adı) </a:t>
            </a:r>
          </a:p>
          <a:p>
            <a:pPr marL="0" indent="0">
              <a:buNone/>
            </a:pPr>
            <a:r>
              <a:rPr lang="tr-TR" sz="1800" dirty="0"/>
              <a:t>Domain bir web sitesinin adıdır. Bir URL adresinin en üstüdür. Protokolden hemen sonra yazılır. Alan adını hangi sitenin sayfasına gideceğini belirtmek için kullanılır. </a:t>
            </a:r>
          </a:p>
          <a:p>
            <a:pPr marL="0" indent="0">
              <a:buNone/>
            </a:pPr>
            <a:r>
              <a:rPr lang="tr-TR" sz="1800" dirty="0"/>
              <a:t>3. Yol </a:t>
            </a:r>
          </a:p>
          <a:p>
            <a:pPr marL="0" indent="0">
              <a:buNone/>
            </a:pPr>
            <a:r>
              <a:rPr lang="tr-TR" sz="1800" dirty="0"/>
              <a:t>Bunu web sitesinin klasör yapısı olarak düşünebilirsiniz, böylece bir tarayıcı web sayfasının hangi alt klasörde olacağını bilir. Sitedeki herhangi bir dosyaya ulaşmak için yazılan kısımdır. </a:t>
            </a:r>
          </a:p>
          <a:p>
            <a:pPr marL="0" indent="0">
              <a:buNone/>
            </a:pPr>
            <a:r>
              <a:rPr lang="tr-TR" sz="1800" dirty="0"/>
              <a:t>4. Web Sayfası</a:t>
            </a:r>
          </a:p>
          <a:p>
            <a:pPr marL="0" indent="0">
              <a:buNone/>
            </a:pPr>
            <a:r>
              <a:rPr lang="tr-TR" sz="1800" dirty="0"/>
              <a:t>URL adresinin son kısmıdır ve açmak istediğiniz web sayfasıdır. Gitmek istediğiniz web sitesinin bir sayfasını görüntülemek için kullanılan kısımdır. URL adresleri yaşanılan karmaşıklığı gizler. IP adresleri web sayfasının internetteki gerçek konumu olarak hizmet eden bir karakter dizisidir. Bir web tarayıcısına URL girdiğinizde, tarayıcınız Alan Adı Sunucusu (DNS) adı verilen bir araç kullanarak alan adının IP adresini arar.</a:t>
            </a:r>
          </a:p>
        </p:txBody>
      </p:sp>
    </p:spTree>
    <p:extLst>
      <p:ext uri="{BB962C8B-B14F-4D97-AF65-F5344CB8AC3E}">
        <p14:creationId xmlns:p14="http://schemas.microsoft.com/office/powerpoint/2010/main" val="3238425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28C8-6627-4274-8486-F9330DDBC3DE}"/>
              </a:ext>
            </a:extLst>
          </p:cNvPr>
          <p:cNvSpPr>
            <a:spLocks noGrp="1"/>
          </p:cNvSpPr>
          <p:nvPr>
            <p:ph type="title"/>
          </p:nvPr>
        </p:nvSpPr>
        <p:spPr/>
        <p:txBody>
          <a:bodyPr/>
          <a:lstStyle/>
          <a:p>
            <a:r>
              <a:rPr lang="tr-TR" dirty="0"/>
              <a:t>URI Nedir?</a:t>
            </a:r>
          </a:p>
        </p:txBody>
      </p:sp>
      <p:sp>
        <p:nvSpPr>
          <p:cNvPr id="3" name="Content Placeholder 2">
            <a:extLst>
              <a:ext uri="{FF2B5EF4-FFF2-40B4-BE49-F238E27FC236}">
                <a16:creationId xmlns:a16="http://schemas.microsoft.com/office/drawing/2014/main" id="{23083230-62A5-492A-B7E0-461AC18BC2AE}"/>
              </a:ext>
            </a:extLst>
          </p:cNvPr>
          <p:cNvSpPr>
            <a:spLocks noGrp="1"/>
          </p:cNvSpPr>
          <p:nvPr>
            <p:ph idx="1"/>
          </p:nvPr>
        </p:nvSpPr>
        <p:spPr>
          <a:xfrm>
            <a:off x="838200" y="1825625"/>
            <a:ext cx="10515600" cy="4351338"/>
          </a:xfrm>
        </p:spPr>
        <p:txBody>
          <a:bodyPr/>
          <a:lstStyle/>
          <a:p>
            <a:r>
              <a:rPr lang="tr-TR" dirty="0" err="1"/>
              <a:t>Uniform</a:t>
            </a:r>
            <a:r>
              <a:rPr lang="tr-TR" dirty="0"/>
              <a:t> Resource </a:t>
            </a:r>
            <a:r>
              <a:rPr lang="tr-TR" dirty="0" err="1"/>
              <a:t>Identifier’in</a:t>
            </a:r>
            <a:r>
              <a:rPr lang="tr-TR" dirty="0"/>
              <a:t> kısaltılmış hali olan URI, internet üzerinde bir kaynağın tam yerine işaret eden (resim veya belge) standart formata uygun bir karakter dizisidir. Kısaca bir URL’nin altında bulunan kaynağın tam yoluna işaret eder.</a:t>
            </a:r>
          </a:p>
          <a:p>
            <a:endParaRPr lang="tr-TR" dirty="0"/>
          </a:p>
          <a:p>
            <a:endParaRPr lang="tr-TR" dirty="0"/>
          </a:p>
        </p:txBody>
      </p:sp>
      <p:pic>
        <p:nvPicPr>
          <p:cNvPr id="2052" name="Picture 4" descr="URI, URL ve URN nedir ? - Gülçin Akın - Medium">
            <a:extLst>
              <a:ext uri="{FF2B5EF4-FFF2-40B4-BE49-F238E27FC236}">
                <a16:creationId xmlns:a16="http://schemas.microsoft.com/office/drawing/2014/main" id="{57D3F208-3C58-49BD-9ADD-04B114900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598" y="3587590"/>
            <a:ext cx="5631402" cy="327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38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FEAD-BE86-4D4D-B0CA-1668B14BCBB4}"/>
              </a:ext>
            </a:extLst>
          </p:cNvPr>
          <p:cNvSpPr>
            <a:spLocks noGrp="1"/>
          </p:cNvSpPr>
          <p:nvPr>
            <p:ph type="title"/>
          </p:nvPr>
        </p:nvSpPr>
        <p:spPr/>
        <p:txBody>
          <a:bodyPr/>
          <a:lstStyle/>
          <a:p>
            <a:r>
              <a:rPr lang="tr-TR" dirty="0"/>
              <a:t>URI ve URL Arasındaki Farklar Neler?</a:t>
            </a:r>
          </a:p>
        </p:txBody>
      </p:sp>
      <p:sp>
        <p:nvSpPr>
          <p:cNvPr id="3" name="Content Placeholder 2">
            <a:extLst>
              <a:ext uri="{FF2B5EF4-FFF2-40B4-BE49-F238E27FC236}">
                <a16:creationId xmlns:a16="http://schemas.microsoft.com/office/drawing/2014/main" id="{243EDD19-DC28-4E16-814F-959E11D9AB0A}"/>
              </a:ext>
            </a:extLst>
          </p:cNvPr>
          <p:cNvSpPr>
            <a:spLocks noGrp="1"/>
          </p:cNvSpPr>
          <p:nvPr>
            <p:ph idx="1"/>
          </p:nvPr>
        </p:nvSpPr>
        <p:spPr/>
        <p:txBody>
          <a:bodyPr>
            <a:normAutofit/>
          </a:bodyPr>
          <a:lstStyle/>
          <a:p>
            <a:r>
              <a:rPr lang="tr-TR" sz="2400" dirty="0"/>
              <a:t>Tolga </a:t>
            </a:r>
            <a:r>
              <a:rPr lang="tr-TR" sz="2400" dirty="0" err="1"/>
              <a:t>Güreli:Bu</a:t>
            </a:r>
            <a:r>
              <a:rPr lang="tr-TR" sz="2400" dirty="0"/>
              <a:t> benim adım, bir tanımlayıcı. Bir </a:t>
            </a:r>
            <a:r>
              <a:rPr lang="tr-TR" sz="2400" dirty="0" err="1"/>
              <a:t>URI'ye</a:t>
            </a:r>
            <a:r>
              <a:rPr lang="tr-TR" sz="2400" dirty="0"/>
              <a:t> benzer, ancak konumum hakkında veya bana nasıl ulaşacağınız hakkında hiçbir şey söylemediğinden, bir URL olamaz. Bu durumda, Türkiye’de birden fazla tolga olma olasılığı yüksektir.</a:t>
            </a:r>
          </a:p>
          <a:p>
            <a:r>
              <a:rPr lang="tr-TR" sz="2400" dirty="0"/>
              <a:t>6300 Yıldırım, Bursa, Türkiye Bu, bu fiziksel konum için bir tanımlayıcı olan bir </a:t>
            </a:r>
            <a:r>
              <a:rPr lang="tr-TR" sz="2400" dirty="0" err="1"/>
              <a:t>konumlandırıcıdır</a:t>
            </a:r>
            <a:r>
              <a:rPr lang="tr-TR" sz="2400" dirty="0"/>
              <a:t>. Hem bir URL hem de </a:t>
            </a:r>
            <a:r>
              <a:rPr lang="tr-TR" sz="2400" dirty="0" err="1"/>
              <a:t>URI'ye</a:t>
            </a:r>
            <a:r>
              <a:rPr lang="tr-TR" sz="2400" dirty="0"/>
              <a:t> benzer (çünkü tüm URL'ler </a:t>
            </a:r>
            <a:r>
              <a:rPr lang="tr-TR" sz="2400" dirty="0" err="1"/>
              <a:t>URI'dir</a:t>
            </a:r>
            <a:r>
              <a:rPr lang="tr-TR" sz="2400" dirty="0"/>
              <a:t>) ve ayrıca beni dolaylı olarak "sakini .." olarak tanımlıyor. Bu durumda beni benzersiz bir şekilde tanımlar, ancak bir oda arkadaşı alırsam bu değişebilir.</a:t>
            </a:r>
          </a:p>
          <a:p>
            <a:endParaRPr lang="tr-TR" sz="2400" dirty="0"/>
          </a:p>
        </p:txBody>
      </p:sp>
      <p:pic>
        <p:nvPicPr>
          <p:cNvPr id="3074" name="Picture 2" descr="Examples of URI, URL and URN - Stack Overflow">
            <a:extLst>
              <a:ext uri="{FF2B5EF4-FFF2-40B4-BE49-F238E27FC236}">
                <a16:creationId xmlns:a16="http://schemas.microsoft.com/office/drawing/2014/main" id="{015AB75F-A511-4EA7-A9AF-1D8CD0C13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364" y="4344087"/>
            <a:ext cx="7597296" cy="251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528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E0EC-884C-475A-90C7-01BD8CB26651}"/>
              </a:ext>
            </a:extLst>
          </p:cNvPr>
          <p:cNvSpPr>
            <a:spLocks noGrp="1"/>
          </p:cNvSpPr>
          <p:nvPr>
            <p:ph type="title"/>
          </p:nvPr>
        </p:nvSpPr>
        <p:spPr/>
        <p:txBody>
          <a:bodyPr/>
          <a:lstStyle/>
          <a:p>
            <a:r>
              <a:rPr lang="tr-TR" dirty="0"/>
              <a:t>HTTP Nedir?</a:t>
            </a:r>
          </a:p>
        </p:txBody>
      </p:sp>
      <p:sp>
        <p:nvSpPr>
          <p:cNvPr id="3" name="Content Placeholder 2">
            <a:extLst>
              <a:ext uri="{FF2B5EF4-FFF2-40B4-BE49-F238E27FC236}">
                <a16:creationId xmlns:a16="http://schemas.microsoft.com/office/drawing/2014/main" id="{CB7036D2-8837-488C-AA90-F9CDBACA101E}"/>
              </a:ext>
            </a:extLst>
          </p:cNvPr>
          <p:cNvSpPr>
            <a:spLocks noGrp="1"/>
          </p:cNvSpPr>
          <p:nvPr>
            <p:ph idx="1"/>
          </p:nvPr>
        </p:nvSpPr>
        <p:spPr/>
        <p:txBody>
          <a:bodyPr/>
          <a:lstStyle/>
          <a:p>
            <a:r>
              <a:rPr lang="tr-TR" dirty="0"/>
              <a:t>HTTP yani “</a:t>
            </a:r>
            <a:r>
              <a:rPr lang="tr-TR" dirty="0" err="1"/>
              <a:t>Hyper</a:t>
            </a:r>
            <a:r>
              <a:rPr lang="tr-TR" dirty="0"/>
              <a:t> </a:t>
            </a:r>
            <a:r>
              <a:rPr lang="tr-TR" dirty="0" err="1"/>
              <a:t>Text</a:t>
            </a:r>
            <a:r>
              <a:rPr lang="tr-TR" dirty="0"/>
              <a:t> Transfer Protocol”, web sayfalarının ağ üzerinden kullanıcıya ne şekilde aktarılacağını gösteren, ortak kullanıma açık bir iletişim protokolüdür. Aynı zamanda HTTP, istemci rolündeki bilgisayar ile sunucu arasındaki alışverişin kurallarını belirler.</a:t>
            </a:r>
          </a:p>
        </p:txBody>
      </p:sp>
    </p:spTree>
    <p:extLst>
      <p:ext uri="{BB962C8B-B14F-4D97-AF65-F5344CB8AC3E}">
        <p14:creationId xmlns:p14="http://schemas.microsoft.com/office/powerpoint/2010/main" val="753925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56078-4110-47F7-BBAB-112F981BA9B4}"/>
              </a:ext>
            </a:extLst>
          </p:cNvPr>
          <p:cNvSpPr>
            <a:spLocks noGrp="1"/>
          </p:cNvSpPr>
          <p:nvPr>
            <p:ph idx="1"/>
          </p:nvPr>
        </p:nvSpPr>
        <p:spPr/>
        <p:txBody>
          <a:bodyPr/>
          <a:lstStyle/>
          <a:p>
            <a:r>
              <a:rPr lang="tr-TR" dirty="0" err="1"/>
              <a:t>HTTP’nin</a:t>
            </a:r>
            <a:r>
              <a:rPr lang="tr-TR" dirty="0"/>
              <a:t> sürümleri:  HTTP / 0.9, HTTP / 1.0, HTTP / 1.1 HTTP / 2.0 ve HTTP / 3.0’dır. En yaygın olarak kullanılan sürüm HTTP / 1.1’dir. Gelecekte HTTP / 2.0 daha yaygın kullanılacaktır.</a:t>
            </a:r>
          </a:p>
          <a:p>
            <a:endParaRPr lang="tr-TR" dirty="0"/>
          </a:p>
        </p:txBody>
      </p:sp>
      <p:pic>
        <p:nvPicPr>
          <p:cNvPr id="4" name="Picture 3">
            <a:extLst>
              <a:ext uri="{FF2B5EF4-FFF2-40B4-BE49-F238E27FC236}">
                <a16:creationId xmlns:a16="http://schemas.microsoft.com/office/drawing/2014/main" id="{57FB81D6-D15B-4F70-AD27-A1EF610180F8}"/>
              </a:ext>
            </a:extLst>
          </p:cNvPr>
          <p:cNvPicPr>
            <a:picLocks noChangeAspect="1"/>
          </p:cNvPicPr>
          <p:nvPr/>
        </p:nvPicPr>
        <p:blipFill>
          <a:blip r:embed="rId2"/>
          <a:stretch>
            <a:fillRect/>
          </a:stretch>
        </p:blipFill>
        <p:spPr>
          <a:xfrm>
            <a:off x="2461981" y="3198735"/>
            <a:ext cx="7143750" cy="2857500"/>
          </a:xfrm>
          <a:prstGeom prst="rect">
            <a:avLst/>
          </a:prstGeom>
        </p:spPr>
      </p:pic>
    </p:spTree>
    <p:extLst>
      <p:ext uri="{BB962C8B-B14F-4D97-AF65-F5344CB8AC3E}">
        <p14:creationId xmlns:p14="http://schemas.microsoft.com/office/powerpoint/2010/main" val="1346458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EC3C3-CEDE-4A04-AE20-48C6D535CF32}"/>
              </a:ext>
            </a:extLst>
          </p:cNvPr>
          <p:cNvSpPr>
            <a:spLocks noGrp="1"/>
          </p:cNvSpPr>
          <p:nvPr>
            <p:ph idx="1"/>
          </p:nvPr>
        </p:nvSpPr>
        <p:spPr/>
        <p:txBody>
          <a:bodyPr/>
          <a:lstStyle/>
          <a:p>
            <a:r>
              <a:rPr lang="tr-TR" dirty="0"/>
              <a:t>Temel olarak HTTP, World </a:t>
            </a:r>
            <a:r>
              <a:rPr lang="tr-TR" dirty="0" err="1"/>
              <a:t>Wide</a:t>
            </a:r>
            <a:r>
              <a:rPr lang="tr-TR" dirty="0"/>
              <a:t> </a:t>
            </a:r>
            <a:r>
              <a:rPr lang="tr-TR" dirty="0" err="1"/>
              <a:t>Web’de</a:t>
            </a:r>
            <a:r>
              <a:rPr lang="tr-TR" dirty="0"/>
              <a:t> veri (HTML dosyaları, görüntü dosyaları, sorgu sonuçları, vb.) sunmak için kullanılan TCP / IP tabanlı bir iletişim protokolüdür. Varsayılan bağlantı noktası TCP 80 portudur, ancak diğer bağlantı noktalarını da kullanılabilir. Bilgisayarların birbirleriyle iletişim kurması için standart bir yol sağlar. HTTP belirtimi, istemcilerin istek verilerinin nasıl oluşturulacağını ve sunucuya nasıl gönderileceğini ve sunucuların bu isteklere nasıl yanıt vereceğini belirtir.</a:t>
            </a:r>
          </a:p>
        </p:txBody>
      </p:sp>
    </p:spTree>
    <p:extLst>
      <p:ext uri="{BB962C8B-B14F-4D97-AF65-F5344CB8AC3E}">
        <p14:creationId xmlns:p14="http://schemas.microsoft.com/office/powerpoint/2010/main" val="2152099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567-2ADB-4C3F-9E00-AC1D6F84E0E6}"/>
              </a:ext>
            </a:extLst>
          </p:cNvPr>
          <p:cNvSpPr>
            <a:spLocks noGrp="1"/>
          </p:cNvSpPr>
          <p:nvPr>
            <p:ph type="title"/>
          </p:nvPr>
        </p:nvSpPr>
        <p:spPr/>
        <p:txBody>
          <a:bodyPr>
            <a:normAutofit/>
          </a:bodyPr>
          <a:lstStyle/>
          <a:p>
            <a:r>
              <a:rPr lang="tr-TR" dirty="0"/>
              <a:t>Http ve </a:t>
            </a:r>
            <a:r>
              <a:rPr lang="tr-TR" dirty="0" err="1"/>
              <a:t>Https</a:t>
            </a:r>
            <a:r>
              <a:rPr lang="tr-TR" dirty="0"/>
              <a:t> arasındaki farklar nelerdir?</a:t>
            </a:r>
          </a:p>
        </p:txBody>
      </p:sp>
      <p:sp>
        <p:nvSpPr>
          <p:cNvPr id="3" name="Content Placeholder 2">
            <a:extLst>
              <a:ext uri="{FF2B5EF4-FFF2-40B4-BE49-F238E27FC236}">
                <a16:creationId xmlns:a16="http://schemas.microsoft.com/office/drawing/2014/main" id="{2DC55A5B-E29A-4992-8D3D-C28B86E9C7D5}"/>
              </a:ext>
            </a:extLst>
          </p:cNvPr>
          <p:cNvSpPr>
            <a:spLocks noGrp="1"/>
          </p:cNvSpPr>
          <p:nvPr>
            <p:ph idx="1"/>
          </p:nvPr>
        </p:nvSpPr>
        <p:spPr/>
        <p:txBody>
          <a:bodyPr/>
          <a:lstStyle/>
          <a:p>
            <a:r>
              <a:rPr lang="tr-TR" dirty="0"/>
              <a:t>HTTPS yani </a:t>
            </a:r>
            <a:r>
              <a:rPr lang="tr-TR" dirty="0" err="1"/>
              <a:t>Hypertext</a:t>
            </a:r>
            <a:r>
              <a:rPr lang="tr-TR" dirty="0"/>
              <a:t> Transfer Protocol </a:t>
            </a:r>
            <a:r>
              <a:rPr lang="tr-TR" dirty="0" err="1"/>
              <a:t>Secure</a:t>
            </a:r>
            <a:r>
              <a:rPr lang="tr-TR" dirty="0"/>
              <a:t>, güvenli </a:t>
            </a:r>
            <a:r>
              <a:rPr lang="tr-TR" dirty="0" err="1"/>
              <a:t>hiper</a:t>
            </a:r>
            <a:r>
              <a:rPr lang="tr-TR" dirty="0"/>
              <a:t> metin transferi anlamına gelir. İkisi birbirine karıştırılmamalıdır. Güvenli veri aktarımı http ile belli bir oranda gerçekleştirilir. HTTPS ise bu güvenlik düzeyinin artırılmış biçimidir. HTTPS bağlantısı için önce SSL sertifikası alınır. Bu sertifikayı Google sağlar. Belli bir ücret karşılığında alınır. Ardından HTTPS bağlantısı da yine Google tarafından verilir.</a:t>
            </a:r>
          </a:p>
          <a:p>
            <a:endParaRPr lang="tr-TR" dirty="0"/>
          </a:p>
        </p:txBody>
      </p:sp>
      <p:pic>
        <p:nvPicPr>
          <p:cNvPr id="4" name="Picture 3">
            <a:extLst>
              <a:ext uri="{FF2B5EF4-FFF2-40B4-BE49-F238E27FC236}">
                <a16:creationId xmlns:a16="http://schemas.microsoft.com/office/drawing/2014/main" id="{BF42E28A-D68A-44A9-9EC2-90D1F421EBCD}"/>
              </a:ext>
            </a:extLst>
          </p:cNvPr>
          <p:cNvPicPr>
            <a:picLocks noChangeAspect="1"/>
          </p:cNvPicPr>
          <p:nvPr/>
        </p:nvPicPr>
        <p:blipFill>
          <a:blip r:embed="rId2"/>
          <a:stretch>
            <a:fillRect/>
          </a:stretch>
        </p:blipFill>
        <p:spPr>
          <a:xfrm>
            <a:off x="2938507" y="4247348"/>
            <a:ext cx="5717221" cy="2064552"/>
          </a:xfrm>
          <a:prstGeom prst="rect">
            <a:avLst/>
          </a:prstGeom>
        </p:spPr>
      </p:pic>
    </p:spTree>
    <p:extLst>
      <p:ext uri="{BB962C8B-B14F-4D97-AF65-F5344CB8AC3E}">
        <p14:creationId xmlns:p14="http://schemas.microsoft.com/office/powerpoint/2010/main" val="2915295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814</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Patika Ödev 1. Hafta</vt:lpstr>
      <vt:lpstr>URL Nedir?</vt:lpstr>
      <vt:lpstr>URL Bölümleri Nelerden Oluşur?</vt:lpstr>
      <vt:lpstr>URI Nedir?</vt:lpstr>
      <vt:lpstr>URI ve URL Arasındaki Farklar Neler?</vt:lpstr>
      <vt:lpstr>HTTP Nedir?</vt:lpstr>
      <vt:lpstr>PowerPoint Presentation</vt:lpstr>
      <vt:lpstr>PowerPoint Presentation</vt:lpstr>
      <vt:lpstr>Http ve Https arasındaki farklar nelerdir?</vt:lpstr>
      <vt:lpstr>Npm nedir?</vt:lpstr>
      <vt:lpstr>Nodejs nedir?</vt:lpstr>
      <vt:lpstr>Java 8?</vt:lpstr>
      <vt:lpstr>Java 8 Gelen Özellikler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Ödev 1. Hafta</dc:title>
  <dc:creator>TOLGA GURELI</dc:creator>
  <cp:lastModifiedBy>TOLGA GURELI</cp:lastModifiedBy>
  <cp:revision>9</cp:revision>
  <dcterms:created xsi:type="dcterms:W3CDTF">2022-05-23T18:55:33Z</dcterms:created>
  <dcterms:modified xsi:type="dcterms:W3CDTF">2022-05-23T20:05:02Z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864399a2-3101-48ac-a6f3-bbd3e612d836</vt:lpwstr>
  </property>
  <property fmtid="{D5CDD505-2E9C-101B-9397-08002B2CF9AE}" pid="3" name="TURKCELLCLASSIFICATION">
    <vt:lpwstr>TURKCELL DAHİLİ</vt:lpwstr>
  </property>
</Properties>
</file>