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CBB1EA-B78A-433B-A769-7EACCC4462AD}">
          <p14:sldIdLst>
            <p14:sldId id="264"/>
            <p14:sldId id="261"/>
            <p14:sldId id="257"/>
            <p14:sldId id="258"/>
            <p14:sldId id="260"/>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24.05.2022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24.05.2022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24.05.2022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24.05.2022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24.05.2022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24.05.2022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24.05.2022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dirty="0">
                <a:latin typeface="Arial" panose="020B0604020202020204" pitchFamily="34" charset="0"/>
                <a:cs typeface="Arial" panose="020B0604020202020204" pitchFamily="34" charset="0"/>
              </a:rPr>
              <a:t>1) </a:t>
            </a:r>
            <a:r>
              <a:rPr lang="tr-TR" sz="2400" cap="none" dirty="0">
                <a:latin typeface="Arial" panose="020B0604020202020204" pitchFamily="34" charset="0"/>
                <a:cs typeface="Arial" panose="020B0604020202020204" pitchFamily="34" charset="0"/>
              </a:rPr>
              <a:t>URL VE URI ARASINDAKİ FARKLAR NELERDİR? </a:t>
            </a:r>
            <a:br>
              <a:rPr lang="tr-TR" sz="2400" cap="none" dirty="0">
                <a:latin typeface="Arial" panose="020B0604020202020204" pitchFamily="34" charset="0"/>
                <a:cs typeface="Arial" panose="020B0604020202020204" pitchFamily="34" charset="0"/>
              </a:rPr>
            </a:br>
            <a:r>
              <a:rPr lang="tr-TR" sz="2400" b="1" cap="none" dirty="0">
                <a:latin typeface="Arial" panose="020B0604020202020204" pitchFamily="34" charset="0"/>
                <a:cs typeface="Arial" panose="020B0604020202020204" pitchFamily="34" charset="0"/>
              </a:rPr>
              <a:t>2) </a:t>
            </a:r>
            <a:r>
              <a:rPr lang="tr-TR" sz="2400" cap="none" dirty="0">
                <a:latin typeface="Arial" panose="020B0604020202020204" pitchFamily="34" charset="0"/>
                <a:cs typeface="Arial" panose="020B0604020202020204" pitchFamily="34" charset="0"/>
              </a:rPr>
              <a:t>HTTP YAPISI NEDİR NE İÇİN KULLANILIR? </a:t>
            </a:r>
            <a:br>
              <a:rPr lang="tr-TR" sz="2400" cap="none" dirty="0">
                <a:latin typeface="Arial" panose="020B0604020202020204" pitchFamily="34" charset="0"/>
                <a:cs typeface="Arial" panose="020B0604020202020204" pitchFamily="34" charset="0"/>
              </a:rPr>
            </a:br>
            <a:r>
              <a:rPr lang="tr-TR" sz="2400" b="1" cap="none" dirty="0">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a:t>
            </a:r>
            <a:r>
              <a:rPr lang="tr-TR" sz="2400" cap="none" dirty="0">
                <a:latin typeface="Arial" panose="020B0604020202020204" pitchFamily="34" charset="0"/>
                <a:cs typeface="Arial" panose="020B0604020202020204" pitchFamily="34" charset="0"/>
              </a:rPr>
              <a:t>NEDİR? </a:t>
            </a:r>
            <a:br>
              <a:rPr lang="tr-TR" sz="2400" cap="none" dirty="0">
                <a:latin typeface="Arial" panose="020B0604020202020204" pitchFamily="34" charset="0"/>
                <a:cs typeface="Arial" panose="020B0604020202020204" pitchFamily="34" charset="0"/>
              </a:rPr>
            </a:br>
            <a:r>
              <a:rPr lang="tr-TR" sz="2400" b="1" cap="none" dirty="0">
                <a:latin typeface="Arial" panose="020B0604020202020204" pitchFamily="34" charset="0"/>
                <a:cs typeface="Arial" panose="020B0604020202020204" pitchFamily="34" charset="0"/>
              </a:rPr>
              <a:t>4) </a:t>
            </a:r>
            <a:r>
              <a:rPr lang="tr-TR" sz="2400" cap="none" dirty="0">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dirty="0">
                <a:latin typeface="Arial" panose="020B0604020202020204" pitchFamily="34" charset="0"/>
                <a:cs typeface="Arial" panose="020B0604020202020204" pitchFamily="34" charset="0"/>
              </a:rPr>
              <a:t>1. hafta pazartesi ödev (23.05.2022)</a:t>
            </a:r>
          </a:p>
          <a:p>
            <a:r>
              <a:rPr lang="tr-TR" b="1" dirty="0"/>
              <a:t>Hazırlayan:  </a:t>
            </a:r>
            <a:r>
              <a:rPr lang="tr-TR" dirty="0"/>
              <a:t>Tuba ARĞIN</a:t>
            </a:r>
          </a:p>
        </p:txBody>
      </p:sp>
    </p:spTree>
    <p:extLst>
      <p:ext uri="{BB962C8B-B14F-4D97-AF65-F5344CB8AC3E}">
        <p14:creationId xmlns:p14="http://schemas.microsoft.com/office/powerpoint/2010/main" val="72017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1) </a:t>
            </a:r>
            <a:r>
              <a:rPr lang="tr-TR" cap="none" dirty="0">
                <a:latin typeface="Arial" panose="020B0604020202020204" pitchFamily="34" charset="0"/>
                <a:cs typeface="Arial" panose="020B0604020202020204" pitchFamily="34" charset="0"/>
              </a:rPr>
              <a:t>URL ve URI arasındaki farklar nelerdir?</a:t>
            </a:r>
            <a:endParaRPr lang="tr-TR" dirty="0"/>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dirty="0">
                <a:latin typeface="Arial" panose="020B0604020202020204" pitchFamily="34" charset="0"/>
                <a:cs typeface="Arial" panose="020B0604020202020204" pitchFamily="34" charset="0"/>
              </a:rPr>
              <a:t>URL(</a:t>
            </a:r>
            <a:r>
              <a:rPr lang="tr-TR" sz="1900" b="1" dirty="0" err="1">
                <a:latin typeface="Arial" panose="020B0604020202020204" pitchFamily="34" charset="0"/>
                <a:cs typeface="Arial" panose="020B0604020202020204" pitchFamily="34" charset="0"/>
              </a:rPr>
              <a:t>Uniform</a:t>
            </a:r>
            <a:r>
              <a:rPr lang="tr-TR" sz="1900" b="1" dirty="0">
                <a:latin typeface="Arial" panose="020B0604020202020204" pitchFamily="34" charset="0"/>
                <a:cs typeface="Arial" panose="020B0604020202020204" pitchFamily="34" charset="0"/>
              </a:rPr>
              <a:t> Resource </a:t>
            </a:r>
            <a:r>
              <a:rPr lang="tr-TR" sz="1900" b="1" dirty="0" err="1">
                <a:latin typeface="Arial" panose="020B0604020202020204" pitchFamily="34" charset="0"/>
                <a:cs typeface="Arial" panose="020B0604020202020204" pitchFamily="34" charset="0"/>
              </a:rPr>
              <a:t>Locator</a:t>
            </a:r>
            <a:r>
              <a:rPr lang="tr-TR" sz="1900" b="1" dirty="0">
                <a:latin typeface="Arial" panose="020B0604020202020204" pitchFamily="34" charset="0"/>
                <a:cs typeface="Arial" panose="020B0604020202020204" pitchFamily="34" charset="0"/>
              </a:rPr>
              <a:t> -Tekdüzen Kaynak Bulucu): </a:t>
            </a:r>
            <a:r>
              <a:rPr lang="tr-TR" sz="1900" dirty="0">
                <a:latin typeface="Arial" panose="020B0604020202020204" pitchFamily="34" charset="0"/>
                <a:cs typeface="Arial" panose="020B0604020202020204" pitchFamily="34" charset="0"/>
              </a:rPr>
              <a:t>İnternette</a:t>
            </a:r>
            <a:r>
              <a:rPr lang="tr-TR" sz="1900" b="1" dirty="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dirty="0">
                <a:latin typeface="Arial" panose="020B0604020202020204" pitchFamily="34" charset="0"/>
                <a:cs typeface="Arial" panose="020B0604020202020204" pitchFamily="34" charset="0"/>
              </a:rPr>
              <a:t>URI(</a:t>
            </a:r>
            <a:r>
              <a:rPr lang="tr-TR" sz="1900" b="1" dirty="0" err="1">
                <a:latin typeface="Arial" panose="020B0604020202020204" pitchFamily="34" charset="0"/>
                <a:cs typeface="Arial" panose="020B0604020202020204" pitchFamily="34" charset="0"/>
              </a:rPr>
              <a:t>Uniform</a:t>
            </a:r>
            <a:r>
              <a:rPr lang="tr-TR" sz="1900" b="1" dirty="0">
                <a:latin typeface="Arial" panose="020B0604020202020204" pitchFamily="34" charset="0"/>
                <a:cs typeface="Arial" panose="020B0604020202020204" pitchFamily="34" charset="0"/>
              </a:rPr>
              <a:t> Resource </a:t>
            </a:r>
            <a:r>
              <a:rPr lang="tr-TR" sz="1900" b="1" dirty="0" err="1">
                <a:latin typeface="Arial" panose="020B0604020202020204" pitchFamily="34" charset="0"/>
                <a:cs typeface="Arial" panose="020B0604020202020204" pitchFamily="34" charset="0"/>
              </a:rPr>
              <a:t>Identifier</a:t>
            </a:r>
            <a:r>
              <a:rPr lang="tr-TR" sz="1900" b="1" dirty="0">
                <a:latin typeface="Arial" panose="020B0604020202020204" pitchFamily="34" charset="0"/>
                <a:cs typeface="Arial" panose="020B0604020202020204" pitchFamily="34" charset="0"/>
              </a:rPr>
              <a:t> -Tekdüzen Kaynak Tanımlayıcı):</a:t>
            </a:r>
            <a:r>
              <a:rPr lang="tr-TR" sz="1900" dirty="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dirty="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URI altında URL ve URN olmak üzere iki alanı kapsar.</a:t>
            </a:r>
          </a:p>
          <a:p>
            <a:r>
              <a:rPr lang="tr-TR" sz="1900" dirty="0">
                <a:latin typeface="Arial" panose="020B0604020202020204" pitchFamily="34" charset="0"/>
                <a:cs typeface="Arial" panose="020B0604020202020204" pitchFamily="34" charset="0"/>
              </a:rPr>
              <a:t>URL ile URI arasındaki fark ise URL’ler ana kaynak, </a:t>
            </a:r>
            <a:r>
              <a:rPr lang="tr-TR" sz="1900" dirty="0" err="1">
                <a:latin typeface="Arial" panose="020B0604020202020204" pitchFamily="34" charset="0"/>
                <a:cs typeface="Arial" panose="020B0604020202020204" pitchFamily="34" charset="0"/>
              </a:rPr>
              <a:t>URI’ler</a:t>
            </a:r>
            <a:r>
              <a:rPr lang="tr-TR" sz="1900" dirty="0">
                <a:latin typeface="Arial" panose="020B0604020202020204" pitchFamily="34" charset="0"/>
                <a:cs typeface="Arial" panose="020B0604020202020204" pitchFamily="34" charset="0"/>
              </a:rPr>
              <a:t> ise detayları gösterir.</a:t>
            </a:r>
          </a:p>
          <a:p>
            <a:r>
              <a:rPr lang="tr-TR" sz="1900" dirty="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dirty="0">
                <a:latin typeface="Arial" panose="020B0604020202020204" pitchFamily="34" charset="0"/>
                <a:cs typeface="Arial" panose="020B0604020202020204" pitchFamily="34" charset="0"/>
              </a:rPr>
              <a:t>Her URL, </a:t>
            </a:r>
            <a:r>
              <a:rPr lang="tr-TR" sz="1900" dirty="0" err="1">
                <a:latin typeface="Arial" panose="020B0604020202020204" pitchFamily="34" charset="0"/>
                <a:cs typeface="Arial" panose="020B0604020202020204" pitchFamily="34" charset="0"/>
              </a:rPr>
              <a:t>URI’dır</a:t>
            </a:r>
            <a:r>
              <a:rPr lang="tr-TR" sz="1900" dirty="0">
                <a:latin typeface="Arial" panose="020B0604020202020204" pitchFamily="34" charset="0"/>
                <a:cs typeface="Arial" panose="020B0604020202020204" pitchFamily="34" charset="0"/>
              </a:rPr>
              <a:t> ama her URI, URL değildir ve sadece tanımlayıcıdır.</a:t>
            </a:r>
          </a:p>
          <a:p>
            <a:endParaRPr lang="tr-TR" dirty="0"/>
          </a:p>
          <a:p>
            <a:endParaRPr lang="tr-TR" dirty="0">
              <a:latin typeface="Arial" panose="020B0604020202020204" pitchFamily="34" charset="0"/>
              <a:cs typeface="Arial" panose="020B0604020202020204" pitchFamily="34" charset="0"/>
            </a:endParaRPr>
          </a:p>
          <a:p>
            <a:endParaRPr lang="tr-TR" dirty="0"/>
          </a:p>
          <a:p>
            <a:pPr marL="0" indent="0">
              <a:buNone/>
            </a:pPr>
            <a:endParaRPr lang="tr-TR" dirty="0"/>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2) </a:t>
            </a:r>
            <a:r>
              <a:rPr lang="tr-TR" cap="none" dirty="0">
                <a:latin typeface="Arial" panose="020B0604020202020204" pitchFamily="34" charset="0"/>
                <a:cs typeface="Arial" panose="020B0604020202020204" pitchFamily="34" charset="0"/>
              </a:rPr>
              <a:t>HTTP Yapısı Nedir Ne İçin Kullanılır? </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dirty="0">
                <a:latin typeface="Arial" panose="020B0604020202020204" pitchFamily="34" charset="0"/>
                <a:cs typeface="Arial" panose="020B0604020202020204" pitchFamily="34" charset="0"/>
              </a:rPr>
              <a:t>HTTP (</a:t>
            </a:r>
            <a:r>
              <a:rPr lang="tr-TR" sz="1900" b="1" dirty="0" err="1">
                <a:latin typeface="Arial" panose="020B0604020202020204" pitchFamily="34" charset="0"/>
                <a:cs typeface="Arial" panose="020B0604020202020204" pitchFamily="34" charset="0"/>
              </a:rPr>
              <a:t>Hypertext</a:t>
            </a:r>
            <a:r>
              <a:rPr lang="tr-TR" sz="1900" b="1" dirty="0">
                <a:latin typeface="Arial" panose="020B0604020202020204" pitchFamily="34" charset="0"/>
                <a:cs typeface="Arial" panose="020B0604020202020204" pitchFamily="34" charset="0"/>
              </a:rPr>
              <a:t> Transfer Protocol – </a:t>
            </a:r>
            <a:r>
              <a:rPr lang="tr-TR" sz="1900" b="1" dirty="0" err="1">
                <a:latin typeface="Arial" panose="020B0604020202020204" pitchFamily="34" charset="0"/>
                <a:cs typeface="Arial" panose="020B0604020202020204" pitchFamily="34" charset="0"/>
              </a:rPr>
              <a:t>Hiper</a:t>
            </a:r>
            <a:r>
              <a:rPr lang="tr-TR" sz="1900" b="1" dirty="0">
                <a:latin typeface="Arial" panose="020B0604020202020204" pitchFamily="34" charset="0"/>
                <a:cs typeface="Arial" panose="020B0604020202020204" pitchFamily="34" charset="0"/>
              </a:rPr>
              <a:t> Metin Transferi Protokolü):  </a:t>
            </a:r>
            <a:r>
              <a:rPr lang="tr-TR" sz="1900" dirty="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a:t>
            </a:r>
            <a:r>
              <a:rPr lang="tr-TR" sz="1900" dirty="0" err="1">
                <a:latin typeface="Arial" panose="020B0604020202020204" pitchFamily="34" charset="0"/>
                <a:cs typeface="Arial" panose="020B0604020202020204" pitchFamily="34" charset="0"/>
              </a:rPr>
              <a:t>Wide</a:t>
            </a:r>
            <a:r>
              <a:rPr lang="tr-TR" sz="1900" dirty="0">
                <a:latin typeface="Arial" panose="020B0604020202020204" pitchFamily="34" charset="0"/>
                <a:cs typeface="Arial" panose="020B0604020202020204" pitchFamily="34" charset="0"/>
              </a:rPr>
              <a:t> </a:t>
            </a:r>
            <a:r>
              <a:rPr lang="tr-TR" sz="1900" dirty="0" err="1">
                <a:latin typeface="Arial" panose="020B0604020202020204" pitchFamily="34" charset="0"/>
                <a:cs typeface="Arial" panose="020B0604020202020204" pitchFamily="34" charset="0"/>
              </a:rPr>
              <a:t>Web'de</a:t>
            </a:r>
            <a:r>
              <a:rPr lang="tr-TR" sz="1900" dirty="0">
                <a:latin typeface="Arial" panose="020B0604020202020204" pitchFamily="34" charset="0"/>
                <a:cs typeface="Arial" panose="020B0604020202020204" pitchFamily="34" charset="0"/>
              </a:rPr>
              <a:t> TCP kullanılarak HTTP tarafından iletilir.</a:t>
            </a:r>
          </a:p>
          <a:p>
            <a:pPr fontAlgn="t"/>
            <a:r>
              <a:rPr lang="tr-TR" sz="1900" b="1" dirty="0">
                <a:latin typeface="Arial" panose="020B0604020202020204" pitchFamily="34" charset="0"/>
                <a:cs typeface="Arial" panose="020B0604020202020204" pitchFamily="34" charset="0"/>
              </a:rPr>
              <a:t>HTTP Ne İşe Yarar?</a:t>
            </a:r>
          </a:p>
          <a:p>
            <a:pPr fontAlgn="t"/>
            <a:r>
              <a:rPr lang="tr-TR" sz="1900" dirty="0">
                <a:latin typeface="Arial" panose="020B0604020202020204" pitchFamily="34" charset="0"/>
                <a:cs typeface="Arial" panose="020B0604020202020204" pitchFamily="34" charset="0"/>
              </a:rPr>
              <a:t>İnternet tarayıcımızı açıp bir web sitesine giriş yapmak için adresini başında http koyarak yazıp </a:t>
            </a:r>
            <a:r>
              <a:rPr lang="tr-TR" sz="1900" dirty="0" err="1">
                <a:latin typeface="Arial" panose="020B0604020202020204" pitchFamily="34" charset="0"/>
                <a:cs typeface="Arial" panose="020B0604020202020204" pitchFamily="34" charset="0"/>
              </a:rPr>
              <a:t>enter</a:t>
            </a:r>
            <a:r>
              <a:rPr lang="tr-TR" sz="1900" dirty="0">
                <a:latin typeface="Arial" panose="020B0604020202020204" pitchFamily="34" charset="0"/>
                <a:cs typeface="Arial" panose="020B0604020202020204" pitchFamily="34" charset="0"/>
              </a:rPr>
              <a:t> tuşuna bastığımızda, aslında web tarayıcınız bağlanmak istediğiniz internet sitesinin web sunucusunda bir http komutu gönderir. İstek ve cevap olarak yanıtlanan bu olayın gerçekleşmesinin sonucundaysa karşınıza web sitesi getirilir. Başka bir deyişle </a:t>
            </a:r>
            <a:r>
              <a:rPr lang="tr-TR" sz="1900" dirty="0" err="1">
                <a:latin typeface="Arial" panose="020B0604020202020204" pitchFamily="34" charset="0"/>
                <a:cs typeface="Arial" panose="020B0604020202020204" pitchFamily="34" charset="0"/>
              </a:rPr>
              <a:t>HTTP’ye</a:t>
            </a:r>
            <a:r>
              <a:rPr lang="tr-TR" sz="1900" dirty="0">
                <a:latin typeface="Arial" panose="020B0604020202020204" pitchFamily="34" charset="0"/>
                <a:cs typeface="Arial" panose="020B0604020202020204" pitchFamily="34" charset="0"/>
              </a:rPr>
              <a:t> daha genel bir çerçeveden bakarak kullanıcıların internet sitelerine bağlanabilmelerine olanak sağlayan anahtardır diyebiliriz.</a:t>
            </a:r>
          </a:p>
          <a:p>
            <a:pPr marL="0" indent="0">
              <a:buNone/>
            </a:pPr>
            <a:endParaRPr lang="tr-TR" dirty="0"/>
          </a:p>
        </p:txBody>
      </p:sp>
    </p:spTree>
    <p:extLst>
      <p:ext uri="{BB962C8B-B14F-4D97-AF65-F5344CB8AC3E}">
        <p14:creationId xmlns:p14="http://schemas.microsoft.com/office/powerpoint/2010/main" val="322102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3) </a:t>
            </a:r>
            <a:r>
              <a:rPr lang="tr-TR" cap="none" dirty="0" err="1">
                <a:latin typeface="Arial" panose="020B0604020202020204" pitchFamily="34" charset="0"/>
                <a:cs typeface="Arial" panose="020B0604020202020204" pitchFamily="34" charset="0"/>
              </a:rPr>
              <a:t>Npm</a:t>
            </a:r>
            <a:r>
              <a:rPr lang="tr-TR" cap="none" dirty="0">
                <a:latin typeface="Arial" panose="020B0604020202020204" pitchFamily="34" charset="0"/>
                <a:cs typeface="Arial" panose="020B0604020202020204" pitchFamily="34" charset="0"/>
              </a:rPr>
              <a:t> Node.js Nedir? </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dirty="0">
                <a:latin typeface="Arial" panose="020B0604020202020204" pitchFamily="34" charset="0"/>
                <a:cs typeface="Arial" panose="020B0604020202020204" pitchFamily="34" charset="0"/>
              </a:rPr>
              <a:t>NPM (</a:t>
            </a:r>
            <a:r>
              <a:rPr lang="tr-TR" b="1" dirty="0" err="1">
                <a:latin typeface="Arial" panose="020B0604020202020204" pitchFamily="34" charset="0"/>
                <a:cs typeface="Arial" panose="020B0604020202020204" pitchFamily="34" charset="0"/>
              </a:rPr>
              <a:t>Node</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Package</a:t>
            </a:r>
            <a:r>
              <a:rPr lang="tr-TR" b="1" dirty="0">
                <a:latin typeface="Arial" panose="020B0604020202020204" pitchFamily="34" charset="0"/>
                <a:cs typeface="Arial" panose="020B0604020202020204" pitchFamily="34" charset="0"/>
              </a:rPr>
              <a:t> Manager / </a:t>
            </a:r>
            <a:r>
              <a:rPr lang="tr-TR" b="1" dirty="0" err="1">
                <a:latin typeface="Arial" panose="020B0604020202020204" pitchFamily="34" charset="0"/>
                <a:cs typeface="Arial" panose="020B0604020202020204" pitchFamily="34" charset="0"/>
              </a:rPr>
              <a:t>Node</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Packaged</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Modules</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Isaac Z. </a:t>
            </a:r>
            <a:r>
              <a:rPr lang="tr-TR" dirty="0" err="1">
                <a:latin typeface="Arial" panose="020B0604020202020204" pitchFamily="34" charset="0"/>
                <a:cs typeface="Arial" panose="020B0604020202020204" pitchFamily="34" charset="0"/>
              </a:rPr>
              <a:t>Schueter</a:t>
            </a:r>
            <a:r>
              <a:rPr lang="tr-TR" dirty="0">
                <a:latin typeface="Arial" panose="020B0604020202020204" pitchFamily="34" charset="0"/>
                <a:cs typeface="Arial" panose="020B0604020202020204" pitchFamily="34" charset="0"/>
              </a:rPr>
              <a:t> tarafından </a:t>
            </a:r>
            <a:r>
              <a:rPr lang="tr-TR" dirty="0" err="1">
                <a:latin typeface="Arial" panose="020B0604020202020204" pitchFamily="34" charset="0"/>
                <a:cs typeface="Arial" panose="020B0604020202020204" pitchFamily="34" charset="0"/>
              </a:rPr>
              <a:t>tarafından</a:t>
            </a:r>
            <a:r>
              <a:rPr lang="tr-TR" dirty="0">
                <a:latin typeface="Arial" panose="020B0604020202020204" pitchFamily="34" charset="0"/>
                <a:cs typeface="Arial" panose="020B0604020202020204" pitchFamily="34" charset="0"/>
              </a:rPr>
              <a:t>, tamamen </a:t>
            </a:r>
            <a:r>
              <a:rPr lang="tr-TR" dirty="0" err="1">
                <a:latin typeface="Arial" panose="020B0604020202020204" pitchFamily="34" charset="0"/>
                <a:cs typeface="Arial" panose="020B0604020202020204" pitchFamily="34" charset="0"/>
              </a:rPr>
              <a:t>JavaScript</a:t>
            </a:r>
            <a:r>
              <a:rPr lang="tr-TR" dirty="0">
                <a:latin typeface="Arial" panose="020B0604020202020204" pitchFamily="34" charset="0"/>
                <a:cs typeface="Arial" panose="020B0604020202020204" pitchFamily="34" charset="0"/>
              </a:rPr>
              <a:t> dili kullanılarak geliştirilen, temel olarak bir harici olarak sunulan yazılımların / paketlerin / modüllerin yönetimini sağlayan bir paket yöneticisidir.</a:t>
            </a:r>
          </a:p>
          <a:p>
            <a:r>
              <a:rPr lang="tr-TR" dirty="0">
                <a:latin typeface="Arial" panose="020B0604020202020204" pitchFamily="34" charset="0"/>
                <a:cs typeface="Arial" panose="020B0604020202020204" pitchFamily="34" charset="0"/>
              </a:rPr>
              <a:t>Aslında </a:t>
            </a:r>
            <a:r>
              <a:rPr lang="tr-TR" dirty="0" err="1">
                <a:latin typeface="Arial" panose="020B0604020202020204" pitchFamily="34" charset="0"/>
                <a:cs typeface="Arial" panose="020B0604020202020204" pitchFamily="34" charset="0"/>
              </a:rPr>
              <a:t>npm</a:t>
            </a:r>
            <a:r>
              <a:rPr lang="tr-TR" dirty="0">
                <a:latin typeface="Arial" panose="020B0604020202020204" pitchFamily="34" charset="0"/>
                <a:cs typeface="Arial" panose="020B0604020202020204" pitchFamily="34" charset="0"/>
              </a:rPr>
              <a:t> projemizdeki paketlerin yönetimini otomatikleştiriyor diyebiliriz. </a:t>
            </a:r>
            <a:r>
              <a:rPr lang="tr-TR" dirty="0" err="1">
                <a:latin typeface="Arial" panose="020B0604020202020204" pitchFamily="34" charset="0"/>
                <a:cs typeface="Arial" panose="020B0604020202020204" pitchFamily="34" charset="0"/>
              </a:rPr>
              <a:t>Npm</a:t>
            </a:r>
            <a:r>
              <a:rPr lang="tr-TR" dirty="0">
                <a:latin typeface="Arial" panose="020B0604020202020204" pitchFamily="34" charset="0"/>
                <a:cs typeface="Arial" panose="020B0604020202020204" pitchFamily="34" charset="0"/>
              </a:rPr>
              <a:t> ile temel olarak yapabileceğimiz şeyler ise şöyledir :</a:t>
            </a:r>
          </a:p>
          <a:p>
            <a:r>
              <a:rPr lang="tr-TR" dirty="0">
                <a:latin typeface="Arial" panose="020B0604020202020204" pitchFamily="34" charset="0"/>
                <a:cs typeface="Arial" panose="020B0604020202020204" pitchFamily="34" charset="0"/>
              </a:rPr>
              <a:t>➩ Otomatik ya da manuel olarak paketleri yükleme</a:t>
            </a:r>
          </a:p>
          <a:p>
            <a:r>
              <a:rPr lang="tr-TR" dirty="0">
                <a:latin typeface="Arial" panose="020B0604020202020204" pitchFamily="34" charset="0"/>
                <a:cs typeface="Arial" panose="020B0604020202020204" pitchFamily="34" charset="0"/>
              </a:rPr>
              <a:t>➩ Sistemdeki paketleri silmek</a:t>
            </a:r>
          </a:p>
          <a:p>
            <a:r>
              <a:rPr lang="tr-TR" dirty="0">
                <a:latin typeface="Arial" panose="020B0604020202020204" pitchFamily="34" charset="0"/>
                <a:cs typeface="Arial" panose="020B0604020202020204" pitchFamily="34" charset="0"/>
              </a:rPr>
              <a:t>➩ Sistemdeki paketleri listeleme</a:t>
            </a:r>
          </a:p>
          <a:p>
            <a:r>
              <a:rPr lang="tr-TR" dirty="0">
                <a:latin typeface="Arial" panose="020B0604020202020204" pitchFamily="34" charset="0"/>
                <a:cs typeface="Arial" panose="020B0604020202020204" pitchFamily="34" charset="0"/>
              </a:rPr>
              <a:t>➩ Sistemdeki paketleri </a:t>
            </a:r>
            <a:r>
              <a:rPr lang="tr-TR" dirty="0" err="1">
                <a:latin typeface="Arial" panose="020B0604020202020204" pitchFamily="34" charset="0"/>
                <a:cs typeface="Arial" panose="020B0604020202020204" pitchFamily="34" charset="0"/>
              </a:rPr>
              <a:t>update</a:t>
            </a:r>
            <a:r>
              <a:rPr lang="tr-TR" dirty="0">
                <a:latin typeface="Arial" panose="020B0604020202020204" pitchFamily="34" charset="0"/>
                <a:cs typeface="Arial" panose="020B0604020202020204" pitchFamily="34" charset="0"/>
              </a:rPr>
              <a:t> etmek</a:t>
            </a:r>
          </a:p>
          <a:p>
            <a:r>
              <a:rPr lang="tr-TR" dirty="0" err="1">
                <a:latin typeface="Arial" panose="020B0604020202020204" pitchFamily="34" charset="0"/>
                <a:cs typeface="Arial" panose="020B0604020202020204" pitchFamily="34" charset="0"/>
              </a:rPr>
              <a:t>Npm</a:t>
            </a:r>
            <a:r>
              <a:rPr lang="tr-TR" dirty="0">
                <a:latin typeface="Arial" panose="020B0604020202020204" pitchFamily="34" charset="0"/>
                <a:cs typeface="Arial" panose="020B0604020202020204" pitchFamily="34" charset="0"/>
              </a:rPr>
              <a:t> komut satırı üzerinden çalışan bir uygulamadır.</a:t>
            </a:r>
          </a:p>
          <a:p>
            <a:endParaRPr lang="tr-TR" dirty="0"/>
          </a:p>
          <a:p>
            <a:endParaRPr lang="tr-TR" dirty="0"/>
          </a:p>
        </p:txBody>
      </p:sp>
    </p:spTree>
    <p:extLst>
      <p:ext uri="{BB962C8B-B14F-4D97-AF65-F5344CB8AC3E}">
        <p14:creationId xmlns:p14="http://schemas.microsoft.com/office/powerpoint/2010/main" val="293842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dirty="0">
                <a:latin typeface="Arial" panose="020B0604020202020204" pitchFamily="34" charset="0"/>
                <a:cs typeface="Arial" panose="020B0604020202020204" pitchFamily="34" charset="0"/>
              </a:rPr>
              <a:t>3) </a:t>
            </a:r>
            <a:r>
              <a:rPr lang="tr-TR" cap="none" dirty="0" err="1">
                <a:latin typeface="Arial" panose="020B0604020202020204" pitchFamily="34" charset="0"/>
                <a:cs typeface="Arial" panose="020B0604020202020204" pitchFamily="34" charset="0"/>
              </a:rPr>
              <a:t>Npm</a:t>
            </a:r>
            <a:r>
              <a:rPr lang="tr-TR" cap="none" dirty="0">
                <a:latin typeface="Arial" panose="020B0604020202020204" pitchFamily="34" charset="0"/>
                <a:cs typeface="Arial" panose="020B0604020202020204" pitchFamily="34" charset="0"/>
              </a:rPr>
              <a:t> Node.js Nedir? </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dirty="0">
                <a:latin typeface="Arial" panose="020B0604020202020204" pitchFamily="34" charset="0"/>
                <a:cs typeface="Arial" panose="020B0604020202020204" pitchFamily="34" charset="0"/>
              </a:rPr>
              <a:t>Node.js </a:t>
            </a:r>
            <a:r>
              <a:rPr lang="tr-TR" sz="2900" b="1" dirty="0" err="1">
                <a:latin typeface="Arial" panose="020B0604020202020204" pitchFamily="34" charset="0"/>
                <a:cs typeface="Arial" panose="020B0604020202020204" pitchFamily="34" charset="0"/>
              </a:rPr>
              <a:t>Ryan</a:t>
            </a:r>
            <a:r>
              <a:rPr lang="tr-TR" sz="2900" b="1" dirty="0">
                <a:latin typeface="Arial" panose="020B0604020202020204" pitchFamily="34" charset="0"/>
                <a:cs typeface="Arial" panose="020B0604020202020204" pitchFamily="34" charset="0"/>
              </a:rPr>
              <a:t> </a:t>
            </a:r>
            <a:r>
              <a:rPr lang="tr-TR" sz="2900" b="1" dirty="0" err="1">
                <a:latin typeface="Arial" panose="020B0604020202020204" pitchFamily="34" charset="0"/>
                <a:cs typeface="Arial" panose="020B0604020202020204" pitchFamily="34" charset="0"/>
              </a:rPr>
              <a:t>Dahl</a:t>
            </a:r>
            <a:r>
              <a:rPr lang="tr-TR" sz="2900" dirty="0">
                <a:latin typeface="Arial" panose="020B0604020202020204" pitchFamily="34" charset="0"/>
                <a:cs typeface="Arial" panose="020B0604020202020204" pitchFamily="34" charset="0"/>
              </a:rPr>
              <a:t> tarafından 2009 yılında Google </a:t>
            </a:r>
            <a:r>
              <a:rPr lang="tr-TR" sz="2900" dirty="0" err="1">
                <a:latin typeface="Arial" panose="020B0604020202020204" pitchFamily="34" charset="0"/>
                <a:cs typeface="Arial" panose="020B0604020202020204" pitchFamily="34" charset="0"/>
              </a:rPr>
              <a:t>Chrome</a:t>
            </a:r>
            <a:r>
              <a:rPr lang="tr-TR" sz="2900" dirty="0">
                <a:latin typeface="Arial" panose="020B0604020202020204" pitchFamily="34" charset="0"/>
                <a:cs typeface="Arial" panose="020B0604020202020204" pitchFamily="34" charset="0"/>
              </a:rPr>
              <a:t> tarayıcısının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komutlarını çalıştırmak için kullandığı V8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motoruna çeşitli eklemeler yaparak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komutlarının sunucu tarafında çalışması için geliştirilmiştir.</a:t>
            </a:r>
          </a:p>
          <a:p>
            <a:r>
              <a:rPr lang="tr-TR" sz="2900" dirty="0">
                <a:latin typeface="Arial" panose="020B0604020202020204" pitchFamily="34" charset="0"/>
                <a:cs typeface="Arial" panose="020B0604020202020204" pitchFamily="34" charset="0"/>
              </a:rPr>
              <a:t>V8 motoru C/C++ ile geliştirilmiş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komutlarını makine diline çevirmek için kullanılan bir ara yazılımdır.</a:t>
            </a:r>
          </a:p>
          <a:p>
            <a:r>
              <a:rPr lang="tr-TR" sz="2900" dirty="0">
                <a:latin typeface="Arial" panose="020B0604020202020204" pitchFamily="34" charset="0"/>
                <a:cs typeface="Arial" panose="020B0604020202020204" pitchFamily="34" charset="0"/>
              </a:rPr>
              <a:t>Komutların makine koduna çevrilmesi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komutlarının daha hızlı ve performanslı çalışmasını sağlar.</a:t>
            </a:r>
          </a:p>
          <a:p>
            <a:r>
              <a:rPr lang="tr-TR" sz="2900" dirty="0">
                <a:latin typeface="Arial" panose="020B0604020202020204" pitchFamily="34" charset="0"/>
                <a:cs typeface="Arial" panose="020B0604020202020204" pitchFamily="34" charset="0"/>
              </a:rPr>
              <a:t>Node.js; bir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kodunu sadece tarayıcılarda değil aynı zamanda bilgisayarınızda bağımsız şekilde çalışacak bir uygulama şeklinde kullanmak istenmesinden ortaya çıkmıştır. </a:t>
            </a:r>
          </a:p>
          <a:p>
            <a:r>
              <a:rPr lang="tr-TR" sz="2900" dirty="0">
                <a:latin typeface="Arial" panose="020B0604020202020204" pitchFamily="34" charset="0"/>
                <a:cs typeface="Arial" panose="020B0604020202020204" pitchFamily="34" charset="0"/>
              </a:rPr>
              <a:t>Böylece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sadece web uygulamaları için kullanılan bir teknoloji olmaktan çıkmış, </a:t>
            </a:r>
            <a:r>
              <a:rPr lang="tr-TR" sz="2900" dirty="0" err="1">
                <a:latin typeface="Arial" panose="020B0604020202020204" pitchFamily="34" charset="0"/>
                <a:cs typeface="Arial" panose="020B0604020202020204" pitchFamily="34" charset="0"/>
              </a:rPr>
              <a:t>Python</a:t>
            </a:r>
            <a:r>
              <a:rPr lang="tr-TR" sz="2900" dirty="0">
                <a:latin typeface="Arial" panose="020B0604020202020204" pitchFamily="34" charset="0"/>
                <a:cs typeface="Arial" panose="020B0604020202020204" pitchFamily="34" charset="0"/>
              </a:rPr>
              <a:t> gibi Java gibi programlama dilleri ile aynı kapasitelere ulaşmıştır.</a:t>
            </a:r>
          </a:p>
          <a:p>
            <a:r>
              <a:rPr lang="tr-TR" sz="2900" dirty="0">
                <a:latin typeface="Arial" panose="020B0604020202020204" pitchFamily="34" charset="0"/>
                <a:cs typeface="Arial" panose="020B0604020202020204" pitchFamily="34" charset="0"/>
              </a:rPr>
              <a:t>V8 engine </a:t>
            </a:r>
            <a:r>
              <a:rPr lang="tr-TR" sz="2900" dirty="0" err="1">
                <a:latin typeface="Arial" panose="020B0604020202020204" pitchFamily="34" charset="0"/>
                <a:cs typeface="Arial" panose="020B0604020202020204" pitchFamily="34" charset="0"/>
              </a:rPr>
              <a:t>JavaScript</a:t>
            </a:r>
            <a:r>
              <a:rPr lang="tr-TR" sz="2900" dirty="0">
                <a:latin typeface="Arial" panose="020B0604020202020204" pitchFamily="34" charset="0"/>
                <a:cs typeface="Arial" panose="020B0604020202020204" pitchFamily="34" charset="0"/>
              </a:rPr>
              <a:t> kodu makine koduna çevirdiği için uygulamalar çok hızlı performanslara erişebilmektedir. </a:t>
            </a:r>
          </a:p>
          <a:p>
            <a:endParaRPr lang="tr-TR" dirty="0"/>
          </a:p>
          <a:p>
            <a:endParaRPr lang="tr-TR" dirty="0"/>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dirty="0">
                <a:latin typeface="Arial" panose="020B0604020202020204" pitchFamily="34" charset="0"/>
                <a:cs typeface="Arial" panose="020B0604020202020204" pitchFamily="34" charset="0"/>
              </a:rPr>
              <a:t>4) </a:t>
            </a:r>
            <a:r>
              <a:rPr lang="tr-TR" cap="none" dirty="0">
                <a:latin typeface="Arial" panose="020B0604020202020204" pitchFamily="34" charset="0"/>
                <a:cs typeface="Arial" panose="020B0604020202020204" pitchFamily="34" charset="0"/>
              </a:rPr>
              <a:t>Neden Java 8 Kullanılıyor?</a:t>
            </a:r>
            <a:endParaRPr lang="tr-T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dirty="0">
                <a:latin typeface="Arial" panose="020B0604020202020204" pitchFamily="34" charset="0"/>
                <a:cs typeface="Arial" panose="020B0604020202020204" pitchFamily="34" charset="0"/>
              </a:rPr>
              <a:t>Java 8 ile Gelen Programlama Dili Yenilikleri</a:t>
            </a:r>
          </a:p>
          <a:p>
            <a:pPr marL="0" indent="0">
              <a:buNone/>
            </a:pPr>
            <a:r>
              <a:rPr lang="tr-TR" dirty="0">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dirty="0" err="1">
                <a:latin typeface="Arial" panose="020B0604020202020204" pitchFamily="34" charset="0"/>
                <a:cs typeface="Arial" panose="020B0604020202020204" pitchFamily="34" charset="0"/>
              </a:rPr>
              <a:t>Lambda</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expressions</a:t>
            </a:r>
            <a:endParaRPr lang="tr-TR" dirty="0">
              <a:latin typeface="Arial" panose="020B0604020202020204" pitchFamily="34" charset="0"/>
              <a:cs typeface="Arial" panose="020B0604020202020204" pitchFamily="34" charset="0"/>
            </a:endParaRPr>
          </a:p>
          <a:p>
            <a:r>
              <a:rPr lang="tr-TR" b="1" dirty="0" err="1">
                <a:latin typeface="Arial" panose="020B0604020202020204" pitchFamily="34" charset="0"/>
                <a:cs typeface="Arial" panose="020B0604020202020204" pitchFamily="34" charset="0"/>
              </a:rPr>
              <a:t>Functional</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interfaces</a:t>
            </a:r>
            <a:endParaRPr lang="tr-TR" dirty="0">
              <a:latin typeface="Arial" panose="020B0604020202020204" pitchFamily="34" charset="0"/>
              <a:cs typeface="Arial" panose="020B0604020202020204" pitchFamily="34" charset="0"/>
            </a:endParaRPr>
          </a:p>
          <a:p>
            <a:r>
              <a:rPr lang="tr-TR" b="1" dirty="0" err="1">
                <a:latin typeface="Arial" panose="020B0604020202020204" pitchFamily="34" charset="0"/>
                <a:cs typeface="Arial" panose="020B0604020202020204" pitchFamily="34" charset="0"/>
              </a:rPr>
              <a:t>Method</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references</a:t>
            </a:r>
            <a:endParaRPr lang="tr-TR" dirty="0">
              <a:latin typeface="Arial" panose="020B0604020202020204" pitchFamily="34" charset="0"/>
              <a:cs typeface="Arial" panose="020B0604020202020204" pitchFamily="34" charset="0"/>
            </a:endParaRPr>
          </a:p>
          <a:p>
            <a:r>
              <a:rPr lang="tr-TR" b="1" dirty="0" err="1">
                <a:latin typeface="Arial" panose="020B0604020202020204" pitchFamily="34" charset="0"/>
                <a:cs typeface="Arial" panose="020B0604020202020204" pitchFamily="34" charset="0"/>
              </a:rPr>
              <a:t>Stream</a:t>
            </a:r>
            <a:r>
              <a:rPr lang="tr-TR" b="1" dirty="0">
                <a:latin typeface="Arial" panose="020B0604020202020204" pitchFamily="34" charset="0"/>
                <a:cs typeface="Arial" panose="020B0604020202020204" pitchFamily="34" charset="0"/>
              </a:rPr>
              <a:t> API</a:t>
            </a:r>
            <a:endParaRPr lang="tr-TR" dirty="0">
              <a:latin typeface="Arial" panose="020B0604020202020204" pitchFamily="34" charset="0"/>
              <a:cs typeface="Arial" panose="020B0604020202020204" pitchFamily="34" charset="0"/>
            </a:endParaRPr>
          </a:p>
          <a:p>
            <a:r>
              <a:rPr lang="tr-TR" b="1" dirty="0" err="1">
                <a:latin typeface="Arial" panose="020B0604020202020204" pitchFamily="34" charset="0"/>
                <a:cs typeface="Arial" panose="020B0604020202020204" pitchFamily="34" charset="0"/>
              </a:rPr>
              <a:t>Optional</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class</a:t>
            </a:r>
            <a:endParaRPr lang="tr-TR" dirty="0">
              <a:latin typeface="Arial" panose="020B0604020202020204" pitchFamily="34" charset="0"/>
              <a:cs typeface="Arial" panose="020B0604020202020204" pitchFamily="34" charset="0"/>
            </a:endParaRPr>
          </a:p>
          <a:p>
            <a:r>
              <a:rPr lang="tr-TR" b="1" dirty="0" err="1">
                <a:latin typeface="Arial" panose="020B0604020202020204" pitchFamily="34" charset="0"/>
                <a:cs typeface="Arial" panose="020B0604020202020204" pitchFamily="34" charset="0"/>
              </a:rPr>
              <a:t>Concurrency</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Enhancements</a:t>
            </a:r>
            <a:endParaRPr lang="tr-TR" dirty="0">
              <a:latin typeface="Arial" panose="020B0604020202020204" pitchFamily="34" charset="0"/>
              <a:cs typeface="Arial" panose="020B0604020202020204" pitchFamily="34" charset="0"/>
            </a:endParaRPr>
          </a:p>
          <a:p>
            <a:r>
              <a:rPr lang="tr-TR" b="1" dirty="0">
                <a:latin typeface="Arial" panose="020B0604020202020204" pitchFamily="34" charset="0"/>
                <a:cs typeface="Arial" panose="020B0604020202020204" pitchFamily="34" charset="0"/>
              </a:rPr>
              <a:t>JDBC </a:t>
            </a:r>
            <a:r>
              <a:rPr lang="tr-TR" b="1" dirty="0" err="1">
                <a:latin typeface="Arial" panose="020B0604020202020204" pitchFamily="34" charset="0"/>
                <a:cs typeface="Arial" panose="020B0604020202020204" pitchFamily="34" charset="0"/>
              </a:rPr>
              <a:t>Enhancements</a:t>
            </a:r>
            <a:r>
              <a:rPr lang="tr-TR" b="1" dirty="0">
                <a:latin typeface="Arial" panose="020B0604020202020204" pitchFamily="34" charset="0"/>
                <a:cs typeface="Arial" panose="020B0604020202020204" pitchFamily="34" charset="0"/>
              </a:rPr>
              <a:t> </a:t>
            </a:r>
            <a:r>
              <a:rPr lang="tr-TR" b="1" dirty="0" err="1">
                <a:latin typeface="Arial" panose="020B0604020202020204" pitchFamily="34" charset="0"/>
                <a:cs typeface="Arial" panose="020B0604020202020204" pitchFamily="34" charset="0"/>
              </a:rPr>
              <a:t>etc</a:t>
            </a:r>
            <a:r>
              <a:rPr lang="tr-TR" b="1" dirty="0">
                <a:latin typeface="Arial" panose="020B0604020202020204" pitchFamily="34" charset="0"/>
                <a:cs typeface="Arial" panose="020B0604020202020204" pitchFamily="34" charset="0"/>
              </a:rPr>
              <a:t>.</a:t>
            </a:r>
          </a:p>
          <a:p>
            <a:pPr marL="0" indent="0">
              <a:buNone/>
            </a:pPr>
            <a:r>
              <a:rPr lang="tr-TR" dirty="0">
                <a:latin typeface="Arial" panose="020B0604020202020204" pitchFamily="34" charset="0"/>
                <a:cs typeface="Arial" panose="020B0604020202020204" pitchFamily="34" charset="0"/>
              </a:rPr>
              <a:t>Java SE 8'in öne çıkan özelliği, </a:t>
            </a:r>
            <a:r>
              <a:rPr lang="tr-TR" dirty="0" err="1">
                <a:latin typeface="Arial" panose="020B0604020202020204" pitchFamily="34" charset="0"/>
                <a:cs typeface="Arial" panose="020B0604020202020204" pitchFamily="34" charset="0"/>
              </a:rPr>
              <a:t>Lambda</a:t>
            </a:r>
            <a:r>
              <a:rPr lang="tr-TR" dirty="0">
                <a:latin typeface="Arial" panose="020B0604020202020204" pitchFamily="34" charset="0"/>
                <a:cs typeface="Arial" panose="020B0604020202020204" pitchFamily="34" charset="0"/>
              </a:rPr>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dirty="0" err="1">
                <a:latin typeface="Arial" panose="020B0604020202020204" pitchFamily="34" charset="0"/>
                <a:cs typeface="Arial" panose="020B0604020202020204" pitchFamily="34" charset="0"/>
              </a:rPr>
              <a:t>Oracle</a:t>
            </a:r>
            <a:r>
              <a:rPr lang="tr-TR" sz="1600" b="1" cap="none" dirty="0">
                <a:latin typeface="Arial" panose="020B0604020202020204" pitchFamily="34" charset="0"/>
                <a:cs typeface="Arial" panose="020B0604020202020204" pitchFamily="34" charset="0"/>
              </a:rPr>
              <a:t> Java SE Desteği Yol Haritası</a:t>
            </a:r>
            <a:r>
              <a:rPr lang="tr-TR" sz="1600" b="1" dirty="0">
                <a:latin typeface="Arial" panose="020B0604020202020204" pitchFamily="34" charset="0"/>
                <a:cs typeface="Arial" panose="020B0604020202020204" pitchFamily="34" charset="0"/>
              </a:rPr>
              <a:t> /</a:t>
            </a:r>
            <a:r>
              <a:rPr lang="tr-TR" sz="1600" b="1" cap="none" dirty="0">
                <a:latin typeface="Arial" panose="020B0604020202020204" pitchFamily="34" charset="0"/>
                <a:cs typeface="Arial" panose="020B0604020202020204" pitchFamily="34" charset="0"/>
              </a:rPr>
              <a:t>LTS (</a:t>
            </a:r>
            <a:r>
              <a:rPr lang="tr-TR" sz="1600" b="1" cap="none" dirty="0" err="1">
                <a:latin typeface="Arial" panose="020B0604020202020204" pitchFamily="34" charset="0"/>
                <a:cs typeface="Arial" panose="020B0604020202020204" pitchFamily="34" charset="0"/>
              </a:rPr>
              <a:t>long</a:t>
            </a:r>
            <a:r>
              <a:rPr lang="tr-TR" sz="1600" b="1" cap="none" dirty="0">
                <a:latin typeface="Arial" panose="020B0604020202020204" pitchFamily="34" charset="0"/>
                <a:cs typeface="Arial" panose="020B0604020202020204" pitchFamily="34" charset="0"/>
              </a:rPr>
              <a:t> </a:t>
            </a:r>
            <a:r>
              <a:rPr lang="tr-TR" sz="1600" b="1" cap="none" dirty="0" err="1">
                <a:latin typeface="Arial" panose="020B0604020202020204" pitchFamily="34" charset="0"/>
                <a:cs typeface="Arial" panose="020B0604020202020204" pitchFamily="34" charset="0"/>
              </a:rPr>
              <a:t>Term</a:t>
            </a:r>
            <a:r>
              <a:rPr lang="tr-TR" sz="1600" b="1" cap="none" dirty="0">
                <a:latin typeface="Arial" panose="020B0604020202020204" pitchFamily="34" charset="0"/>
                <a:cs typeface="Arial" panose="020B0604020202020204" pitchFamily="34" charset="0"/>
              </a:rPr>
              <a:t> </a:t>
            </a:r>
            <a:r>
              <a:rPr lang="tr-TR" sz="1600" b="1" cap="none" dirty="0" err="1">
                <a:latin typeface="Arial" panose="020B0604020202020204" pitchFamily="34" charset="0"/>
                <a:cs typeface="Arial" panose="020B0604020202020204" pitchFamily="34" charset="0"/>
              </a:rPr>
              <a:t>Support</a:t>
            </a:r>
            <a:r>
              <a:rPr lang="tr-TR" sz="1600" b="1" cap="none" dirty="0">
                <a:latin typeface="Arial" panose="020B0604020202020204" pitchFamily="34" charset="0"/>
                <a:cs typeface="Arial" panose="020B0604020202020204" pitchFamily="34" charset="0"/>
              </a:rPr>
              <a:t> - Uzun Süreli Destek Sürümü):</a:t>
            </a:r>
            <a:br>
              <a:rPr lang="tr-TR" sz="1400" b="1" cap="none" dirty="0">
                <a:latin typeface="Arial" panose="020B0604020202020204" pitchFamily="34" charset="0"/>
                <a:cs typeface="Arial" panose="020B0604020202020204" pitchFamily="34" charset="0"/>
              </a:rPr>
            </a:br>
            <a:r>
              <a:rPr lang="tr-TR" sz="1400" b="1" cap="none" dirty="0">
                <a:latin typeface="Arial" panose="020B0604020202020204" pitchFamily="34" charset="0"/>
                <a:cs typeface="Arial" panose="020B0604020202020204" pitchFamily="34" charset="0"/>
              </a:rPr>
              <a:t> </a:t>
            </a:r>
            <a:br>
              <a:rPr lang="tr-TR" sz="1200" cap="none" dirty="0"/>
            </a:br>
            <a:r>
              <a:rPr lang="tr-TR" sz="1400" cap="none" dirty="0" err="1">
                <a:latin typeface="Arial" panose="020B0604020202020204" pitchFamily="34" charset="0"/>
                <a:cs typeface="Arial" panose="020B0604020202020204" pitchFamily="34" charset="0"/>
              </a:rPr>
              <a:t>Oracle</a:t>
            </a:r>
            <a:r>
              <a:rPr lang="tr-TR" sz="1400" cap="none" dirty="0">
                <a:latin typeface="Arial" panose="020B0604020202020204" pitchFamily="34" charset="0"/>
                <a:cs typeface="Arial" panose="020B0604020202020204" pitchFamily="34" charset="0"/>
              </a:rPr>
              <a:t>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dirty="0">
                <a:latin typeface="Arial" panose="020B0604020202020204" pitchFamily="34" charset="0"/>
                <a:cs typeface="Arial" panose="020B0604020202020204" pitchFamily="34" charset="0"/>
              </a:rPr>
              <a:t>.</a:t>
            </a:r>
            <a:br>
              <a:rPr lang="tr-TR" sz="1200" dirty="0"/>
            </a:br>
            <a:br>
              <a:rPr lang="tr-TR" sz="1200" cap="none" dirty="0"/>
            </a:br>
            <a:br>
              <a:rPr lang="tr-TR" sz="1200" cap="none" dirty="0"/>
            </a:br>
            <a:endParaRPr lang="tr-TR" sz="1200" dirty="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226</TotalTime>
  <Words>725</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15</cp:revision>
  <dcterms:created xsi:type="dcterms:W3CDTF">2022-05-23T19:36:26Z</dcterms:created>
  <dcterms:modified xsi:type="dcterms:W3CDTF">2022-05-23T23:26:19Z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