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slide" Target="slides/slide5.xml"/><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f3c6a1c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f3c6a1c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f3c6a1c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f3c6a1c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df3c6a1c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df3c6a1c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f3c6a1c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f3c6a1c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ornekwebsitesi.com/logo.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04700"/>
            <a:ext cx="8520600" cy="73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a:t>Url ile Uri Arasındaki Fark? </a:t>
            </a:r>
            <a:endParaRPr/>
          </a:p>
        </p:txBody>
      </p:sp>
      <p:sp>
        <p:nvSpPr>
          <p:cNvPr id="55" name="Google Shape;55;p13"/>
          <p:cNvSpPr txBox="1"/>
          <p:nvPr>
            <p:ph idx="1" type="subTitle"/>
          </p:nvPr>
        </p:nvSpPr>
        <p:spPr>
          <a:xfrm>
            <a:off x="311700" y="1359525"/>
            <a:ext cx="8520600" cy="34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800"/>
              <a:t>Uri kaynağı tam olarak tanımlamaya yarayan resim veya belge gibi formatlara uygun bir karakter dizisidir. Uri kaynağın tam adresini işaret eder.</a:t>
            </a:r>
            <a:endParaRPr sz="1800"/>
          </a:p>
          <a:p>
            <a:pPr indent="0" lvl="0" marL="0" rtl="0" algn="l">
              <a:spcBef>
                <a:spcPts val="0"/>
              </a:spcBef>
              <a:spcAft>
                <a:spcPts val="0"/>
              </a:spcAft>
              <a:buNone/>
            </a:pPr>
            <a:r>
              <a:t/>
            </a:r>
            <a:endParaRPr sz="1000">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None/>
            </a:pPr>
            <a:r>
              <a:rPr lang="tr" sz="1000" u="sng">
                <a:solidFill>
                  <a:schemeClr val="hlink"/>
                </a:solidFill>
                <a:highlight>
                  <a:schemeClr val="lt1"/>
                </a:highlight>
                <a:latin typeface="Roboto Mono"/>
                <a:ea typeface="Roboto Mono"/>
                <a:cs typeface="Roboto Mono"/>
                <a:sym typeface="Roboto Mono"/>
                <a:hlinkClick r:id="rId3"/>
              </a:rPr>
              <a:t>http://ornekwebsitesi.com/logo.png</a:t>
            </a:r>
            <a:endParaRPr sz="1000">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0"/>
              </a:spcAft>
              <a:buNone/>
            </a:pPr>
            <a:r>
              <a:rPr lang="tr" sz="1400">
                <a:solidFill>
                  <a:schemeClr val="dk1"/>
                </a:solidFill>
                <a:highlight>
                  <a:schemeClr val="lt1"/>
                </a:highlight>
              </a:rPr>
              <a:t>Url ise bir kaynağın nerede olduğunu ve ona nasıl ulaşabileceğimizi gösteren http:// veya ftp:// gibi protokolleri barındırır.</a:t>
            </a:r>
            <a:endParaRPr sz="14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Npm ve Node.js Nedir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Npm temel olarak dış kaynaklı yazılımları yüklememizi ve yönetmemizi sağlayan sağlayan bir araçtır. Npm </a:t>
            </a:r>
            <a:r>
              <a:rPr lang="tr" sz="1900">
                <a:solidFill>
                  <a:srgbClr val="405261"/>
                </a:solidFill>
                <a:highlight>
                  <a:srgbClr val="FFFFFF"/>
                </a:highlight>
              </a:rPr>
              <a:t>geliştirmenizi daha hızlı ve verimli hale getirmek için uygulamalarınızda kullanabileceğiniz paketlere sahiptir.</a:t>
            </a:r>
            <a:endParaRPr sz="1900"/>
          </a:p>
          <a:p>
            <a:pPr indent="0" lvl="0" marL="0" rtl="0" algn="l">
              <a:spcBef>
                <a:spcPts val="1200"/>
              </a:spcBef>
              <a:spcAft>
                <a:spcPts val="0"/>
              </a:spcAft>
              <a:buNone/>
            </a:pPr>
            <a:r>
              <a:rPr lang="tr"/>
              <a:t>Genellikle JavaScript geliştiricileri tarafından araç paylaşmak ve çeşitli modülleri yüklemek amacıyla kullanılır.</a:t>
            </a:r>
            <a:endParaRPr/>
          </a:p>
          <a:p>
            <a:pPr indent="0" lvl="0" marL="0" rtl="0" algn="l">
              <a:spcBef>
                <a:spcPts val="1200"/>
              </a:spcBef>
              <a:spcAft>
                <a:spcPts val="0"/>
              </a:spcAft>
              <a:buNone/>
            </a:pPr>
            <a:r>
              <a:rPr lang="tr">
                <a:solidFill>
                  <a:srgbClr val="405261"/>
                </a:solidFill>
                <a:highlight>
                  <a:srgbClr val="FFFFFF"/>
                </a:highlight>
              </a:rPr>
              <a:t>Node.js JavaScript ile yazılmış bir programı çalıştırmak için gerekli olan her şeyi içerir. </a:t>
            </a:r>
            <a:endParaRPr/>
          </a:p>
          <a:p>
            <a:pPr indent="0" lvl="0" marL="0" rtl="0" algn="l">
              <a:spcBef>
                <a:spcPts val="1200"/>
              </a:spcBef>
              <a:spcAft>
                <a:spcPts val="0"/>
              </a:spcAft>
              <a:buNone/>
            </a:pPr>
            <a:r>
              <a:rPr lang="tr"/>
              <a:t>Node.js temelde sunucu tarafındaki JavaScript olarak adlandırılsada kendi bilgisayarımızda bir çalışma ortamı sunar.</a:t>
            </a:r>
            <a:endParaRPr/>
          </a:p>
          <a:p>
            <a:pPr indent="0" lvl="0" marL="0" rtl="0" algn="l">
              <a:spcBef>
                <a:spcPts val="1200"/>
              </a:spcBef>
              <a:spcAft>
                <a:spcPts val="1200"/>
              </a:spcAft>
              <a:buNone/>
            </a:pPr>
            <a:r>
              <a:rPr lang="tr" sz="1900">
                <a:solidFill>
                  <a:srgbClr val="405261"/>
                </a:solidFill>
                <a:highlight>
                  <a:srgbClr val="FFFFFF"/>
                </a:highlight>
              </a:rPr>
              <a:t>I/O ve network işlemlerini non-blocking olarak çalıştıran Node.js, zaman ve kaynak kullanımı konusunda çok başarılıdır.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Yapısı Nedir?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Http tarayıcılar gelen talepler ile sunuculardan gelen cevapları arasındaki bağlantıyı sağlayan bir yapıdır. Http veri iletiminin temelidir. Html dosyaları veya diğer kaynak kodlarını sağlayan sunucu istemciye bir yanıt mesajı verir. </a:t>
            </a:r>
            <a:r>
              <a:rPr lang="tr"/>
              <a:t>Tarayıcı sunucuya bir istek mesajı gönderir. </a:t>
            </a:r>
            <a:r>
              <a:rPr lang="tr"/>
              <a:t>Tarayıcıların ve sunucuların iletişimini sağlayan güvenli bir protokoldür. </a:t>
            </a:r>
            <a:r>
              <a:rPr lang="tr">
                <a:solidFill>
                  <a:srgbClr val="757575"/>
                </a:solidFill>
                <a:highlight>
                  <a:srgbClr val="FFFFFF"/>
                </a:highlight>
              </a:rPr>
              <a:t> Bir istek satırı, sıfır veya daha fazla başlık (Genel | İstek | Varlık) alanları ve ardından CRLF, CRLF'den önce hiçbir şey içermez (başlık alanlarının sonunu gösterir), isteğe bağlı olarak bir mesaj gövdesi içerebilir.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Neden Java 8, 11 daha çok kullanılıyor ?</a:t>
            </a:r>
            <a:endParaRPr/>
          </a:p>
        </p:txBody>
      </p:sp>
      <p:sp>
        <p:nvSpPr>
          <p:cNvPr id="73" name="Google Shape;73;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Java 8 ile birlikte;</a:t>
            </a:r>
            <a:endParaRPr/>
          </a:p>
          <a:p>
            <a:pPr indent="-342900" lvl="0" marL="457200" rtl="0" algn="l">
              <a:lnSpc>
                <a:spcPct val="171818"/>
              </a:lnSpc>
              <a:spcBef>
                <a:spcPts val="1200"/>
              </a:spcBef>
              <a:spcAft>
                <a:spcPts val="0"/>
              </a:spcAft>
              <a:buClr>
                <a:srgbClr val="5C5C5C"/>
              </a:buClr>
              <a:buSzPts val="1800"/>
              <a:buFont typeface="Arial"/>
              <a:buChar char="●"/>
            </a:pPr>
            <a:r>
              <a:rPr b="1" lang="tr">
                <a:solidFill>
                  <a:srgbClr val="5C5C5C"/>
                </a:solidFill>
                <a:highlight>
                  <a:srgbClr val="FFFFFF"/>
                </a:highlight>
              </a:rPr>
              <a:t>Lambda expressions</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Functional interfaces</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Method references</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Stream API</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Optional class</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Concurrency Enhancements</a:t>
            </a:r>
            <a:endParaRPr b="1">
              <a:solidFill>
                <a:srgbClr val="5C5C5C"/>
              </a:solidFill>
              <a:highlight>
                <a:srgbClr val="FFFFFF"/>
              </a:highlight>
            </a:endParaRPr>
          </a:p>
          <a:p>
            <a:pPr indent="-342900" lvl="0" marL="457200" rtl="0" algn="l">
              <a:lnSpc>
                <a:spcPct val="171818"/>
              </a:lnSpc>
              <a:spcBef>
                <a:spcPts val="0"/>
              </a:spcBef>
              <a:spcAft>
                <a:spcPts val="0"/>
              </a:spcAft>
              <a:buClr>
                <a:srgbClr val="5C5C5C"/>
              </a:buClr>
              <a:buSzPts val="1800"/>
              <a:buFont typeface="Arial"/>
              <a:buChar char="●"/>
            </a:pPr>
            <a:r>
              <a:rPr b="1" lang="tr">
                <a:solidFill>
                  <a:srgbClr val="5C5C5C"/>
                </a:solidFill>
                <a:highlight>
                  <a:srgbClr val="FFFFFF"/>
                </a:highlight>
              </a:rPr>
              <a:t>JDBC Enhancements</a:t>
            </a:r>
            <a:endParaRPr b="1">
              <a:solidFill>
                <a:srgbClr val="5C5C5C"/>
              </a:solidFill>
              <a:highlight>
                <a:srgbClr val="FFFFFF"/>
              </a:highlight>
            </a:endParaRPr>
          </a:p>
          <a:p>
            <a:pPr indent="0" lvl="0" marL="0" rtl="0" algn="l">
              <a:lnSpc>
                <a:spcPct val="171818"/>
              </a:lnSpc>
              <a:spcBef>
                <a:spcPts val="800"/>
              </a:spcBef>
              <a:spcAft>
                <a:spcPts val="800"/>
              </a:spcAft>
              <a:buNone/>
            </a:pPr>
            <a:r>
              <a:rPr lang="tr">
                <a:solidFill>
                  <a:srgbClr val="5C5C5C"/>
                </a:solidFill>
                <a:highlight>
                  <a:srgbClr val="FFFFFF"/>
                </a:highlight>
              </a:rPr>
              <a:t>gibi yenilikler kullanıma sunulduğundan Java 8 halen kulanılmaktadır.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401825"/>
            <a:ext cx="8520600" cy="41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a:t>Java 11’de olabilecek sorunları algılamaya yarayan jdeprscan ve jdeps isimli iki araç vardır. Bu araçlar  mevcut sınıf ve jar dosyalarını çalıştırabilirler. Bu sayede yeniden derlemeye gerek kalmadan geçiş eforu değerlendirilebilir. Bu nedenle Java 11 hala kullanılmaktadır.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