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akkımda" id="{EAEA6629-066A-4BC8-AEFD-48CC61598453}">
          <p14:sldIdLst>
            <p14:sldId id="260"/>
          </p14:sldIdLst>
        </p14:section>
        <p14:section name="1. Hafta Pazartesi" id="{C09A6438-575C-4646-89BC-611E45329D33}">
          <p14:sldIdLst>
            <p14:sldId id="256"/>
            <p14:sldId id="257"/>
            <p14:sldId id="258"/>
            <p14:sldId id="259"/>
          </p14:sldIdLst>
        </p14:section>
        <p14:section name="1. Hafta Salı" id="{6894B004-A4B5-49CB-86F2-D8650D0FF3A6}">
          <p14:sldIdLst>
            <p14:sldId id="261"/>
            <p14:sldId id="262"/>
            <p14:sldId id="263"/>
            <p14:sldId id="264"/>
            <p14:sldId id="265"/>
          </p14:sldIdLst>
        </p14:section>
        <p14:section name="1. Hafta Çarşamba" id="{4D0F97FB-4ADA-4A68-90C7-D1FE4A3977D1}">
          <p14:sldIdLst>
            <p14:sldId id="266"/>
            <p14:sldId id="267"/>
            <p14:sldId id="268"/>
            <p14:sldId id="269"/>
          </p14:sldIdLst>
        </p14:section>
        <p14:section name="1. Hafta Perşembe" id="{9F13E9F9-B3A7-4FE1-B0B7-103DA0D50056}">
          <p14:sldIdLst>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69509-318B-1FDB-D616-AF64A06C295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8B0AAA2-560F-4CD3-BA46-11E1725B5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CE59301-E5F0-94BD-C191-27428C3A429F}"/>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8DA4CF57-967A-0DE5-63F8-6207D0AB3B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877B3D-1A52-B2F6-C5A4-4DA67B498AD5}"/>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94462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F097D4-C08A-9ED3-85B7-2D105753DE5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4DC2DED-065C-B061-338D-595921422B0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A7FE817-7BCE-8F30-5897-6A6F69F6B51A}"/>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15ECC72D-1F40-205B-6FE2-2428080973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5D2B90-55C4-352D-DCFC-727A9B9364D3}"/>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258525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EF5E938-285B-2F25-D2D6-1D1BEFB5E99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D1D3B27-CEBD-101A-8A68-F9B545D3C4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B3EBBE-7349-BCC0-3FAD-F9FCEDD3CF00}"/>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F5B1286D-C415-2BEB-280F-2C3F7814FD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A12867-E8C2-CAA7-A5EB-781F79DA1340}"/>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93238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539EB-F25C-3581-D337-6DB0F88B602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A60255-424C-4B1F-3CCD-3F2EBD822CD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75D5DC-866E-515A-0C2A-F025CC7D9FC2}"/>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90231528-690A-77E7-30EA-9BA1DA9AEB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3C7616-FE4C-D6AA-9ED8-EC8CD7DB0D5F}"/>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21155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8C7813-7B9D-7D5C-9BBC-09247F23134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BAA21F8-1775-10E9-8B0E-2FAA28BB8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B1F29D4-288C-A2A4-C9FF-25C94E97E42A}"/>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343F7709-E2A4-ACEF-F19A-0D57E98010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79D3E4-E322-FA63-A0CF-30A557FDA5C1}"/>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0860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5EE5C-B7E9-A111-5FB5-544B38454F8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8EC9198-4FE1-06E7-88BD-B34AA2F0A39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362674C-C8C1-9B29-FC0B-2DB5CF6FA6A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D0E8C0-7A1C-C3F6-5825-239DC127D657}"/>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6B0D9573-E026-401A-E032-F4B9898439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1CA9237-D78C-4702-E55D-18EE9D4BD14E}"/>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07219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E33BC-2E1F-60E5-C261-7DCF69E5DFA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3E4A97-0C63-D53A-503F-311865D90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3699F7-7892-B769-66A3-71B85A6141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0D5A877-2AC1-4DAD-30BF-EA9811A63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A4139D9-29DB-3D45-65A0-B32D66A1C5C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BA34D91-3F83-1B4B-3F6D-876B925801B7}"/>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8" name="Alt Bilgi Yer Tutucusu 7">
            <a:extLst>
              <a:ext uri="{FF2B5EF4-FFF2-40B4-BE49-F238E27FC236}">
                <a16:creationId xmlns:a16="http://schemas.microsoft.com/office/drawing/2014/main" id="{87A7DEFF-9200-E0C0-7CFD-C0807DD8F80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18E848-BE7F-613B-7336-5F74F040F9C4}"/>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131985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0A483A-E1CA-BDB7-18C7-E71593E08EC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B8E590A-FD4C-15F6-0B97-5B5DB846F769}"/>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4" name="Alt Bilgi Yer Tutucusu 3">
            <a:extLst>
              <a:ext uri="{FF2B5EF4-FFF2-40B4-BE49-F238E27FC236}">
                <a16:creationId xmlns:a16="http://schemas.microsoft.com/office/drawing/2014/main" id="{49161ACB-5373-5734-0BD4-43FFEE3DCFA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3E93854-E038-AAF2-A054-76DDD6A474DF}"/>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43070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6F5D0F2-E264-D1DF-C105-11447387D95D}"/>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3" name="Alt Bilgi Yer Tutucusu 2">
            <a:extLst>
              <a:ext uri="{FF2B5EF4-FFF2-40B4-BE49-F238E27FC236}">
                <a16:creationId xmlns:a16="http://schemas.microsoft.com/office/drawing/2014/main" id="{90A1979F-99D9-00E9-8603-65695175E1C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425742B-960B-BB59-4026-8F7184450F48}"/>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13020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A6B73-1B31-3B7B-FBB3-D440AF6FAC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D81ADD0-97E2-F62C-7759-63BA19947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71786D3-C7B1-D0C7-7608-856D8EC2C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52BB404-0B6E-7A0E-34B3-AC8726972FF5}"/>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AD90F042-529E-A920-C727-C2BB4C2934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785DD6D-133B-2E68-8501-E4450D7E4BF9}"/>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236021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786D7-FCAE-F771-E416-4DA108AF972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F76E4F4-0FE0-E758-773D-374B0DEF7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E09032A-AC68-A655-B1A9-E5F3FA5BF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AFB764B-81E8-3A5A-59E7-C30CFD630FD0}"/>
              </a:ext>
            </a:extLst>
          </p:cNvPr>
          <p:cNvSpPr>
            <a:spLocks noGrp="1"/>
          </p:cNvSpPr>
          <p:nvPr>
            <p:ph type="dt" sz="half" idx="10"/>
          </p:nvPr>
        </p:nvSpPr>
        <p:spPr/>
        <p:txBody>
          <a:bodyPr/>
          <a:lstStyle/>
          <a:p>
            <a:fld id="{A14F5C3F-0984-4EB2-A599-425231D102D3}" type="datetimeFigureOut">
              <a:rPr lang="tr-TR" smtClean="0"/>
              <a:t>13.06.2022</a:t>
            </a:fld>
            <a:endParaRPr lang="tr-TR"/>
          </a:p>
        </p:txBody>
      </p:sp>
      <p:sp>
        <p:nvSpPr>
          <p:cNvPr id="6" name="Alt Bilgi Yer Tutucusu 5">
            <a:extLst>
              <a:ext uri="{FF2B5EF4-FFF2-40B4-BE49-F238E27FC236}">
                <a16:creationId xmlns:a16="http://schemas.microsoft.com/office/drawing/2014/main" id="{79C090AE-64F0-5167-500D-57774DF984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A42DCCA-DC87-72A1-5571-DADEF553AE0B}"/>
              </a:ext>
            </a:extLst>
          </p:cNvPr>
          <p:cNvSpPr>
            <a:spLocks noGrp="1"/>
          </p:cNvSpPr>
          <p:nvPr>
            <p:ph type="sldNum" sz="quarter" idx="12"/>
          </p:nvPr>
        </p:nvSpPr>
        <p:spPr/>
        <p:txBody>
          <a:bodyPr/>
          <a:lstStyle/>
          <a:p>
            <a:fld id="{487F42D6-5237-4EEF-B170-3D5C6330BF2B}" type="slidenum">
              <a:rPr lang="tr-TR" smtClean="0"/>
              <a:t>‹#›</a:t>
            </a:fld>
            <a:endParaRPr lang="tr-TR"/>
          </a:p>
        </p:txBody>
      </p:sp>
    </p:spTree>
    <p:extLst>
      <p:ext uri="{BB962C8B-B14F-4D97-AF65-F5344CB8AC3E}">
        <p14:creationId xmlns:p14="http://schemas.microsoft.com/office/powerpoint/2010/main" val="312215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0EEDCF4-AD04-F8B2-059D-FA5B5DDCA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47C8ADA-983A-833F-FB0D-22D799D9C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F95867-95A5-B7D8-F49E-C3C624765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F5C3F-0984-4EB2-A599-425231D102D3}" type="datetimeFigureOut">
              <a:rPr lang="tr-TR" smtClean="0"/>
              <a:t>13.06.2022</a:t>
            </a:fld>
            <a:endParaRPr lang="tr-TR"/>
          </a:p>
        </p:txBody>
      </p:sp>
      <p:sp>
        <p:nvSpPr>
          <p:cNvPr id="5" name="Alt Bilgi Yer Tutucusu 4">
            <a:extLst>
              <a:ext uri="{FF2B5EF4-FFF2-40B4-BE49-F238E27FC236}">
                <a16:creationId xmlns:a16="http://schemas.microsoft.com/office/drawing/2014/main" id="{7FFC2CD0-1B64-BD32-D0D3-43F609705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AB5784F-5740-5EE7-FED1-355C78252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F42D6-5237-4EEF-B170-3D5C6330BF2B}" type="slidenum">
              <a:rPr lang="tr-TR" smtClean="0"/>
              <a:t>‹#›</a:t>
            </a:fld>
            <a:endParaRPr lang="tr-TR"/>
          </a:p>
        </p:txBody>
      </p:sp>
    </p:spTree>
    <p:extLst>
      <p:ext uri="{BB962C8B-B14F-4D97-AF65-F5344CB8AC3E}">
        <p14:creationId xmlns:p14="http://schemas.microsoft.com/office/powerpoint/2010/main" val="131059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COR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3916837" y="2505670"/>
            <a:ext cx="4358326" cy="1846659"/>
          </a:xfrm>
          <a:prstGeom prst="rect">
            <a:avLst/>
          </a:prstGeom>
          <a:noFill/>
        </p:spPr>
        <p:txBody>
          <a:bodyPr wrap="square" rtlCol="0">
            <a:spAutoFit/>
          </a:bodyPr>
          <a:lstStyle/>
          <a:p>
            <a:r>
              <a:rPr lang="tr-TR" sz="3200" b="1" dirty="0">
                <a:solidFill>
                  <a:srgbClr val="24292F"/>
                </a:solidFill>
                <a:latin typeface="-apple-system"/>
              </a:rPr>
              <a:t>İbrahim BAYRAMLI</a:t>
            </a:r>
          </a:p>
          <a:p>
            <a:endParaRPr lang="tr-TR" sz="3200" b="1" dirty="0">
              <a:solidFill>
                <a:srgbClr val="24292F"/>
              </a:solidFill>
              <a:latin typeface="-apple-system"/>
            </a:endParaRPr>
          </a:p>
          <a:p>
            <a:r>
              <a:rPr lang="tr-TR" sz="3200" b="1" dirty="0" err="1">
                <a:solidFill>
                  <a:srgbClr val="24292F"/>
                </a:solidFill>
                <a:latin typeface="-apple-system"/>
              </a:rPr>
              <a:t>Atmosware</a:t>
            </a:r>
            <a:r>
              <a:rPr lang="tr-TR" sz="3200" b="1" dirty="0">
                <a:solidFill>
                  <a:srgbClr val="24292F"/>
                </a:solidFill>
                <a:latin typeface="-apple-system"/>
              </a:rPr>
              <a:t> </a:t>
            </a:r>
            <a:r>
              <a:rPr lang="tr-TR" sz="3200" b="1" dirty="0" err="1">
                <a:solidFill>
                  <a:srgbClr val="24292F"/>
                </a:solidFill>
                <a:latin typeface="-apple-system"/>
              </a:rPr>
              <a:t>Bootcamp</a:t>
            </a:r>
            <a:endParaRPr lang="tr-TR" sz="3200" b="1" dirty="0">
              <a:solidFill>
                <a:srgbClr val="24292F"/>
              </a:solidFill>
              <a:latin typeface="-apple-system"/>
            </a:endParaRPr>
          </a:p>
          <a:p>
            <a:endParaRPr lang="tr-TR" dirty="0"/>
          </a:p>
        </p:txBody>
      </p:sp>
    </p:spTree>
    <p:extLst>
      <p:ext uri="{BB962C8B-B14F-4D97-AF65-F5344CB8AC3E}">
        <p14:creationId xmlns:p14="http://schemas.microsoft.com/office/powerpoint/2010/main" val="4510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461665"/>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
        <p:nvSpPr>
          <p:cNvPr id="8" name="Metin kutusu 7">
            <a:extLst>
              <a:ext uri="{FF2B5EF4-FFF2-40B4-BE49-F238E27FC236}">
                <a16:creationId xmlns:a16="http://schemas.microsoft.com/office/drawing/2014/main" id="{298BB0E4-1D89-AA03-7D2E-E0AF79C22999}"/>
              </a:ext>
            </a:extLst>
          </p:cNvPr>
          <p:cNvSpPr txBox="1"/>
          <p:nvPr/>
        </p:nvSpPr>
        <p:spPr>
          <a:xfrm>
            <a:off x="499621" y="2421330"/>
            <a:ext cx="4769963" cy="3631763"/>
          </a:xfrm>
          <a:prstGeom prst="rect">
            <a:avLst/>
          </a:prstGeom>
          <a:noFill/>
        </p:spPr>
        <p:txBody>
          <a:bodyPr wrap="square" rtlCol="0">
            <a:spAutoFit/>
          </a:bodyPr>
          <a:lstStyle/>
          <a:p>
            <a:pPr algn="l"/>
            <a:r>
              <a:rPr lang="tr-TR" sz="2400" b="1" dirty="0" err="1">
                <a:solidFill>
                  <a:srgbClr val="24292F"/>
                </a:solidFill>
                <a:latin typeface="-apple-system"/>
              </a:rPr>
              <a:t>Rowspan</a:t>
            </a:r>
            <a:r>
              <a:rPr lang="tr-TR" sz="2400" b="1" dirty="0">
                <a:solidFill>
                  <a:srgbClr val="24292F"/>
                </a:solidFill>
                <a:latin typeface="-apple-system"/>
              </a:rPr>
              <a:t>:</a:t>
            </a:r>
          </a:p>
          <a:p>
            <a:pPr algn="l"/>
            <a:endParaRPr lang="tr-TR" sz="2400" b="1" dirty="0">
              <a:solidFill>
                <a:srgbClr val="24292F"/>
              </a:solidFill>
              <a:latin typeface="-apple-system"/>
            </a:endParaRPr>
          </a:p>
          <a:p>
            <a:pPr lvl="1"/>
            <a:r>
              <a:rPr lang="en-US" sz="1400" dirty="0">
                <a:solidFill>
                  <a:srgbClr val="24292F"/>
                </a:solidFill>
                <a:latin typeface="Source Sans Pro" panose="020B0604020202020204" pitchFamily="34" charset="0"/>
              </a:rPr>
              <a:t>&lt;table style="width:100%"&gt;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 &lt;tr&gt;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r>
              <a:rPr lang="en-US" sz="1400" dirty="0" err="1">
                <a:solidFill>
                  <a:srgbClr val="24292F"/>
                </a:solidFill>
                <a:latin typeface="Source Sans Pro" panose="020B0604020202020204" pitchFamily="34" charset="0"/>
              </a:rPr>
              <a:t>İsim</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&lt;td&gt;İbrahim&lt;/td&gt;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 </a:t>
            </a:r>
            <a:r>
              <a:rPr lang="en-US" sz="1400" dirty="0" err="1">
                <a:solidFill>
                  <a:srgbClr val="24292F"/>
                </a:solidFill>
                <a:latin typeface="Source Sans Pro" panose="020B0604020202020204" pitchFamily="34" charset="0"/>
              </a:rPr>
              <a:t>rowspan</a:t>
            </a:r>
            <a:r>
              <a:rPr lang="en-US" sz="1400" dirty="0">
                <a:solidFill>
                  <a:srgbClr val="24292F"/>
                </a:solidFill>
                <a:latin typeface="Source Sans Pro" panose="020B0604020202020204" pitchFamily="34" charset="0"/>
              </a:rPr>
              <a:t>="2"&gt;</a:t>
            </a:r>
            <a:r>
              <a:rPr lang="en-US" sz="1400" dirty="0" err="1">
                <a:solidFill>
                  <a:srgbClr val="24292F"/>
                </a:solidFill>
                <a:latin typeface="Source Sans Pro" panose="020B0604020202020204" pitchFamily="34" charset="0"/>
              </a:rPr>
              <a:t>Telefon</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&lt;td&gt;0530-1234567&lt;/td&gt;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&lt;td&gt;0532-9876543&lt;/td&gt;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endParaRPr lang="tr-TR" sz="1400" dirty="0">
              <a:solidFill>
                <a:srgbClr val="24292F"/>
              </a:solidFill>
              <a:latin typeface="Source Sans Pro" panose="020B0604020202020204" pitchFamily="34" charset="0"/>
            </a:endParaRPr>
          </a:p>
          <a:p>
            <a:pPr lvl="1"/>
            <a:r>
              <a:rPr lang="en-US" sz="1400" dirty="0">
                <a:solidFill>
                  <a:srgbClr val="24292F"/>
                </a:solidFill>
                <a:latin typeface="Source Sans Pro" panose="020B0604020202020204" pitchFamily="34" charset="0"/>
              </a:rPr>
              <a:t>&lt;/table&gt;</a:t>
            </a:r>
            <a:endParaRPr lang="tr-TR" sz="2400" dirty="0">
              <a:solidFill>
                <a:srgbClr val="24292F"/>
              </a:solidFill>
              <a:latin typeface="Source Sans Pro" panose="020B0604020202020204" pitchFamily="34" charset="0"/>
            </a:endParaRPr>
          </a:p>
        </p:txBody>
      </p:sp>
      <p:pic>
        <p:nvPicPr>
          <p:cNvPr id="3" name="Resim 2">
            <a:extLst>
              <a:ext uri="{FF2B5EF4-FFF2-40B4-BE49-F238E27FC236}">
                <a16:creationId xmlns:a16="http://schemas.microsoft.com/office/drawing/2014/main" id="{547903D5-B165-2A77-1EB2-1E5F719254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7286" y="3805932"/>
            <a:ext cx="3860511" cy="754445"/>
          </a:xfrm>
          <a:prstGeom prst="rect">
            <a:avLst/>
          </a:prstGeom>
        </p:spPr>
      </p:pic>
    </p:spTree>
    <p:extLst>
      <p:ext uri="{BB962C8B-B14F-4D97-AF65-F5344CB8AC3E}">
        <p14:creationId xmlns:p14="http://schemas.microsoft.com/office/powerpoint/2010/main" val="110845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1) </a:t>
            </a:r>
            <a:r>
              <a:rPr lang="tr-TR" sz="2400" b="1" dirty="0" err="1">
                <a:solidFill>
                  <a:srgbClr val="24292F"/>
                </a:solidFill>
                <a:latin typeface="-apple-system"/>
              </a:rPr>
              <a:t>display</a:t>
            </a:r>
            <a:r>
              <a:rPr lang="tr-TR" sz="2400" b="1" dirty="0">
                <a:solidFill>
                  <a:srgbClr val="24292F"/>
                </a:solidFill>
                <a:latin typeface="-apple-system"/>
              </a:rPr>
              <a:t>: </a:t>
            </a:r>
            <a:r>
              <a:rPr lang="tr-TR" sz="2400" b="1" dirty="0" err="1">
                <a:solidFill>
                  <a:srgbClr val="24292F"/>
                </a:solidFill>
                <a:latin typeface="-apple-system"/>
              </a:rPr>
              <a:t>none</a:t>
            </a:r>
            <a:r>
              <a:rPr lang="tr-TR" sz="2400" b="1" dirty="0">
                <a:solidFill>
                  <a:srgbClr val="24292F"/>
                </a:solidFill>
                <a:latin typeface="-apple-system"/>
              </a:rPr>
              <a:t> ve </a:t>
            </a:r>
            <a:r>
              <a:rPr lang="tr-TR" sz="2400" b="1" dirty="0" err="1">
                <a:solidFill>
                  <a:srgbClr val="24292F"/>
                </a:solidFill>
                <a:latin typeface="-apple-system"/>
              </a:rPr>
              <a:t>visibility:none</a:t>
            </a:r>
            <a:r>
              <a:rPr lang="tr-TR" sz="2400" b="1" dirty="0">
                <a:solidFill>
                  <a:srgbClr val="24292F"/>
                </a:solidFill>
                <a:latin typeface="-apple-system"/>
              </a:rPr>
              <a:t> arasındaki farklar nelerdir?</a:t>
            </a:r>
          </a:p>
          <a:p>
            <a:pPr algn="l"/>
            <a:endParaRPr lang="tr-TR" sz="2400" b="1" dirty="0">
              <a:solidFill>
                <a:srgbClr val="24292F"/>
              </a:solidFill>
              <a:latin typeface="-apple-system"/>
            </a:endParaRPr>
          </a:p>
          <a:p>
            <a:r>
              <a:rPr lang="tr-TR" dirty="0" err="1">
                <a:solidFill>
                  <a:srgbClr val="24292F"/>
                </a:solidFill>
                <a:latin typeface="-apple-system"/>
              </a:rPr>
              <a:t>display</a:t>
            </a:r>
            <a:r>
              <a:rPr lang="tr-TR" dirty="0">
                <a:solidFill>
                  <a:srgbClr val="24292F"/>
                </a:solidFill>
                <a:latin typeface="-apple-system"/>
              </a:rPr>
              <a:t>: </a:t>
            </a:r>
            <a:r>
              <a:rPr lang="tr-TR" dirty="0" err="1">
                <a:solidFill>
                  <a:srgbClr val="24292F"/>
                </a:solidFill>
                <a:latin typeface="-apple-system"/>
              </a:rPr>
              <a:t>none</a:t>
            </a:r>
            <a:r>
              <a:rPr lang="tr-TR" dirty="0">
                <a:solidFill>
                  <a:srgbClr val="24292F"/>
                </a:solidFill>
                <a:latin typeface="-apple-system"/>
              </a:rPr>
              <a:t> ile bir elemanın sayfada yer almamasını sağlar.</a:t>
            </a:r>
          </a:p>
          <a:p>
            <a:endParaRPr lang="tr-TR" dirty="0">
              <a:solidFill>
                <a:srgbClr val="24292F"/>
              </a:solidFill>
              <a:latin typeface="-apple-system"/>
            </a:endParaRPr>
          </a:p>
          <a:p>
            <a:r>
              <a:rPr lang="tr-TR" dirty="0" err="1">
                <a:solidFill>
                  <a:srgbClr val="24292F"/>
                </a:solidFill>
                <a:latin typeface="-apple-system"/>
              </a:rPr>
              <a:t>visibility</a:t>
            </a:r>
            <a:r>
              <a:rPr lang="tr-TR" dirty="0">
                <a:solidFill>
                  <a:srgbClr val="24292F"/>
                </a:solidFill>
                <a:latin typeface="-apple-system"/>
              </a:rPr>
              <a:t>: </a:t>
            </a:r>
            <a:r>
              <a:rPr lang="tr-TR" dirty="0" err="1">
                <a:solidFill>
                  <a:srgbClr val="24292F"/>
                </a:solidFill>
                <a:latin typeface="-apple-system"/>
              </a:rPr>
              <a:t>none</a:t>
            </a:r>
            <a:r>
              <a:rPr lang="tr-TR" dirty="0">
                <a:solidFill>
                  <a:srgbClr val="24292F"/>
                </a:solidFill>
                <a:latin typeface="-apple-system"/>
              </a:rPr>
              <a:t> ile bir eleman sayfada yer alır ancak kullanıcı tarafından görülmemesini sağlar.</a:t>
            </a:r>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91172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2) </a:t>
            </a:r>
            <a:r>
              <a:rPr lang="tr-TR" sz="2400" b="1" dirty="0" err="1">
                <a:solidFill>
                  <a:srgbClr val="24292F"/>
                </a:solidFill>
                <a:latin typeface="-apple-system"/>
              </a:rPr>
              <a:t>Pseudo</a:t>
            </a:r>
            <a:r>
              <a:rPr lang="tr-TR" sz="2400" b="1" dirty="0">
                <a:solidFill>
                  <a:srgbClr val="24292F"/>
                </a:solidFill>
                <a:latin typeface="-apple-system"/>
              </a:rPr>
              <a:t> </a:t>
            </a:r>
            <a:r>
              <a:rPr lang="tr-TR" sz="2400" b="1" dirty="0" err="1">
                <a:solidFill>
                  <a:srgbClr val="24292F"/>
                </a:solidFill>
                <a:latin typeface="-apple-system"/>
              </a:rPr>
              <a:t>class</a:t>
            </a:r>
            <a:r>
              <a:rPr lang="tr-TR" sz="2400" b="1" dirty="0">
                <a:solidFill>
                  <a:srgbClr val="24292F"/>
                </a:solidFill>
                <a:latin typeface="-apple-system"/>
              </a:rPr>
              <a:t> ile </a:t>
            </a:r>
            <a:r>
              <a:rPr lang="tr-TR" sz="2400" b="1" dirty="0" err="1">
                <a:solidFill>
                  <a:srgbClr val="24292F"/>
                </a:solidFill>
                <a:latin typeface="-apple-system"/>
              </a:rPr>
              <a:t>pseudo</a:t>
            </a:r>
            <a:r>
              <a:rPr lang="tr-TR" sz="2400" b="1" dirty="0">
                <a:solidFill>
                  <a:srgbClr val="24292F"/>
                </a:solidFill>
                <a:latin typeface="-apple-system"/>
              </a:rPr>
              <a:t> element nedir?</a:t>
            </a:r>
          </a:p>
          <a:p>
            <a:pPr algn="l"/>
            <a:endParaRPr lang="tr-TR" sz="2400" b="1" dirty="0">
              <a:solidFill>
                <a:srgbClr val="24292F"/>
              </a:solidFill>
              <a:latin typeface="-apple-system"/>
            </a:endParaRPr>
          </a:p>
          <a:p>
            <a:r>
              <a:rPr lang="tr-TR" dirty="0" err="1">
                <a:solidFill>
                  <a:srgbClr val="24292F"/>
                </a:solidFill>
                <a:latin typeface="-apple-system"/>
              </a:rPr>
              <a:t>Pseudo</a:t>
            </a:r>
            <a:r>
              <a:rPr lang="tr-TR" dirty="0">
                <a:solidFill>
                  <a:srgbClr val="24292F"/>
                </a:solidFill>
                <a:latin typeface="-apple-system"/>
              </a:rPr>
              <a:t> </a:t>
            </a:r>
            <a:r>
              <a:rPr lang="tr-TR" dirty="0" err="1">
                <a:solidFill>
                  <a:srgbClr val="24292F"/>
                </a:solidFill>
                <a:latin typeface="-apple-system"/>
              </a:rPr>
              <a:t>class</a:t>
            </a:r>
            <a:r>
              <a:rPr lang="tr-TR" dirty="0">
                <a:solidFill>
                  <a:srgbClr val="24292F"/>
                </a:solidFill>
                <a:latin typeface="-apple-system"/>
              </a:rPr>
              <a:t> bir elementi farklı </a:t>
            </a:r>
            <a:r>
              <a:rPr lang="tr-TR" dirty="0" err="1">
                <a:solidFill>
                  <a:srgbClr val="24292F"/>
                </a:solidFill>
                <a:latin typeface="-apple-system"/>
              </a:rPr>
              <a:t>classlara</a:t>
            </a:r>
            <a:r>
              <a:rPr lang="tr-TR" dirty="0">
                <a:solidFill>
                  <a:srgbClr val="24292F"/>
                </a:solidFill>
                <a:latin typeface="-apple-system"/>
              </a:rPr>
              <a:t> böler. Örnek: link elementini </a:t>
            </a:r>
            <a:r>
              <a:rPr lang="tr-TR" dirty="0" err="1">
                <a:solidFill>
                  <a:srgbClr val="24292F"/>
                </a:solidFill>
                <a:latin typeface="-apple-system"/>
              </a:rPr>
              <a:t>active</a:t>
            </a:r>
            <a:r>
              <a:rPr lang="tr-TR" dirty="0">
                <a:solidFill>
                  <a:srgbClr val="24292F"/>
                </a:solidFill>
                <a:latin typeface="-apple-system"/>
              </a:rPr>
              <a:t>, </a:t>
            </a:r>
            <a:r>
              <a:rPr lang="tr-TR" dirty="0" err="1">
                <a:solidFill>
                  <a:srgbClr val="24292F"/>
                </a:solidFill>
                <a:latin typeface="-apple-system"/>
              </a:rPr>
              <a:t>visited</a:t>
            </a:r>
            <a:r>
              <a:rPr lang="tr-TR" dirty="0">
                <a:solidFill>
                  <a:srgbClr val="24292F"/>
                </a:solidFill>
                <a:latin typeface="-apple-system"/>
              </a:rPr>
              <a:t> vd. sınıflarına böler.</a:t>
            </a:r>
          </a:p>
          <a:p>
            <a:endParaRPr lang="tr-TR" dirty="0">
              <a:solidFill>
                <a:srgbClr val="24292F"/>
              </a:solidFill>
              <a:latin typeface="-apple-system"/>
            </a:endParaRPr>
          </a:p>
          <a:p>
            <a:r>
              <a:rPr lang="tr-TR" dirty="0" err="1">
                <a:solidFill>
                  <a:srgbClr val="24292F"/>
                </a:solidFill>
                <a:latin typeface="-apple-system"/>
              </a:rPr>
              <a:t>Pseudo</a:t>
            </a:r>
            <a:r>
              <a:rPr lang="tr-TR" dirty="0">
                <a:solidFill>
                  <a:srgbClr val="24292F"/>
                </a:solidFill>
                <a:latin typeface="-apple-system"/>
              </a:rPr>
              <a:t> elementi ise bir elementi alt kısımlara böler. Örneğin bir paragrafın ilk harfi, bir paragrafın ilk satırı gibi.</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42418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215991"/>
          </a:xfrm>
          <a:prstGeom prst="rect">
            <a:avLst/>
          </a:prstGeom>
          <a:noFill/>
        </p:spPr>
        <p:txBody>
          <a:bodyPr wrap="square" rtlCol="0">
            <a:spAutoFit/>
          </a:bodyPr>
          <a:lstStyle/>
          <a:p>
            <a:pPr algn="l"/>
            <a:r>
              <a:rPr lang="tr-TR" sz="2400" b="1" dirty="0">
                <a:solidFill>
                  <a:srgbClr val="24292F"/>
                </a:solidFill>
                <a:latin typeface="-apple-system"/>
              </a:rPr>
              <a:t>3)</a:t>
            </a:r>
          </a:p>
          <a:p>
            <a:pPr algn="l"/>
            <a:endParaRPr lang="tr-TR" sz="2400" b="1" dirty="0">
              <a:solidFill>
                <a:srgbClr val="24292F"/>
              </a:solidFill>
              <a:latin typeface="-apple-system"/>
            </a:endParaRPr>
          </a:p>
          <a:p>
            <a:r>
              <a:rPr lang="tr-TR" dirty="0" err="1">
                <a:solidFill>
                  <a:srgbClr val="24292F"/>
                </a:solidFill>
                <a:latin typeface="-apple-system"/>
              </a:rPr>
              <a:t>div,p</a:t>
            </a:r>
            <a:r>
              <a:rPr lang="tr-TR" dirty="0">
                <a:solidFill>
                  <a:srgbClr val="24292F"/>
                </a:solidFill>
                <a:latin typeface="-apple-system"/>
              </a:rPr>
              <a:t>{} ==&gt; div ve p elementlerini seçer. </a:t>
            </a:r>
          </a:p>
          <a:p>
            <a:r>
              <a:rPr lang="tr-TR" dirty="0">
                <a:solidFill>
                  <a:srgbClr val="24292F"/>
                </a:solidFill>
                <a:latin typeface="-apple-system"/>
              </a:rPr>
              <a:t>div p{} ==&gt; div elementinin altındaki bütün p elementlerini seçer.</a:t>
            </a:r>
          </a:p>
          <a:p>
            <a:r>
              <a:rPr lang="tr-TR" dirty="0">
                <a:solidFill>
                  <a:srgbClr val="24292F"/>
                </a:solidFill>
                <a:latin typeface="-apple-system"/>
              </a:rPr>
              <a:t>div&gt;p{} ==&gt; </a:t>
            </a:r>
            <a:r>
              <a:rPr lang="tr-TR" dirty="0" err="1">
                <a:solidFill>
                  <a:srgbClr val="24292F"/>
                </a:solidFill>
                <a:latin typeface="-apple-system"/>
              </a:rPr>
              <a:t>parent’ı</a:t>
            </a:r>
            <a:r>
              <a:rPr lang="tr-TR" dirty="0">
                <a:solidFill>
                  <a:srgbClr val="24292F"/>
                </a:solidFill>
                <a:latin typeface="-apple-system"/>
              </a:rPr>
              <a:t> div olan p elementlerini seçer.</a:t>
            </a:r>
          </a:p>
          <a:p>
            <a:r>
              <a:rPr lang="tr-TR" dirty="0" err="1">
                <a:solidFill>
                  <a:srgbClr val="24292F"/>
                </a:solidFill>
                <a:latin typeface="-apple-system"/>
              </a:rPr>
              <a:t>div+p</a:t>
            </a:r>
            <a:r>
              <a:rPr lang="tr-TR" dirty="0">
                <a:solidFill>
                  <a:srgbClr val="24292F"/>
                </a:solidFill>
                <a:latin typeface="-apple-system"/>
              </a:rPr>
              <a:t>{} ==&gt; div elementinden hemen sonra gelen p elementlerini seçer.</a:t>
            </a:r>
          </a:p>
          <a:p>
            <a:r>
              <a:rPr lang="tr-TR" dirty="0" err="1">
                <a:solidFill>
                  <a:srgbClr val="24292F"/>
                </a:solidFill>
                <a:latin typeface="-apple-system"/>
              </a:rPr>
              <a:t>div~p</a:t>
            </a:r>
            <a:r>
              <a:rPr lang="tr-TR" dirty="0">
                <a:solidFill>
                  <a:srgbClr val="24292F"/>
                </a:solidFill>
                <a:latin typeface="-apple-system"/>
              </a:rPr>
              <a:t>{} ==&gt; div elementinden önce gelen p elementlerini seçer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53252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4)</a:t>
            </a:r>
          </a:p>
          <a:p>
            <a:pPr algn="l"/>
            <a:endParaRPr lang="tr-TR" dirty="0">
              <a:solidFill>
                <a:srgbClr val="24292F"/>
              </a:solidFill>
              <a:latin typeface="-apple-system"/>
            </a:endParaRPr>
          </a:p>
          <a:p>
            <a:pPr algn="l"/>
            <a:r>
              <a:rPr lang="tr-TR" b="0" i="0" dirty="0" err="1">
                <a:solidFill>
                  <a:srgbClr val="24292F"/>
                </a:solidFill>
                <a:effectLst/>
                <a:latin typeface="ui-monospace"/>
              </a:rPr>
              <a:t>box-sizing</a:t>
            </a:r>
            <a:r>
              <a:rPr lang="tr-TR" b="0" i="0" dirty="0">
                <a:solidFill>
                  <a:srgbClr val="24292F"/>
                </a:solidFill>
                <a:effectLst/>
                <a:latin typeface="ui-monospace"/>
              </a:rPr>
              <a:t>: </a:t>
            </a:r>
            <a:r>
              <a:rPr lang="tr-TR" b="0" i="0" dirty="0" err="1">
                <a:solidFill>
                  <a:srgbClr val="24292F"/>
                </a:solidFill>
                <a:effectLst/>
                <a:latin typeface="ui-monospace"/>
              </a:rPr>
              <a:t>border-box</a:t>
            </a:r>
            <a:r>
              <a:rPr lang="tr-TR" dirty="0">
                <a:solidFill>
                  <a:srgbClr val="24292F"/>
                </a:solidFill>
                <a:latin typeface="ui-monospace"/>
              </a:rPr>
              <a:t> </a:t>
            </a:r>
            <a:r>
              <a:rPr lang="tr-TR" dirty="0">
                <a:solidFill>
                  <a:srgbClr val="24292F"/>
                </a:solidFill>
                <a:latin typeface="ui-monospace"/>
                <a:sym typeface="Wingdings" panose="05000000000000000000" pitchFamily="2" charset="2"/>
              </a:rPr>
              <a:t> </a:t>
            </a:r>
            <a:r>
              <a:rPr lang="tr-TR" dirty="0">
                <a:solidFill>
                  <a:srgbClr val="24292F"/>
                </a:solidFill>
                <a:latin typeface="ui-monospace"/>
              </a:rPr>
              <a:t>elementin genişlik ve yüksekliğine </a:t>
            </a:r>
            <a:r>
              <a:rPr lang="tr-TR" dirty="0" err="1">
                <a:solidFill>
                  <a:srgbClr val="24292F"/>
                </a:solidFill>
                <a:latin typeface="ui-monospace"/>
              </a:rPr>
              <a:t>border</a:t>
            </a:r>
            <a:r>
              <a:rPr lang="tr-TR" dirty="0">
                <a:solidFill>
                  <a:srgbClr val="24292F"/>
                </a:solidFill>
                <a:latin typeface="ui-monospace"/>
              </a:rPr>
              <a:t> ve </a:t>
            </a:r>
            <a:r>
              <a:rPr lang="tr-TR" dirty="0" err="1">
                <a:solidFill>
                  <a:srgbClr val="24292F"/>
                </a:solidFill>
                <a:latin typeface="ui-monospace"/>
              </a:rPr>
              <a:t>padding</a:t>
            </a:r>
            <a:r>
              <a:rPr lang="tr-TR" dirty="0">
                <a:solidFill>
                  <a:srgbClr val="24292F"/>
                </a:solidFill>
                <a:latin typeface="ui-monospace"/>
              </a:rPr>
              <a:t> değerleri dahildir.</a:t>
            </a:r>
          </a:p>
          <a:p>
            <a:pPr algn="l"/>
            <a:endParaRPr lang="tr-TR" dirty="0">
              <a:solidFill>
                <a:srgbClr val="24292F"/>
              </a:solidFill>
              <a:latin typeface="ui-monospace"/>
              <a:sym typeface="Wingdings" panose="05000000000000000000" pitchFamily="2" charset="2"/>
            </a:endParaRPr>
          </a:p>
          <a:p>
            <a:pPr algn="l"/>
            <a:r>
              <a:rPr lang="tr-TR" b="0" i="0" dirty="0" err="1">
                <a:solidFill>
                  <a:srgbClr val="24292F"/>
                </a:solidFill>
                <a:effectLst/>
                <a:latin typeface="ui-monospace"/>
              </a:rPr>
              <a:t>box-sizing</a:t>
            </a:r>
            <a:r>
              <a:rPr lang="tr-TR" b="0" i="0" dirty="0">
                <a:solidFill>
                  <a:srgbClr val="24292F"/>
                </a:solidFill>
                <a:effectLst/>
                <a:latin typeface="ui-monospace"/>
              </a:rPr>
              <a:t>: </a:t>
            </a:r>
            <a:r>
              <a:rPr lang="tr-TR" b="0" i="0" dirty="0" err="1">
                <a:solidFill>
                  <a:srgbClr val="24292F"/>
                </a:solidFill>
                <a:effectLst/>
                <a:latin typeface="ui-monospace"/>
              </a:rPr>
              <a:t>content-box</a:t>
            </a:r>
            <a:r>
              <a:rPr lang="tr-TR" dirty="0">
                <a:solidFill>
                  <a:srgbClr val="24292F"/>
                </a:solidFill>
                <a:latin typeface="ui-monospace"/>
              </a:rPr>
              <a:t> </a:t>
            </a:r>
            <a:r>
              <a:rPr lang="tr-TR" dirty="0">
                <a:solidFill>
                  <a:srgbClr val="24292F"/>
                </a:solidFill>
                <a:latin typeface="ui-monospace"/>
                <a:sym typeface="Wingdings" panose="05000000000000000000" pitchFamily="2" charset="2"/>
              </a:rPr>
              <a:t> </a:t>
            </a:r>
            <a:r>
              <a:rPr lang="tr-TR" dirty="0">
                <a:solidFill>
                  <a:srgbClr val="24292F"/>
                </a:solidFill>
                <a:latin typeface="ui-monospace"/>
              </a:rPr>
              <a:t>elementin genişlik ve yüksekliğine </a:t>
            </a:r>
            <a:r>
              <a:rPr lang="tr-TR" dirty="0" err="1">
                <a:solidFill>
                  <a:srgbClr val="24292F"/>
                </a:solidFill>
                <a:latin typeface="ui-monospace"/>
              </a:rPr>
              <a:t>border</a:t>
            </a:r>
            <a:r>
              <a:rPr lang="tr-TR" dirty="0">
                <a:solidFill>
                  <a:srgbClr val="24292F"/>
                </a:solidFill>
                <a:latin typeface="ui-monospace"/>
              </a:rPr>
              <a:t> ve </a:t>
            </a:r>
            <a:r>
              <a:rPr lang="tr-TR" dirty="0" err="1">
                <a:solidFill>
                  <a:srgbClr val="24292F"/>
                </a:solidFill>
                <a:latin typeface="ui-monospace"/>
              </a:rPr>
              <a:t>padding</a:t>
            </a:r>
            <a:r>
              <a:rPr lang="tr-TR" dirty="0">
                <a:solidFill>
                  <a:srgbClr val="24292F"/>
                </a:solidFill>
                <a:latin typeface="ui-monospace"/>
              </a:rPr>
              <a:t> değerleri dahil değildir.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4690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3693319"/>
          </a:xfrm>
          <a:prstGeom prst="rect">
            <a:avLst/>
          </a:prstGeom>
          <a:noFill/>
        </p:spPr>
        <p:txBody>
          <a:bodyPr wrap="square" rtlCol="0">
            <a:spAutoFit/>
          </a:bodyPr>
          <a:lstStyle/>
          <a:p>
            <a:pPr marL="457200" indent="-457200">
              <a:buAutoNum type="arabicParenR"/>
            </a:pPr>
            <a:r>
              <a:rPr lang="tr-TR" sz="2400" b="1" dirty="0" err="1">
                <a:solidFill>
                  <a:srgbClr val="24292F"/>
                </a:solidFill>
                <a:latin typeface="-apple-system"/>
              </a:rPr>
              <a:t>Crossorigin</a:t>
            </a:r>
            <a:r>
              <a:rPr lang="tr-TR" sz="2400" b="1" dirty="0">
                <a:solidFill>
                  <a:srgbClr val="24292F"/>
                </a:solidFill>
                <a:latin typeface="-apple-system"/>
              </a:rPr>
              <a:t> ve </a:t>
            </a:r>
            <a:r>
              <a:rPr lang="tr-TR" sz="2400" b="1" dirty="0" err="1">
                <a:solidFill>
                  <a:srgbClr val="24292F"/>
                </a:solidFill>
                <a:latin typeface="-apple-system"/>
              </a:rPr>
              <a:t>Integrity</a:t>
            </a:r>
            <a:r>
              <a:rPr lang="tr-TR" sz="2400" b="1" dirty="0">
                <a:solidFill>
                  <a:srgbClr val="24292F"/>
                </a:solidFill>
                <a:latin typeface="-apple-system"/>
              </a:rPr>
              <a:t> nedir?</a:t>
            </a:r>
          </a:p>
          <a:p>
            <a:endParaRPr lang="tr-TR" sz="2400" b="1" dirty="0">
              <a:solidFill>
                <a:srgbClr val="24292F"/>
              </a:solidFill>
              <a:latin typeface="-apple-system"/>
            </a:endParaRPr>
          </a:p>
          <a:p>
            <a:r>
              <a:rPr lang="tr-TR" sz="2400" b="1" dirty="0" err="1">
                <a:solidFill>
                  <a:srgbClr val="24292F"/>
                </a:solidFill>
                <a:latin typeface="-apple-system"/>
              </a:rPr>
              <a:t>Crossorigin</a:t>
            </a:r>
            <a:r>
              <a:rPr lang="tr-TR" sz="2400" b="1" dirty="0">
                <a:solidFill>
                  <a:srgbClr val="24292F"/>
                </a:solidFill>
                <a:latin typeface="-apple-system"/>
              </a:rPr>
              <a:t>: </a:t>
            </a:r>
          </a:p>
          <a:p>
            <a:pPr lvl="1"/>
            <a:r>
              <a:rPr lang="tr-TR" dirty="0"/>
              <a:t>Kaynak farklı bir Köken üzerindeki bir sunucudan yüklendiğinde kullanılan seçenekleri tanımlar. (Burada </a:t>
            </a:r>
            <a:r>
              <a:rPr lang="tr-TR" dirty="0" err="1"/>
              <a:t>CORS'a</a:t>
            </a:r>
            <a:r>
              <a:rPr lang="tr-TR" dirty="0"/>
              <a:t> bakınız: </a:t>
            </a:r>
            <a:r>
              <a:rPr lang="tr-TR" dirty="0">
                <a:hlinkClick r:id="rId3"/>
              </a:rPr>
              <a:t>https://developer.mozilla.org/en-US/docs/Web/HTTP/CORS</a:t>
            </a:r>
            <a:r>
              <a:rPr lang="tr-TR" dirty="0"/>
              <a:t> ). Tarayıcı tarafından gönderilen HTTP isteğini etkili bir şekilde değiştirir. Eğer "</a:t>
            </a:r>
            <a:r>
              <a:rPr lang="tr-TR" dirty="0" err="1"/>
              <a:t>crossorigin</a:t>
            </a:r>
            <a:r>
              <a:rPr lang="tr-TR" dirty="0"/>
              <a:t>" niteliği eklenirse - bu aşağıda gösterildiği gibi HTTP isteğine </a:t>
            </a:r>
          </a:p>
          <a:p>
            <a:endParaRPr lang="tr-TR" b="1" dirty="0"/>
          </a:p>
          <a:p>
            <a:r>
              <a:rPr lang="tr-TR" b="1" dirty="0"/>
              <a:t>Kaynak: </a:t>
            </a:r>
            <a:r>
              <a:rPr lang="tr-TR" dirty="0"/>
              <a:t>&lt;</a:t>
            </a:r>
            <a:r>
              <a:rPr lang="tr-TR" dirty="0" err="1"/>
              <a:t>Origin</a:t>
            </a:r>
            <a:r>
              <a:rPr lang="tr-TR" dirty="0"/>
              <a:t>&gt; anahtar-değer çiftinin eklenmesine neden olacaktır.</a:t>
            </a:r>
          </a:p>
          <a:p>
            <a:endParaRPr lang="tr-TR" dirty="0"/>
          </a:p>
          <a:p>
            <a:r>
              <a:rPr lang="tr-TR" dirty="0" err="1"/>
              <a:t>Crossorigin</a:t>
            </a:r>
            <a:r>
              <a:rPr lang="tr-TR" dirty="0"/>
              <a:t> «anonim» ve «kullanım bilgileri» şeklinde ayarlanabilir.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17765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308324"/>
          </a:xfrm>
          <a:prstGeom prst="rect">
            <a:avLst/>
          </a:prstGeom>
          <a:noFill/>
        </p:spPr>
        <p:txBody>
          <a:bodyPr wrap="square" rtlCol="0">
            <a:spAutoFit/>
          </a:bodyPr>
          <a:lstStyle/>
          <a:p>
            <a:r>
              <a:rPr lang="tr-TR" b="1" dirty="0" err="1">
                <a:solidFill>
                  <a:srgbClr val="24292F"/>
                </a:solidFill>
                <a:latin typeface="-apple-system"/>
              </a:rPr>
              <a:t>Crossorigin</a:t>
            </a:r>
            <a:r>
              <a:rPr lang="tr-TR" b="1" dirty="0">
                <a:solidFill>
                  <a:srgbClr val="24292F"/>
                </a:solidFill>
                <a:latin typeface="-apple-system"/>
              </a:rPr>
              <a:t>: </a:t>
            </a:r>
          </a:p>
          <a:p>
            <a:endParaRPr lang="tr-TR" dirty="0"/>
          </a:p>
          <a:p>
            <a:r>
              <a:rPr lang="tr-TR" dirty="0"/>
              <a:t>Tarayıcının çalıştırması için eşleştirilmesi gereken kaynağın (sağlama toplamı gibi) değerini tanımlar. </a:t>
            </a:r>
            <a:r>
              <a:rPr lang="tr-TR" dirty="0" err="1"/>
              <a:t>Hash</a:t>
            </a:r>
            <a:r>
              <a:rPr lang="tr-TR" dirty="0"/>
              <a:t>, dosyanın değiştirilmemiş olmasını ve beklenen verileri içermesini sağlar. Bu şekilde tarayıcı farklı (örneğin, kötü amaçlı) kaynakları yüklemeyecektir. </a:t>
            </a:r>
            <a:r>
              <a:rPr lang="tr-TR" dirty="0" err="1"/>
              <a:t>JavaScript</a:t>
            </a:r>
            <a:r>
              <a:rPr lang="tr-TR" dirty="0"/>
              <a:t> dosyalarınızın </a:t>
            </a:r>
            <a:r>
              <a:rPr lang="tr-TR" dirty="0" err="1"/>
              <a:t>CDN'de</a:t>
            </a:r>
            <a:r>
              <a:rPr lang="tr-TR" dirty="0"/>
              <a:t> </a:t>
            </a:r>
            <a:r>
              <a:rPr lang="tr-TR" dirty="0" err="1"/>
              <a:t>hacklendiği</a:t>
            </a:r>
            <a:r>
              <a:rPr lang="tr-TR" dirty="0"/>
              <a:t> durumu hayal edin ve bunu bilmenin bir yolu yoktu. Bütünlük özelliği, uyuşmayan içeriği yüklemeyi önler.</a:t>
            </a:r>
          </a:p>
          <a:p>
            <a:endParaRPr lang="tr-TR" dirty="0"/>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52121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291830" y="1127177"/>
            <a:ext cx="10501460" cy="3600986"/>
          </a:xfrm>
          <a:prstGeom prst="rect">
            <a:avLst/>
          </a:prstGeom>
          <a:noFill/>
        </p:spPr>
        <p:txBody>
          <a:bodyPr wrap="square" rtlCol="0">
            <a:spAutoFit/>
          </a:bodyPr>
          <a:lstStyle/>
          <a:p>
            <a:r>
              <a:rPr lang="tr-TR" sz="2400" b="1" dirty="0">
                <a:solidFill>
                  <a:srgbClr val="24292F"/>
                </a:solidFill>
                <a:latin typeface="-apple-system"/>
              </a:rPr>
              <a:t>2) CDN nedir?</a:t>
            </a:r>
          </a:p>
          <a:p>
            <a:endParaRPr lang="tr-TR" sz="2400" b="1" dirty="0">
              <a:solidFill>
                <a:srgbClr val="24292F"/>
              </a:solidFill>
              <a:latin typeface="-apple-system"/>
            </a:endParaRPr>
          </a:p>
          <a:p>
            <a:r>
              <a:rPr lang="tr-TR" b="1" dirty="0"/>
              <a:t>Content </a:t>
            </a:r>
            <a:r>
              <a:rPr lang="tr-TR" b="1" dirty="0" err="1"/>
              <a:t>delivery</a:t>
            </a:r>
            <a:r>
              <a:rPr lang="tr-TR" b="1" dirty="0"/>
              <a:t> network</a:t>
            </a:r>
            <a:r>
              <a:rPr lang="tr-TR" dirty="0"/>
              <a:t>, internet üzerindeki birçok veri merkezinde bulunan dağınık ve geniş bir sunucu sistemidir. </a:t>
            </a:r>
            <a:r>
              <a:rPr lang="tr-TR" dirty="0" err="1"/>
              <a:t>CDN'nin</a:t>
            </a:r>
            <a:r>
              <a:rPr lang="tr-TR" dirty="0"/>
              <a:t> amacı kesintisiz bir şekilde yüksek performans ile son kullanıcılara içerik sunmaktır.</a:t>
            </a:r>
          </a:p>
          <a:p>
            <a:endParaRPr lang="tr-TR" dirty="0"/>
          </a:p>
          <a:p>
            <a:r>
              <a:rPr lang="tr-TR" dirty="0"/>
              <a:t>Genellikle web siteleri, faaliyet gösterdikleri ülkede, belli bir </a:t>
            </a:r>
            <a:r>
              <a:rPr lang="tr-TR" dirty="0" err="1"/>
              <a:t>lokasyonda</a:t>
            </a:r>
            <a:r>
              <a:rPr lang="tr-TR" dirty="0"/>
              <a:t> bulunan tek bir sunucudan yayın yaparlar. Uluslararası kitleye hitap eden web site, </a:t>
            </a:r>
            <a:r>
              <a:rPr lang="tr-TR" dirty="0" err="1"/>
              <a:t>blog</a:t>
            </a:r>
            <a:r>
              <a:rPr lang="tr-TR" dirty="0"/>
              <a:t> ve platformların, içerik dağıtım ağı hizmeti alması şarttır. Farklı ülkelerden giriş yapılan bir web sitesi, CDN hizmeti aldığında içeriklerin yüklenme hızı artar. Diyelim ki, Amerika’daki bir kullanıcı web sitenizi ziyaret etmek istiyor ve sizin de sunucunuz Türkiye’de yer alıyor. Bu durumda site hızınız düşer ve yavaş açılır. Fakat </a:t>
            </a:r>
            <a:r>
              <a:rPr lang="tr-TR" dirty="0" err="1"/>
              <a:t>content</a:t>
            </a:r>
            <a:r>
              <a:rPr lang="tr-TR" dirty="0"/>
              <a:t> </a:t>
            </a:r>
            <a:r>
              <a:rPr lang="tr-TR" dirty="0" err="1"/>
              <a:t>delivery</a:t>
            </a:r>
            <a:r>
              <a:rPr lang="tr-TR"/>
              <a:t> network hizmetinden faydalandığınızda, sunucunuz Türkiye’de yer alsa bile Amerika’dan sitenize giren bir kullanıcıya New York’tan, Japonya’dan sitenize ulaşmaya çalışan bir kullanıcıya ise Tokyo üzerinden içerikleriniz iletilir.</a:t>
            </a:r>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26712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369880"/>
          </a:xfrm>
          <a:prstGeom prst="rect">
            <a:avLst/>
          </a:prstGeom>
          <a:noFill/>
        </p:spPr>
        <p:txBody>
          <a:bodyPr wrap="square" rtlCol="0">
            <a:spAutoFit/>
          </a:bodyPr>
          <a:lstStyle/>
          <a:p>
            <a:pPr marL="342900" indent="-342900">
              <a:buAutoNum type="arabicParenR"/>
            </a:pPr>
            <a:r>
              <a:rPr lang="tr-TR" sz="2400" b="1" i="0" dirty="0">
                <a:solidFill>
                  <a:srgbClr val="24292F"/>
                </a:solidFill>
                <a:effectLst/>
                <a:latin typeface="-apple-system"/>
              </a:rPr>
              <a:t>URL ve URI arasındaki farklar nelerdir?</a:t>
            </a:r>
          </a:p>
          <a:p>
            <a:endParaRPr lang="tr-TR" b="1" dirty="0">
              <a:solidFill>
                <a:srgbClr val="24292F"/>
              </a:solidFill>
              <a:latin typeface="-apple-system"/>
            </a:endParaRPr>
          </a:p>
          <a:p>
            <a:r>
              <a:rPr lang="tr-TR" sz="1400" dirty="0">
                <a:solidFill>
                  <a:srgbClr val="24292F"/>
                </a:solidFill>
                <a:latin typeface="-apple-system"/>
              </a:rPr>
              <a:t>URL (</a:t>
            </a:r>
            <a:r>
              <a:rPr lang="tr-TR" sz="1400" b="1" dirty="0" err="1">
                <a:solidFill>
                  <a:srgbClr val="24292F"/>
                </a:solidFill>
                <a:latin typeface="-apple-system"/>
              </a:rPr>
              <a:t>U</a:t>
            </a:r>
            <a:r>
              <a:rPr lang="tr-TR" sz="1400" dirty="0" err="1">
                <a:solidFill>
                  <a:srgbClr val="24292F"/>
                </a:solidFill>
                <a:latin typeface="-apple-system"/>
              </a:rPr>
              <a:t>niform</a:t>
            </a:r>
            <a:r>
              <a:rPr lang="tr-TR" sz="1400" dirty="0">
                <a:solidFill>
                  <a:srgbClr val="24292F"/>
                </a:solidFill>
                <a:latin typeface="-apple-system"/>
              </a:rPr>
              <a:t> </a:t>
            </a:r>
            <a:r>
              <a:rPr lang="tr-TR" sz="1400" b="1" dirty="0">
                <a:solidFill>
                  <a:srgbClr val="24292F"/>
                </a:solidFill>
                <a:latin typeface="-apple-system"/>
              </a:rPr>
              <a:t>R</a:t>
            </a:r>
            <a:r>
              <a:rPr lang="tr-TR" sz="1400" dirty="0">
                <a:solidFill>
                  <a:srgbClr val="24292F"/>
                </a:solidFill>
                <a:latin typeface="-apple-system"/>
              </a:rPr>
              <a:t>esource </a:t>
            </a:r>
            <a:r>
              <a:rPr lang="tr-TR" sz="1400" b="1" dirty="0" err="1">
                <a:solidFill>
                  <a:srgbClr val="24292F"/>
                </a:solidFill>
                <a:latin typeface="-apple-system"/>
              </a:rPr>
              <a:t>L</a:t>
            </a:r>
            <a:r>
              <a:rPr lang="tr-TR" sz="1400" dirty="0" err="1">
                <a:solidFill>
                  <a:srgbClr val="24292F"/>
                </a:solidFill>
                <a:latin typeface="-apple-system"/>
              </a:rPr>
              <a:t>ocator</a:t>
            </a:r>
            <a:r>
              <a:rPr lang="tr-TR" sz="1400" dirty="0">
                <a:solidFill>
                  <a:srgbClr val="24292F"/>
                </a:solidFill>
                <a:latin typeface="-apple-system"/>
              </a:rPr>
              <a:t>) bir web sayfasının konumunu gösterir. Örneğin https://www.patika.dev/ bir URL’dir.</a:t>
            </a:r>
          </a:p>
          <a:p>
            <a:endParaRPr lang="tr-TR" sz="1400" i="0" dirty="0">
              <a:solidFill>
                <a:srgbClr val="24292F"/>
              </a:solidFill>
              <a:effectLst/>
              <a:latin typeface="-apple-system"/>
            </a:endParaRPr>
          </a:p>
          <a:p>
            <a:r>
              <a:rPr lang="tr-TR" sz="1400" dirty="0">
                <a:solidFill>
                  <a:srgbClr val="24292F"/>
                </a:solidFill>
                <a:latin typeface="-apple-system"/>
              </a:rPr>
              <a:t>URI (</a:t>
            </a:r>
            <a:r>
              <a:rPr lang="tr-TR" sz="1400" b="1" dirty="0" err="1">
                <a:solidFill>
                  <a:srgbClr val="24292F"/>
                </a:solidFill>
                <a:latin typeface="-apple-system"/>
              </a:rPr>
              <a:t>U</a:t>
            </a:r>
            <a:r>
              <a:rPr lang="tr-TR" sz="1400" dirty="0" err="1">
                <a:solidFill>
                  <a:srgbClr val="24292F"/>
                </a:solidFill>
                <a:latin typeface="-apple-system"/>
              </a:rPr>
              <a:t>niform</a:t>
            </a:r>
            <a:r>
              <a:rPr lang="tr-TR" sz="1400" dirty="0">
                <a:solidFill>
                  <a:srgbClr val="24292F"/>
                </a:solidFill>
                <a:latin typeface="-apple-system"/>
              </a:rPr>
              <a:t> </a:t>
            </a:r>
            <a:r>
              <a:rPr lang="tr-TR" sz="1400" b="1" dirty="0">
                <a:solidFill>
                  <a:srgbClr val="24292F"/>
                </a:solidFill>
                <a:latin typeface="-apple-system"/>
              </a:rPr>
              <a:t>R</a:t>
            </a:r>
            <a:r>
              <a:rPr lang="tr-TR" sz="1400" dirty="0">
                <a:solidFill>
                  <a:srgbClr val="24292F"/>
                </a:solidFill>
                <a:latin typeface="-apple-system"/>
              </a:rPr>
              <a:t>esource </a:t>
            </a:r>
            <a:r>
              <a:rPr lang="tr-TR" sz="1400" b="1" dirty="0" err="1">
                <a:solidFill>
                  <a:srgbClr val="24292F"/>
                </a:solidFill>
                <a:latin typeface="-apple-system"/>
              </a:rPr>
              <a:t>I</a:t>
            </a:r>
            <a:r>
              <a:rPr lang="tr-TR" sz="1400" dirty="0" err="1">
                <a:solidFill>
                  <a:srgbClr val="24292F"/>
                </a:solidFill>
                <a:latin typeface="-apple-system"/>
              </a:rPr>
              <a:t>dentifier</a:t>
            </a:r>
            <a:r>
              <a:rPr lang="tr-TR" sz="1400" dirty="0">
                <a:solidFill>
                  <a:srgbClr val="24292F"/>
                </a:solidFill>
                <a:latin typeface="-apple-system"/>
              </a:rPr>
              <a:t>) ise bir web sayfasında kaynağı gösterir. https://app.patika.dev/courses/java-spring-boot/ bir </a:t>
            </a:r>
            <a:r>
              <a:rPr lang="tr-TR" sz="1400" dirty="0" err="1">
                <a:solidFill>
                  <a:srgbClr val="24292F"/>
                </a:solidFill>
                <a:latin typeface="-apple-system"/>
              </a:rPr>
              <a:t>URI’dir</a:t>
            </a:r>
            <a:r>
              <a:rPr lang="tr-TR" sz="1400" dirty="0">
                <a:solidFill>
                  <a:srgbClr val="24292F"/>
                </a:solidFill>
                <a:latin typeface="-apple-system"/>
              </a:rPr>
              <a:t>. </a:t>
            </a:r>
          </a:p>
          <a:p>
            <a:endParaRPr lang="tr-TR" sz="1400" dirty="0">
              <a:solidFill>
                <a:srgbClr val="24292F"/>
              </a:solidFill>
              <a:latin typeface="-apple-system"/>
            </a:endParaRPr>
          </a:p>
          <a:p>
            <a:r>
              <a:rPr lang="tr-TR" sz="1400" dirty="0">
                <a:solidFill>
                  <a:srgbClr val="24292F"/>
                </a:solidFill>
                <a:latin typeface="-apple-system"/>
              </a:rPr>
              <a:t>URL ile URI arasındaki temel fark URI bir kaynağın alt serverda bulunan alt dizine yani alt sayfaya giden URL’nin alt dizinidir.</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53874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2) </a:t>
            </a:r>
            <a:r>
              <a:rPr lang="tr-TR" sz="2400" b="1" i="0" dirty="0">
                <a:solidFill>
                  <a:srgbClr val="24292F"/>
                </a:solidFill>
                <a:effectLst/>
                <a:latin typeface="-apple-system"/>
              </a:rPr>
              <a:t>HTTP yapısı nedir ne için kullanılır?</a:t>
            </a:r>
          </a:p>
          <a:p>
            <a:endParaRPr lang="tr-TR" b="1" dirty="0">
              <a:solidFill>
                <a:srgbClr val="24292F"/>
              </a:solidFill>
              <a:latin typeface="-apple-system"/>
            </a:endParaRPr>
          </a:p>
          <a:p>
            <a:r>
              <a:rPr lang="tr-TR" dirty="0" err="1">
                <a:solidFill>
                  <a:srgbClr val="24292F"/>
                </a:solidFill>
                <a:latin typeface="-apple-system"/>
              </a:rPr>
              <a:t>Hypertext</a:t>
            </a:r>
            <a:r>
              <a:rPr lang="tr-TR" dirty="0">
                <a:solidFill>
                  <a:srgbClr val="24292F"/>
                </a:solidFill>
                <a:latin typeface="-apple-system"/>
              </a:rPr>
              <a:t> Transfer Protocol olarak kısaltılır. İstemciden sunuculara talep gönderme ve gelen cevapların karşılanması için istemci ve sunucu arasındaki bağlantının protokolüdür.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152021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846659"/>
          </a:xfrm>
          <a:prstGeom prst="rect">
            <a:avLst/>
          </a:prstGeom>
          <a:noFill/>
        </p:spPr>
        <p:txBody>
          <a:bodyPr wrap="square" rtlCol="0">
            <a:spAutoFit/>
          </a:bodyPr>
          <a:lstStyle/>
          <a:p>
            <a:pPr algn="l"/>
            <a:r>
              <a:rPr lang="tr-TR" sz="2400" b="1" dirty="0">
                <a:solidFill>
                  <a:srgbClr val="24292F"/>
                </a:solidFill>
                <a:latin typeface="-apple-system"/>
              </a:rPr>
              <a:t>3) </a:t>
            </a:r>
            <a:r>
              <a:rPr lang="tr-TR" sz="2400" b="1" i="0" dirty="0" err="1">
                <a:solidFill>
                  <a:srgbClr val="24292F"/>
                </a:solidFill>
                <a:effectLst/>
                <a:latin typeface="-apple-system"/>
              </a:rPr>
              <a:t>npm</a:t>
            </a:r>
            <a:r>
              <a:rPr lang="tr-TR" sz="2400" b="1" i="0" dirty="0">
                <a:solidFill>
                  <a:srgbClr val="24292F"/>
                </a:solidFill>
                <a:effectLst/>
                <a:latin typeface="-apple-system"/>
              </a:rPr>
              <a:t> </a:t>
            </a:r>
            <a:r>
              <a:rPr lang="tr-TR" sz="2400" b="1" i="0" dirty="0" err="1">
                <a:solidFill>
                  <a:srgbClr val="24292F"/>
                </a:solidFill>
                <a:effectLst/>
                <a:latin typeface="-apple-system"/>
              </a:rPr>
              <a:t>nodejs</a:t>
            </a:r>
            <a:r>
              <a:rPr lang="tr-TR" sz="2400" b="1" i="0" dirty="0">
                <a:solidFill>
                  <a:srgbClr val="24292F"/>
                </a:solidFill>
                <a:effectLst/>
                <a:latin typeface="-apple-system"/>
              </a:rPr>
              <a:t> nedir?</a:t>
            </a:r>
          </a:p>
          <a:p>
            <a:endParaRPr lang="tr-TR" b="1" dirty="0">
              <a:solidFill>
                <a:srgbClr val="24292F"/>
              </a:solidFill>
              <a:latin typeface="-apple-system"/>
            </a:endParaRPr>
          </a:p>
          <a:p>
            <a:r>
              <a:rPr lang="tr-TR" dirty="0">
                <a:solidFill>
                  <a:srgbClr val="24292F"/>
                </a:solidFill>
                <a:latin typeface="-apple-system"/>
              </a:rPr>
              <a:t>NPM </a:t>
            </a:r>
            <a:r>
              <a:rPr lang="tr-TR" dirty="0" err="1">
                <a:solidFill>
                  <a:srgbClr val="24292F"/>
                </a:solidFill>
                <a:latin typeface="-apple-system"/>
              </a:rPr>
              <a:t>javascript</a:t>
            </a:r>
            <a:r>
              <a:rPr lang="tr-TR" dirty="0">
                <a:solidFill>
                  <a:srgbClr val="24292F"/>
                </a:solidFill>
                <a:latin typeface="-apple-system"/>
              </a:rPr>
              <a:t> dili için geliştirilen bir paket yönetim aracıdır. </a:t>
            </a:r>
            <a:r>
              <a:rPr lang="tr-TR" dirty="0" err="1">
                <a:solidFill>
                  <a:srgbClr val="24292F"/>
                </a:solidFill>
                <a:latin typeface="-apple-system"/>
              </a:rPr>
              <a:t>Nodejs</a:t>
            </a:r>
            <a:r>
              <a:rPr lang="tr-TR" dirty="0">
                <a:solidFill>
                  <a:srgbClr val="24292F"/>
                </a:solidFill>
                <a:latin typeface="-apple-system"/>
              </a:rPr>
              <a:t> </a:t>
            </a:r>
            <a:r>
              <a:rPr lang="tr-TR" dirty="0" err="1">
                <a:solidFill>
                  <a:srgbClr val="24292F"/>
                </a:solidFill>
                <a:latin typeface="-apple-system"/>
              </a:rPr>
              <a:t>javascript</a:t>
            </a:r>
            <a:r>
              <a:rPr lang="tr-TR" dirty="0">
                <a:solidFill>
                  <a:srgbClr val="24292F"/>
                </a:solidFill>
                <a:latin typeface="-apple-system"/>
              </a:rPr>
              <a:t> dili kullanılarak </a:t>
            </a:r>
            <a:r>
              <a:rPr lang="tr-TR" dirty="0" err="1">
                <a:solidFill>
                  <a:srgbClr val="24292F"/>
                </a:solidFill>
                <a:latin typeface="-apple-system"/>
              </a:rPr>
              <a:t>backend</a:t>
            </a:r>
            <a:r>
              <a:rPr lang="tr-TR" dirty="0">
                <a:solidFill>
                  <a:srgbClr val="24292F"/>
                </a:solidFill>
                <a:latin typeface="-apple-system"/>
              </a:rPr>
              <a:t> uygulamalarının yazılmasını sağlayan bir </a:t>
            </a:r>
            <a:r>
              <a:rPr lang="tr-TR" dirty="0" err="1">
                <a:solidFill>
                  <a:srgbClr val="24292F"/>
                </a:solidFill>
                <a:latin typeface="-apple-system"/>
              </a:rPr>
              <a:t>js</a:t>
            </a:r>
            <a:r>
              <a:rPr lang="tr-TR" dirty="0">
                <a:solidFill>
                  <a:srgbClr val="24292F"/>
                </a:solidFill>
                <a:latin typeface="-apple-system"/>
              </a:rPr>
              <a:t> </a:t>
            </a:r>
            <a:r>
              <a:rPr lang="tr-TR" dirty="0" err="1">
                <a:solidFill>
                  <a:srgbClr val="24292F"/>
                </a:solidFill>
                <a:latin typeface="-apple-system"/>
              </a:rPr>
              <a:t>framework</a:t>
            </a:r>
            <a:r>
              <a:rPr lang="tr-TR" dirty="0">
                <a:solidFill>
                  <a:srgbClr val="24292F"/>
                </a:solidFill>
                <a:latin typeface="-apple-system"/>
              </a:rPr>
              <a:t> dür. </a:t>
            </a:r>
            <a:r>
              <a:rPr lang="tr-TR" dirty="0" err="1">
                <a:solidFill>
                  <a:srgbClr val="24292F"/>
                </a:solidFill>
                <a:latin typeface="-apple-system"/>
              </a:rPr>
              <a:t>Nodejs</a:t>
            </a:r>
            <a:r>
              <a:rPr lang="tr-TR" dirty="0">
                <a:solidFill>
                  <a:srgbClr val="24292F"/>
                </a:solidFill>
                <a:latin typeface="-apple-system"/>
              </a:rPr>
              <a:t> standart olarak </a:t>
            </a:r>
            <a:r>
              <a:rPr lang="tr-TR" dirty="0" err="1">
                <a:solidFill>
                  <a:srgbClr val="24292F"/>
                </a:solidFill>
                <a:latin typeface="-apple-system"/>
              </a:rPr>
              <a:t>npm</a:t>
            </a:r>
            <a:r>
              <a:rPr lang="tr-TR" dirty="0">
                <a:solidFill>
                  <a:srgbClr val="24292F"/>
                </a:solidFill>
                <a:latin typeface="-apple-system"/>
              </a:rPr>
              <a:t> paket yönetim sistemini kabul eder.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09529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569660"/>
          </a:xfrm>
          <a:prstGeom prst="rect">
            <a:avLst/>
          </a:prstGeom>
          <a:noFill/>
        </p:spPr>
        <p:txBody>
          <a:bodyPr wrap="square" rtlCol="0">
            <a:spAutoFit/>
          </a:bodyPr>
          <a:lstStyle/>
          <a:p>
            <a:pPr algn="l"/>
            <a:r>
              <a:rPr lang="tr-TR" sz="2400" b="1" dirty="0">
                <a:solidFill>
                  <a:srgbClr val="24292F"/>
                </a:solidFill>
                <a:latin typeface="-apple-system"/>
              </a:rPr>
              <a:t>4) </a:t>
            </a:r>
            <a:r>
              <a:rPr lang="tr-TR" sz="2400" b="1" i="0" dirty="0">
                <a:solidFill>
                  <a:srgbClr val="24292F"/>
                </a:solidFill>
                <a:effectLst/>
                <a:latin typeface="-apple-system"/>
              </a:rPr>
              <a:t>Neden </a:t>
            </a:r>
            <a:r>
              <a:rPr lang="tr-TR" sz="2400" b="1" i="0" dirty="0" err="1">
                <a:solidFill>
                  <a:srgbClr val="24292F"/>
                </a:solidFill>
                <a:effectLst/>
                <a:latin typeface="-apple-system"/>
              </a:rPr>
              <a:t>java</a:t>
            </a:r>
            <a:r>
              <a:rPr lang="tr-TR" sz="2400" b="1" i="0" dirty="0">
                <a:solidFill>
                  <a:srgbClr val="24292F"/>
                </a:solidFill>
                <a:effectLst/>
                <a:latin typeface="-apple-system"/>
              </a:rPr>
              <a:t> 8 kullanılıyor?</a:t>
            </a:r>
          </a:p>
          <a:p>
            <a:endParaRPr lang="tr-TR" b="1" dirty="0">
              <a:solidFill>
                <a:srgbClr val="24292F"/>
              </a:solidFill>
              <a:latin typeface="-apple-system"/>
            </a:endParaRPr>
          </a:p>
          <a:p>
            <a:r>
              <a:rPr lang="tr-TR" dirty="0">
                <a:solidFill>
                  <a:srgbClr val="24292F"/>
                </a:solidFill>
                <a:latin typeface="-apple-system"/>
              </a:rPr>
              <a:t>Java 8 uzun süreli destek (</a:t>
            </a:r>
            <a:r>
              <a:rPr lang="tr-TR" dirty="0" err="1">
                <a:solidFill>
                  <a:srgbClr val="24292F"/>
                </a:solidFill>
                <a:latin typeface="-apple-system"/>
              </a:rPr>
              <a:t>Long</a:t>
            </a:r>
            <a:r>
              <a:rPr lang="tr-TR" dirty="0">
                <a:solidFill>
                  <a:srgbClr val="24292F"/>
                </a:solidFill>
                <a:latin typeface="-apple-system"/>
              </a:rPr>
              <a:t> </a:t>
            </a:r>
            <a:r>
              <a:rPr lang="tr-TR" dirty="0" err="1">
                <a:solidFill>
                  <a:srgbClr val="24292F"/>
                </a:solidFill>
                <a:latin typeface="-apple-system"/>
              </a:rPr>
              <a:t>Term</a:t>
            </a:r>
            <a:r>
              <a:rPr lang="tr-TR" dirty="0">
                <a:solidFill>
                  <a:srgbClr val="24292F"/>
                </a:solidFill>
                <a:latin typeface="-apple-system"/>
              </a:rPr>
              <a:t> </a:t>
            </a:r>
            <a:r>
              <a:rPr lang="tr-TR" dirty="0" err="1">
                <a:solidFill>
                  <a:srgbClr val="24292F"/>
                </a:solidFill>
                <a:latin typeface="-apple-system"/>
              </a:rPr>
              <a:t>Support</a:t>
            </a:r>
            <a:r>
              <a:rPr lang="tr-TR" dirty="0">
                <a:solidFill>
                  <a:srgbClr val="24292F"/>
                </a:solidFill>
                <a:latin typeface="-apple-system"/>
              </a:rPr>
              <a:t>) sağlamaktadır. Bir diğer LTS sürümü olarak Java 11 karşımıza çıkmaktadır. Java 8 kararlı sürüm olduğu için 18 Mart 2014 tarihinden bu güne </a:t>
            </a:r>
            <a:r>
              <a:rPr lang="tr-TR">
                <a:solidFill>
                  <a:srgbClr val="24292F"/>
                </a:solidFill>
                <a:latin typeface="-apple-system"/>
              </a:rPr>
              <a:t>hala kullanılmaktadır.</a:t>
            </a:r>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88923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2400657"/>
          </a:xfrm>
          <a:prstGeom prst="rect">
            <a:avLst/>
          </a:prstGeom>
          <a:noFill/>
        </p:spPr>
        <p:txBody>
          <a:bodyPr wrap="square" rtlCol="0">
            <a:spAutoFit/>
          </a:bodyPr>
          <a:lstStyle/>
          <a:p>
            <a:pPr algn="l"/>
            <a:r>
              <a:rPr lang="tr-TR" sz="2400" b="1" dirty="0">
                <a:solidFill>
                  <a:srgbClr val="24292F"/>
                </a:solidFill>
                <a:latin typeface="-apple-system"/>
              </a:rPr>
              <a:t>1) </a:t>
            </a:r>
            <a:r>
              <a:rPr lang="tr-TR" sz="2400" b="1" i="0" dirty="0">
                <a:solidFill>
                  <a:srgbClr val="24292F"/>
                </a:solidFill>
                <a:effectLst/>
                <a:latin typeface="-apple-system"/>
              </a:rPr>
              <a:t>XML ve HTML5 arasındaki farklar nelerdir?</a:t>
            </a:r>
          </a:p>
          <a:p>
            <a:endParaRPr lang="tr-TR" b="1" dirty="0">
              <a:solidFill>
                <a:srgbClr val="24292F"/>
              </a:solidFill>
              <a:latin typeface="-apple-system"/>
            </a:endParaRPr>
          </a:p>
          <a:p>
            <a:r>
              <a:rPr lang="tr-TR" dirty="0">
                <a:solidFill>
                  <a:srgbClr val="24292F"/>
                </a:solidFill>
                <a:latin typeface="-apple-system"/>
              </a:rPr>
              <a:t>HTML5 dosyalarını oluşturmak için önceden belirlenmiş etiketler mevcuttur. XML dosyalarının etiket yapısını geliştirici belirler. </a:t>
            </a:r>
          </a:p>
          <a:p>
            <a:endParaRPr lang="tr-TR" dirty="0">
              <a:solidFill>
                <a:srgbClr val="24292F"/>
              </a:solidFill>
              <a:latin typeface="-apple-system"/>
            </a:endParaRPr>
          </a:p>
          <a:p>
            <a:r>
              <a:rPr lang="tr-TR" dirty="0">
                <a:solidFill>
                  <a:srgbClr val="24292F"/>
                </a:solidFill>
                <a:latin typeface="-apple-system"/>
              </a:rPr>
              <a:t>XML verileri tanımlamak ve </a:t>
            </a:r>
            <a:r>
              <a:rPr lang="tr-TR" dirty="0" err="1">
                <a:solidFill>
                  <a:srgbClr val="24292F"/>
                </a:solidFill>
                <a:latin typeface="-apple-system"/>
              </a:rPr>
              <a:t>API’ler</a:t>
            </a:r>
            <a:r>
              <a:rPr lang="tr-TR" dirty="0">
                <a:solidFill>
                  <a:srgbClr val="24292F"/>
                </a:solidFill>
                <a:latin typeface="-apple-system"/>
              </a:rPr>
              <a:t> arası haberleşme için kullanılırken HTML5 verileri biçimlendirmek için kullanılır.</a:t>
            </a: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143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846659"/>
          </a:xfrm>
          <a:prstGeom prst="rect">
            <a:avLst/>
          </a:prstGeom>
          <a:noFill/>
        </p:spPr>
        <p:txBody>
          <a:bodyPr wrap="square" rtlCol="0">
            <a:spAutoFit/>
          </a:bodyPr>
          <a:lstStyle/>
          <a:p>
            <a:pPr algn="l"/>
            <a:r>
              <a:rPr lang="tr-TR" sz="2400" b="1" dirty="0">
                <a:solidFill>
                  <a:srgbClr val="24292F"/>
                </a:solidFill>
                <a:latin typeface="-apple-system"/>
              </a:rPr>
              <a:t>2) </a:t>
            </a:r>
            <a:r>
              <a:rPr lang="tr-TR" sz="2400" b="1" i="0" dirty="0" err="1">
                <a:solidFill>
                  <a:srgbClr val="24292F"/>
                </a:solidFill>
                <a:effectLst/>
                <a:latin typeface="-apple-system"/>
              </a:rPr>
              <a:t>Semantic</a:t>
            </a:r>
            <a:r>
              <a:rPr lang="tr-TR" sz="2400" b="1" i="0" dirty="0">
                <a:solidFill>
                  <a:srgbClr val="24292F"/>
                </a:solidFill>
                <a:effectLst/>
                <a:latin typeface="-apple-system"/>
              </a:rPr>
              <a:t> etiket nedir?</a:t>
            </a:r>
          </a:p>
          <a:p>
            <a:endParaRPr lang="tr-TR" b="1" dirty="0">
              <a:solidFill>
                <a:srgbClr val="24292F"/>
              </a:solidFill>
              <a:latin typeface="-apple-system"/>
            </a:endParaRPr>
          </a:p>
          <a:p>
            <a:r>
              <a:rPr lang="tr-TR" dirty="0" err="1">
                <a:solidFill>
                  <a:srgbClr val="24292F"/>
                </a:solidFill>
                <a:latin typeface="-apple-system"/>
              </a:rPr>
              <a:t>Semantic</a:t>
            </a:r>
            <a:r>
              <a:rPr lang="tr-TR" dirty="0">
                <a:solidFill>
                  <a:srgbClr val="24292F"/>
                </a:solidFill>
                <a:latin typeface="-apple-system"/>
              </a:rPr>
              <a:t> etiketler tarayıcılar, web örümcekleri ve </a:t>
            </a:r>
            <a:r>
              <a:rPr lang="tr-TR" dirty="0" err="1">
                <a:solidFill>
                  <a:srgbClr val="24292F"/>
                </a:solidFill>
                <a:latin typeface="-apple-system"/>
              </a:rPr>
              <a:t>developerlar</a:t>
            </a:r>
            <a:r>
              <a:rPr lang="tr-TR" dirty="0">
                <a:solidFill>
                  <a:srgbClr val="24292F"/>
                </a:solidFill>
                <a:latin typeface="-apple-system"/>
              </a:rPr>
              <a:t> tarafından içeriğin bir anlam ifade ettiği anlamına gelir. Örneğin: </a:t>
            </a:r>
            <a:r>
              <a:rPr lang="tr-TR" dirty="0" err="1">
                <a:solidFill>
                  <a:srgbClr val="24292F"/>
                </a:solidFill>
                <a:latin typeface="-apple-system"/>
              </a:rPr>
              <a:t>footer</a:t>
            </a:r>
            <a:r>
              <a:rPr lang="tr-TR" dirty="0">
                <a:solidFill>
                  <a:srgbClr val="24292F"/>
                </a:solidFill>
                <a:latin typeface="-apple-system"/>
              </a:rPr>
              <a:t>, aside .. </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38684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1661993"/>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a:p>
            <a:pPr algn="l"/>
            <a:endParaRPr lang="tr-TR" sz="2400" b="1" dirty="0">
              <a:solidFill>
                <a:srgbClr val="24292F"/>
              </a:solidFill>
              <a:latin typeface="-apple-system"/>
            </a:endParaRPr>
          </a:p>
          <a:p>
            <a:r>
              <a:rPr lang="tr-TR" dirty="0">
                <a:solidFill>
                  <a:srgbClr val="24292F"/>
                </a:solidFill>
                <a:latin typeface="-apple-system"/>
              </a:rPr>
              <a:t>Birden çok hücrenin birleştirilerek tek hücre olmasını sağlar.</a:t>
            </a:r>
          </a:p>
          <a:p>
            <a:endParaRPr lang="tr-TR" dirty="0">
              <a:solidFill>
                <a:srgbClr val="24292F"/>
              </a:solidFill>
              <a:latin typeface="-apple-system"/>
            </a:endParaRPr>
          </a:p>
          <a:p>
            <a:endParaRPr lang="tr-TR" dirty="0"/>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Tree>
    <p:extLst>
      <p:ext uri="{BB962C8B-B14F-4D97-AF65-F5344CB8AC3E}">
        <p14:creationId xmlns:p14="http://schemas.microsoft.com/office/powerpoint/2010/main" val="215918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894D552-C42F-C475-16DD-5EA8DFFC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30" y="175098"/>
            <a:ext cx="2315490" cy="603115"/>
          </a:xfrm>
          <a:prstGeom prst="rect">
            <a:avLst/>
          </a:prstGeom>
        </p:spPr>
      </p:pic>
      <p:sp>
        <p:nvSpPr>
          <p:cNvPr id="6" name="Metin kutusu 5">
            <a:extLst>
              <a:ext uri="{FF2B5EF4-FFF2-40B4-BE49-F238E27FC236}">
                <a16:creationId xmlns:a16="http://schemas.microsoft.com/office/drawing/2014/main" id="{6FF56696-AFDF-47E6-38F2-400748118E36}"/>
              </a:ext>
            </a:extLst>
          </p:cNvPr>
          <p:cNvSpPr txBox="1"/>
          <p:nvPr/>
        </p:nvSpPr>
        <p:spPr>
          <a:xfrm>
            <a:off x="499621" y="1192491"/>
            <a:ext cx="10501460" cy="461665"/>
          </a:xfrm>
          <a:prstGeom prst="rect">
            <a:avLst/>
          </a:prstGeom>
          <a:noFill/>
        </p:spPr>
        <p:txBody>
          <a:bodyPr wrap="square" rtlCol="0">
            <a:spAutoFit/>
          </a:bodyPr>
          <a:lstStyle/>
          <a:p>
            <a:pPr algn="l"/>
            <a:r>
              <a:rPr lang="tr-TR" sz="2400" b="1" dirty="0">
                <a:solidFill>
                  <a:srgbClr val="24292F"/>
                </a:solidFill>
                <a:latin typeface="-apple-system"/>
              </a:rPr>
              <a:t>3) </a:t>
            </a:r>
            <a:r>
              <a:rPr lang="tr-TR" sz="2400" b="1" dirty="0" err="1">
                <a:solidFill>
                  <a:srgbClr val="24292F"/>
                </a:solidFill>
                <a:latin typeface="-apple-system"/>
              </a:rPr>
              <a:t>Table</a:t>
            </a:r>
            <a:r>
              <a:rPr lang="tr-TR" sz="2400" b="1" dirty="0">
                <a:solidFill>
                  <a:srgbClr val="24292F"/>
                </a:solidFill>
                <a:latin typeface="-apple-system"/>
              </a:rPr>
              <a:t> </a:t>
            </a:r>
            <a:r>
              <a:rPr lang="tr-TR" sz="2400" b="1" dirty="0" err="1">
                <a:solidFill>
                  <a:srgbClr val="24292F"/>
                </a:solidFill>
                <a:latin typeface="-apple-system"/>
              </a:rPr>
              <a:t>colspan</a:t>
            </a:r>
            <a:r>
              <a:rPr lang="tr-TR" sz="2400" b="1" dirty="0">
                <a:solidFill>
                  <a:srgbClr val="24292F"/>
                </a:solidFill>
                <a:latin typeface="-apple-system"/>
              </a:rPr>
              <a:t> ve </a:t>
            </a:r>
            <a:r>
              <a:rPr lang="tr-TR" sz="2400" b="1" dirty="0" err="1">
                <a:solidFill>
                  <a:srgbClr val="24292F"/>
                </a:solidFill>
                <a:latin typeface="-apple-system"/>
              </a:rPr>
              <a:t>rowspan</a:t>
            </a:r>
            <a:r>
              <a:rPr lang="tr-TR" sz="2400" b="1" dirty="0">
                <a:solidFill>
                  <a:srgbClr val="24292F"/>
                </a:solidFill>
                <a:latin typeface="-apple-system"/>
              </a:rPr>
              <a:t> nedir?</a:t>
            </a:r>
          </a:p>
        </p:txBody>
      </p:sp>
      <p:sp>
        <p:nvSpPr>
          <p:cNvPr id="7" name="Metin kutusu 6">
            <a:extLst>
              <a:ext uri="{FF2B5EF4-FFF2-40B4-BE49-F238E27FC236}">
                <a16:creationId xmlns:a16="http://schemas.microsoft.com/office/drawing/2014/main" id="{005D5E2F-B8FD-3DD0-9BF1-88DB44BA54BE}"/>
              </a:ext>
            </a:extLst>
          </p:cNvPr>
          <p:cNvSpPr txBox="1"/>
          <p:nvPr/>
        </p:nvSpPr>
        <p:spPr>
          <a:xfrm>
            <a:off x="10454327" y="6325385"/>
            <a:ext cx="1574276" cy="307777"/>
          </a:xfrm>
          <a:prstGeom prst="rect">
            <a:avLst/>
          </a:prstGeom>
          <a:noFill/>
        </p:spPr>
        <p:txBody>
          <a:bodyPr wrap="square" rtlCol="0">
            <a:spAutoFit/>
          </a:bodyPr>
          <a:lstStyle/>
          <a:p>
            <a:r>
              <a:rPr lang="tr-TR" sz="1400" dirty="0"/>
              <a:t>İbrahim BAYRAMLI</a:t>
            </a:r>
          </a:p>
        </p:txBody>
      </p:sp>
      <p:sp>
        <p:nvSpPr>
          <p:cNvPr id="8" name="Metin kutusu 7">
            <a:extLst>
              <a:ext uri="{FF2B5EF4-FFF2-40B4-BE49-F238E27FC236}">
                <a16:creationId xmlns:a16="http://schemas.microsoft.com/office/drawing/2014/main" id="{298BB0E4-1D89-AA03-7D2E-E0AF79C22999}"/>
              </a:ext>
            </a:extLst>
          </p:cNvPr>
          <p:cNvSpPr txBox="1"/>
          <p:nvPr/>
        </p:nvSpPr>
        <p:spPr>
          <a:xfrm>
            <a:off x="499621" y="2421330"/>
            <a:ext cx="4232635" cy="4278094"/>
          </a:xfrm>
          <a:prstGeom prst="rect">
            <a:avLst/>
          </a:prstGeom>
          <a:noFill/>
        </p:spPr>
        <p:txBody>
          <a:bodyPr wrap="square" rtlCol="0">
            <a:spAutoFit/>
          </a:bodyPr>
          <a:lstStyle/>
          <a:p>
            <a:pPr algn="l"/>
            <a:r>
              <a:rPr lang="tr-TR" sz="2400" b="1" dirty="0" err="1">
                <a:solidFill>
                  <a:srgbClr val="24292F"/>
                </a:solidFill>
                <a:latin typeface="-apple-system"/>
              </a:rPr>
              <a:t>Colspan</a:t>
            </a:r>
            <a:r>
              <a:rPr lang="tr-TR" sz="2400" b="1" dirty="0">
                <a:solidFill>
                  <a:srgbClr val="24292F"/>
                </a:solidFill>
                <a:latin typeface="-apple-system"/>
              </a:rPr>
              <a:t>:</a:t>
            </a:r>
          </a:p>
          <a:p>
            <a:pPr algn="l"/>
            <a:endParaRPr lang="tr-TR" sz="2400" b="1" dirty="0">
              <a:solidFill>
                <a:srgbClr val="24292F"/>
              </a:solidFill>
              <a:latin typeface="-apple-system"/>
            </a:endParaRPr>
          </a:p>
          <a:p>
            <a:pPr lvl="1"/>
            <a:r>
              <a:rPr lang="en-US" sz="1400" dirty="0">
                <a:solidFill>
                  <a:srgbClr val="24292F"/>
                </a:solidFill>
                <a:latin typeface="Source Sans Pro" panose="020B0604020202020204" pitchFamily="34" charset="0"/>
              </a:rPr>
              <a:t>&lt;table style="width:100%"&gt;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 </a:t>
            </a:r>
            <a:r>
              <a:rPr lang="en-US" sz="1400" dirty="0" err="1">
                <a:solidFill>
                  <a:srgbClr val="24292F"/>
                </a:solidFill>
                <a:latin typeface="Source Sans Pro" panose="020B0604020202020204" pitchFamily="34" charset="0"/>
              </a:rPr>
              <a:t>colspan</a:t>
            </a:r>
            <a:r>
              <a:rPr lang="en-US" sz="1400" dirty="0">
                <a:solidFill>
                  <a:srgbClr val="24292F"/>
                </a:solidFill>
                <a:latin typeface="Source Sans Pro" panose="020B0604020202020204" pitchFamily="34" charset="0"/>
              </a:rPr>
              <a:t>="2"&gt;</a:t>
            </a:r>
            <a:r>
              <a:rPr lang="tr-TR" sz="1400" dirty="0">
                <a:solidFill>
                  <a:srgbClr val="24292F"/>
                </a:solidFill>
                <a:latin typeface="Source Sans Pro" panose="020B0604020202020204" pitchFamily="34" charset="0"/>
              </a:rPr>
              <a:t>İsim</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r>
              <a:rPr lang="tr-TR" sz="1400" dirty="0">
                <a:solidFill>
                  <a:srgbClr val="24292F"/>
                </a:solidFill>
                <a:latin typeface="Source Sans Pro" panose="020B0604020202020204" pitchFamily="34" charset="0"/>
              </a:rPr>
              <a:t>Yaş</a:t>
            </a:r>
            <a:r>
              <a:rPr lang="en-US" sz="1400" dirty="0">
                <a:solidFill>
                  <a:srgbClr val="24292F"/>
                </a:solidFill>
                <a:latin typeface="Source Sans Pro" panose="020B0604020202020204" pitchFamily="34" charset="0"/>
              </a:rPr>
              <a:t>&lt;/</a:t>
            </a:r>
            <a:r>
              <a:rPr lang="en-US" sz="1400" dirty="0" err="1">
                <a:solidFill>
                  <a:srgbClr val="24292F"/>
                </a:solidFill>
                <a:latin typeface="Source Sans Pro" panose="020B0604020202020204" pitchFamily="34" charset="0"/>
              </a:rPr>
              <a:t>th</a:t>
            </a:r>
            <a:r>
              <a:rPr lang="en-US" sz="1400" dirty="0">
                <a:solidFill>
                  <a:srgbClr val="24292F"/>
                </a:solidFill>
                <a:latin typeface="Source Sans Pro" panose="020B0604020202020204" pitchFamily="34" charset="0"/>
              </a:rPr>
              <a:t>&gt;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İbrahim</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BAYRAMLI</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29</a:t>
            </a:r>
            <a:r>
              <a:rPr lang="en-US" sz="1400" dirty="0">
                <a:solidFill>
                  <a:srgbClr val="24292F"/>
                </a:solidFill>
                <a:latin typeface="Source Sans Pro" panose="020B0604020202020204" pitchFamily="34" charset="0"/>
              </a:rPr>
              <a:t>&lt;/td&gt;</a:t>
            </a:r>
            <a:endParaRPr lang="tr-TR" sz="1400" dirty="0">
              <a:solidFill>
                <a:srgbClr val="24292F"/>
              </a:solidFill>
              <a:latin typeface="Source Sans Pro" panose="020B0604020202020204" pitchFamily="34" charset="0"/>
            </a:endParaRP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Gözde</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YILDIZ</a:t>
            </a:r>
            <a:r>
              <a:rPr lang="en-US" sz="1400" dirty="0">
                <a:solidFill>
                  <a:srgbClr val="24292F"/>
                </a:solidFill>
                <a:latin typeface="Source Sans Pro" panose="020B0604020202020204" pitchFamily="34" charset="0"/>
              </a:rPr>
              <a:t>&lt;/td&gt;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&lt;td&gt;</a:t>
            </a:r>
            <a:r>
              <a:rPr lang="tr-TR" sz="1400" dirty="0">
                <a:solidFill>
                  <a:srgbClr val="24292F"/>
                </a:solidFill>
                <a:latin typeface="Source Sans Pro" panose="020B0604020202020204" pitchFamily="34" charset="0"/>
              </a:rPr>
              <a:t>1</a:t>
            </a:r>
            <a:r>
              <a:rPr lang="en-US" sz="1400" dirty="0">
                <a:solidFill>
                  <a:srgbClr val="24292F"/>
                </a:solidFill>
                <a:latin typeface="Source Sans Pro" panose="020B0604020202020204" pitchFamily="34" charset="0"/>
              </a:rPr>
              <a:t>7&lt;/td&gt;</a:t>
            </a:r>
          </a:p>
          <a:p>
            <a:pPr lvl="1"/>
            <a:r>
              <a:rPr lang="tr-TR" sz="1400" dirty="0">
                <a:solidFill>
                  <a:srgbClr val="24292F"/>
                </a:solidFill>
                <a:latin typeface="Source Sans Pro" panose="020B0604020202020204" pitchFamily="34" charset="0"/>
              </a:rPr>
              <a:t>	</a:t>
            </a:r>
            <a:r>
              <a:rPr lang="en-US" sz="1400" dirty="0">
                <a:solidFill>
                  <a:srgbClr val="24292F"/>
                </a:solidFill>
                <a:latin typeface="Source Sans Pro" panose="020B0604020202020204" pitchFamily="34" charset="0"/>
              </a:rPr>
              <a:t>&lt;/tr&gt;</a:t>
            </a:r>
          </a:p>
          <a:p>
            <a:pPr lvl="1"/>
            <a:r>
              <a:rPr lang="en-US" sz="1400" dirty="0">
                <a:solidFill>
                  <a:srgbClr val="24292F"/>
                </a:solidFill>
                <a:latin typeface="Source Sans Pro" panose="020B0604020202020204" pitchFamily="34" charset="0"/>
              </a:rPr>
              <a:t>&lt;/table&gt;</a:t>
            </a:r>
            <a:endParaRPr lang="tr-TR" sz="2400" dirty="0">
              <a:solidFill>
                <a:srgbClr val="24292F"/>
              </a:solidFill>
              <a:latin typeface="Source Sans Pro" panose="020B0604020202020204" pitchFamily="34" charset="0"/>
            </a:endParaRPr>
          </a:p>
        </p:txBody>
      </p:sp>
      <p:pic>
        <p:nvPicPr>
          <p:cNvPr id="3" name="Resim 2" descr="tablo içeren bir resim&#10;&#10;Açıklama otomatik olarak oluşturuldu">
            <a:extLst>
              <a:ext uri="{FF2B5EF4-FFF2-40B4-BE49-F238E27FC236}">
                <a16:creationId xmlns:a16="http://schemas.microsoft.com/office/drawing/2014/main" id="{547903D5-B165-2A77-1EB2-1E5F71925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88" y="3805932"/>
            <a:ext cx="5867908" cy="754445"/>
          </a:xfrm>
          <a:prstGeom prst="rect">
            <a:avLst/>
          </a:prstGeom>
        </p:spPr>
      </p:pic>
    </p:spTree>
    <p:extLst>
      <p:ext uri="{BB962C8B-B14F-4D97-AF65-F5344CB8AC3E}">
        <p14:creationId xmlns:p14="http://schemas.microsoft.com/office/powerpoint/2010/main" val="18918974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1019</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Source Sans Pro</vt:lpstr>
      <vt:lpstr>ui-monospace</vt:lpstr>
      <vt:lpstr>Wingdings</vt:lpstr>
      <vt:lpstr>Office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bayramlı</dc:creator>
  <cp:lastModifiedBy>IBRAHIM BAYRAMLI</cp:lastModifiedBy>
  <cp:revision>8</cp:revision>
  <dcterms:created xsi:type="dcterms:W3CDTF">2022-05-23T20:55:31Z</dcterms:created>
  <dcterms:modified xsi:type="dcterms:W3CDTF">2022-06-13T14:23:43Z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62afca77-4cbc-4c93-ba94-dbeb1fabb4be</vt:lpwstr>
  </property>
  <property fmtid="{D5CDD505-2E9C-101B-9397-08002B2CF9AE}" pid="3" name="TURKCELLCLASSIFICATION">
    <vt:lpwstr>TURKCELL DAHİLİ</vt:lpwstr>
  </property>
</Properties>
</file>