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79"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80" r:id="rId21"/>
    <p:sldId id="274" r:id="rId22"/>
    <p:sldId id="275" r:id="rId23"/>
    <p:sldId id="276" r:id="rId24"/>
    <p:sldId id="277" r:id="rId25"/>
    <p:sldId id="278"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8B3985A1-A360-4BB5-AAAD-4377A2FA7280}">
          <p14:sldIdLst>
            <p14:sldId id="256"/>
          </p14:sldIdLst>
        </p14:section>
        <p14:section name="1.Hafta Pazartesi Ödevler" id="{B7133670-C01D-4090-8142-CE42EAA8FBD7}">
          <p14:sldIdLst>
            <p14:sldId id="257"/>
            <p14:sldId id="258"/>
            <p14:sldId id="259"/>
            <p14:sldId id="260"/>
            <p14:sldId id="261"/>
          </p14:sldIdLst>
        </p14:section>
        <p14:section name="1.Hafta Salı Ödevler" id="{B8A54FA9-C6C7-43A5-81BF-7D19A7BAD537}">
          <p14:sldIdLst>
            <p14:sldId id="279"/>
            <p14:sldId id="262"/>
            <p14:sldId id="263"/>
            <p14:sldId id="264"/>
            <p14:sldId id="265"/>
            <p14:sldId id="266"/>
            <p14:sldId id="267"/>
            <p14:sldId id="268"/>
            <p14:sldId id="269"/>
            <p14:sldId id="270"/>
            <p14:sldId id="271"/>
            <p14:sldId id="272"/>
            <p14:sldId id="273"/>
          </p14:sldIdLst>
        </p14:section>
        <p14:section name="1.Hafta Çarşamba Ödevler" id="{CCD79B27-313D-4856-B4FB-C515BBB0250F}">
          <p14:sldIdLst>
            <p14:sldId id="280"/>
            <p14:sldId id="274"/>
            <p14:sldId id="275"/>
            <p14:sldId id="276"/>
            <p14:sldId id="277"/>
            <p14:sldId id="278"/>
            <p14:sldId id="281"/>
          </p14:sldIdLst>
        </p14:section>
        <p14:section name="1.Hafta Perşembe Ödevler" id="{5BA0E0A0-7237-4F17-954E-89BB64ED4A38}">
          <p14:sldIdLst>
            <p14:sldId id="282"/>
            <p14:sldId id="283"/>
            <p14:sldId id="28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senur demir" initials="ad" lastIdx="1" clrIdx="0">
    <p:extLst>
      <p:ext uri="{19B8F6BF-5375-455C-9EA6-DF929625EA0E}">
        <p15:presenceInfo xmlns:p15="http://schemas.microsoft.com/office/powerpoint/2012/main" userId="b94a8f0839cbe9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26.05.2022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922037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26.05.2022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57004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26.05.2022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08508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CE94D98-6816-4AB0-AF78-22390C91C5D2}" type="datetimeFigureOut">
              <a:rPr lang="tr-TR" smtClean="0"/>
              <a:t>26.05.2022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2453130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CE94D98-6816-4AB0-AF78-22390C91C5D2}" type="datetimeFigureOut">
              <a:rPr lang="tr-TR" smtClean="0"/>
              <a:t>26.05.2022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3753586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CE94D98-6816-4AB0-AF78-22390C91C5D2}" type="datetimeFigureOut">
              <a:rPr lang="tr-TR" smtClean="0"/>
              <a:t>26.05.2022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278609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CE94D98-6816-4AB0-AF78-22390C91C5D2}" type="datetimeFigureOut">
              <a:rPr lang="tr-TR" smtClean="0"/>
              <a:t>26.05.2022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699358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CE94D98-6816-4AB0-AF78-22390C91C5D2}" type="datetimeFigureOut">
              <a:rPr lang="tr-TR" smtClean="0"/>
              <a:t>26.05.2022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776949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E94D98-6816-4AB0-AF78-22390C91C5D2}" type="datetimeFigureOut">
              <a:rPr lang="tr-TR" smtClean="0"/>
              <a:t>26.05.2022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594115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CE94D98-6816-4AB0-AF78-22390C91C5D2}" type="datetimeFigureOut">
              <a:rPr lang="tr-TR" smtClean="0"/>
              <a:t>26.05.2022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574012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CE94D98-6816-4AB0-AF78-22390C91C5D2}" type="datetimeFigureOut">
              <a:rPr lang="tr-TR" smtClean="0"/>
              <a:t>26.05.2022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D3EDBE3-7F28-4055-B3FF-6105A52B94E3}" type="slidenum">
              <a:rPr lang="tr-TR" smtClean="0"/>
              <a:t>‹#›</a:t>
            </a:fld>
            <a:endParaRPr lang="tr-TR"/>
          </a:p>
        </p:txBody>
      </p:sp>
    </p:spTree>
    <p:extLst>
      <p:ext uri="{BB962C8B-B14F-4D97-AF65-F5344CB8AC3E}">
        <p14:creationId xmlns:p14="http://schemas.microsoft.com/office/powerpoint/2010/main" val="123244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E94D98-6816-4AB0-AF78-22390C91C5D2}" type="datetimeFigureOut">
              <a:rPr lang="tr-TR" smtClean="0"/>
              <a:t>26.05.2022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3EDBE3-7F28-4055-B3FF-6105A52B94E3}" type="slidenum">
              <a:rPr lang="tr-TR" smtClean="0"/>
              <a:t>‹#›</a:t>
            </a:fld>
            <a:endParaRPr lang="tr-TR"/>
          </a:p>
        </p:txBody>
      </p:sp>
    </p:spTree>
    <p:extLst>
      <p:ext uri="{BB962C8B-B14F-4D97-AF65-F5344CB8AC3E}">
        <p14:creationId xmlns:p14="http://schemas.microsoft.com/office/powerpoint/2010/main" val="2235649537"/>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netsparker.com/blog/web-security/cross-site-scripting-xs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A1F33DAB-2D4D-035C-BF59-7BA0A115590B}"/>
              </a:ext>
            </a:extLst>
          </p:cNvPr>
          <p:cNvSpPr>
            <a:spLocks noGrp="1"/>
          </p:cNvSpPr>
          <p:nvPr>
            <p:ph type="subTitle" idx="1"/>
          </p:nvPr>
        </p:nvSpPr>
        <p:spPr>
          <a:xfrm>
            <a:off x="886178" y="2287282"/>
            <a:ext cx="10419644" cy="2006345"/>
          </a:xfrm>
        </p:spPr>
        <p:txBody>
          <a:bodyPr>
            <a:normAutofit/>
          </a:bodyPr>
          <a:lstStyle/>
          <a:p>
            <a:r>
              <a:rPr lang="tr-TR" sz="2800" b="1" dirty="0"/>
              <a:t>Kadir İrpik</a:t>
            </a:r>
          </a:p>
          <a:p>
            <a:endParaRPr lang="tr-TR" sz="2800" b="1" dirty="0"/>
          </a:p>
          <a:p>
            <a:r>
              <a:rPr lang="tr-TR" sz="2800" b="1" dirty="0" err="1"/>
              <a:t>Turkcell</a:t>
            </a:r>
            <a:r>
              <a:rPr lang="tr-TR" sz="2800" b="1" dirty="0"/>
              <a:t> </a:t>
            </a:r>
            <a:r>
              <a:rPr lang="tr-TR" sz="2800" b="1" dirty="0" err="1"/>
              <a:t>Bootcamp</a:t>
            </a:r>
            <a:r>
              <a:rPr lang="tr-TR" sz="2800" b="1" dirty="0"/>
              <a:t> Ödevleri</a:t>
            </a:r>
          </a:p>
          <a:p>
            <a:endParaRPr lang="tr-TR" dirty="0"/>
          </a:p>
        </p:txBody>
      </p:sp>
    </p:spTree>
    <p:extLst>
      <p:ext uri="{BB962C8B-B14F-4D97-AF65-F5344CB8AC3E}">
        <p14:creationId xmlns:p14="http://schemas.microsoft.com/office/powerpoint/2010/main" val="4022222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38E203-7482-A797-48FA-98DB6750763E}"/>
              </a:ext>
            </a:extLst>
          </p:cNvPr>
          <p:cNvSpPr>
            <a:spLocks noGrp="1"/>
          </p:cNvSpPr>
          <p:nvPr>
            <p:ph type="title"/>
          </p:nvPr>
        </p:nvSpPr>
        <p:spPr>
          <a:xfrm>
            <a:off x="838200" y="365125"/>
            <a:ext cx="10515600" cy="752475"/>
          </a:xfrm>
        </p:spPr>
        <p:txBody>
          <a:bodyPr>
            <a:normAutofit/>
          </a:bodyPr>
          <a:lstStyle/>
          <a:p>
            <a:pPr algn="ctr"/>
            <a:r>
              <a:rPr lang="tr-TR" sz="2800" dirty="0" err="1">
                <a:latin typeface="Times New Roman" panose="02020603050405020304" pitchFamily="18" charset="0"/>
                <a:cs typeface="Times New Roman" panose="02020603050405020304" pitchFamily="18" charset="0"/>
              </a:rPr>
              <a:t>Table</a:t>
            </a:r>
            <a:r>
              <a:rPr lang="tr-TR" sz="2800" dirty="0">
                <a:latin typeface="Times New Roman" panose="02020603050405020304" pitchFamily="18" charset="0"/>
                <a:cs typeface="Times New Roman" panose="02020603050405020304" pitchFamily="18" charset="0"/>
              </a:rPr>
              <a:t> </a:t>
            </a:r>
            <a:r>
              <a:rPr lang="tr-TR" sz="2800" dirty="0" err="1">
                <a:latin typeface="Times New Roman" panose="02020603050405020304" pitchFamily="18" charset="0"/>
                <a:cs typeface="Times New Roman" panose="02020603050405020304" pitchFamily="18" charset="0"/>
              </a:rPr>
              <a:t>Colspan</a:t>
            </a:r>
            <a:r>
              <a:rPr lang="tr-TR" sz="2800" dirty="0">
                <a:latin typeface="Times New Roman" panose="02020603050405020304" pitchFamily="18" charset="0"/>
                <a:cs typeface="Times New Roman" panose="02020603050405020304" pitchFamily="18" charset="0"/>
              </a:rPr>
              <a:t> ve </a:t>
            </a:r>
            <a:r>
              <a:rPr lang="tr-TR" sz="2800" dirty="0" err="1">
                <a:latin typeface="Times New Roman" panose="02020603050405020304" pitchFamily="18" charset="0"/>
                <a:cs typeface="Times New Roman" panose="02020603050405020304" pitchFamily="18" charset="0"/>
              </a:rPr>
              <a:t>Rowspan</a:t>
            </a:r>
            <a:r>
              <a:rPr lang="tr-TR" sz="2800" dirty="0">
                <a:latin typeface="Times New Roman" panose="02020603050405020304" pitchFamily="18" charset="0"/>
                <a:cs typeface="Times New Roman" panose="02020603050405020304" pitchFamily="18" charset="0"/>
              </a:rPr>
              <a:t> Nedir</a:t>
            </a:r>
          </a:p>
        </p:txBody>
      </p:sp>
      <p:sp>
        <p:nvSpPr>
          <p:cNvPr id="3" name="İçerik Yer Tutucusu 2">
            <a:extLst>
              <a:ext uri="{FF2B5EF4-FFF2-40B4-BE49-F238E27FC236}">
                <a16:creationId xmlns:a16="http://schemas.microsoft.com/office/drawing/2014/main" id="{303404CE-AF19-69E1-1E53-6DE7115ECFC0}"/>
              </a:ext>
            </a:extLst>
          </p:cNvPr>
          <p:cNvSpPr>
            <a:spLocks noGrp="1"/>
          </p:cNvSpPr>
          <p:nvPr>
            <p:ph idx="1"/>
          </p:nvPr>
        </p:nvSpPr>
        <p:spPr>
          <a:xfrm>
            <a:off x="838200" y="1311564"/>
            <a:ext cx="10515600" cy="4865399"/>
          </a:xfrm>
        </p:spPr>
        <p:txBody>
          <a:bodyPr>
            <a:normAutofit/>
          </a:bodyPr>
          <a:lstStyle/>
          <a:p>
            <a:r>
              <a:rPr lang="tr-TR" sz="1400" b="0" i="0" dirty="0">
                <a:effectLst/>
                <a:latin typeface="Times New Roman" panose="02020603050405020304" pitchFamily="18" charset="0"/>
                <a:cs typeface="Times New Roman" panose="02020603050405020304" pitchFamily="18" charset="0"/>
              </a:rPr>
              <a:t>Tablo hücrelerini birleştirirken yatay elemanlar için </a:t>
            </a:r>
            <a:r>
              <a:rPr lang="tr-TR" sz="1400" b="0" i="0" dirty="0" err="1">
                <a:effectLst/>
                <a:latin typeface="Times New Roman" panose="02020603050405020304" pitchFamily="18" charset="0"/>
                <a:cs typeface="Times New Roman" panose="02020603050405020304" pitchFamily="18" charset="0"/>
              </a:rPr>
              <a:t>colspan</a:t>
            </a:r>
            <a:r>
              <a:rPr lang="tr-TR" sz="1400" b="0" i="0" dirty="0">
                <a:effectLst/>
                <a:latin typeface="Times New Roman" panose="02020603050405020304" pitchFamily="18" charset="0"/>
                <a:cs typeface="Times New Roman" panose="02020603050405020304" pitchFamily="18" charset="0"/>
              </a:rPr>
              <a:t> dikey elemanlar için </a:t>
            </a:r>
            <a:r>
              <a:rPr lang="tr-TR" sz="1400" b="0" i="0" dirty="0" err="1">
                <a:effectLst/>
                <a:latin typeface="Times New Roman" panose="02020603050405020304" pitchFamily="18" charset="0"/>
                <a:cs typeface="Times New Roman" panose="02020603050405020304" pitchFamily="18" charset="0"/>
              </a:rPr>
              <a:t>rowspan</a:t>
            </a:r>
            <a:r>
              <a:rPr lang="tr-TR" sz="1400" b="0" i="0" dirty="0">
                <a:effectLst/>
                <a:latin typeface="Times New Roman" panose="02020603050405020304" pitchFamily="18" charset="0"/>
                <a:cs typeface="Times New Roman" panose="02020603050405020304" pitchFamily="18" charset="0"/>
              </a:rPr>
              <a:t> kullanıyoruz.</a:t>
            </a:r>
          </a:p>
          <a:p>
            <a:pPr marL="0" indent="0">
              <a:buNone/>
            </a:pPr>
            <a:r>
              <a:rPr lang="tr-TR" sz="1400" dirty="0">
                <a:latin typeface="Times New Roman" panose="02020603050405020304" pitchFamily="18" charset="0"/>
                <a:cs typeface="Times New Roman" panose="02020603050405020304" pitchFamily="18" charset="0"/>
              </a:rPr>
              <a:t>Tablo Normal Görünüm</a:t>
            </a:r>
          </a:p>
          <a:p>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table</a:t>
            </a:r>
            <a:r>
              <a:rPr lang="tr-TR" sz="1050" b="0" dirty="0">
                <a:solidFill>
                  <a:srgbClr val="D4D4D4"/>
                </a:solidFill>
                <a:effectLst/>
                <a:latin typeface="Consolas" panose="020B0609020204030204" pitchFamily="49" charset="0"/>
              </a:rPr>
              <a:t> </a:t>
            </a:r>
            <a:r>
              <a:rPr lang="tr-TR" sz="1050" b="0" dirty="0" err="1">
                <a:solidFill>
                  <a:srgbClr val="F44747"/>
                </a:solidFill>
                <a:effectLst/>
                <a:latin typeface="Consolas" panose="020B0609020204030204" pitchFamily="49" charset="0"/>
              </a:rPr>
              <a:t>border</a:t>
            </a:r>
            <a:r>
              <a:rPr lang="tr-TR" sz="1050" b="0" dirty="0">
                <a:solidFill>
                  <a:srgbClr val="D4D4D4"/>
                </a:solidFill>
                <a:effectLst/>
                <a:latin typeface="Consolas" panose="020B0609020204030204" pitchFamily="49" charset="0"/>
              </a:rPr>
              <a:t>=</a:t>
            </a:r>
            <a:r>
              <a:rPr lang="tr-TR" sz="1050" b="0" dirty="0">
                <a:solidFill>
                  <a:srgbClr val="CE9178"/>
                </a:solidFill>
                <a:effectLst/>
                <a:latin typeface="Consolas" panose="020B0609020204030204" pitchFamily="49" charset="0"/>
              </a:rPr>
              <a:t>"2"</a:t>
            </a:r>
            <a:r>
              <a:rPr lang="tr-TR" sz="1050" b="0" dirty="0">
                <a:solidFill>
                  <a:srgbClr val="D4D4D4"/>
                </a:solidFill>
                <a:effectLst/>
                <a:latin typeface="Consolas" panose="020B0609020204030204" pitchFamily="49" charset="0"/>
              </a:rPr>
              <a:t> </a:t>
            </a:r>
            <a:r>
              <a:rPr lang="tr-TR" sz="1050" b="0" dirty="0" err="1">
                <a:solidFill>
                  <a:srgbClr val="9CDCFE"/>
                </a:solidFill>
                <a:effectLst/>
                <a:latin typeface="Consolas" panose="020B0609020204030204" pitchFamily="49" charset="0"/>
              </a:rPr>
              <a:t>class</a:t>
            </a:r>
            <a:r>
              <a:rPr lang="tr-TR" sz="1050" b="0" dirty="0">
                <a:solidFill>
                  <a:srgbClr val="D4D4D4"/>
                </a:solidFill>
                <a:effectLst/>
                <a:latin typeface="Consolas" panose="020B0609020204030204" pitchFamily="49" charset="0"/>
              </a:rPr>
              <a:t>=</a:t>
            </a:r>
            <a:r>
              <a:rPr lang="tr-TR" sz="1050" b="0" dirty="0">
                <a:solidFill>
                  <a:srgbClr val="CE9178"/>
                </a:solidFill>
                <a:effectLst/>
                <a:latin typeface="Consolas" panose="020B0609020204030204" pitchFamily="49" charset="0"/>
              </a:rPr>
              <a:t>"deneme"</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tbody</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1</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2</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3</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4</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5</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r>
              <a:rPr lang="tr-TR" sz="1050" b="0" dirty="0">
                <a:solidFill>
                  <a:srgbClr val="D4D4D4"/>
                </a:solidFill>
                <a:effectLst/>
                <a:latin typeface="Consolas" panose="020B0609020204030204" pitchFamily="49" charset="0"/>
              </a:rPr>
              <a:t>6</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td</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a:solidFill>
                  <a:srgbClr val="569CD6"/>
                </a:solidFill>
                <a:effectLst/>
                <a:latin typeface="Consolas" panose="020B0609020204030204" pitchFamily="49" charset="0"/>
              </a:rPr>
              <a:t>tr</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tbody</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r>
              <a:rPr lang="tr-TR" sz="1050" b="0" dirty="0">
                <a:solidFill>
                  <a:srgbClr val="D4D4D4"/>
                </a:solidFill>
                <a:effectLst/>
                <a:latin typeface="Consolas" panose="020B0609020204030204" pitchFamily="49" charset="0"/>
              </a:rPr>
              <a:t>    </a:t>
            </a:r>
            <a:r>
              <a:rPr lang="tr-TR" sz="1050" b="0" dirty="0">
                <a:solidFill>
                  <a:srgbClr val="808080"/>
                </a:solidFill>
                <a:effectLst/>
                <a:latin typeface="Consolas" panose="020B0609020204030204" pitchFamily="49" charset="0"/>
              </a:rPr>
              <a:t>&lt;/</a:t>
            </a:r>
            <a:r>
              <a:rPr lang="tr-TR" sz="1050" b="0" dirty="0" err="1">
                <a:solidFill>
                  <a:srgbClr val="569CD6"/>
                </a:solidFill>
                <a:effectLst/>
                <a:latin typeface="Consolas" panose="020B0609020204030204" pitchFamily="49" charset="0"/>
              </a:rPr>
              <a:t>table</a:t>
            </a:r>
            <a:r>
              <a:rPr lang="tr-TR" sz="1050" b="0" dirty="0">
                <a:solidFill>
                  <a:srgbClr val="808080"/>
                </a:solidFill>
                <a:effectLst/>
                <a:latin typeface="Consolas" panose="020B0609020204030204" pitchFamily="49" charset="0"/>
              </a:rPr>
              <a:t>&gt;</a:t>
            </a:r>
            <a:endParaRPr lang="tr-TR" sz="1050" b="0" dirty="0">
              <a:solidFill>
                <a:srgbClr val="D4D4D4"/>
              </a:solidFill>
              <a:effectLst/>
              <a:latin typeface="Consolas" panose="020B0609020204030204" pitchFamily="49" charset="0"/>
            </a:endParaRPr>
          </a:p>
          <a:p>
            <a:pPr marL="0" indent="0">
              <a:buNone/>
            </a:pPr>
            <a:endParaRPr lang="tr-TR" sz="1400" dirty="0">
              <a:latin typeface="Times New Roman" panose="02020603050405020304" pitchFamily="18" charset="0"/>
              <a:cs typeface="Times New Roman" panose="02020603050405020304" pitchFamily="18" charset="0"/>
            </a:endParaRPr>
          </a:p>
        </p:txBody>
      </p:sp>
      <p:pic>
        <p:nvPicPr>
          <p:cNvPr id="6" name="Resim 5">
            <a:extLst>
              <a:ext uri="{FF2B5EF4-FFF2-40B4-BE49-F238E27FC236}">
                <a16:creationId xmlns:a16="http://schemas.microsoft.com/office/drawing/2014/main" id="{C6B65B08-F88D-0082-B6AF-589012D09BA5}"/>
              </a:ext>
            </a:extLst>
          </p:cNvPr>
          <p:cNvPicPr>
            <a:picLocks noChangeAspect="1"/>
          </p:cNvPicPr>
          <p:nvPr/>
        </p:nvPicPr>
        <p:blipFill>
          <a:blip r:embed="rId2"/>
          <a:stretch>
            <a:fillRect/>
          </a:stretch>
        </p:blipFill>
        <p:spPr>
          <a:xfrm>
            <a:off x="6203805" y="3201338"/>
            <a:ext cx="4162425" cy="1085850"/>
          </a:xfrm>
          <a:prstGeom prst="rect">
            <a:avLst/>
          </a:prstGeom>
        </p:spPr>
      </p:pic>
    </p:spTree>
    <p:extLst>
      <p:ext uri="{BB962C8B-B14F-4D97-AF65-F5344CB8AC3E}">
        <p14:creationId xmlns:p14="http://schemas.microsoft.com/office/powerpoint/2010/main" val="1590856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93C8D2C-6A99-E7E2-7D02-EF3AFB4C6EED}"/>
              </a:ext>
            </a:extLst>
          </p:cNvPr>
          <p:cNvSpPr>
            <a:spLocks noGrp="1"/>
          </p:cNvSpPr>
          <p:nvPr>
            <p:ph idx="1"/>
          </p:nvPr>
        </p:nvSpPr>
        <p:spPr>
          <a:xfrm>
            <a:off x="838200" y="480291"/>
            <a:ext cx="10515600" cy="6049818"/>
          </a:xfrm>
        </p:spPr>
        <p:txBody>
          <a:bodyPr>
            <a:normAutofit/>
          </a:bodyPr>
          <a:lstStyle/>
          <a:p>
            <a:r>
              <a:rPr lang="tr-TR" dirty="0" err="1">
                <a:latin typeface="Times New Roman" panose="02020603050405020304" pitchFamily="18" charset="0"/>
                <a:cs typeface="Times New Roman" panose="02020603050405020304" pitchFamily="18" charset="0"/>
              </a:rPr>
              <a:t>Colspan</a:t>
            </a:r>
            <a:r>
              <a:rPr lang="tr-TR" dirty="0">
                <a:latin typeface="Times New Roman" panose="02020603050405020304" pitchFamily="18" charset="0"/>
                <a:cs typeface="Times New Roman" panose="02020603050405020304" pitchFamily="18" charset="0"/>
              </a:rPr>
              <a:t> Örnek</a:t>
            </a:r>
          </a:p>
          <a:p>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table</a:t>
            </a:r>
            <a:r>
              <a:rPr lang="tr-TR" sz="1400" b="0" dirty="0">
                <a:solidFill>
                  <a:srgbClr val="D4D4D4"/>
                </a:solidFill>
                <a:effectLst/>
                <a:latin typeface="Consolas" panose="020B0609020204030204" pitchFamily="49" charset="0"/>
              </a:rPr>
              <a:t> </a:t>
            </a:r>
            <a:r>
              <a:rPr lang="tr-TR" sz="1400" b="0" dirty="0" err="1">
                <a:solidFill>
                  <a:srgbClr val="F44747"/>
                </a:solidFill>
                <a:effectLst/>
                <a:latin typeface="Consolas" panose="020B0609020204030204" pitchFamily="49" charset="0"/>
              </a:rPr>
              <a:t>border</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"2"</a:t>
            </a:r>
            <a:r>
              <a:rPr lang="tr-TR" sz="1400" b="0" dirty="0">
                <a:solidFill>
                  <a:srgbClr val="D4D4D4"/>
                </a:solidFill>
                <a:effectLst/>
                <a:latin typeface="Consolas" panose="020B0609020204030204" pitchFamily="49" charset="0"/>
              </a:rPr>
              <a:t> </a:t>
            </a:r>
            <a:r>
              <a:rPr lang="tr-TR" sz="1400" b="0" dirty="0" err="1">
                <a:solidFill>
                  <a:srgbClr val="9CDCFE"/>
                </a:solidFill>
                <a:effectLst/>
                <a:latin typeface="Consolas" panose="020B0609020204030204" pitchFamily="49" charset="0"/>
              </a:rPr>
              <a:t>class</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"deneme"</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tbody</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1</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D4D4D4"/>
                </a:solidFill>
                <a:effectLst/>
                <a:latin typeface="Consolas" panose="020B0609020204030204" pitchFamily="49" charset="0"/>
              </a:rPr>
              <a:t> </a:t>
            </a:r>
            <a:r>
              <a:rPr lang="tr-TR" sz="1400" b="0" dirty="0" err="1">
                <a:solidFill>
                  <a:srgbClr val="9CDCFE"/>
                </a:solidFill>
                <a:effectLst/>
                <a:latin typeface="Consolas" panose="020B0609020204030204" pitchFamily="49" charset="0"/>
              </a:rPr>
              <a:t>colspan</a:t>
            </a:r>
            <a:r>
              <a:rPr lang="tr-TR" sz="1400" b="0" dirty="0">
                <a:solidFill>
                  <a:srgbClr val="D4D4D4"/>
                </a:solidFill>
                <a:effectLst/>
                <a:latin typeface="Consolas" panose="020B0609020204030204" pitchFamily="49" charset="0"/>
              </a:rPr>
              <a:t>=</a:t>
            </a:r>
            <a:r>
              <a:rPr lang="tr-TR" sz="1400" b="0" dirty="0">
                <a:solidFill>
                  <a:srgbClr val="CE9178"/>
                </a:solidFill>
                <a:effectLst/>
                <a:latin typeface="Consolas" panose="020B0609020204030204" pitchFamily="49" charset="0"/>
              </a:rPr>
              <a:t>"2"</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2</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4</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5</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r>
              <a:rPr lang="tr-TR" sz="1400" b="0" dirty="0">
                <a:solidFill>
                  <a:srgbClr val="D4D4D4"/>
                </a:solidFill>
                <a:effectLst/>
                <a:latin typeface="Consolas" panose="020B0609020204030204" pitchFamily="49" charset="0"/>
              </a:rPr>
              <a:t>6</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td</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a:solidFill>
                  <a:srgbClr val="569CD6"/>
                </a:solidFill>
                <a:effectLst/>
                <a:latin typeface="Consolas" panose="020B0609020204030204" pitchFamily="49" charset="0"/>
              </a:rPr>
              <a:t>tr</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tbody</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r>
              <a:rPr lang="tr-TR" sz="1400" b="0" dirty="0">
                <a:solidFill>
                  <a:srgbClr val="D4D4D4"/>
                </a:solidFill>
                <a:effectLst/>
                <a:latin typeface="Consolas" panose="020B0609020204030204" pitchFamily="49" charset="0"/>
              </a:rPr>
              <a:t>    </a:t>
            </a:r>
            <a:r>
              <a:rPr lang="tr-TR" sz="1400" b="0" dirty="0">
                <a:solidFill>
                  <a:srgbClr val="808080"/>
                </a:solidFill>
                <a:effectLst/>
                <a:latin typeface="Consolas" panose="020B0609020204030204" pitchFamily="49" charset="0"/>
              </a:rPr>
              <a:t>&lt;/</a:t>
            </a:r>
            <a:r>
              <a:rPr lang="tr-TR" sz="1400" b="0" dirty="0" err="1">
                <a:solidFill>
                  <a:srgbClr val="569CD6"/>
                </a:solidFill>
                <a:effectLst/>
                <a:latin typeface="Consolas" panose="020B0609020204030204" pitchFamily="49" charset="0"/>
              </a:rPr>
              <a:t>table</a:t>
            </a:r>
            <a:r>
              <a:rPr lang="tr-TR" sz="1400" b="0" dirty="0">
                <a:solidFill>
                  <a:srgbClr val="808080"/>
                </a:solidFill>
                <a:effectLst/>
                <a:latin typeface="Consolas" panose="020B0609020204030204" pitchFamily="49" charset="0"/>
              </a:rPr>
              <a:t>&gt;</a:t>
            </a:r>
            <a:endParaRPr lang="tr-TR" sz="1400" b="0" dirty="0">
              <a:solidFill>
                <a:srgbClr val="D4D4D4"/>
              </a:solidFill>
              <a:effectLst/>
              <a:latin typeface="Consolas" panose="020B0609020204030204" pitchFamily="49" charset="0"/>
            </a:endParaRPr>
          </a:p>
          <a:p>
            <a:endParaRPr lang="tr-TR" dirty="0"/>
          </a:p>
        </p:txBody>
      </p:sp>
      <p:pic>
        <p:nvPicPr>
          <p:cNvPr id="5" name="Resim 4">
            <a:extLst>
              <a:ext uri="{FF2B5EF4-FFF2-40B4-BE49-F238E27FC236}">
                <a16:creationId xmlns:a16="http://schemas.microsoft.com/office/drawing/2014/main" id="{B41F9DD0-F0DE-6421-B7F0-C92A2D3CD448}"/>
              </a:ext>
            </a:extLst>
          </p:cNvPr>
          <p:cNvPicPr>
            <a:picLocks noChangeAspect="1"/>
          </p:cNvPicPr>
          <p:nvPr/>
        </p:nvPicPr>
        <p:blipFill>
          <a:blip r:embed="rId2"/>
          <a:stretch>
            <a:fillRect/>
          </a:stretch>
        </p:blipFill>
        <p:spPr>
          <a:xfrm>
            <a:off x="6508605" y="2438400"/>
            <a:ext cx="4162425" cy="1066800"/>
          </a:xfrm>
          <a:prstGeom prst="rect">
            <a:avLst/>
          </a:prstGeom>
        </p:spPr>
      </p:pic>
    </p:spTree>
    <p:extLst>
      <p:ext uri="{BB962C8B-B14F-4D97-AF65-F5344CB8AC3E}">
        <p14:creationId xmlns:p14="http://schemas.microsoft.com/office/powerpoint/2010/main" val="3035351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A4454E7-0101-B8C8-1CDF-F67237D9E618}"/>
              </a:ext>
            </a:extLst>
          </p:cNvPr>
          <p:cNvSpPr>
            <a:spLocks noGrp="1"/>
          </p:cNvSpPr>
          <p:nvPr>
            <p:ph idx="1"/>
          </p:nvPr>
        </p:nvSpPr>
        <p:spPr>
          <a:xfrm>
            <a:off x="838200" y="554182"/>
            <a:ext cx="10515600" cy="5622781"/>
          </a:xfrm>
        </p:spPr>
        <p:txBody>
          <a:bodyPr>
            <a:normAutofit lnSpcReduction="10000"/>
          </a:bodyPr>
          <a:lstStyle/>
          <a:p>
            <a:r>
              <a:rPr lang="tr-TR" sz="2400" dirty="0" err="1">
                <a:latin typeface="Times New Roman" panose="02020603050405020304" pitchFamily="18" charset="0"/>
                <a:cs typeface="Times New Roman" panose="02020603050405020304" pitchFamily="18" charset="0"/>
              </a:rPr>
              <a:t>Rowspan</a:t>
            </a:r>
            <a:r>
              <a:rPr lang="tr-TR" sz="2400" dirty="0">
                <a:latin typeface="Times New Roman" panose="02020603050405020304" pitchFamily="18" charset="0"/>
                <a:cs typeface="Times New Roman" panose="02020603050405020304" pitchFamily="18" charset="0"/>
              </a:rPr>
              <a:t> Örnek</a:t>
            </a:r>
          </a:p>
          <a:p>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table</a:t>
            </a:r>
            <a:r>
              <a:rPr lang="tr-TR" sz="2100" b="0" dirty="0">
                <a:solidFill>
                  <a:srgbClr val="D4D4D4"/>
                </a:solidFill>
                <a:effectLst/>
                <a:latin typeface="Consolas" panose="020B0609020204030204" pitchFamily="49" charset="0"/>
              </a:rPr>
              <a:t> </a:t>
            </a:r>
            <a:r>
              <a:rPr lang="tr-TR" sz="2100" b="0" dirty="0" err="1">
                <a:solidFill>
                  <a:srgbClr val="F44747"/>
                </a:solidFill>
                <a:effectLst/>
                <a:latin typeface="Consolas" panose="020B0609020204030204" pitchFamily="49" charset="0"/>
              </a:rPr>
              <a:t>border</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"2"</a:t>
            </a:r>
            <a:r>
              <a:rPr lang="tr-TR" sz="2100" b="0" dirty="0">
                <a:solidFill>
                  <a:srgbClr val="D4D4D4"/>
                </a:solidFill>
                <a:effectLst/>
                <a:latin typeface="Consolas" panose="020B0609020204030204" pitchFamily="49" charset="0"/>
              </a:rPr>
              <a:t> </a:t>
            </a:r>
            <a:r>
              <a:rPr lang="tr-TR" sz="2100" b="0" dirty="0" err="1">
                <a:solidFill>
                  <a:srgbClr val="9CDCFE"/>
                </a:solidFill>
                <a:effectLst/>
                <a:latin typeface="Consolas" panose="020B0609020204030204" pitchFamily="49" charset="0"/>
              </a:rPr>
              <a:t>class</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"deneme"</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tbody</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1</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D4D4D4"/>
                </a:solidFill>
                <a:effectLst/>
                <a:latin typeface="Consolas" panose="020B0609020204030204" pitchFamily="49" charset="0"/>
              </a:rPr>
              <a:t> </a:t>
            </a:r>
            <a:r>
              <a:rPr lang="tr-TR" sz="2100" b="0" dirty="0" err="1">
                <a:solidFill>
                  <a:srgbClr val="9CDCFE"/>
                </a:solidFill>
                <a:effectLst/>
                <a:latin typeface="Consolas" panose="020B0609020204030204" pitchFamily="49" charset="0"/>
              </a:rPr>
              <a:t>rowspan</a:t>
            </a:r>
            <a:r>
              <a:rPr lang="tr-TR" sz="2100" b="0" dirty="0">
                <a:solidFill>
                  <a:srgbClr val="D4D4D4"/>
                </a:solidFill>
                <a:effectLst/>
                <a:latin typeface="Consolas" panose="020B0609020204030204" pitchFamily="49" charset="0"/>
              </a:rPr>
              <a:t>=</a:t>
            </a:r>
            <a:r>
              <a:rPr lang="tr-TR" sz="2100" b="0" dirty="0">
                <a:solidFill>
                  <a:srgbClr val="CE9178"/>
                </a:solidFill>
                <a:effectLst/>
                <a:latin typeface="Consolas" panose="020B0609020204030204" pitchFamily="49" charset="0"/>
              </a:rPr>
              <a:t>"2"</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2</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3</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4</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r>
              <a:rPr lang="tr-TR" sz="2100" b="0" dirty="0">
                <a:solidFill>
                  <a:srgbClr val="D4D4D4"/>
                </a:solidFill>
                <a:effectLst/>
                <a:latin typeface="Consolas" panose="020B0609020204030204" pitchFamily="49" charset="0"/>
              </a:rPr>
              <a:t>6</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td</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a:solidFill>
                  <a:srgbClr val="569CD6"/>
                </a:solidFill>
                <a:effectLst/>
                <a:latin typeface="Consolas" panose="020B0609020204030204" pitchFamily="49" charset="0"/>
              </a:rPr>
              <a:t>tr</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D4D4D4"/>
                </a:solidFill>
                <a:effectLst/>
                <a:latin typeface="Consolas" panose="020B0609020204030204" pitchFamily="49" charset="0"/>
              </a:rPr>
              <a:t>    </a:t>
            </a:r>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tbody</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r>
              <a:rPr lang="tr-TR" sz="2100" b="0" dirty="0">
                <a:solidFill>
                  <a:srgbClr val="808080"/>
                </a:solidFill>
                <a:effectLst/>
                <a:latin typeface="Consolas" panose="020B0609020204030204" pitchFamily="49" charset="0"/>
              </a:rPr>
              <a:t>&lt;/</a:t>
            </a:r>
            <a:r>
              <a:rPr lang="tr-TR" sz="2100" b="0" dirty="0" err="1">
                <a:solidFill>
                  <a:srgbClr val="569CD6"/>
                </a:solidFill>
                <a:effectLst/>
                <a:latin typeface="Consolas" panose="020B0609020204030204" pitchFamily="49" charset="0"/>
              </a:rPr>
              <a:t>table</a:t>
            </a:r>
            <a:r>
              <a:rPr lang="tr-TR" sz="2100" b="0" dirty="0">
                <a:solidFill>
                  <a:srgbClr val="808080"/>
                </a:solidFill>
                <a:effectLst/>
                <a:latin typeface="Consolas" panose="020B0609020204030204" pitchFamily="49" charset="0"/>
              </a:rPr>
              <a:t>&gt;</a:t>
            </a:r>
            <a:endParaRPr lang="tr-TR" sz="2100" b="0" dirty="0">
              <a:solidFill>
                <a:srgbClr val="D4D4D4"/>
              </a:solidFill>
              <a:effectLst/>
              <a:latin typeface="Consolas" panose="020B0609020204030204" pitchFamily="49" charset="0"/>
            </a:endParaRPr>
          </a:p>
          <a:p>
            <a:endParaRPr lang="tr-TR" dirty="0"/>
          </a:p>
        </p:txBody>
      </p:sp>
      <p:pic>
        <p:nvPicPr>
          <p:cNvPr id="5" name="Resim 4">
            <a:extLst>
              <a:ext uri="{FF2B5EF4-FFF2-40B4-BE49-F238E27FC236}">
                <a16:creationId xmlns:a16="http://schemas.microsoft.com/office/drawing/2014/main" id="{6867FA85-3E8F-B6D6-CDD0-68C616BB2D08}"/>
              </a:ext>
            </a:extLst>
          </p:cNvPr>
          <p:cNvPicPr>
            <a:picLocks noChangeAspect="1"/>
          </p:cNvPicPr>
          <p:nvPr/>
        </p:nvPicPr>
        <p:blipFill>
          <a:blip r:embed="rId2"/>
          <a:stretch>
            <a:fillRect/>
          </a:stretch>
        </p:blipFill>
        <p:spPr>
          <a:xfrm>
            <a:off x="7054705" y="2343150"/>
            <a:ext cx="4086225" cy="1085850"/>
          </a:xfrm>
          <a:prstGeom prst="rect">
            <a:avLst/>
          </a:prstGeom>
        </p:spPr>
      </p:pic>
    </p:spTree>
    <p:extLst>
      <p:ext uri="{BB962C8B-B14F-4D97-AF65-F5344CB8AC3E}">
        <p14:creationId xmlns:p14="http://schemas.microsoft.com/office/powerpoint/2010/main" val="3420676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1DB5E6-C298-63B2-1BFA-340ED1BEAF2A}"/>
              </a:ext>
            </a:extLst>
          </p:cNvPr>
          <p:cNvSpPr>
            <a:spLocks noGrp="1"/>
          </p:cNvSpPr>
          <p:nvPr>
            <p:ph type="title"/>
          </p:nvPr>
        </p:nvSpPr>
        <p:spPr>
          <a:xfrm>
            <a:off x="838200" y="2694899"/>
            <a:ext cx="10515600" cy="734101"/>
          </a:xfrm>
        </p:spPr>
        <p:txBody>
          <a:bodyPr/>
          <a:lstStyle/>
          <a:p>
            <a:pPr algn="ctr"/>
            <a:r>
              <a:rPr lang="tr-TR" dirty="0">
                <a:latin typeface="Times New Roman" panose="02020603050405020304" pitchFamily="18" charset="0"/>
                <a:cs typeface="Times New Roman" panose="02020603050405020304" pitchFamily="18" charset="0"/>
              </a:rPr>
              <a:t>Html Kodlama Ödevleri</a:t>
            </a:r>
          </a:p>
        </p:txBody>
      </p:sp>
    </p:spTree>
    <p:extLst>
      <p:ext uri="{BB962C8B-B14F-4D97-AF65-F5344CB8AC3E}">
        <p14:creationId xmlns:p14="http://schemas.microsoft.com/office/powerpoint/2010/main" val="3672675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5DC90F-B1B7-9784-B8AA-0D71516D6AA1}"/>
              </a:ext>
            </a:extLst>
          </p:cNvPr>
          <p:cNvSpPr>
            <a:spLocks noGrp="1"/>
          </p:cNvSpPr>
          <p:nvPr>
            <p:ph type="title"/>
          </p:nvPr>
        </p:nvSpPr>
        <p:spPr>
          <a:xfrm>
            <a:off x="838200" y="365126"/>
            <a:ext cx="10515600" cy="567748"/>
          </a:xfrm>
        </p:spPr>
        <p:txBody>
          <a:bodyPr>
            <a:normAutofit fontScale="90000"/>
          </a:bodyPr>
          <a:lstStyle/>
          <a:p>
            <a:r>
              <a:rPr lang="tr-TR" dirty="0">
                <a:latin typeface="Times New Roman" panose="02020603050405020304" pitchFamily="18" charset="0"/>
                <a:cs typeface="Times New Roman" panose="02020603050405020304" pitchFamily="18" charset="0"/>
              </a:rPr>
              <a:t>Ödev</a:t>
            </a:r>
            <a:r>
              <a:rPr lang="tr-TR" dirty="0"/>
              <a:t> 1</a:t>
            </a:r>
          </a:p>
        </p:txBody>
      </p:sp>
      <p:pic>
        <p:nvPicPr>
          <p:cNvPr id="5" name="İçerik Yer Tutucusu 4">
            <a:extLst>
              <a:ext uri="{FF2B5EF4-FFF2-40B4-BE49-F238E27FC236}">
                <a16:creationId xmlns:a16="http://schemas.microsoft.com/office/drawing/2014/main" id="{0AAEF8A7-8E0E-4D44-3F38-42344E7507A0}"/>
              </a:ext>
            </a:extLst>
          </p:cNvPr>
          <p:cNvPicPr>
            <a:picLocks noGrp="1" noChangeAspect="1"/>
          </p:cNvPicPr>
          <p:nvPr>
            <p:ph idx="1"/>
          </p:nvPr>
        </p:nvPicPr>
        <p:blipFill>
          <a:blip r:embed="rId2"/>
          <a:stretch>
            <a:fillRect/>
          </a:stretch>
        </p:blipFill>
        <p:spPr>
          <a:xfrm>
            <a:off x="1041400" y="1095017"/>
            <a:ext cx="9776306" cy="4667966"/>
          </a:xfrm>
        </p:spPr>
      </p:pic>
    </p:spTree>
    <p:extLst>
      <p:ext uri="{BB962C8B-B14F-4D97-AF65-F5344CB8AC3E}">
        <p14:creationId xmlns:p14="http://schemas.microsoft.com/office/powerpoint/2010/main" val="553424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ABC35B-6A8E-842C-2F97-01521BE72654}"/>
              </a:ext>
            </a:extLst>
          </p:cNvPr>
          <p:cNvSpPr>
            <a:spLocks noGrp="1"/>
          </p:cNvSpPr>
          <p:nvPr>
            <p:ph type="title"/>
          </p:nvPr>
        </p:nvSpPr>
        <p:spPr>
          <a:xfrm>
            <a:off x="838200" y="365125"/>
            <a:ext cx="10515600" cy="604693"/>
          </a:xfrm>
        </p:spPr>
        <p:txBody>
          <a:bodyPr>
            <a:normAutofit fontScale="90000"/>
          </a:bodyPr>
          <a:lstStyle/>
          <a:p>
            <a:r>
              <a:rPr lang="tr-TR" dirty="0">
                <a:latin typeface="Times New Roman" panose="02020603050405020304" pitchFamily="18" charset="0"/>
                <a:cs typeface="Times New Roman" panose="02020603050405020304" pitchFamily="18" charset="0"/>
              </a:rPr>
              <a:t>Ödev 2 (Liste Ödev)</a:t>
            </a:r>
          </a:p>
        </p:txBody>
      </p:sp>
      <p:pic>
        <p:nvPicPr>
          <p:cNvPr id="9" name="İçerik Yer Tutucusu 8">
            <a:extLst>
              <a:ext uri="{FF2B5EF4-FFF2-40B4-BE49-F238E27FC236}">
                <a16:creationId xmlns:a16="http://schemas.microsoft.com/office/drawing/2014/main" id="{D635088E-EE7A-EAF3-C0DA-D9393424630F}"/>
              </a:ext>
            </a:extLst>
          </p:cNvPr>
          <p:cNvPicPr>
            <a:picLocks noGrp="1" noChangeAspect="1"/>
          </p:cNvPicPr>
          <p:nvPr>
            <p:ph idx="1"/>
          </p:nvPr>
        </p:nvPicPr>
        <p:blipFill>
          <a:blip r:embed="rId2"/>
          <a:stretch>
            <a:fillRect/>
          </a:stretch>
        </p:blipFill>
        <p:spPr>
          <a:xfrm>
            <a:off x="1566756" y="1208736"/>
            <a:ext cx="3773881" cy="5141913"/>
          </a:xfrm>
        </p:spPr>
      </p:pic>
      <p:pic>
        <p:nvPicPr>
          <p:cNvPr id="11" name="Resim 10">
            <a:extLst>
              <a:ext uri="{FF2B5EF4-FFF2-40B4-BE49-F238E27FC236}">
                <a16:creationId xmlns:a16="http://schemas.microsoft.com/office/drawing/2014/main" id="{1B5BA099-90D2-6F36-2777-B27CC993FE7B}"/>
              </a:ext>
            </a:extLst>
          </p:cNvPr>
          <p:cNvPicPr>
            <a:picLocks noChangeAspect="1"/>
          </p:cNvPicPr>
          <p:nvPr/>
        </p:nvPicPr>
        <p:blipFill>
          <a:blip r:embed="rId3"/>
          <a:stretch>
            <a:fillRect/>
          </a:stretch>
        </p:blipFill>
        <p:spPr>
          <a:xfrm>
            <a:off x="6513656" y="969818"/>
            <a:ext cx="3667125" cy="5619750"/>
          </a:xfrm>
          <a:prstGeom prst="rect">
            <a:avLst/>
          </a:prstGeom>
        </p:spPr>
      </p:pic>
    </p:spTree>
    <p:extLst>
      <p:ext uri="{BB962C8B-B14F-4D97-AF65-F5344CB8AC3E}">
        <p14:creationId xmlns:p14="http://schemas.microsoft.com/office/powerpoint/2010/main" val="2640421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CCE855-E9C9-3C7E-3E93-353A27E3460B}"/>
              </a:ext>
            </a:extLst>
          </p:cNvPr>
          <p:cNvSpPr>
            <a:spLocks noGrp="1"/>
          </p:cNvSpPr>
          <p:nvPr>
            <p:ph type="title"/>
          </p:nvPr>
        </p:nvSpPr>
        <p:spPr>
          <a:xfrm>
            <a:off x="838200" y="365126"/>
            <a:ext cx="10515600" cy="576984"/>
          </a:xfrm>
        </p:spPr>
        <p:txBody>
          <a:bodyPr>
            <a:normAutofit/>
          </a:bodyPr>
          <a:lstStyle/>
          <a:p>
            <a:r>
              <a:rPr lang="tr-TR" sz="2800" dirty="0">
                <a:latin typeface="Times New Roman" panose="02020603050405020304" pitchFamily="18" charset="0"/>
                <a:cs typeface="Times New Roman" panose="02020603050405020304" pitchFamily="18" charset="0"/>
              </a:rPr>
              <a:t>Ödev 3</a:t>
            </a:r>
          </a:p>
        </p:txBody>
      </p:sp>
      <p:pic>
        <p:nvPicPr>
          <p:cNvPr id="5" name="İçerik Yer Tutucusu 4">
            <a:extLst>
              <a:ext uri="{FF2B5EF4-FFF2-40B4-BE49-F238E27FC236}">
                <a16:creationId xmlns:a16="http://schemas.microsoft.com/office/drawing/2014/main" id="{16F035D1-B938-2F1A-1945-45C21436149B}"/>
              </a:ext>
            </a:extLst>
          </p:cNvPr>
          <p:cNvPicPr>
            <a:picLocks noGrp="1" noChangeAspect="1"/>
          </p:cNvPicPr>
          <p:nvPr>
            <p:ph idx="1"/>
          </p:nvPr>
        </p:nvPicPr>
        <p:blipFill>
          <a:blip r:embed="rId2"/>
          <a:stretch>
            <a:fillRect/>
          </a:stretch>
        </p:blipFill>
        <p:spPr>
          <a:xfrm>
            <a:off x="181253" y="1521568"/>
            <a:ext cx="11882261" cy="4057196"/>
          </a:xfrm>
        </p:spPr>
      </p:pic>
    </p:spTree>
    <p:extLst>
      <p:ext uri="{BB962C8B-B14F-4D97-AF65-F5344CB8AC3E}">
        <p14:creationId xmlns:p14="http://schemas.microsoft.com/office/powerpoint/2010/main" val="753963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9E4F4E-24F7-F94E-79CB-E6ABBACAFDD1}"/>
              </a:ext>
            </a:extLst>
          </p:cNvPr>
          <p:cNvSpPr>
            <a:spLocks noGrp="1"/>
          </p:cNvSpPr>
          <p:nvPr>
            <p:ph type="title"/>
          </p:nvPr>
        </p:nvSpPr>
        <p:spPr>
          <a:xfrm>
            <a:off x="838200" y="365125"/>
            <a:ext cx="10515600" cy="650875"/>
          </a:xfrm>
        </p:spPr>
        <p:txBody>
          <a:bodyPr>
            <a:normAutofit/>
          </a:bodyPr>
          <a:lstStyle/>
          <a:p>
            <a:r>
              <a:rPr lang="tr-TR" sz="2800" dirty="0">
                <a:latin typeface="Times New Roman" panose="02020603050405020304" pitchFamily="18" charset="0"/>
                <a:cs typeface="Times New Roman" panose="02020603050405020304" pitchFamily="18" charset="0"/>
              </a:rPr>
              <a:t>Ödev 4</a:t>
            </a:r>
          </a:p>
        </p:txBody>
      </p:sp>
      <p:pic>
        <p:nvPicPr>
          <p:cNvPr id="5" name="İçerik Yer Tutucusu 4">
            <a:extLst>
              <a:ext uri="{FF2B5EF4-FFF2-40B4-BE49-F238E27FC236}">
                <a16:creationId xmlns:a16="http://schemas.microsoft.com/office/drawing/2014/main" id="{50564ACB-F27B-5B5E-ABAB-C4ED7A6E5EEC}"/>
              </a:ext>
            </a:extLst>
          </p:cNvPr>
          <p:cNvPicPr>
            <a:picLocks noGrp="1" noChangeAspect="1"/>
          </p:cNvPicPr>
          <p:nvPr>
            <p:ph idx="1"/>
          </p:nvPr>
        </p:nvPicPr>
        <p:blipFill>
          <a:blip r:embed="rId2"/>
          <a:stretch>
            <a:fillRect/>
          </a:stretch>
        </p:blipFill>
        <p:spPr>
          <a:xfrm>
            <a:off x="2790248" y="1207944"/>
            <a:ext cx="4968297" cy="5152308"/>
          </a:xfrm>
        </p:spPr>
      </p:pic>
    </p:spTree>
    <p:extLst>
      <p:ext uri="{BB962C8B-B14F-4D97-AF65-F5344CB8AC3E}">
        <p14:creationId xmlns:p14="http://schemas.microsoft.com/office/powerpoint/2010/main" val="3286811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739BF0-2630-26C2-8048-8ED0A541641F}"/>
              </a:ext>
            </a:extLst>
          </p:cNvPr>
          <p:cNvSpPr>
            <a:spLocks noGrp="1"/>
          </p:cNvSpPr>
          <p:nvPr>
            <p:ph type="title"/>
          </p:nvPr>
        </p:nvSpPr>
        <p:spPr>
          <a:xfrm>
            <a:off x="838200" y="365125"/>
            <a:ext cx="10515600" cy="604693"/>
          </a:xfrm>
        </p:spPr>
        <p:txBody>
          <a:bodyPr>
            <a:normAutofit/>
          </a:bodyPr>
          <a:lstStyle/>
          <a:p>
            <a:r>
              <a:rPr lang="tr-TR" sz="2800" dirty="0">
                <a:latin typeface="Times New Roman" panose="02020603050405020304" pitchFamily="18" charset="0"/>
                <a:cs typeface="Times New Roman" panose="02020603050405020304" pitchFamily="18" charset="0"/>
              </a:rPr>
              <a:t>Ödev 5</a:t>
            </a:r>
          </a:p>
        </p:txBody>
      </p:sp>
      <p:pic>
        <p:nvPicPr>
          <p:cNvPr id="5" name="İçerik Yer Tutucusu 4">
            <a:extLst>
              <a:ext uri="{FF2B5EF4-FFF2-40B4-BE49-F238E27FC236}">
                <a16:creationId xmlns:a16="http://schemas.microsoft.com/office/drawing/2014/main" id="{6260C965-E27A-1601-94E3-B3F9C2449EC2}"/>
              </a:ext>
            </a:extLst>
          </p:cNvPr>
          <p:cNvPicPr>
            <a:picLocks noGrp="1" noChangeAspect="1"/>
          </p:cNvPicPr>
          <p:nvPr>
            <p:ph idx="1"/>
          </p:nvPr>
        </p:nvPicPr>
        <p:blipFill>
          <a:blip r:embed="rId2"/>
          <a:stretch>
            <a:fillRect/>
          </a:stretch>
        </p:blipFill>
        <p:spPr>
          <a:xfrm>
            <a:off x="3321463" y="969818"/>
            <a:ext cx="5549074" cy="5725072"/>
          </a:xfrm>
        </p:spPr>
      </p:pic>
    </p:spTree>
    <p:extLst>
      <p:ext uri="{BB962C8B-B14F-4D97-AF65-F5344CB8AC3E}">
        <p14:creationId xmlns:p14="http://schemas.microsoft.com/office/powerpoint/2010/main" val="1486889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4977C6-6DA6-CF56-B133-353A2906D2E6}"/>
              </a:ext>
            </a:extLst>
          </p:cNvPr>
          <p:cNvSpPr>
            <a:spLocks noGrp="1"/>
          </p:cNvSpPr>
          <p:nvPr>
            <p:ph type="title"/>
          </p:nvPr>
        </p:nvSpPr>
        <p:spPr>
          <a:xfrm>
            <a:off x="838200" y="365126"/>
            <a:ext cx="10515600" cy="521566"/>
          </a:xfrm>
        </p:spPr>
        <p:txBody>
          <a:bodyPr>
            <a:normAutofit/>
          </a:bodyPr>
          <a:lstStyle/>
          <a:p>
            <a:r>
              <a:rPr lang="tr-TR" sz="2800" dirty="0">
                <a:latin typeface="Times New Roman" panose="02020603050405020304" pitchFamily="18" charset="0"/>
                <a:cs typeface="Times New Roman" panose="02020603050405020304" pitchFamily="18" charset="0"/>
              </a:rPr>
              <a:t>Ödev 6</a:t>
            </a:r>
          </a:p>
        </p:txBody>
      </p:sp>
      <p:pic>
        <p:nvPicPr>
          <p:cNvPr id="5" name="İçerik Yer Tutucusu 4">
            <a:extLst>
              <a:ext uri="{FF2B5EF4-FFF2-40B4-BE49-F238E27FC236}">
                <a16:creationId xmlns:a16="http://schemas.microsoft.com/office/drawing/2014/main" id="{2A95B691-6F95-58BD-F450-2EDCD66AEFB4}"/>
              </a:ext>
            </a:extLst>
          </p:cNvPr>
          <p:cNvPicPr>
            <a:picLocks noGrp="1" noChangeAspect="1"/>
          </p:cNvPicPr>
          <p:nvPr>
            <p:ph idx="1"/>
          </p:nvPr>
        </p:nvPicPr>
        <p:blipFill>
          <a:blip r:embed="rId2"/>
          <a:stretch>
            <a:fillRect/>
          </a:stretch>
        </p:blipFill>
        <p:spPr>
          <a:xfrm>
            <a:off x="2920267" y="1488678"/>
            <a:ext cx="6351466" cy="3880644"/>
          </a:xfrm>
        </p:spPr>
      </p:pic>
    </p:spTree>
    <p:extLst>
      <p:ext uri="{BB962C8B-B14F-4D97-AF65-F5344CB8AC3E}">
        <p14:creationId xmlns:p14="http://schemas.microsoft.com/office/powerpoint/2010/main" val="2059938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7BB54C-6064-14E1-4896-4C618EEEF2CF}"/>
              </a:ext>
            </a:extLst>
          </p:cNvPr>
          <p:cNvSpPr>
            <a:spLocks noGrp="1"/>
          </p:cNvSpPr>
          <p:nvPr>
            <p:ph type="title"/>
          </p:nvPr>
        </p:nvSpPr>
        <p:spPr>
          <a:xfrm>
            <a:off x="838200" y="2366645"/>
            <a:ext cx="10515600" cy="1325563"/>
          </a:xfrm>
        </p:spPr>
        <p:txBody>
          <a:bodyPr/>
          <a:lstStyle/>
          <a:p>
            <a:pPr algn="ctr"/>
            <a:r>
              <a:rPr lang="tr-TR" dirty="0"/>
              <a:t>1.Hafta Pazartesi Ödevi</a:t>
            </a:r>
          </a:p>
        </p:txBody>
      </p:sp>
    </p:spTree>
    <p:extLst>
      <p:ext uri="{BB962C8B-B14F-4D97-AF65-F5344CB8AC3E}">
        <p14:creationId xmlns:p14="http://schemas.microsoft.com/office/powerpoint/2010/main" val="180565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DD968D-23E5-7070-D280-CE5C89E27180}"/>
              </a:ext>
            </a:extLst>
          </p:cNvPr>
          <p:cNvSpPr>
            <a:spLocks noGrp="1"/>
          </p:cNvSpPr>
          <p:nvPr>
            <p:ph type="title"/>
          </p:nvPr>
        </p:nvSpPr>
        <p:spPr>
          <a:xfrm>
            <a:off x="838200" y="2766218"/>
            <a:ext cx="10515600" cy="1325563"/>
          </a:xfrm>
        </p:spPr>
        <p:txBody>
          <a:bodyPr/>
          <a:lstStyle/>
          <a:p>
            <a:pPr algn="ctr"/>
            <a:r>
              <a:rPr lang="tr-TR" dirty="0"/>
              <a:t>1.Hafta Çarşamba Ödevi</a:t>
            </a:r>
          </a:p>
        </p:txBody>
      </p:sp>
    </p:spTree>
    <p:extLst>
      <p:ext uri="{BB962C8B-B14F-4D97-AF65-F5344CB8AC3E}">
        <p14:creationId xmlns:p14="http://schemas.microsoft.com/office/powerpoint/2010/main" val="4162222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B0DD62-0C49-DAB1-CE4D-80BBEA09AE66}"/>
              </a:ext>
            </a:extLst>
          </p:cNvPr>
          <p:cNvSpPr>
            <a:spLocks noGrp="1"/>
          </p:cNvSpPr>
          <p:nvPr>
            <p:ph type="title"/>
          </p:nvPr>
        </p:nvSpPr>
        <p:spPr>
          <a:xfrm>
            <a:off x="838200" y="365126"/>
            <a:ext cx="10515600" cy="918730"/>
          </a:xfrm>
        </p:spPr>
        <p:txBody>
          <a:bodyPr>
            <a:normAutofit fontScale="90000"/>
          </a:bodyPr>
          <a:lstStyle/>
          <a:p>
            <a:r>
              <a:rPr lang="tr-TR" sz="3100" b="0" dirty="0" err="1">
                <a:solidFill>
                  <a:srgbClr val="D4D4D4"/>
                </a:solidFill>
                <a:effectLst/>
                <a:latin typeface="Times New Roman" panose="02020603050405020304" pitchFamily="18" charset="0"/>
                <a:cs typeface="Times New Roman" panose="02020603050405020304" pitchFamily="18" charset="0"/>
              </a:rPr>
              <a:t>display:none</a:t>
            </a:r>
            <a:r>
              <a:rPr lang="tr-TR" sz="3100" b="0" dirty="0">
                <a:solidFill>
                  <a:srgbClr val="D4D4D4"/>
                </a:solidFill>
                <a:effectLst/>
                <a:latin typeface="Times New Roman" panose="02020603050405020304" pitchFamily="18" charset="0"/>
                <a:cs typeface="Times New Roman" panose="02020603050405020304" pitchFamily="18" charset="0"/>
              </a:rPr>
              <a:t>;</a:t>
            </a:r>
            <a:br>
              <a:rPr lang="tr-TR" sz="3100" b="0" dirty="0">
                <a:solidFill>
                  <a:srgbClr val="D4D4D4"/>
                </a:solidFill>
                <a:effectLst/>
                <a:latin typeface="Times New Roman" panose="02020603050405020304" pitchFamily="18" charset="0"/>
                <a:cs typeface="Times New Roman" panose="02020603050405020304" pitchFamily="18" charset="0"/>
              </a:rPr>
            </a:br>
            <a:r>
              <a:rPr lang="tr-TR" sz="3100" b="0" dirty="0" err="1">
                <a:solidFill>
                  <a:srgbClr val="D4D4D4"/>
                </a:solidFill>
                <a:effectLst/>
                <a:latin typeface="Times New Roman" panose="02020603050405020304" pitchFamily="18" charset="0"/>
                <a:cs typeface="Times New Roman" panose="02020603050405020304" pitchFamily="18" charset="0"/>
              </a:rPr>
              <a:t>visibility:</a:t>
            </a:r>
            <a:r>
              <a:rPr lang="tr-TR" sz="3100" dirty="0" err="1">
                <a:solidFill>
                  <a:srgbClr val="D4D4D4"/>
                </a:solidFill>
                <a:latin typeface="Times New Roman" panose="02020603050405020304" pitchFamily="18" charset="0"/>
                <a:cs typeface="Times New Roman" panose="02020603050405020304" pitchFamily="18" charset="0"/>
              </a:rPr>
              <a:t>hidden</a:t>
            </a:r>
            <a:r>
              <a:rPr lang="tr-TR" sz="3100" dirty="0">
                <a:solidFill>
                  <a:srgbClr val="D4D4D4"/>
                </a:solidFill>
                <a:latin typeface="Times New Roman" panose="02020603050405020304" pitchFamily="18" charset="0"/>
                <a:cs typeface="Times New Roman" panose="02020603050405020304" pitchFamily="18" charset="0"/>
              </a:rPr>
              <a:t>;</a:t>
            </a:r>
            <a:r>
              <a:rPr lang="tr-TR" sz="3100" b="0" dirty="0">
                <a:solidFill>
                  <a:srgbClr val="D4D4D4"/>
                </a:solidFill>
                <a:effectLst/>
                <a:latin typeface="Times New Roman" panose="02020603050405020304" pitchFamily="18" charset="0"/>
                <a:cs typeface="Times New Roman" panose="02020603050405020304" pitchFamily="18" charset="0"/>
              </a:rPr>
              <a:t> arasındaki fark nedir ?</a:t>
            </a:r>
            <a:endParaRPr lang="tr-TR" dirty="0"/>
          </a:p>
        </p:txBody>
      </p:sp>
      <p:sp>
        <p:nvSpPr>
          <p:cNvPr id="3" name="İçerik Yer Tutucusu 2">
            <a:extLst>
              <a:ext uri="{FF2B5EF4-FFF2-40B4-BE49-F238E27FC236}">
                <a16:creationId xmlns:a16="http://schemas.microsoft.com/office/drawing/2014/main" id="{C24038D7-1E90-8C66-B9CA-8E4925700E4E}"/>
              </a:ext>
            </a:extLst>
          </p:cNvPr>
          <p:cNvSpPr>
            <a:spLocks noGrp="1"/>
          </p:cNvSpPr>
          <p:nvPr>
            <p:ph idx="1"/>
          </p:nvPr>
        </p:nvSpPr>
        <p:spPr>
          <a:xfrm>
            <a:off x="838200" y="1357745"/>
            <a:ext cx="10515600" cy="4819218"/>
          </a:xfrm>
        </p:spPr>
        <p:txBody>
          <a:bodyPr>
            <a:normAutofit/>
          </a:bodyPr>
          <a:lstStyle/>
          <a:p>
            <a:r>
              <a:rPr lang="tr-TR" sz="1800" b="0" dirty="0" err="1">
                <a:solidFill>
                  <a:srgbClr val="D4D4D4"/>
                </a:solidFill>
                <a:effectLst/>
                <a:latin typeface="Times New Roman" panose="02020603050405020304" pitchFamily="18" charset="0"/>
                <a:cs typeface="Times New Roman" panose="02020603050405020304" pitchFamily="18" charset="0"/>
              </a:rPr>
              <a:t>display:none</a:t>
            </a:r>
            <a:r>
              <a:rPr lang="tr-TR" sz="1800" b="0" dirty="0">
                <a:solidFill>
                  <a:srgbClr val="D4D4D4"/>
                </a:solidFill>
                <a:effectLst/>
                <a:latin typeface="Times New Roman" panose="02020603050405020304" pitchFamily="18" charset="0"/>
                <a:cs typeface="Times New Roman" panose="02020603050405020304" pitchFamily="18" charset="0"/>
              </a:rPr>
              <a:t>; Bu </a:t>
            </a:r>
            <a:r>
              <a:rPr lang="tr-TR" sz="1800" b="0" dirty="0" err="1">
                <a:solidFill>
                  <a:srgbClr val="D4D4D4"/>
                </a:solidFill>
                <a:effectLst/>
                <a:latin typeface="Times New Roman" panose="02020603050405020304" pitchFamily="18" charset="0"/>
                <a:cs typeface="Times New Roman" panose="02020603050405020304" pitchFamily="18" charset="0"/>
              </a:rPr>
              <a:t>css</a:t>
            </a:r>
            <a:r>
              <a:rPr lang="tr-TR" sz="1800" b="0" dirty="0">
                <a:solidFill>
                  <a:srgbClr val="D4D4D4"/>
                </a:solidFill>
                <a:effectLst/>
                <a:latin typeface="Times New Roman" panose="02020603050405020304" pitchFamily="18" charset="0"/>
                <a:cs typeface="Times New Roman" panose="02020603050405020304" pitchFamily="18" charset="0"/>
              </a:rPr>
              <a:t> özelliği eklenen HTML elementini ekranda gizler ve kapladığı alan gözükmez.</a:t>
            </a:r>
          </a:p>
          <a:p>
            <a:r>
              <a:rPr lang="tr-TR" sz="1800" b="0" dirty="0" err="1">
                <a:solidFill>
                  <a:srgbClr val="D4D4D4"/>
                </a:solidFill>
                <a:effectLst/>
                <a:latin typeface="Times New Roman" panose="02020603050405020304" pitchFamily="18" charset="0"/>
                <a:cs typeface="Times New Roman" panose="02020603050405020304" pitchFamily="18" charset="0"/>
              </a:rPr>
              <a:t>visibility:</a:t>
            </a:r>
            <a:r>
              <a:rPr lang="tr-TR" sz="1800" dirty="0" err="1">
                <a:solidFill>
                  <a:srgbClr val="D4D4D4"/>
                </a:solidFill>
                <a:latin typeface="Times New Roman" panose="02020603050405020304" pitchFamily="18" charset="0"/>
                <a:cs typeface="Times New Roman" panose="02020603050405020304" pitchFamily="18" charset="0"/>
              </a:rPr>
              <a:t>hidden</a:t>
            </a:r>
            <a:r>
              <a:rPr lang="tr-TR" sz="1800" dirty="0">
                <a:solidFill>
                  <a:srgbClr val="D4D4D4"/>
                </a:solidFill>
                <a:latin typeface="Times New Roman" panose="02020603050405020304" pitchFamily="18" charset="0"/>
                <a:cs typeface="Times New Roman" panose="02020603050405020304" pitchFamily="18" charset="0"/>
              </a:rPr>
              <a:t>; </a:t>
            </a:r>
            <a:r>
              <a:rPr lang="tr-TR" sz="1800" b="0" dirty="0">
                <a:solidFill>
                  <a:srgbClr val="D4D4D4"/>
                </a:solidFill>
                <a:effectLst/>
                <a:latin typeface="Times New Roman" panose="02020603050405020304" pitchFamily="18" charset="0"/>
                <a:cs typeface="Times New Roman" panose="02020603050405020304" pitchFamily="18" charset="0"/>
              </a:rPr>
              <a:t>Bu </a:t>
            </a:r>
            <a:r>
              <a:rPr lang="tr-TR" sz="1800" b="0" dirty="0" err="1">
                <a:solidFill>
                  <a:srgbClr val="D4D4D4"/>
                </a:solidFill>
                <a:effectLst/>
                <a:latin typeface="Times New Roman" panose="02020603050405020304" pitchFamily="18" charset="0"/>
                <a:cs typeface="Times New Roman" panose="02020603050405020304" pitchFamily="18" charset="0"/>
              </a:rPr>
              <a:t>css</a:t>
            </a:r>
            <a:r>
              <a:rPr lang="tr-TR" sz="1800" b="0" dirty="0">
                <a:solidFill>
                  <a:srgbClr val="D4D4D4"/>
                </a:solidFill>
                <a:effectLst/>
                <a:latin typeface="Times New Roman" panose="02020603050405020304" pitchFamily="18" charset="0"/>
                <a:cs typeface="Times New Roman" panose="02020603050405020304" pitchFamily="18" charset="0"/>
              </a:rPr>
              <a:t> özelliği eklenen HTML elementini ekranda gizler ve kapladığı alan ekranda boş bir alan olarak gözükür.</a:t>
            </a:r>
          </a:p>
          <a:p>
            <a:r>
              <a:rPr lang="tr-TR" sz="1800" dirty="0">
                <a:solidFill>
                  <a:srgbClr val="D4D4D4"/>
                </a:solidFill>
                <a:latin typeface="Times New Roman" panose="02020603050405020304" pitchFamily="18" charset="0"/>
                <a:cs typeface="Times New Roman" panose="02020603050405020304" pitchFamily="18" charset="0"/>
              </a:rPr>
              <a:t>Örnek;</a:t>
            </a:r>
          </a:p>
          <a:p>
            <a:r>
              <a:rPr lang="tr-TR" sz="1800" b="0" dirty="0" err="1">
                <a:solidFill>
                  <a:srgbClr val="FFC000"/>
                </a:solidFill>
                <a:effectLst/>
                <a:latin typeface="Times New Roman" panose="02020603050405020304" pitchFamily="18" charset="0"/>
                <a:cs typeface="Times New Roman" panose="02020603050405020304" pitchFamily="18" charset="0"/>
              </a:rPr>
              <a:t>display:none</a:t>
            </a:r>
            <a:r>
              <a:rPr lang="tr-TR" sz="1800" b="0" dirty="0">
                <a:solidFill>
                  <a:srgbClr val="FFC000"/>
                </a:solidFill>
                <a:effectLst/>
                <a:latin typeface="Times New Roman" panose="02020603050405020304" pitchFamily="18" charset="0"/>
                <a:cs typeface="Times New Roman" panose="02020603050405020304" pitchFamily="18" charset="0"/>
              </a:rPr>
              <a:t>;</a:t>
            </a:r>
            <a:endParaRPr lang="tr-TR" sz="1800" dirty="0">
              <a:solidFill>
                <a:srgbClr val="FFC000"/>
              </a:solidFill>
              <a:latin typeface="Times New Roman" panose="02020603050405020304" pitchFamily="18" charset="0"/>
              <a:cs typeface="Times New Roman" panose="02020603050405020304" pitchFamily="18"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1</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D4D4D4"/>
                </a:solidFill>
                <a:effectLst/>
                <a:latin typeface="Consolas" panose="020B0609020204030204" pitchFamily="49" charset="0"/>
              </a:rPr>
              <a:t> </a:t>
            </a:r>
            <a:r>
              <a:rPr lang="tr-TR" sz="1200" b="0" dirty="0" err="1">
                <a:solidFill>
                  <a:srgbClr val="9CDCFE"/>
                </a:solidFill>
                <a:effectLst/>
                <a:latin typeface="Consolas" panose="020B0609020204030204" pitchFamily="49" charset="0"/>
              </a:rPr>
              <a:t>style</a:t>
            </a:r>
            <a:r>
              <a:rPr lang="tr-TR" sz="1200" b="0" dirty="0">
                <a:solidFill>
                  <a:srgbClr val="D4D4D4"/>
                </a:solidFill>
                <a:effectLst/>
                <a:latin typeface="Consolas" panose="020B0609020204030204" pitchFamily="49" charset="0"/>
              </a:rPr>
              <a:t>=</a:t>
            </a:r>
            <a:r>
              <a:rPr lang="tr-TR" sz="1200" b="0" dirty="0">
                <a:solidFill>
                  <a:srgbClr val="CE9178"/>
                </a:solidFill>
                <a:effectLst/>
                <a:latin typeface="Consolas" panose="020B0609020204030204" pitchFamily="49" charset="0"/>
              </a:rPr>
              <a:t>"</a:t>
            </a:r>
            <a:r>
              <a:rPr lang="tr-TR" sz="1200" b="0" dirty="0" err="1">
                <a:solidFill>
                  <a:srgbClr val="CE9178"/>
                </a:solidFill>
                <a:effectLst/>
                <a:latin typeface="Consolas" panose="020B0609020204030204" pitchFamily="49" charset="0"/>
              </a:rPr>
              <a:t>display</a:t>
            </a:r>
            <a:r>
              <a:rPr lang="tr-TR" sz="1200" b="0" dirty="0">
                <a:solidFill>
                  <a:srgbClr val="CE9178"/>
                </a:solidFill>
                <a:effectLst/>
                <a:latin typeface="Consolas" panose="020B0609020204030204" pitchFamily="49" charset="0"/>
              </a:rPr>
              <a:t>: </a:t>
            </a:r>
            <a:r>
              <a:rPr lang="tr-TR" sz="1200" b="0" dirty="0" err="1">
                <a:solidFill>
                  <a:srgbClr val="CE9178"/>
                </a:solidFill>
                <a:effectLst/>
                <a:latin typeface="Consolas" panose="020B0609020204030204" pitchFamily="49" charset="0"/>
              </a:rPr>
              <a:t>none</a:t>
            </a:r>
            <a:r>
              <a:rPr lang="tr-TR" sz="1200" b="0" dirty="0">
                <a:solidFill>
                  <a:srgbClr val="CE9178"/>
                </a:solidFill>
                <a:effectLst/>
                <a:latin typeface="Consolas" panose="020B0609020204030204" pitchFamily="49" charset="0"/>
              </a:rPr>
              <a:t>;"</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2</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3</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800" b="0" dirty="0">
              <a:solidFill>
                <a:srgbClr val="D4D4D4"/>
              </a:solidFill>
              <a:effectLst/>
              <a:latin typeface="Times New Roman" panose="02020603050405020304" pitchFamily="18" charset="0"/>
              <a:cs typeface="Times New Roman" panose="02020603050405020304" pitchFamily="18" charset="0"/>
            </a:endParaRPr>
          </a:p>
          <a:p>
            <a:r>
              <a:rPr lang="tr-TR" sz="1800" b="0" dirty="0" err="1">
                <a:solidFill>
                  <a:srgbClr val="FFC000"/>
                </a:solidFill>
                <a:effectLst/>
                <a:latin typeface="Times New Roman" panose="02020603050405020304" pitchFamily="18" charset="0"/>
                <a:cs typeface="Times New Roman" panose="02020603050405020304" pitchFamily="18" charset="0"/>
              </a:rPr>
              <a:t>visibility:</a:t>
            </a:r>
            <a:r>
              <a:rPr lang="tr-TR" sz="1800" dirty="0" err="1">
                <a:solidFill>
                  <a:srgbClr val="FFC000"/>
                </a:solidFill>
                <a:latin typeface="Times New Roman" panose="02020603050405020304" pitchFamily="18" charset="0"/>
                <a:cs typeface="Times New Roman" panose="02020603050405020304" pitchFamily="18" charset="0"/>
              </a:rPr>
              <a:t>hidden</a:t>
            </a:r>
            <a:r>
              <a:rPr lang="tr-TR" sz="1800" dirty="0">
                <a:solidFill>
                  <a:srgbClr val="FFC000"/>
                </a:solidFill>
                <a:latin typeface="Times New Roman" panose="02020603050405020304" pitchFamily="18" charset="0"/>
                <a:cs typeface="Times New Roman" panose="02020603050405020304" pitchFamily="18" charset="0"/>
              </a:rPr>
              <a:t>;</a:t>
            </a: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1</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D4D4D4"/>
                </a:solidFill>
                <a:effectLst/>
                <a:latin typeface="Consolas" panose="020B0609020204030204" pitchFamily="49" charset="0"/>
              </a:rPr>
              <a:t> </a:t>
            </a:r>
            <a:r>
              <a:rPr lang="tr-TR" sz="1200" b="0" dirty="0" err="1">
                <a:solidFill>
                  <a:srgbClr val="9CDCFE"/>
                </a:solidFill>
                <a:effectLst/>
                <a:latin typeface="Consolas" panose="020B0609020204030204" pitchFamily="49" charset="0"/>
              </a:rPr>
              <a:t>style</a:t>
            </a:r>
            <a:r>
              <a:rPr lang="tr-TR" sz="1200" b="0" dirty="0">
                <a:solidFill>
                  <a:srgbClr val="D4D4D4"/>
                </a:solidFill>
                <a:effectLst/>
                <a:latin typeface="Consolas" panose="020B0609020204030204" pitchFamily="49" charset="0"/>
              </a:rPr>
              <a:t>=</a:t>
            </a:r>
            <a:r>
              <a:rPr lang="tr-TR" sz="1200" b="0" dirty="0">
                <a:solidFill>
                  <a:srgbClr val="CE9178"/>
                </a:solidFill>
                <a:effectLst/>
                <a:latin typeface="Consolas" panose="020B0609020204030204" pitchFamily="49" charset="0"/>
              </a:rPr>
              <a:t>"</a:t>
            </a:r>
            <a:r>
              <a:rPr lang="tr-TR" sz="1200" b="0" dirty="0" err="1">
                <a:solidFill>
                  <a:srgbClr val="CE9178"/>
                </a:solidFill>
                <a:effectLst/>
                <a:latin typeface="Consolas" panose="020B0609020204030204" pitchFamily="49" charset="0"/>
              </a:rPr>
              <a:t>visibility</a:t>
            </a:r>
            <a:r>
              <a:rPr lang="tr-TR" sz="1200" b="0" dirty="0">
                <a:solidFill>
                  <a:srgbClr val="CE9178"/>
                </a:solidFill>
                <a:effectLst/>
                <a:latin typeface="Consolas" panose="020B0609020204030204" pitchFamily="49" charset="0"/>
              </a:rPr>
              <a:t>: </a:t>
            </a:r>
            <a:r>
              <a:rPr lang="tr-TR" sz="1200" b="0" dirty="0" err="1">
                <a:solidFill>
                  <a:srgbClr val="CE9178"/>
                </a:solidFill>
                <a:effectLst/>
                <a:latin typeface="Consolas" panose="020B0609020204030204" pitchFamily="49" charset="0"/>
              </a:rPr>
              <a:t>hidden</a:t>
            </a:r>
            <a:r>
              <a:rPr lang="tr-TR" sz="1200" b="0" dirty="0">
                <a:solidFill>
                  <a:srgbClr val="CE9178"/>
                </a:solidFill>
                <a:effectLst/>
                <a:latin typeface="Consolas" panose="020B0609020204030204" pitchFamily="49" charset="0"/>
              </a:rPr>
              <a:t>;"</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2</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r>
              <a:rPr lang="tr-TR" sz="1200" b="0" dirty="0">
                <a:solidFill>
                  <a:srgbClr val="D4D4D4"/>
                </a:solidFill>
                <a:effectLst/>
                <a:latin typeface="Consolas" panose="020B0609020204030204" pitchFamily="49" charset="0"/>
              </a:rPr>
              <a:t>Paragraf 3</a:t>
            </a:r>
            <a:r>
              <a:rPr lang="tr-TR" sz="1200" b="0" dirty="0">
                <a:solidFill>
                  <a:srgbClr val="808080"/>
                </a:solidFill>
                <a:effectLst/>
                <a:latin typeface="Consolas" panose="020B0609020204030204" pitchFamily="49" charset="0"/>
              </a:rPr>
              <a:t>&lt;/</a:t>
            </a:r>
            <a:r>
              <a:rPr lang="tr-TR" sz="1200" b="0" dirty="0">
                <a:solidFill>
                  <a:srgbClr val="569CD6"/>
                </a:solidFill>
                <a:effectLst/>
                <a:latin typeface="Consolas" panose="020B0609020204030204" pitchFamily="49" charset="0"/>
              </a:rPr>
              <a:t>p</a:t>
            </a:r>
            <a:r>
              <a:rPr lang="tr-TR" sz="1200" b="0" dirty="0">
                <a:solidFill>
                  <a:srgbClr val="808080"/>
                </a:solidFill>
                <a:effectLst/>
                <a:latin typeface="Consolas" panose="020B0609020204030204" pitchFamily="49" charset="0"/>
              </a:rPr>
              <a:t>&gt;</a:t>
            </a:r>
            <a:endParaRPr lang="tr-TR" sz="1200" b="0" dirty="0">
              <a:solidFill>
                <a:srgbClr val="D4D4D4"/>
              </a:solidFill>
              <a:effectLst/>
              <a:latin typeface="Consolas" panose="020B0609020204030204" pitchFamily="49" charset="0"/>
            </a:endParaRPr>
          </a:p>
          <a:p>
            <a:endParaRPr lang="tr-TR" sz="1800" dirty="0">
              <a:solidFill>
                <a:srgbClr val="FFC000"/>
              </a:solidFill>
            </a:endParaRPr>
          </a:p>
        </p:txBody>
      </p:sp>
      <p:pic>
        <p:nvPicPr>
          <p:cNvPr id="5" name="Resim 4">
            <a:extLst>
              <a:ext uri="{FF2B5EF4-FFF2-40B4-BE49-F238E27FC236}">
                <a16:creationId xmlns:a16="http://schemas.microsoft.com/office/drawing/2014/main" id="{C4DAE9C3-ACFA-3058-9B43-079E1FA956CC}"/>
              </a:ext>
            </a:extLst>
          </p:cNvPr>
          <p:cNvPicPr>
            <a:picLocks noChangeAspect="1"/>
          </p:cNvPicPr>
          <p:nvPr/>
        </p:nvPicPr>
        <p:blipFill>
          <a:blip r:embed="rId2"/>
          <a:stretch>
            <a:fillRect/>
          </a:stretch>
        </p:blipFill>
        <p:spPr>
          <a:xfrm>
            <a:off x="6096000" y="2571750"/>
            <a:ext cx="1466850" cy="857250"/>
          </a:xfrm>
          <a:prstGeom prst="rect">
            <a:avLst/>
          </a:prstGeom>
        </p:spPr>
      </p:pic>
      <p:pic>
        <p:nvPicPr>
          <p:cNvPr id="7" name="Resim 6">
            <a:extLst>
              <a:ext uri="{FF2B5EF4-FFF2-40B4-BE49-F238E27FC236}">
                <a16:creationId xmlns:a16="http://schemas.microsoft.com/office/drawing/2014/main" id="{4A6C7A18-7B7E-A112-61C0-D66F38A8D0CF}"/>
              </a:ext>
            </a:extLst>
          </p:cNvPr>
          <p:cNvPicPr>
            <a:picLocks noChangeAspect="1"/>
          </p:cNvPicPr>
          <p:nvPr/>
        </p:nvPicPr>
        <p:blipFill>
          <a:blip r:embed="rId3"/>
          <a:stretch>
            <a:fillRect/>
          </a:stretch>
        </p:blipFill>
        <p:spPr>
          <a:xfrm>
            <a:off x="6096000" y="4038167"/>
            <a:ext cx="1381125" cy="1209675"/>
          </a:xfrm>
          <a:prstGeom prst="rect">
            <a:avLst/>
          </a:prstGeom>
        </p:spPr>
      </p:pic>
    </p:spTree>
    <p:extLst>
      <p:ext uri="{BB962C8B-B14F-4D97-AF65-F5344CB8AC3E}">
        <p14:creationId xmlns:p14="http://schemas.microsoft.com/office/powerpoint/2010/main" val="2212264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0E3E2A-13F6-8139-AAA7-5D83204E61A3}"/>
              </a:ext>
            </a:extLst>
          </p:cNvPr>
          <p:cNvSpPr>
            <a:spLocks noGrp="1"/>
          </p:cNvSpPr>
          <p:nvPr>
            <p:ph type="title"/>
          </p:nvPr>
        </p:nvSpPr>
        <p:spPr>
          <a:xfrm>
            <a:off x="820564" y="112714"/>
            <a:ext cx="10515600" cy="463019"/>
          </a:xfrm>
        </p:spPr>
        <p:txBody>
          <a:bodyPr>
            <a:normAutofit fontScale="90000"/>
          </a:bodyPr>
          <a:lstStyle/>
          <a:p>
            <a:r>
              <a:rPr lang="tr-TR" sz="2800" b="0" dirty="0" err="1">
                <a:solidFill>
                  <a:srgbClr val="D4D4D4"/>
                </a:solidFill>
                <a:effectLst/>
                <a:latin typeface="Times New Roman" panose="02020603050405020304" pitchFamily="18" charset="0"/>
                <a:cs typeface="Times New Roman" panose="02020603050405020304" pitchFamily="18" charset="0"/>
              </a:rPr>
              <a:t>pseudo</a:t>
            </a:r>
            <a:r>
              <a:rPr lang="tr-TR" sz="2800" b="0" dirty="0">
                <a:solidFill>
                  <a:srgbClr val="D4D4D4"/>
                </a:solidFill>
                <a:effectLst/>
                <a:latin typeface="Times New Roman" panose="02020603050405020304" pitchFamily="18" charset="0"/>
                <a:cs typeface="Times New Roman" panose="02020603050405020304" pitchFamily="18" charset="0"/>
              </a:rPr>
              <a:t> </a:t>
            </a:r>
            <a:r>
              <a:rPr lang="tr-TR" sz="2800" b="0" dirty="0" err="1">
                <a:solidFill>
                  <a:srgbClr val="D4D4D4"/>
                </a:solidFill>
                <a:effectLst/>
                <a:latin typeface="Times New Roman" panose="02020603050405020304" pitchFamily="18" charset="0"/>
                <a:cs typeface="Times New Roman" panose="02020603050405020304" pitchFamily="18" charset="0"/>
              </a:rPr>
              <a:t>class</a:t>
            </a:r>
            <a:r>
              <a:rPr lang="tr-TR" sz="2800" b="0" dirty="0">
                <a:solidFill>
                  <a:srgbClr val="D4D4D4"/>
                </a:solidFill>
                <a:effectLst/>
                <a:latin typeface="Times New Roman" panose="02020603050405020304" pitchFamily="18" charset="0"/>
                <a:cs typeface="Times New Roman" panose="02020603050405020304" pitchFamily="18" charset="0"/>
              </a:rPr>
              <a:t> ile </a:t>
            </a:r>
            <a:r>
              <a:rPr lang="tr-TR" sz="2800" b="0" dirty="0" err="1">
                <a:solidFill>
                  <a:srgbClr val="D4D4D4"/>
                </a:solidFill>
                <a:effectLst/>
                <a:latin typeface="Times New Roman" panose="02020603050405020304" pitchFamily="18" charset="0"/>
                <a:cs typeface="Times New Roman" panose="02020603050405020304" pitchFamily="18" charset="0"/>
              </a:rPr>
              <a:t>pseudo</a:t>
            </a:r>
            <a:r>
              <a:rPr lang="tr-TR" sz="2800" b="0" dirty="0">
                <a:solidFill>
                  <a:srgbClr val="D4D4D4"/>
                </a:solidFill>
                <a:effectLst/>
                <a:latin typeface="Times New Roman" panose="02020603050405020304" pitchFamily="18" charset="0"/>
                <a:cs typeface="Times New Roman" panose="02020603050405020304" pitchFamily="18" charset="0"/>
              </a:rPr>
              <a:t> element nedir?</a:t>
            </a:r>
            <a:endParaRPr lang="tr-TR" sz="2800" dirty="0"/>
          </a:p>
        </p:txBody>
      </p:sp>
      <p:sp>
        <p:nvSpPr>
          <p:cNvPr id="3" name="İçerik Yer Tutucusu 2">
            <a:extLst>
              <a:ext uri="{FF2B5EF4-FFF2-40B4-BE49-F238E27FC236}">
                <a16:creationId xmlns:a16="http://schemas.microsoft.com/office/drawing/2014/main" id="{106D6E82-BEDF-4DD8-0FCA-A4F244748C5F}"/>
              </a:ext>
            </a:extLst>
          </p:cNvPr>
          <p:cNvSpPr>
            <a:spLocks noGrp="1"/>
          </p:cNvSpPr>
          <p:nvPr>
            <p:ph idx="1"/>
          </p:nvPr>
        </p:nvSpPr>
        <p:spPr>
          <a:xfrm>
            <a:off x="838200" y="575734"/>
            <a:ext cx="10515600" cy="6118578"/>
          </a:xfrm>
        </p:spPr>
        <p:txBody>
          <a:bodyPr>
            <a:noAutofit/>
          </a:bodyPr>
          <a:lstStyle/>
          <a:p>
            <a:r>
              <a:rPr lang="tr-TR" sz="1700" b="0" dirty="0" err="1">
                <a:solidFill>
                  <a:srgbClr val="FFC000"/>
                </a:solidFill>
                <a:effectLst/>
                <a:latin typeface="Times New Roman" panose="02020603050405020304" pitchFamily="18" charset="0"/>
                <a:cs typeface="Times New Roman" panose="02020603050405020304" pitchFamily="18" charset="0"/>
              </a:rPr>
              <a:t>pseudo</a:t>
            </a:r>
            <a:r>
              <a:rPr lang="tr-TR" sz="1700" b="0" dirty="0">
                <a:solidFill>
                  <a:srgbClr val="FFC000"/>
                </a:solidFill>
                <a:effectLst/>
                <a:latin typeface="Times New Roman" panose="02020603050405020304" pitchFamily="18" charset="0"/>
                <a:cs typeface="Times New Roman" panose="02020603050405020304" pitchFamily="18" charset="0"/>
              </a:rPr>
              <a:t> </a:t>
            </a:r>
            <a:r>
              <a:rPr lang="tr-TR" sz="1700" b="0" dirty="0" err="1">
                <a:solidFill>
                  <a:srgbClr val="FFC000"/>
                </a:solidFill>
                <a:effectLst/>
                <a:latin typeface="Times New Roman" panose="02020603050405020304" pitchFamily="18" charset="0"/>
                <a:cs typeface="Times New Roman" panose="02020603050405020304" pitchFamily="18" charset="0"/>
              </a:rPr>
              <a:t>class</a:t>
            </a:r>
            <a:r>
              <a:rPr lang="tr-TR" sz="1700" b="0" dirty="0">
                <a:solidFill>
                  <a:srgbClr val="FFC000"/>
                </a:solidFill>
                <a:effectLst/>
                <a:latin typeface="Times New Roman" panose="02020603050405020304" pitchFamily="18" charset="0"/>
                <a:cs typeface="Times New Roman" panose="02020603050405020304" pitchFamily="18" charset="0"/>
              </a:rPr>
              <a:t>: </a:t>
            </a:r>
            <a:r>
              <a:rPr lang="tr-TR" sz="1700" b="0" i="0" dirty="0">
                <a:effectLst/>
                <a:latin typeface="Times New Roman" panose="02020603050405020304" pitchFamily="18" charset="0"/>
                <a:cs typeface="Times New Roman" panose="02020603050405020304" pitchFamily="18" charset="0"/>
              </a:rPr>
              <a:t>Bir öğenin özel durumunu tanımlamak için kullanılan sınıflardır.</a:t>
            </a:r>
          </a:p>
          <a:p>
            <a:r>
              <a:rPr lang="tr-TR" sz="1700" b="0" i="0" dirty="0">
                <a:effectLst/>
                <a:latin typeface="Times New Roman" panose="02020603050405020304" pitchFamily="18" charset="0"/>
                <a:cs typeface="Times New Roman" panose="02020603050405020304" pitchFamily="18" charset="0"/>
              </a:rPr>
              <a:t>Örneğin;</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Bir kullanıcı fareyle üzerine (</a:t>
            </a:r>
            <a:r>
              <a:rPr lang="tr-TR" sz="1700" b="0" i="0" dirty="0" err="1">
                <a:solidFill>
                  <a:srgbClr val="C00000"/>
                </a:solidFill>
                <a:effectLst/>
                <a:latin typeface="Times New Roman" panose="02020603050405020304" pitchFamily="18" charset="0"/>
                <a:cs typeface="Times New Roman" panose="02020603050405020304" pitchFamily="18" charset="0"/>
              </a:rPr>
              <a:t>hover</a:t>
            </a:r>
            <a:r>
              <a:rPr lang="tr-TR" sz="1700" b="0" i="0" dirty="0">
                <a:effectLst/>
                <a:latin typeface="Times New Roman" panose="02020603050405020304" pitchFamily="18" charset="0"/>
                <a:cs typeface="Times New Roman" panose="02020603050405020304" pitchFamily="18" charset="0"/>
              </a:rPr>
              <a:t>) geldiğinde bir öğeye stil verin</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Ziyaret edilen (</a:t>
            </a:r>
            <a:r>
              <a:rPr lang="tr-TR" sz="1700" b="0" i="0" dirty="0" err="1">
                <a:solidFill>
                  <a:srgbClr val="C00000"/>
                </a:solidFill>
                <a:effectLst/>
                <a:latin typeface="Times New Roman" panose="02020603050405020304" pitchFamily="18" charset="0"/>
                <a:cs typeface="Times New Roman" panose="02020603050405020304" pitchFamily="18" charset="0"/>
              </a:rPr>
              <a:t>visited</a:t>
            </a:r>
            <a:r>
              <a:rPr lang="tr-TR" sz="1700" b="0" i="0" dirty="0">
                <a:effectLst/>
                <a:latin typeface="Times New Roman" panose="02020603050405020304" pitchFamily="18" charset="0"/>
                <a:cs typeface="Times New Roman" panose="02020603050405020304" pitchFamily="18" charset="0"/>
              </a:rPr>
              <a:t>) ve ziyaret edilmeyen (</a:t>
            </a:r>
            <a:r>
              <a:rPr lang="tr-TR" sz="1700" b="0" i="0" dirty="0">
                <a:solidFill>
                  <a:srgbClr val="C00000"/>
                </a:solidFill>
                <a:effectLst/>
                <a:latin typeface="Times New Roman" panose="02020603050405020304" pitchFamily="18" charset="0"/>
                <a:cs typeface="Times New Roman" panose="02020603050405020304" pitchFamily="18" charset="0"/>
              </a:rPr>
              <a:t>link</a:t>
            </a:r>
            <a:r>
              <a:rPr lang="tr-TR" sz="1700" b="0" i="0" dirty="0">
                <a:effectLst/>
                <a:latin typeface="Times New Roman" panose="02020603050405020304" pitchFamily="18" charset="0"/>
                <a:cs typeface="Times New Roman" panose="02020603050405020304" pitchFamily="18" charset="0"/>
              </a:rPr>
              <a:t>) bağlantıları farklı şekilde </a:t>
            </a:r>
            <a:r>
              <a:rPr lang="tr-TR" sz="1700" b="0" i="0" dirty="0" err="1">
                <a:effectLst/>
                <a:latin typeface="Times New Roman" panose="02020603050405020304" pitchFamily="18" charset="0"/>
                <a:cs typeface="Times New Roman" panose="02020603050405020304" pitchFamily="18" charset="0"/>
              </a:rPr>
              <a:t>stillendirin</a:t>
            </a:r>
            <a:r>
              <a:rPr lang="tr-TR" sz="1700" b="0" i="0" dirty="0">
                <a:effectLst/>
                <a:latin typeface="Times New Roman" panose="02020603050405020304" pitchFamily="18" charset="0"/>
                <a:cs typeface="Times New Roman" panose="02020603050405020304" pitchFamily="18" charset="0"/>
              </a:rPr>
              <a:t>.</a:t>
            </a:r>
            <a:br>
              <a:rPr lang="tr-TR" sz="1700" dirty="0">
                <a:latin typeface="Times New Roman" panose="02020603050405020304" pitchFamily="18" charset="0"/>
                <a:cs typeface="Times New Roman" panose="02020603050405020304" pitchFamily="18" charset="0"/>
              </a:rPr>
            </a:br>
            <a:r>
              <a:rPr lang="tr-TR" sz="1700" b="0" i="0" dirty="0">
                <a:effectLst/>
                <a:latin typeface="Times New Roman" panose="02020603050405020304" pitchFamily="18" charset="0"/>
                <a:cs typeface="Times New Roman" panose="02020603050405020304" pitchFamily="18" charset="0"/>
              </a:rPr>
              <a:t>Odaklandığında (</a:t>
            </a:r>
            <a:r>
              <a:rPr lang="tr-TR" sz="1700" b="0" i="0" dirty="0" err="1">
                <a:solidFill>
                  <a:srgbClr val="C00000"/>
                </a:solidFill>
                <a:effectLst/>
                <a:latin typeface="Times New Roman" panose="02020603050405020304" pitchFamily="18" charset="0"/>
                <a:cs typeface="Times New Roman" panose="02020603050405020304" pitchFamily="18" charset="0"/>
              </a:rPr>
              <a:t>focus</a:t>
            </a:r>
            <a:r>
              <a:rPr lang="tr-TR" sz="1700" b="0" i="0" dirty="0">
                <a:effectLst/>
                <a:latin typeface="Times New Roman" panose="02020603050405020304" pitchFamily="18" charset="0"/>
                <a:cs typeface="Times New Roman" panose="02020603050405020304" pitchFamily="18" charset="0"/>
              </a:rPr>
              <a:t>) bir öğeye stil veren.</a:t>
            </a:r>
          </a:p>
          <a:p>
            <a:r>
              <a:rPr lang="tr-TR" sz="1700" dirty="0">
                <a:latin typeface="Times New Roman" panose="02020603050405020304" pitchFamily="18" charset="0"/>
                <a:cs typeface="Times New Roman" panose="02020603050405020304" pitchFamily="18" charset="0"/>
              </a:rPr>
              <a:t>Örnek;</a:t>
            </a:r>
          </a:p>
          <a:p>
            <a:r>
              <a:rPr lang="tr-TR" sz="1700" b="0" dirty="0">
                <a:solidFill>
                  <a:srgbClr val="808080"/>
                </a:solidFill>
                <a:effectLst/>
                <a:latin typeface="Times New Roman" panose="02020603050405020304" pitchFamily="18" charset="0"/>
                <a:cs typeface="Times New Roman" panose="02020603050405020304" pitchFamily="18" charset="0"/>
              </a:rPr>
              <a:t>&lt;</a:t>
            </a:r>
            <a:r>
              <a:rPr lang="tr-TR" sz="1700" b="0" dirty="0" err="1">
                <a:solidFill>
                  <a:srgbClr val="569CD6"/>
                </a:solidFill>
                <a:effectLst/>
                <a:latin typeface="Times New Roman" panose="02020603050405020304" pitchFamily="18" charset="0"/>
                <a:cs typeface="Times New Roman" panose="02020603050405020304" pitchFamily="18" charset="0"/>
              </a:rPr>
              <a:t>style</a:t>
            </a:r>
            <a:r>
              <a:rPr lang="tr-TR" sz="1700" b="0" dirty="0">
                <a:solidFill>
                  <a:srgbClr val="808080"/>
                </a:solidFill>
                <a:effectLst/>
                <a:latin typeface="Times New Roman" panose="02020603050405020304" pitchFamily="18" charset="0"/>
                <a:cs typeface="Times New Roman" panose="02020603050405020304" pitchFamily="18" charset="0"/>
              </a:rPr>
              <a:t>&gt;</a:t>
            </a:r>
            <a:endParaRPr lang="tr-TR" sz="1700" b="0" dirty="0">
              <a:solidFill>
                <a:srgbClr val="D4D4D4"/>
              </a:solidFill>
              <a:effectLst/>
              <a:latin typeface="Times New Roman" panose="02020603050405020304" pitchFamily="18" charset="0"/>
              <a:cs typeface="Times New Roman" panose="02020603050405020304" pitchFamily="18" charset="0"/>
            </a:endParaRP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D7BA7D"/>
                </a:solidFill>
                <a:effectLst/>
                <a:latin typeface="Times New Roman" panose="02020603050405020304" pitchFamily="18" charset="0"/>
                <a:cs typeface="Times New Roman" panose="02020603050405020304" pitchFamily="18" charset="0"/>
              </a:rPr>
              <a:t>.</a:t>
            </a:r>
            <a:r>
              <a:rPr lang="tr-TR" sz="1700" b="0" dirty="0" err="1">
                <a:solidFill>
                  <a:srgbClr val="D7BA7D"/>
                </a:solidFill>
                <a:effectLst/>
                <a:latin typeface="Times New Roman" panose="02020603050405020304" pitchFamily="18" charset="0"/>
                <a:cs typeface="Times New Roman" panose="02020603050405020304" pitchFamily="18" charset="0"/>
              </a:rPr>
              <a:t>denemeLink</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CE9178"/>
                </a:solidFill>
                <a:effectLst/>
                <a:latin typeface="Times New Roman" panose="02020603050405020304" pitchFamily="18" charset="0"/>
                <a:cs typeface="Times New Roman" panose="02020603050405020304" pitchFamily="18" charset="0"/>
              </a:rPr>
              <a:t>red</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9CDCFE"/>
                </a:solidFill>
                <a:effectLst/>
                <a:latin typeface="Times New Roman" panose="02020603050405020304" pitchFamily="18" charset="0"/>
                <a:cs typeface="Times New Roman" panose="02020603050405020304" pitchFamily="18" charset="0"/>
              </a:rPr>
              <a:t>background-</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CE9178"/>
                </a:solidFill>
                <a:effectLst/>
                <a:latin typeface="Times New Roman" panose="02020603050405020304" pitchFamily="18" charset="0"/>
                <a:cs typeface="Times New Roman" panose="02020603050405020304" pitchFamily="18" charset="0"/>
              </a:rPr>
              <a:t>yellow</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D7BA7D"/>
                </a:solidFill>
                <a:effectLst/>
                <a:latin typeface="Times New Roman" panose="02020603050405020304" pitchFamily="18" charset="0"/>
                <a:cs typeface="Times New Roman" panose="02020603050405020304" pitchFamily="18" charset="0"/>
              </a:rPr>
              <a:t>.</a:t>
            </a:r>
            <a:r>
              <a:rPr lang="tr-TR" sz="1700" b="0" dirty="0" err="1">
                <a:solidFill>
                  <a:srgbClr val="D7BA7D"/>
                </a:solidFill>
                <a:effectLst/>
                <a:latin typeface="Times New Roman" panose="02020603050405020304" pitchFamily="18" charset="0"/>
                <a:cs typeface="Times New Roman" panose="02020603050405020304" pitchFamily="18" charset="0"/>
              </a:rPr>
              <a:t>denemeLink:hover</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DCDCAA"/>
                </a:solidFill>
                <a:effectLst/>
                <a:latin typeface="Times New Roman" panose="02020603050405020304" pitchFamily="18" charset="0"/>
                <a:cs typeface="Times New Roman" panose="02020603050405020304" pitchFamily="18" charset="0"/>
              </a:rPr>
              <a:t>rgb</a:t>
            </a:r>
            <a:r>
              <a:rPr lang="tr-TR" sz="1700" b="0" dirty="0">
                <a:solidFill>
                  <a:srgbClr val="D4D4D4"/>
                </a:solidFill>
                <a:effectLst/>
                <a:latin typeface="Times New Roman" panose="02020603050405020304" pitchFamily="18" charset="0"/>
                <a:cs typeface="Times New Roman" panose="02020603050405020304" pitchFamily="18" charset="0"/>
              </a:rPr>
              <a:t>(</a:t>
            </a:r>
            <a:r>
              <a:rPr lang="tr-TR" sz="1700" b="0" dirty="0">
                <a:solidFill>
                  <a:srgbClr val="B5CEA8"/>
                </a:solidFill>
                <a:effectLst/>
                <a:latin typeface="Times New Roman" panose="02020603050405020304" pitchFamily="18" charset="0"/>
                <a:cs typeface="Times New Roman" panose="02020603050405020304" pitchFamily="18" charset="0"/>
              </a:rPr>
              <a:t>0</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255</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255</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9CDCFE"/>
                </a:solidFill>
                <a:effectLst/>
                <a:latin typeface="Times New Roman" panose="02020603050405020304" pitchFamily="18" charset="0"/>
                <a:cs typeface="Times New Roman" panose="02020603050405020304" pitchFamily="18" charset="0"/>
              </a:rPr>
              <a:t>background-</a:t>
            </a:r>
            <a:r>
              <a:rPr lang="tr-TR" sz="1700" b="0" dirty="0" err="1">
                <a:solidFill>
                  <a:srgbClr val="9CDCFE"/>
                </a:solidFill>
                <a:effectLst/>
                <a:latin typeface="Times New Roman" panose="02020603050405020304" pitchFamily="18" charset="0"/>
                <a:cs typeface="Times New Roman" panose="02020603050405020304" pitchFamily="18" charset="0"/>
              </a:rPr>
              <a:t>color</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err="1">
                <a:solidFill>
                  <a:srgbClr val="DCDCAA"/>
                </a:solidFill>
                <a:effectLst/>
                <a:latin typeface="Times New Roman" panose="02020603050405020304" pitchFamily="18" charset="0"/>
                <a:cs typeface="Times New Roman" panose="02020603050405020304" pitchFamily="18" charset="0"/>
              </a:rPr>
              <a:t>rgb</a:t>
            </a:r>
            <a:r>
              <a:rPr lang="tr-TR" sz="1700" b="0" dirty="0">
                <a:solidFill>
                  <a:srgbClr val="D4D4D4"/>
                </a:solidFill>
                <a:effectLst/>
                <a:latin typeface="Times New Roman" panose="02020603050405020304" pitchFamily="18" charset="0"/>
                <a:cs typeface="Times New Roman" panose="02020603050405020304" pitchFamily="18" charset="0"/>
              </a:rPr>
              <a:t>(</a:t>
            </a:r>
            <a:r>
              <a:rPr lang="tr-TR" sz="1700" b="0" dirty="0">
                <a:solidFill>
                  <a:srgbClr val="B5CEA8"/>
                </a:solidFill>
                <a:effectLst/>
                <a:latin typeface="Times New Roman" panose="02020603050405020304" pitchFamily="18" charset="0"/>
                <a:cs typeface="Times New Roman" panose="02020603050405020304" pitchFamily="18" charset="0"/>
              </a:rPr>
              <a:t>69</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14</a:t>
            </a:r>
            <a:r>
              <a:rPr lang="tr-TR" sz="1700" b="0" dirty="0">
                <a:solidFill>
                  <a:srgbClr val="D4D4D4"/>
                </a:solidFill>
                <a:effectLst/>
                <a:latin typeface="Times New Roman" panose="02020603050405020304" pitchFamily="18" charset="0"/>
                <a:cs typeface="Times New Roman" panose="02020603050405020304" pitchFamily="18" charset="0"/>
              </a:rPr>
              <a:t>, </a:t>
            </a:r>
            <a:r>
              <a:rPr lang="tr-TR" sz="1700" b="0" dirty="0">
                <a:solidFill>
                  <a:srgbClr val="B5CEA8"/>
                </a:solidFill>
                <a:effectLst/>
                <a:latin typeface="Times New Roman" panose="02020603050405020304" pitchFamily="18" charset="0"/>
                <a:cs typeface="Times New Roman" panose="02020603050405020304" pitchFamily="18" charset="0"/>
              </a:rPr>
              <a:t>14</a:t>
            </a:r>
            <a:r>
              <a:rPr lang="tr-TR" sz="1700" b="0" dirty="0">
                <a:solidFill>
                  <a:srgbClr val="D4D4D4"/>
                </a:solidFill>
                <a:effectLst/>
                <a:latin typeface="Times New Roman" panose="02020603050405020304" pitchFamily="18" charset="0"/>
                <a:cs typeface="Times New Roman" panose="02020603050405020304" pitchFamily="18" charset="0"/>
              </a:rPr>
              <a:t>);</a:t>
            </a:r>
          </a:p>
          <a:p>
            <a:r>
              <a:rPr lang="tr-TR" sz="1700" b="0" dirty="0">
                <a:solidFill>
                  <a:srgbClr val="D4D4D4"/>
                </a:solidFill>
                <a:effectLst/>
                <a:latin typeface="Times New Roman" panose="02020603050405020304" pitchFamily="18" charset="0"/>
                <a:cs typeface="Times New Roman" panose="02020603050405020304" pitchFamily="18" charset="0"/>
              </a:rPr>
              <a:t>        }</a:t>
            </a:r>
          </a:p>
          <a:p>
            <a:r>
              <a:rPr lang="tr-TR" sz="1700" b="0" dirty="0">
                <a:solidFill>
                  <a:srgbClr val="808080"/>
                </a:solidFill>
                <a:effectLst/>
                <a:latin typeface="Times New Roman" panose="02020603050405020304" pitchFamily="18" charset="0"/>
                <a:cs typeface="Times New Roman" panose="02020603050405020304" pitchFamily="18" charset="0"/>
              </a:rPr>
              <a:t>&lt;/</a:t>
            </a:r>
            <a:r>
              <a:rPr lang="tr-TR" sz="1700" b="0" dirty="0" err="1">
                <a:solidFill>
                  <a:srgbClr val="569CD6"/>
                </a:solidFill>
                <a:effectLst/>
                <a:latin typeface="Times New Roman" panose="02020603050405020304" pitchFamily="18" charset="0"/>
                <a:cs typeface="Times New Roman" panose="02020603050405020304" pitchFamily="18" charset="0"/>
              </a:rPr>
              <a:t>style</a:t>
            </a:r>
            <a:r>
              <a:rPr lang="tr-TR" sz="1700" b="0" dirty="0">
                <a:solidFill>
                  <a:srgbClr val="808080"/>
                </a:solidFill>
                <a:effectLst/>
                <a:latin typeface="Times New Roman" panose="02020603050405020304" pitchFamily="18" charset="0"/>
                <a:cs typeface="Times New Roman" panose="02020603050405020304" pitchFamily="18" charset="0"/>
              </a:rPr>
              <a:t>&gt;</a:t>
            </a:r>
          </a:p>
          <a:p>
            <a:r>
              <a:rPr lang="en-US" sz="1700" b="0" dirty="0">
                <a:solidFill>
                  <a:srgbClr val="808080"/>
                </a:solidFill>
                <a:effectLst/>
                <a:latin typeface="Times New Roman" panose="02020603050405020304" pitchFamily="18" charset="0"/>
                <a:cs typeface="Times New Roman" panose="02020603050405020304" pitchFamily="18" charset="0"/>
              </a:rPr>
              <a:t>&lt;</a:t>
            </a:r>
            <a:r>
              <a:rPr lang="en-US" sz="1700" b="0" dirty="0">
                <a:solidFill>
                  <a:srgbClr val="569CD6"/>
                </a:solidFill>
                <a:effectLst/>
                <a:latin typeface="Times New Roman" panose="02020603050405020304" pitchFamily="18" charset="0"/>
                <a:cs typeface="Times New Roman" panose="02020603050405020304" pitchFamily="18" charset="0"/>
              </a:rPr>
              <a:t>a</a:t>
            </a:r>
            <a:r>
              <a:rPr lang="en-US" sz="1700" b="0" dirty="0">
                <a:solidFill>
                  <a:srgbClr val="D4D4D4"/>
                </a:solidFill>
                <a:effectLst/>
                <a:latin typeface="Times New Roman" panose="02020603050405020304" pitchFamily="18" charset="0"/>
                <a:cs typeface="Times New Roman" panose="02020603050405020304" pitchFamily="18" charset="0"/>
              </a:rPr>
              <a:t> </a:t>
            </a:r>
            <a:r>
              <a:rPr lang="en-US" sz="1700" b="0" dirty="0" err="1">
                <a:solidFill>
                  <a:srgbClr val="9CDCFE"/>
                </a:solidFill>
                <a:effectLst/>
                <a:latin typeface="Times New Roman" panose="02020603050405020304" pitchFamily="18" charset="0"/>
                <a:cs typeface="Times New Roman" panose="02020603050405020304" pitchFamily="18" charset="0"/>
              </a:rPr>
              <a:t>href</a:t>
            </a:r>
            <a:r>
              <a:rPr lang="en-US" sz="1700" b="0" dirty="0">
                <a:solidFill>
                  <a:srgbClr val="D4D4D4"/>
                </a:solidFill>
                <a:effectLst/>
                <a:latin typeface="Times New Roman" panose="02020603050405020304" pitchFamily="18" charset="0"/>
                <a:cs typeface="Times New Roman" panose="02020603050405020304" pitchFamily="18" charset="0"/>
              </a:rPr>
              <a:t>=</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a:solidFill>
                  <a:srgbClr val="D4D4D4"/>
                </a:solidFill>
                <a:effectLst/>
                <a:latin typeface="Times New Roman" panose="02020603050405020304" pitchFamily="18" charset="0"/>
                <a:cs typeface="Times New Roman" panose="02020603050405020304" pitchFamily="18" charset="0"/>
              </a:rPr>
              <a:t> </a:t>
            </a:r>
            <a:r>
              <a:rPr lang="en-US" sz="1700" b="0" dirty="0">
                <a:solidFill>
                  <a:srgbClr val="9CDCFE"/>
                </a:solidFill>
                <a:effectLst/>
                <a:latin typeface="Times New Roman" panose="02020603050405020304" pitchFamily="18" charset="0"/>
                <a:cs typeface="Times New Roman" panose="02020603050405020304" pitchFamily="18" charset="0"/>
              </a:rPr>
              <a:t>class</a:t>
            </a:r>
            <a:r>
              <a:rPr lang="en-US" sz="1700" b="0" dirty="0">
                <a:solidFill>
                  <a:srgbClr val="D4D4D4"/>
                </a:solidFill>
                <a:effectLst/>
                <a:latin typeface="Times New Roman" panose="02020603050405020304" pitchFamily="18" charset="0"/>
                <a:cs typeface="Times New Roman" panose="02020603050405020304" pitchFamily="18" charset="0"/>
              </a:rPr>
              <a:t>=</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err="1">
                <a:solidFill>
                  <a:srgbClr val="CE9178"/>
                </a:solidFill>
                <a:effectLst/>
                <a:latin typeface="Times New Roman" panose="02020603050405020304" pitchFamily="18" charset="0"/>
                <a:cs typeface="Times New Roman" panose="02020603050405020304" pitchFamily="18" charset="0"/>
              </a:rPr>
              <a:t>denemeLink</a:t>
            </a:r>
            <a:r>
              <a:rPr lang="en-US" sz="1700" b="0" dirty="0">
                <a:solidFill>
                  <a:srgbClr val="CE9178"/>
                </a:solidFill>
                <a:effectLst/>
                <a:latin typeface="Times New Roman" panose="02020603050405020304" pitchFamily="18" charset="0"/>
                <a:cs typeface="Times New Roman" panose="02020603050405020304" pitchFamily="18" charset="0"/>
              </a:rPr>
              <a:t>"</a:t>
            </a:r>
            <a:r>
              <a:rPr lang="en-US" sz="1700" b="0" dirty="0">
                <a:solidFill>
                  <a:srgbClr val="808080"/>
                </a:solidFill>
                <a:effectLst/>
                <a:latin typeface="Times New Roman" panose="02020603050405020304" pitchFamily="18" charset="0"/>
                <a:cs typeface="Times New Roman" panose="02020603050405020304" pitchFamily="18" charset="0"/>
              </a:rPr>
              <a:t>&gt;</a:t>
            </a:r>
            <a:r>
              <a:rPr lang="en-US" sz="1700" b="0" dirty="0">
                <a:solidFill>
                  <a:srgbClr val="D4D4D4"/>
                </a:solidFill>
                <a:effectLst/>
                <a:latin typeface="Times New Roman" panose="02020603050405020304" pitchFamily="18" charset="0"/>
                <a:cs typeface="Times New Roman" panose="02020603050405020304" pitchFamily="18" charset="0"/>
              </a:rPr>
              <a:t>Bu </a:t>
            </a:r>
            <a:r>
              <a:rPr lang="en-US" sz="1700" b="0" dirty="0" err="1">
                <a:solidFill>
                  <a:srgbClr val="D4D4D4"/>
                </a:solidFill>
                <a:effectLst/>
                <a:latin typeface="Times New Roman" panose="02020603050405020304" pitchFamily="18" charset="0"/>
                <a:cs typeface="Times New Roman" panose="02020603050405020304" pitchFamily="18" charset="0"/>
              </a:rPr>
              <a:t>bir</a:t>
            </a:r>
            <a:r>
              <a:rPr lang="en-US" sz="1700" b="0" dirty="0">
                <a:solidFill>
                  <a:srgbClr val="D4D4D4"/>
                </a:solidFill>
                <a:effectLst/>
                <a:latin typeface="Times New Roman" panose="02020603050405020304" pitchFamily="18" charset="0"/>
                <a:cs typeface="Times New Roman" panose="02020603050405020304" pitchFamily="18" charset="0"/>
              </a:rPr>
              <a:t> link</a:t>
            </a:r>
            <a:r>
              <a:rPr lang="en-US" sz="1700" b="0" dirty="0">
                <a:solidFill>
                  <a:srgbClr val="808080"/>
                </a:solidFill>
                <a:effectLst/>
                <a:latin typeface="Times New Roman" panose="02020603050405020304" pitchFamily="18" charset="0"/>
                <a:cs typeface="Times New Roman" panose="02020603050405020304" pitchFamily="18" charset="0"/>
              </a:rPr>
              <a:t>&lt;/</a:t>
            </a:r>
            <a:r>
              <a:rPr lang="en-US" sz="1700" b="0" dirty="0">
                <a:solidFill>
                  <a:srgbClr val="569CD6"/>
                </a:solidFill>
                <a:effectLst/>
                <a:latin typeface="Times New Roman" panose="02020603050405020304" pitchFamily="18" charset="0"/>
                <a:cs typeface="Times New Roman" panose="02020603050405020304" pitchFamily="18" charset="0"/>
              </a:rPr>
              <a:t>a</a:t>
            </a:r>
            <a:r>
              <a:rPr lang="en-US" sz="1700" b="0" dirty="0">
                <a:solidFill>
                  <a:srgbClr val="808080"/>
                </a:solidFill>
                <a:effectLst/>
                <a:latin typeface="Times New Roman" panose="02020603050405020304" pitchFamily="18" charset="0"/>
                <a:cs typeface="Times New Roman" panose="02020603050405020304" pitchFamily="18" charset="0"/>
              </a:rPr>
              <a:t>&gt;</a:t>
            </a:r>
            <a:endParaRPr lang="en-US" sz="1700" b="0" dirty="0">
              <a:solidFill>
                <a:srgbClr val="D4D4D4"/>
              </a:solidFill>
              <a:effectLst/>
              <a:latin typeface="Times New Roman" panose="02020603050405020304" pitchFamily="18" charset="0"/>
              <a:cs typeface="Times New Roman" panose="02020603050405020304" pitchFamily="18" charset="0"/>
            </a:endParaRPr>
          </a:p>
          <a:p>
            <a:pPr marL="0" indent="0">
              <a:buNone/>
            </a:pPr>
            <a:r>
              <a:rPr lang="tr-TR" sz="1700" dirty="0">
                <a:latin typeface="Times New Roman" panose="02020603050405020304" pitchFamily="18" charset="0"/>
                <a:cs typeface="Times New Roman" panose="02020603050405020304" pitchFamily="18" charset="0"/>
              </a:rPr>
              <a:t>Normal görünüm:                                    </a:t>
            </a:r>
            <a:r>
              <a:rPr lang="tr-TR" sz="1700" dirty="0" err="1">
                <a:latin typeface="Times New Roman" panose="02020603050405020304" pitchFamily="18" charset="0"/>
                <a:cs typeface="Times New Roman" panose="02020603050405020304" pitchFamily="18" charset="0"/>
              </a:rPr>
              <a:t>Hover</a:t>
            </a:r>
            <a:r>
              <a:rPr lang="tr-TR" sz="1700" dirty="0">
                <a:latin typeface="Times New Roman" panose="02020603050405020304" pitchFamily="18" charset="0"/>
                <a:cs typeface="Times New Roman" panose="02020603050405020304" pitchFamily="18" charset="0"/>
              </a:rPr>
              <a:t> olunca: </a:t>
            </a:r>
          </a:p>
        </p:txBody>
      </p:sp>
      <p:pic>
        <p:nvPicPr>
          <p:cNvPr id="5" name="Resim 4">
            <a:extLst>
              <a:ext uri="{FF2B5EF4-FFF2-40B4-BE49-F238E27FC236}">
                <a16:creationId xmlns:a16="http://schemas.microsoft.com/office/drawing/2014/main" id="{35D47040-3D3E-A276-3AA7-97214D2E2C2E}"/>
              </a:ext>
            </a:extLst>
          </p:cNvPr>
          <p:cNvPicPr>
            <a:picLocks noChangeAspect="1"/>
          </p:cNvPicPr>
          <p:nvPr/>
        </p:nvPicPr>
        <p:blipFill>
          <a:blip r:embed="rId2"/>
          <a:stretch>
            <a:fillRect/>
          </a:stretch>
        </p:blipFill>
        <p:spPr>
          <a:xfrm>
            <a:off x="2620082" y="6251397"/>
            <a:ext cx="1171575" cy="447675"/>
          </a:xfrm>
          <a:prstGeom prst="rect">
            <a:avLst/>
          </a:prstGeom>
        </p:spPr>
      </p:pic>
      <p:pic>
        <p:nvPicPr>
          <p:cNvPr id="9" name="Resim 8">
            <a:extLst>
              <a:ext uri="{FF2B5EF4-FFF2-40B4-BE49-F238E27FC236}">
                <a16:creationId xmlns:a16="http://schemas.microsoft.com/office/drawing/2014/main" id="{44C5D21B-4813-61F2-4208-89FBEDD8BFB5}"/>
              </a:ext>
            </a:extLst>
          </p:cNvPr>
          <p:cNvPicPr>
            <a:picLocks noChangeAspect="1"/>
          </p:cNvPicPr>
          <p:nvPr/>
        </p:nvPicPr>
        <p:blipFill>
          <a:blip r:embed="rId3"/>
          <a:stretch>
            <a:fillRect/>
          </a:stretch>
        </p:blipFill>
        <p:spPr>
          <a:xfrm>
            <a:off x="5855762" y="6265684"/>
            <a:ext cx="1009650" cy="419100"/>
          </a:xfrm>
          <a:prstGeom prst="rect">
            <a:avLst/>
          </a:prstGeom>
        </p:spPr>
      </p:pic>
    </p:spTree>
    <p:extLst>
      <p:ext uri="{BB962C8B-B14F-4D97-AF65-F5344CB8AC3E}">
        <p14:creationId xmlns:p14="http://schemas.microsoft.com/office/powerpoint/2010/main" val="3158375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6B154532-C21B-F07A-1EA4-130ECEDFCF3D}"/>
              </a:ext>
            </a:extLst>
          </p:cNvPr>
          <p:cNvSpPr>
            <a:spLocks noGrp="1"/>
          </p:cNvSpPr>
          <p:nvPr>
            <p:ph idx="1"/>
          </p:nvPr>
        </p:nvSpPr>
        <p:spPr>
          <a:xfrm>
            <a:off x="838200" y="112889"/>
            <a:ext cx="10515600" cy="6626577"/>
          </a:xfrm>
        </p:spPr>
        <p:txBody>
          <a:bodyPr>
            <a:normAutofit/>
          </a:bodyPr>
          <a:lstStyle/>
          <a:p>
            <a:r>
              <a:rPr lang="tr-TR" sz="1800" b="0" dirty="0" err="1">
                <a:solidFill>
                  <a:schemeClr val="accent4"/>
                </a:solidFill>
                <a:effectLst/>
                <a:latin typeface="Times New Roman" panose="02020603050405020304" pitchFamily="18" charset="0"/>
                <a:cs typeface="Times New Roman" panose="02020603050405020304" pitchFamily="18" charset="0"/>
              </a:rPr>
              <a:t>pseudo</a:t>
            </a:r>
            <a:r>
              <a:rPr lang="tr-TR" sz="1800" b="0" dirty="0">
                <a:solidFill>
                  <a:schemeClr val="accent4"/>
                </a:solidFill>
                <a:effectLst/>
                <a:latin typeface="Times New Roman" panose="02020603050405020304" pitchFamily="18" charset="0"/>
                <a:cs typeface="Times New Roman" panose="02020603050405020304" pitchFamily="18" charset="0"/>
              </a:rPr>
              <a:t> element: </a:t>
            </a:r>
            <a:r>
              <a:rPr lang="tr-TR" sz="1800" b="0" i="0" dirty="0">
                <a:effectLst/>
                <a:latin typeface="Times New Roman" panose="02020603050405020304" pitchFamily="18" charset="0"/>
                <a:cs typeface="Times New Roman" panose="02020603050405020304" pitchFamily="18" charset="0"/>
              </a:rPr>
              <a:t>Bir öğenin belirtilen bölümlerine stil vermek için bir CSS sözde öğesi kullanılır.</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Örneğin, aşağıdakiler için kullanılabilir:</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Bir öğenin ilk harfini (</a:t>
            </a:r>
            <a:r>
              <a:rPr lang="tr-TR" sz="1200" b="0" i="0" dirty="0" err="1">
                <a:solidFill>
                  <a:srgbClr val="A52A2A"/>
                </a:solidFill>
                <a:effectLst/>
                <a:latin typeface="Consolas" panose="020B0609020204030204" pitchFamily="49" charset="0"/>
              </a:rPr>
              <a:t>first-letter</a:t>
            </a:r>
            <a:r>
              <a:rPr lang="tr-TR" sz="1800" b="0" i="0" dirty="0">
                <a:effectLst/>
                <a:latin typeface="Times New Roman" panose="02020603050405020304" pitchFamily="18" charset="0"/>
                <a:cs typeface="Times New Roman" panose="02020603050405020304" pitchFamily="18" charset="0"/>
              </a:rPr>
              <a:t>) veya satırını (</a:t>
            </a:r>
            <a:r>
              <a:rPr lang="tr-TR" sz="1200" b="0" i="0" dirty="0" err="1">
                <a:solidFill>
                  <a:srgbClr val="A52A2A"/>
                </a:solidFill>
                <a:effectLst/>
                <a:latin typeface="Consolas" panose="020B0609020204030204" pitchFamily="49" charset="0"/>
              </a:rPr>
              <a:t>first-line</a:t>
            </a:r>
            <a:r>
              <a:rPr lang="tr-TR" sz="1800" b="0" i="0" dirty="0">
                <a:effectLst/>
                <a:latin typeface="Times New Roman" panose="02020603050405020304" pitchFamily="18" charset="0"/>
                <a:cs typeface="Times New Roman" panose="02020603050405020304" pitchFamily="18" charset="0"/>
              </a:rPr>
              <a:t>) stilize edin.</a:t>
            </a:r>
            <a:br>
              <a:rPr lang="tr-TR" sz="1800" dirty="0">
                <a:latin typeface="Times New Roman" panose="02020603050405020304" pitchFamily="18" charset="0"/>
                <a:cs typeface="Times New Roman" panose="02020603050405020304" pitchFamily="18" charset="0"/>
              </a:rPr>
            </a:br>
            <a:r>
              <a:rPr lang="tr-TR" sz="1800" b="0" i="0" dirty="0">
                <a:effectLst/>
                <a:latin typeface="Times New Roman" panose="02020603050405020304" pitchFamily="18" charset="0"/>
                <a:cs typeface="Times New Roman" panose="02020603050405020304" pitchFamily="18" charset="0"/>
              </a:rPr>
              <a:t>Bir öğenin içeriğinden önce (</a:t>
            </a:r>
            <a:r>
              <a:rPr lang="tr-TR" sz="1800" b="0" i="0" dirty="0" err="1">
                <a:solidFill>
                  <a:srgbClr val="C00000"/>
                </a:solidFill>
                <a:effectLst/>
                <a:latin typeface="Times New Roman" panose="02020603050405020304" pitchFamily="18" charset="0"/>
                <a:cs typeface="Times New Roman" panose="02020603050405020304" pitchFamily="18" charset="0"/>
              </a:rPr>
              <a:t>before</a:t>
            </a:r>
            <a:r>
              <a:rPr lang="tr-TR" sz="1800" b="0" i="0" dirty="0">
                <a:effectLst/>
                <a:latin typeface="Times New Roman" panose="02020603050405020304" pitchFamily="18" charset="0"/>
                <a:cs typeface="Times New Roman" panose="02020603050405020304" pitchFamily="18" charset="0"/>
              </a:rPr>
              <a:t>) veya sonra (</a:t>
            </a:r>
            <a:r>
              <a:rPr lang="tr-TR" sz="1800" b="0" i="0" dirty="0" err="1">
                <a:solidFill>
                  <a:srgbClr val="C00000"/>
                </a:solidFill>
                <a:effectLst/>
                <a:latin typeface="Times New Roman" panose="02020603050405020304" pitchFamily="18" charset="0"/>
                <a:cs typeface="Times New Roman" panose="02020603050405020304" pitchFamily="18" charset="0"/>
              </a:rPr>
              <a:t>after</a:t>
            </a:r>
            <a:r>
              <a:rPr lang="tr-TR" sz="1800" b="0" i="0" dirty="0">
                <a:effectLst/>
                <a:latin typeface="Times New Roman" panose="02020603050405020304" pitchFamily="18" charset="0"/>
                <a:cs typeface="Times New Roman" panose="02020603050405020304" pitchFamily="18" charset="0"/>
              </a:rPr>
              <a:t>) içerik ekleme.</a:t>
            </a:r>
          </a:p>
          <a:p>
            <a:r>
              <a:rPr lang="tr-TR" sz="1800" dirty="0">
                <a:latin typeface="Times New Roman" panose="02020603050405020304" pitchFamily="18" charset="0"/>
                <a:cs typeface="Times New Roman" panose="02020603050405020304" pitchFamily="18" charset="0"/>
              </a:rPr>
              <a:t>Örnek;</a:t>
            </a:r>
          </a:p>
          <a:p>
            <a:r>
              <a:rPr lang="tr-TR" sz="1600" b="0" dirty="0">
                <a:solidFill>
                  <a:srgbClr val="808080"/>
                </a:solidFill>
                <a:effectLst/>
                <a:latin typeface="Consolas" panose="020B0609020204030204" pitchFamily="49" charset="0"/>
              </a:rPr>
              <a:t>&lt;</a:t>
            </a:r>
            <a:r>
              <a:rPr lang="tr-TR" sz="1600" b="0" dirty="0" err="1">
                <a:solidFill>
                  <a:srgbClr val="569CD6"/>
                </a:solidFill>
                <a:effectLst/>
                <a:latin typeface="Consolas" panose="020B0609020204030204" pitchFamily="49" charset="0"/>
              </a:rPr>
              <a:t>style</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r>
              <a:rPr lang="tr-TR" sz="1600" b="0" dirty="0">
                <a:solidFill>
                  <a:srgbClr val="D4D4D4"/>
                </a:solidFill>
                <a:effectLst/>
                <a:latin typeface="Consolas" panose="020B0609020204030204" pitchFamily="49" charset="0"/>
              </a:rPr>
              <a:t>        </a:t>
            </a:r>
            <a:r>
              <a:rPr lang="tr-TR" sz="1600" b="0" dirty="0">
                <a:solidFill>
                  <a:srgbClr val="D7BA7D"/>
                </a:solidFill>
                <a:effectLst/>
                <a:latin typeface="Consolas" panose="020B0609020204030204" pitchFamily="49" charset="0"/>
              </a:rPr>
              <a:t>p::first-letter</a:t>
            </a:r>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color</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#ff0000</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a:solidFill>
                  <a:srgbClr val="9CDCFE"/>
                </a:solidFill>
                <a:effectLst/>
                <a:latin typeface="Consolas" panose="020B0609020204030204" pitchFamily="49" charset="0"/>
              </a:rPr>
              <a:t>font-size</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xx-</a:t>
            </a:r>
            <a:r>
              <a:rPr lang="tr-TR" sz="1600" b="0" dirty="0" err="1">
                <a:solidFill>
                  <a:srgbClr val="CE9178"/>
                </a:solidFill>
                <a:effectLst/>
                <a:latin typeface="Consolas" panose="020B0609020204030204" pitchFamily="49" charset="0"/>
              </a:rPr>
              <a:t>large</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a:solidFill>
                  <a:srgbClr val="D7BA7D"/>
                </a:solidFill>
                <a:effectLst/>
                <a:latin typeface="Consolas" panose="020B0609020204030204" pitchFamily="49" charset="0"/>
              </a:rPr>
              <a:t>p::first-line</a:t>
            </a:r>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err="1">
                <a:solidFill>
                  <a:srgbClr val="9CDCFE"/>
                </a:solidFill>
                <a:effectLst/>
                <a:latin typeface="Consolas" panose="020B0609020204030204" pitchFamily="49" charset="0"/>
              </a:rPr>
              <a:t>color</a:t>
            </a:r>
            <a:r>
              <a:rPr lang="tr-TR" sz="1600" b="0" dirty="0">
                <a:solidFill>
                  <a:srgbClr val="D4D4D4"/>
                </a:solidFill>
                <a:effectLst/>
                <a:latin typeface="Consolas" panose="020B0609020204030204" pitchFamily="49" charset="0"/>
              </a:rPr>
              <a:t>: </a:t>
            </a:r>
            <a:r>
              <a:rPr lang="tr-TR" sz="1600" b="0" dirty="0">
                <a:solidFill>
                  <a:srgbClr val="CE9178"/>
                </a:solidFill>
                <a:effectLst/>
                <a:latin typeface="Consolas" panose="020B0609020204030204" pitchFamily="49" charset="0"/>
              </a:rPr>
              <a:t>#0000ff</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r>
              <a:rPr lang="tr-TR" sz="1600" b="0" dirty="0">
                <a:solidFill>
                  <a:srgbClr val="9CDCFE"/>
                </a:solidFill>
                <a:effectLst/>
                <a:latin typeface="Consolas" panose="020B0609020204030204" pitchFamily="49" charset="0"/>
              </a:rPr>
              <a:t>font-</a:t>
            </a:r>
            <a:r>
              <a:rPr lang="tr-TR" sz="1600" b="0" dirty="0" err="1">
                <a:solidFill>
                  <a:srgbClr val="9CDCFE"/>
                </a:solidFill>
                <a:effectLst/>
                <a:latin typeface="Consolas" panose="020B0609020204030204" pitchFamily="49" charset="0"/>
              </a:rPr>
              <a:t>variant</a:t>
            </a:r>
            <a:r>
              <a:rPr lang="tr-TR" sz="1600" b="0" dirty="0">
                <a:solidFill>
                  <a:srgbClr val="D4D4D4"/>
                </a:solidFill>
                <a:effectLst/>
                <a:latin typeface="Consolas" panose="020B0609020204030204" pitchFamily="49" charset="0"/>
              </a:rPr>
              <a:t>: </a:t>
            </a:r>
            <a:r>
              <a:rPr lang="tr-TR" sz="1600" b="0" dirty="0" err="1">
                <a:solidFill>
                  <a:srgbClr val="CE9178"/>
                </a:solidFill>
                <a:effectLst/>
                <a:latin typeface="Consolas" panose="020B0609020204030204" pitchFamily="49" charset="0"/>
              </a:rPr>
              <a:t>small-caps</a:t>
            </a:r>
            <a:r>
              <a:rPr lang="tr-TR" sz="1600" b="0" dirty="0">
                <a:solidFill>
                  <a:srgbClr val="D4D4D4"/>
                </a:solidFill>
                <a:effectLst/>
                <a:latin typeface="Consolas" panose="020B0609020204030204" pitchFamily="49" charset="0"/>
              </a:rPr>
              <a:t>;</a:t>
            </a:r>
          </a:p>
          <a:p>
            <a:r>
              <a:rPr lang="tr-TR" sz="1600" b="0" dirty="0">
                <a:solidFill>
                  <a:srgbClr val="D4D4D4"/>
                </a:solidFill>
                <a:effectLst/>
                <a:latin typeface="Consolas" panose="020B0609020204030204" pitchFamily="49" charset="0"/>
              </a:rPr>
              <a:t>        }</a:t>
            </a:r>
          </a:p>
          <a:p>
            <a:r>
              <a:rPr lang="tr-TR" sz="1600" b="0" dirty="0">
                <a:solidFill>
                  <a:srgbClr val="D4D4D4"/>
                </a:solidFill>
                <a:effectLst/>
                <a:latin typeface="Consolas" panose="020B0609020204030204" pitchFamily="49" charset="0"/>
              </a:rPr>
              <a:t>    </a:t>
            </a:r>
            <a:r>
              <a:rPr lang="tr-TR" sz="1600" b="0" dirty="0">
                <a:solidFill>
                  <a:srgbClr val="808080"/>
                </a:solidFill>
                <a:effectLst/>
                <a:latin typeface="Consolas" panose="020B0609020204030204" pitchFamily="49" charset="0"/>
              </a:rPr>
              <a:t>&lt;/</a:t>
            </a:r>
            <a:r>
              <a:rPr lang="tr-TR" sz="1600" b="0" dirty="0" err="1">
                <a:solidFill>
                  <a:srgbClr val="569CD6"/>
                </a:solidFill>
                <a:effectLst/>
                <a:latin typeface="Consolas" panose="020B0609020204030204" pitchFamily="49" charset="0"/>
              </a:rPr>
              <a:t>style</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r>
              <a:rPr lang="tr-TR" sz="1600" b="0" dirty="0">
                <a:solidFill>
                  <a:srgbClr val="808080"/>
                </a:solidFill>
                <a:effectLst/>
                <a:latin typeface="Consolas" panose="020B0609020204030204" pitchFamily="49" charset="0"/>
              </a:rPr>
              <a:t>&lt;</a:t>
            </a:r>
            <a:r>
              <a:rPr lang="tr-TR" sz="1600" b="0" dirty="0">
                <a:solidFill>
                  <a:srgbClr val="569CD6"/>
                </a:solidFill>
                <a:effectLst/>
                <a:latin typeface="Consolas" panose="020B0609020204030204" pitchFamily="49" charset="0"/>
              </a:rPr>
              <a:t>p</a:t>
            </a:r>
            <a:r>
              <a:rPr lang="tr-TR" sz="1600" b="0" dirty="0">
                <a:solidFill>
                  <a:srgbClr val="808080"/>
                </a:solidFill>
                <a:effectLst/>
                <a:latin typeface="Consolas" panose="020B0609020204030204" pitchFamily="49" charset="0"/>
              </a:rPr>
              <a:t>&gt;</a:t>
            </a:r>
            <a:r>
              <a:rPr lang="tr-TR" sz="1600" b="0" dirty="0" err="1">
                <a:solidFill>
                  <a:srgbClr val="D4D4D4"/>
                </a:solidFill>
                <a:effectLst/>
                <a:latin typeface="Consolas" panose="020B0609020204030204" pitchFamily="49" charset="0"/>
              </a:rPr>
              <a:t>Lorem</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ipsum</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dolor</a:t>
            </a:r>
            <a:r>
              <a:rPr lang="tr-TR" sz="1600" b="0" dirty="0">
                <a:solidFill>
                  <a:srgbClr val="D4D4D4"/>
                </a:solidFill>
                <a:effectLst/>
                <a:latin typeface="Consolas" panose="020B0609020204030204" pitchFamily="49" charset="0"/>
              </a:rPr>
              <a:t> sit </a:t>
            </a:r>
            <a:r>
              <a:rPr lang="tr-TR" sz="1600" b="0" dirty="0" err="1">
                <a:solidFill>
                  <a:srgbClr val="D4D4D4"/>
                </a:solidFill>
                <a:effectLst/>
                <a:latin typeface="Consolas" panose="020B0609020204030204" pitchFamily="49" charset="0"/>
              </a:rPr>
              <a:t>amet</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consectetur</a:t>
            </a:r>
            <a:r>
              <a:rPr lang="tr-TR" sz="1600" b="0" dirty="0">
                <a:solidFill>
                  <a:srgbClr val="D4D4D4"/>
                </a:solidFill>
                <a:effectLst/>
                <a:latin typeface="Consolas" panose="020B0609020204030204" pitchFamily="49" charset="0"/>
              </a:rPr>
              <a:t> </a:t>
            </a:r>
            <a:r>
              <a:rPr lang="tr-TR" sz="1600" b="0" dirty="0" err="1">
                <a:solidFill>
                  <a:srgbClr val="D4D4D4"/>
                </a:solidFill>
                <a:effectLst/>
                <a:latin typeface="Consolas" panose="020B0609020204030204" pitchFamily="49" charset="0"/>
              </a:rPr>
              <a:t>adipisicing</a:t>
            </a:r>
            <a:r>
              <a:rPr lang="tr-TR" sz="1600" b="0" dirty="0">
                <a:solidFill>
                  <a:srgbClr val="D4D4D4"/>
                </a:solidFill>
                <a:effectLst/>
                <a:latin typeface="Consolas" panose="020B0609020204030204" pitchFamily="49" charset="0"/>
              </a:rPr>
              <a:t> elit.</a:t>
            </a:r>
            <a:r>
              <a:rPr lang="tr-TR" sz="1600" b="0" dirty="0">
                <a:solidFill>
                  <a:srgbClr val="808080"/>
                </a:solidFill>
                <a:effectLst/>
                <a:latin typeface="Consolas" panose="020B0609020204030204" pitchFamily="49" charset="0"/>
              </a:rPr>
              <a:t>&lt;/</a:t>
            </a:r>
            <a:r>
              <a:rPr lang="tr-TR" sz="1600" b="0" dirty="0">
                <a:solidFill>
                  <a:srgbClr val="569CD6"/>
                </a:solidFill>
                <a:effectLst/>
                <a:latin typeface="Consolas" panose="020B0609020204030204" pitchFamily="49" charset="0"/>
              </a:rPr>
              <a:t>p</a:t>
            </a:r>
            <a:r>
              <a:rPr lang="tr-TR" sz="1600" b="0" dirty="0">
                <a:solidFill>
                  <a:srgbClr val="808080"/>
                </a:solidFill>
                <a:effectLst/>
                <a:latin typeface="Consolas" panose="020B0609020204030204" pitchFamily="49" charset="0"/>
              </a:rPr>
              <a:t>&gt;</a:t>
            </a:r>
            <a:endParaRPr lang="tr-TR" sz="1600" b="0" dirty="0">
              <a:solidFill>
                <a:srgbClr val="D4D4D4"/>
              </a:solidFill>
              <a:effectLst/>
              <a:latin typeface="Consolas" panose="020B0609020204030204" pitchFamily="49" charset="0"/>
            </a:endParaRPr>
          </a:p>
          <a:p>
            <a:endParaRPr lang="tr-TR" sz="1800" dirty="0">
              <a:latin typeface="Times New Roman" panose="02020603050405020304" pitchFamily="18" charset="0"/>
              <a:cs typeface="Times New Roman" panose="02020603050405020304" pitchFamily="18" charset="0"/>
            </a:endParaRPr>
          </a:p>
          <a:p>
            <a:r>
              <a:rPr lang="tr-TR" sz="1800" dirty="0">
                <a:latin typeface="Times New Roman" panose="02020603050405020304" pitchFamily="18" charset="0"/>
                <a:cs typeface="Times New Roman" panose="02020603050405020304" pitchFamily="18" charset="0"/>
              </a:rPr>
              <a:t>Ekran Çıktısı:</a:t>
            </a:r>
          </a:p>
        </p:txBody>
      </p:sp>
      <p:pic>
        <p:nvPicPr>
          <p:cNvPr id="8" name="Resim 7">
            <a:extLst>
              <a:ext uri="{FF2B5EF4-FFF2-40B4-BE49-F238E27FC236}">
                <a16:creationId xmlns:a16="http://schemas.microsoft.com/office/drawing/2014/main" id="{FB11AC33-F2A3-077B-5D99-4B4CB006C16F}"/>
              </a:ext>
            </a:extLst>
          </p:cNvPr>
          <p:cNvPicPr>
            <a:picLocks noChangeAspect="1"/>
          </p:cNvPicPr>
          <p:nvPr/>
        </p:nvPicPr>
        <p:blipFill>
          <a:blip r:embed="rId2"/>
          <a:stretch>
            <a:fillRect/>
          </a:stretch>
        </p:blipFill>
        <p:spPr>
          <a:xfrm>
            <a:off x="2737732" y="5633331"/>
            <a:ext cx="5000625" cy="581025"/>
          </a:xfrm>
          <a:prstGeom prst="rect">
            <a:avLst/>
          </a:prstGeom>
        </p:spPr>
      </p:pic>
    </p:spTree>
    <p:extLst>
      <p:ext uri="{BB962C8B-B14F-4D97-AF65-F5344CB8AC3E}">
        <p14:creationId xmlns:p14="http://schemas.microsoft.com/office/powerpoint/2010/main" val="1579005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7C4EEB-DA97-EBEC-B492-A2072D048F94}"/>
              </a:ext>
            </a:extLst>
          </p:cNvPr>
          <p:cNvSpPr>
            <a:spLocks noGrp="1"/>
          </p:cNvSpPr>
          <p:nvPr>
            <p:ph type="title"/>
          </p:nvPr>
        </p:nvSpPr>
        <p:spPr>
          <a:xfrm>
            <a:off x="838200" y="365126"/>
            <a:ext cx="10515600" cy="458964"/>
          </a:xfrm>
        </p:spPr>
        <p:txBody>
          <a:bodyPr>
            <a:normAutofit fontScale="90000"/>
          </a:bodyPr>
          <a:lstStyle/>
          <a:p>
            <a:r>
              <a:rPr lang="tr-TR" sz="2800" dirty="0" err="1">
                <a:solidFill>
                  <a:srgbClr val="D4D4D4"/>
                </a:solidFill>
                <a:latin typeface="Times New Roman" panose="02020603050405020304" pitchFamily="18" charset="0"/>
                <a:cs typeface="Times New Roman" panose="02020603050405020304" pitchFamily="18" charset="0"/>
              </a:rPr>
              <a:t>G</a:t>
            </a:r>
            <a:r>
              <a:rPr lang="tr-TR" sz="2800" b="0" dirty="0" err="1">
                <a:solidFill>
                  <a:srgbClr val="D4D4D4"/>
                </a:solidFill>
                <a:effectLst/>
                <a:latin typeface="Times New Roman" panose="02020603050405020304" pitchFamily="18" charset="0"/>
                <a:cs typeface="Times New Roman" panose="02020603050405020304" pitchFamily="18" charset="0"/>
              </a:rPr>
              <a:t>roup</a:t>
            </a:r>
            <a:r>
              <a:rPr lang="tr-TR" sz="2800" b="0" dirty="0">
                <a:solidFill>
                  <a:srgbClr val="D4D4D4"/>
                </a:solidFill>
                <a:effectLst/>
                <a:latin typeface="Times New Roman" panose="02020603050405020304" pitchFamily="18" charset="0"/>
                <a:cs typeface="Times New Roman" panose="02020603050405020304" pitchFamily="18" charset="0"/>
              </a:rPr>
              <a:t> </a:t>
            </a:r>
            <a:r>
              <a:rPr lang="tr-TR" sz="2800" dirty="0" err="1">
                <a:solidFill>
                  <a:srgbClr val="D4D4D4"/>
                </a:solidFill>
                <a:latin typeface="Times New Roman" panose="02020603050405020304" pitchFamily="18" charset="0"/>
                <a:cs typeface="Times New Roman" panose="02020603050405020304" pitchFamily="18" charset="0"/>
              </a:rPr>
              <a:t>S</a:t>
            </a:r>
            <a:r>
              <a:rPr lang="tr-TR" sz="2800" b="0" dirty="0" err="1">
                <a:solidFill>
                  <a:srgbClr val="D4D4D4"/>
                </a:solidFill>
                <a:effectLst/>
                <a:latin typeface="Times New Roman" panose="02020603050405020304" pitchFamily="18" charset="0"/>
                <a:cs typeface="Times New Roman" panose="02020603050405020304" pitchFamily="18" charset="0"/>
              </a:rPr>
              <a:t>electors</a:t>
            </a:r>
            <a:endParaRPr lang="tr-TR" sz="2800"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FB1BE05B-558F-7F89-0023-ABB05F1F1F0E}"/>
              </a:ext>
            </a:extLst>
          </p:cNvPr>
          <p:cNvSpPr>
            <a:spLocks noGrp="1"/>
          </p:cNvSpPr>
          <p:nvPr>
            <p:ph idx="1"/>
          </p:nvPr>
        </p:nvSpPr>
        <p:spPr>
          <a:xfrm>
            <a:off x="838200" y="1185333"/>
            <a:ext cx="10515600" cy="4991630"/>
          </a:xfrm>
        </p:spPr>
        <p:txBody>
          <a:bodyPr/>
          <a:lstStyle/>
          <a:p>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Body altındaki bütün elementlerin </a:t>
            </a:r>
            <a:r>
              <a:rPr lang="tr-TR" sz="1800" b="0" dirty="0" err="1">
                <a:solidFill>
                  <a:srgbClr val="D4D4D4"/>
                </a:solidFill>
                <a:effectLst/>
                <a:latin typeface="Consolas" panose="020B0609020204030204" pitchFamily="49" charset="0"/>
              </a:rPr>
              <a:t>css</a:t>
            </a:r>
            <a:r>
              <a:rPr lang="tr-TR" sz="1800" dirty="0" err="1">
                <a:solidFill>
                  <a:srgbClr val="D4D4D4"/>
                </a:solidFill>
                <a:latin typeface="Consolas" panose="020B0609020204030204" pitchFamily="49" charset="0"/>
              </a:rPr>
              <a:t>’</a:t>
            </a:r>
            <a:r>
              <a:rPr lang="tr-TR" sz="1800" b="0" dirty="0" err="1">
                <a:solidFill>
                  <a:srgbClr val="D4D4D4"/>
                </a:solidFill>
                <a:effectLst/>
                <a:latin typeface="Consolas" panose="020B0609020204030204" pitchFamily="49" charset="0"/>
              </a:rPr>
              <a:t>lerine</a:t>
            </a:r>
            <a:r>
              <a:rPr lang="tr-TR" sz="1800" b="0" dirty="0">
                <a:solidFill>
                  <a:srgbClr val="D4D4D4"/>
                </a:solidFill>
                <a:effectLst/>
                <a:latin typeface="Consolas" panose="020B0609020204030204" pitchFamily="49" charset="0"/>
              </a:rPr>
              <a:t> </a:t>
            </a:r>
            <a:r>
              <a:rPr lang="tr-TR" sz="1800" b="0" dirty="0" err="1">
                <a:solidFill>
                  <a:srgbClr val="D4D4D4"/>
                </a:solidFill>
                <a:effectLst/>
                <a:latin typeface="Consolas" panose="020B0609020204030204" pitchFamily="49" charset="0"/>
              </a:rPr>
              <a:t>css</a:t>
            </a:r>
            <a:r>
              <a:rPr lang="tr-TR" sz="1800" dirty="0">
                <a:solidFill>
                  <a:srgbClr val="D4D4D4"/>
                </a:solidFill>
                <a:latin typeface="Consolas" panose="020B0609020204030204" pitchFamily="49" charset="0"/>
              </a:rPr>
              <a:t> </a:t>
            </a:r>
            <a:r>
              <a:rPr lang="tr-TR" sz="1800" b="0" dirty="0">
                <a:solidFill>
                  <a:srgbClr val="D4D4D4"/>
                </a:solidFill>
                <a:effectLst/>
                <a:latin typeface="Consolas" panose="020B0609020204030204" pitchFamily="49" charset="0"/>
              </a:rPr>
              <a:t>özellikleri ekler.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ve p elementlerine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özelleri eklenir.</a:t>
            </a:r>
          </a:p>
          <a:p>
            <a:r>
              <a:rPr lang="tr-TR" sz="1800" b="0" dirty="0">
                <a:solidFill>
                  <a:schemeClr val="accent2"/>
                </a:solidFill>
                <a:effectLst/>
                <a:latin typeface="Consolas" panose="020B0609020204030204" pitchFamily="49" charset="0"/>
              </a:rPr>
              <a:t>div p{} ==&gt; </a:t>
            </a:r>
            <a:r>
              <a:rPr lang="tr-TR" sz="1800" b="0" dirty="0" err="1">
                <a:solidFill>
                  <a:srgbClr val="D4D4D4"/>
                </a:solidFill>
                <a:effectLst/>
                <a:latin typeface="Consolas" panose="020B0609020204030204" pitchFamily="49" charset="0"/>
              </a:rPr>
              <a:t>div’in</a:t>
            </a:r>
            <a:r>
              <a:rPr lang="tr-TR" sz="1800" b="0" dirty="0">
                <a:solidFill>
                  <a:srgbClr val="D4D4D4"/>
                </a:solidFill>
                <a:effectLst/>
                <a:latin typeface="Consolas" panose="020B0609020204030204" pitchFamily="49" charset="0"/>
              </a:rPr>
              <a:t> içindeki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a:solidFill>
                  <a:schemeClr val="accent2"/>
                </a:solidFill>
                <a:effectLst/>
                <a:latin typeface="Consolas" panose="020B0609020204030204" pitchFamily="49" charset="0"/>
              </a:rPr>
              <a:t>div&gt;p{} ==&gt; </a:t>
            </a:r>
            <a:r>
              <a:rPr lang="tr-TR" sz="1800" b="0" dirty="0" err="1">
                <a:solidFill>
                  <a:srgbClr val="D4D4D4"/>
                </a:solidFill>
                <a:effectLst/>
                <a:latin typeface="Consolas" panose="020B0609020204030204" pitchFamily="49" charset="0"/>
              </a:rPr>
              <a:t>parent’ı</a:t>
            </a:r>
            <a:r>
              <a:rPr lang="tr-TR" sz="1800" b="0" dirty="0">
                <a:solidFill>
                  <a:srgbClr val="D4D4D4"/>
                </a:solidFill>
                <a:effectLst/>
                <a:latin typeface="Consolas" panose="020B0609020204030204" pitchFamily="49" charset="0"/>
              </a:rPr>
              <a:t> div olan ve </a:t>
            </a:r>
            <a:r>
              <a:rPr lang="tr-TR" sz="1800" b="0" dirty="0" err="1">
                <a:solidFill>
                  <a:srgbClr val="D4D4D4"/>
                </a:solidFill>
                <a:effectLst/>
                <a:latin typeface="Consolas" panose="020B0609020204030204" pitchFamily="49" charset="0"/>
              </a:rPr>
              <a:t>child</a:t>
            </a:r>
            <a:r>
              <a:rPr lang="tr-TR" sz="1800" b="0" dirty="0">
                <a:solidFill>
                  <a:srgbClr val="D4D4D4"/>
                </a:solidFill>
                <a:effectLst/>
                <a:latin typeface="Consolas" panose="020B0609020204030204" pitchFamily="49" charset="0"/>
              </a:rPr>
              <a:t> elementi p olan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elementinden sonra gelen ilk p elementine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r>
              <a:rPr lang="tr-TR" sz="1800" b="0" dirty="0" err="1">
                <a:solidFill>
                  <a:schemeClr val="accent2"/>
                </a:solidFill>
                <a:effectLst/>
                <a:latin typeface="Consolas" panose="020B0609020204030204" pitchFamily="49" charset="0"/>
              </a:rPr>
              <a:t>div~p</a:t>
            </a:r>
            <a:r>
              <a:rPr lang="tr-TR" sz="1800" b="0" dirty="0">
                <a:solidFill>
                  <a:schemeClr val="accent2"/>
                </a:solidFill>
                <a:effectLst/>
                <a:latin typeface="Consolas" panose="020B0609020204030204" pitchFamily="49" charset="0"/>
              </a:rPr>
              <a:t>{} ==&gt; </a:t>
            </a:r>
            <a:r>
              <a:rPr lang="tr-TR" sz="1800" b="0" dirty="0">
                <a:solidFill>
                  <a:srgbClr val="D4D4D4"/>
                </a:solidFill>
                <a:effectLst/>
                <a:latin typeface="Consolas" panose="020B0609020204030204" pitchFamily="49" charset="0"/>
              </a:rPr>
              <a:t>div elementinden sonra gelen tüm p elementlerini seçer ve </a:t>
            </a:r>
            <a:r>
              <a:rPr lang="tr-TR" sz="1800" b="0" dirty="0" err="1">
                <a:solidFill>
                  <a:srgbClr val="D4D4D4"/>
                </a:solidFill>
                <a:effectLst/>
                <a:latin typeface="Consolas" panose="020B0609020204030204" pitchFamily="49" charset="0"/>
              </a:rPr>
              <a:t>css</a:t>
            </a:r>
            <a:r>
              <a:rPr lang="tr-TR" sz="1800" b="0" dirty="0">
                <a:solidFill>
                  <a:srgbClr val="D4D4D4"/>
                </a:solidFill>
                <a:effectLst/>
                <a:latin typeface="Consolas" panose="020B0609020204030204" pitchFamily="49" charset="0"/>
              </a:rPr>
              <a:t> özellikleri eklenir.</a:t>
            </a:r>
          </a:p>
          <a:p>
            <a:endParaRPr lang="tr-TR" dirty="0"/>
          </a:p>
        </p:txBody>
      </p:sp>
    </p:spTree>
    <p:extLst>
      <p:ext uri="{BB962C8B-B14F-4D97-AF65-F5344CB8AC3E}">
        <p14:creationId xmlns:p14="http://schemas.microsoft.com/office/powerpoint/2010/main" val="1937728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A31FAC-10D4-AD87-9276-07AECF090D1B}"/>
              </a:ext>
            </a:extLst>
          </p:cNvPr>
          <p:cNvSpPr>
            <a:spLocks noGrp="1"/>
          </p:cNvSpPr>
          <p:nvPr>
            <p:ph type="title"/>
          </p:nvPr>
        </p:nvSpPr>
        <p:spPr>
          <a:xfrm>
            <a:off x="838200" y="365125"/>
            <a:ext cx="10515600" cy="492831"/>
          </a:xfrm>
        </p:spPr>
        <p:txBody>
          <a:bodyPr>
            <a:normAutofit/>
          </a:bodyPr>
          <a:lstStyle/>
          <a:p>
            <a:r>
              <a:rPr lang="tr-TR" sz="2800" dirty="0">
                <a:latin typeface="Times New Roman" panose="02020603050405020304" pitchFamily="18" charset="0"/>
                <a:cs typeface="Times New Roman" panose="02020603050405020304" pitchFamily="18" charset="0"/>
              </a:rPr>
              <a:t>Aşağıdaki kodları araştıralım</a:t>
            </a:r>
          </a:p>
        </p:txBody>
      </p:sp>
      <p:sp>
        <p:nvSpPr>
          <p:cNvPr id="3" name="İçerik Yer Tutucusu 2">
            <a:extLst>
              <a:ext uri="{FF2B5EF4-FFF2-40B4-BE49-F238E27FC236}">
                <a16:creationId xmlns:a16="http://schemas.microsoft.com/office/drawing/2014/main" id="{3187585A-4746-9620-781A-2FBFA3DEF4F6}"/>
              </a:ext>
            </a:extLst>
          </p:cNvPr>
          <p:cNvSpPr>
            <a:spLocks noGrp="1"/>
          </p:cNvSpPr>
          <p:nvPr>
            <p:ph idx="1"/>
          </p:nvPr>
        </p:nvSpPr>
        <p:spPr>
          <a:xfrm>
            <a:off x="838200" y="936978"/>
            <a:ext cx="10515600" cy="5779911"/>
          </a:xfrm>
        </p:spPr>
        <p:txBody>
          <a:bodyPr/>
          <a:lstStyle/>
          <a:p>
            <a:pPr marL="0" indent="0">
              <a:buNone/>
            </a:pPr>
            <a:r>
              <a:rPr lang="tr-TR" sz="1800" b="0" dirty="0" err="1">
                <a:solidFill>
                  <a:schemeClr val="accent2"/>
                </a:solidFill>
                <a:effectLst/>
                <a:latin typeface="Times New Roman" panose="02020603050405020304" pitchFamily="18" charset="0"/>
                <a:cs typeface="Times New Roman" panose="02020603050405020304" pitchFamily="18" charset="0"/>
              </a:rPr>
              <a:t>box-sizing</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dirty="0" err="1">
                <a:solidFill>
                  <a:schemeClr val="accent2"/>
                </a:solidFill>
                <a:effectLst/>
                <a:latin typeface="Times New Roman" panose="02020603050405020304" pitchFamily="18" charset="0"/>
                <a:cs typeface="Times New Roman" panose="02020603050405020304" pitchFamily="18" charset="0"/>
              </a:rPr>
              <a:t>content-box</a:t>
            </a:r>
            <a:r>
              <a:rPr lang="tr-TR" sz="1800" b="0" dirty="0">
                <a:solidFill>
                  <a:srgbClr val="D4D4D4"/>
                </a:solidFill>
                <a:effectLst/>
                <a:latin typeface="Times New Roman" panose="02020603050405020304" pitchFamily="18" charset="0"/>
                <a:cs typeface="Times New Roman" panose="02020603050405020304" pitchFamily="18" charset="0"/>
              </a:rPr>
              <a:t>; </a:t>
            </a:r>
            <a:r>
              <a:rPr lang="tr-TR" sz="1800" dirty="0">
                <a:solidFill>
                  <a:srgbClr val="D4D4D4"/>
                </a:solidFill>
                <a:latin typeface="Times New Roman" panose="02020603050405020304" pitchFamily="18" charset="0"/>
                <a:cs typeface="Times New Roman" panose="02020603050405020304" pitchFamily="18" charset="0"/>
              </a:rPr>
              <a:t>V</a:t>
            </a:r>
            <a:r>
              <a:rPr lang="tr-TR" sz="1800" b="0" i="0" dirty="0">
                <a:effectLst/>
                <a:latin typeface="Times New Roman" panose="02020603050405020304" pitchFamily="18" charset="0"/>
                <a:cs typeface="Times New Roman" panose="02020603050405020304" pitchFamily="18" charset="0"/>
              </a:rPr>
              <a:t>arsayılan CSS kutusu boyutlandırma davranışını verir. Bir öğenin genişliğini 100 piksele ayarlarsanız, öğenin içerik kutusu 100 piksel genişliğinde olur ve herhangi bir kenarlığın veya dolgunun genişliği, oluşturulan son genişliğe eklenerek öğeyi 100 pikselden daha geniş yapar.</a:t>
            </a:r>
            <a:endParaRPr lang="tr-TR" sz="1800" b="0" dirty="0">
              <a:effectLst/>
              <a:latin typeface="Times New Roman" panose="02020603050405020304" pitchFamily="18" charset="0"/>
              <a:cs typeface="Times New Roman" panose="02020603050405020304" pitchFamily="18" charset="0"/>
            </a:endParaRPr>
          </a:p>
          <a:p>
            <a:pPr marL="0" indent="0">
              <a:buNone/>
            </a:pPr>
            <a:r>
              <a:rPr lang="tr-TR" sz="1800" b="0" dirty="0" err="1">
                <a:solidFill>
                  <a:schemeClr val="accent2"/>
                </a:solidFill>
                <a:effectLst/>
                <a:latin typeface="Times New Roman" panose="02020603050405020304" pitchFamily="18" charset="0"/>
                <a:cs typeface="Times New Roman" panose="02020603050405020304" pitchFamily="18" charset="0"/>
              </a:rPr>
              <a:t>box-sizing</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dirty="0" err="1">
                <a:solidFill>
                  <a:schemeClr val="accent2"/>
                </a:solidFill>
                <a:effectLst/>
                <a:latin typeface="Times New Roman" panose="02020603050405020304" pitchFamily="18" charset="0"/>
                <a:cs typeface="Times New Roman" panose="02020603050405020304" pitchFamily="18" charset="0"/>
              </a:rPr>
              <a:t>border-box</a:t>
            </a:r>
            <a:r>
              <a:rPr lang="tr-TR" sz="1800" b="0" dirty="0">
                <a:solidFill>
                  <a:schemeClr val="accent2"/>
                </a:solidFill>
                <a:effectLst/>
                <a:latin typeface="Times New Roman" panose="02020603050405020304" pitchFamily="18" charset="0"/>
                <a:cs typeface="Times New Roman" panose="02020603050405020304" pitchFamily="18" charset="0"/>
              </a:rPr>
              <a:t>; </a:t>
            </a:r>
            <a:r>
              <a:rPr lang="tr-TR" sz="1800" b="0" i="0" dirty="0">
                <a:effectLst/>
                <a:latin typeface="Times New Roman" panose="02020603050405020304" pitchFamily="18" charset="0"/>
                <a:cs typeface="Times New Roman" panose="02020603050405020304" pitchFamily="18" charset="0"/>
              </a:rPr>
              <a:t>Tarayıcıya, bir öğenin genişliği ve yüksekliği için belirttiğiniz değerlerde herhangi bir kenarlık ve dolguyu hesaba katmasını söyler. Bir öğenin genişliğini 100 piksele ayarlarsanız, bu 100 piksel eklediğiniz tüm kenarlıkları veya dolguları içerecek ve içerik kutusu bu ekstra genişliği emmek için küçülecektir. Kısaca </a:t>
            </a:r>
            <a:r>
              <a:rPr lang="tr-TR" sz="1800" b="0" i="0" dirty="0" err="1">
                <a:effectLst/>
                <a:latin typeface="Times New Roman" panose="02020603050405020304" pitchFamily="18" charset="0"/>
                <a:cs typeface="Times New Roman" panose="02020603050405020304" pitchFamily="18" charset="0"/>
              </a:rPr>
              <a:t>border</a:t>
            </a:r>
            <a:r>
              <a:rPr lang="tr-TR" sz="1800" b="0" i="0" dirty="0">
                <a:effectLst/>
                <a:latin typeface="Times New Roman" panose="02020603050405020304" pitchFamily="18" charset="0"/>
                <a:cs typeface="Times New Roman" panose="02020603050405020304" pitchFamily="18" charset="0"/>
              </a:rPr>
              <a:t> , </a:t>
            </a:r>
            <a:r>
              <a:rPr lang="tr-TR" sz="1800" b="0" i="0" dirty="0" err="1">
                <a:effectLst/>
                <a:latin typeface="Times New Roman" panose="02020603050405020304" pitchFamily="18" charset="0"/>
                <a:cs typeface="Times New Roman" panose="02020603050405020304" pitchFamily="18" charset="0"/>
              </a:rPr>
              <a:t>margin</a:t>
            </a:r>
            <a:r>
              <a:rPr lang="tr-TR" sz="1800" b="0" i="0" dirty="0">
                <a:effectLst/>
                <a:latin typeface="Times New Roman" panose="02020603050405020304" pitchFamily="18" charset="0"/>
                <a:cs typeface="Times New Roman" panose="02020603050405020304" pitchFamily="18" charset="0"/>
              </a:rPr>
              <a:t> , </a:t>
            </a:r>
            <a:r>
              <a:rPr lang="tr-TR" sz="1800" b="0" i="0" dirty="0" err="1">
                <a:effectLst/>
                <a:latin typeface="Times New Roman" panose="02020603050405020304" pitchFamily="18" charset="0"/>
                <a:cs typeface="Times New Roman" panose="02020603050405020304" pitchFamily="18" charset="0"/>
              </a:rPr>
              <a:t>padding</a:t>
            </a:r>
            <a:r>
              <a:rPr lang="tr-TR" sz="1800" b="0" i="0" dirty="0">
                <a:effectLst/>
                <a:latin typeface="Times New Roman" panose="02020603050405020304" pitchFamily="18" charset="0"/>
                <a:cs typeface="Times New Roman" panose="02020603050405020304" pitchFamily="18" charset="0"/>
              </a:rPr>
              <a:t> vs. gibi özellikler eklediğimizde verilen genişliğe veya yüksekliğe dahil olur.</a:t>
            </a:r>
            <a:endParaRPr lang="tr-TR" sz="18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8123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C831B3-2E8D-223A-6566-B2F83C1AE235}"/>
              </a:ext>
            </a:extLst>
          </p:cNvPr>
          <p:cNvSpPr>
            <a:spLocks noGrp="1"/>
          </p:cNvSpPr>
          <p:nvPr>
            <p:ph type="title"/>
          </p:nvPr>
        </p:nvSpPr>
        <p:spPr>
          <a:xfrm>
            <a:off x="838200" y="365125"/>
            <a:ext cx="10515600" cy="595457"/>
          </a:xfrm>
        </p:spPr>
        <p:txBody>
          <a:bodyPr>
            <a:normAutofit fontScale="90000"/>
          </a:bodyPr>
          <a:lstStyle/>
          <a:p>
            <a:r>
              <a:rPr lang="tr-TR" dirty="0"/>
              <a:t>HTML Ödevleri</a:t>
            </a:r>
          </a:p>
        </p:txBody>
      </p:sp>
      <p:sp>
        <p:nvSpPr>
          <p:cNvPr id="3" name="İçerik Yer Tutucusu 2">
            <a:extLst>
              <a:ext uri="{FF2B5EF4-FFF2-40B4-BE49-F238E27FC236}">
                <a16:creationId xmlns:a16="http://schemas.microsoft.com/office/drawing/2014/main" id="{86E992C3-E04A-AF65-91EF-4516F078FF16}"/>
              </a:ext>
            </a:extLst>
          </p:cNvPr>
          <p:cNvSpPr>
            <a:spLocks noGrp="1"/>
          </p:cNvSpPr>
          <p:nvPr>
            <p:ph idx="1"/>
          </p:nvPr>
        </p:nvSpPr>
        <p:spPr>
          <a:xfrm>
            <a:off x="838199" y="960582"/>
            <a:ext cx="11187545" cy="5897418"/>
          </a:xfrm>
        </p:spPr>
        <p:txBody>
          <a:bodyPr/>
          <a:lstStyle/>
          <a:p>
            <a:endParaRPr lang="tr-TR" dirty="0"/>
          </a:p>
          <a:p>
            <a:pPr marL="0" indent="0">
              <a:buNone/>
            </a:pPr>
            <a:r>
              <a:rPr lang="tr-TR" dirty="0"/>
              <a:t>Ödev 1: </a:t>
            </a:r>
            <a:r>
              <a:rPr lang="tr-TR" dirty="0" err="1"/>
              <a:t>border:radius</a:t>
            </a:r>
            <a:r>
              <a:rPr lang="tr-TR" dirty="0"/>
              <a:t>;</a:t>
            </a:r>
          </a:p>
          <a:p>
            <a:endParaRPr lang="tr-TR" dirty="0"/>
          </a:p>
          <a:p>
            <a:endParaRPr lang="tr-TR" dirty="0"/>
          </a:p>
          <a:p>
            <a:endParaRPr lang="tr-TR" dirty="0"/>
          </a:p>
          <a:p>
            <a:pPr marL="0" indent="0">
              <a:buNone/>
            </a:pPr>
            <a:r>
              <a:rPr lang="tr-TR" dirty="0"/>
              <a:t>Ödev 2: </a:t>
            </a:r>
            <a:r>
              <a:rPr lang="tr-TR" dirty="0" err="1"/>
              <a:t>Float</a:t>
            </a:r>
            <a:endParaRPr lang="tr-TR" dirty="0"/>
          </a:p>
        </p:txBody>
      </p:sp>
      <p:pic>
        <p:nvPicPr>
          <p:cNvPr id="5" name="Resim 4">
            <a:extLst>
              <a:ext uri="{FF2B5EF4-FFF2-40B4-BE49-F238E27FC236}">
                <a16:creationId xmlns:a16="http://schemas.microsoft.com/office/drawing/2014/main" id="{617617EC-1A2B-9700-7B5A-217C2CC75B48}"/>
              </a:ext>
            </a:extLst>
          </p:cNvPr>
          <p:cNvPicPr>
            <a:picLocks noChangeAspect="1"/>
          </p:cNvPicPr>
          <p:nvPr/>
        </p:nvPicPr>
        <p:blipFill>
          <a:blip r:embed="rId2"/>
          <a:stretch>
            <a:fillRect/>
          </a:stretch>
        </p:blipFill>
        <p:spPr>
          <a:xfrm>
            <a:off x="4858616" y="994641"/>
            <a:ext cx="6076950" cy="1943100"/>
          </a:xfrm>
          <a:prstGeom prst="rect">
            <a:avLst/>
          </a:prstGeom>
        </p:spPr>
      </p:pic>
      <p:pic>
        <p:nvPicPr>
          <p:cNvPr id="7" name="Resim 6">
            <a:extLst>
              <a:ext uri="{FF2B5EF4-FFF2-40B4-BE49-F238E27FC236}">
                <a16:creationId xmlns:a16="http://schemas.microsoft.com/office/drawing/2014/main" id="{CF146B49-8D9A-F002-3741-BA8CB0E4A3F2}"/>
              </a:ext>
            </a:extLst>
          </p:cNvPr>
          <p:cNvPicPr>
            <a:picLocks noChangeAspect="1"/>
          </p:cNvPicPr>
          <p:nvPr/>
        </p:nvPicPr>
        <p:blipFill>
          <a:blip r:embed="rId3"/>
          <a:stretch>
            <a:fillRect/>
          </a:stretch>
        </p:blipFill>
        <p:spPr>
          <a:xfrm>
            <a:off x="1847850" y="4031527"/>
            <a:ext cx="9505950" cy="2600325"/>
          </a:xfrm>
          <a:prstGeom prst="rect">
            <a:avLst/>
          </a:prstGeom>
        </p:spPr>
      </p:pic>
    </p:spTree>
    <p:extLst>
      <p:ext uri="{BB962C8B-B14F-4D97-AF65-F5344CB8AC3E}">
        <p14:creationId xmlns:p14="http://schemas.microsoft.com/office/powerpoint/2010/main" val="2947844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03240A-3B59-B630-B0C8-D6BA85C83FB4}"/>
              </a:ext>
            </a:extLst>
          </p:cNvPr>
          <p:cNvSpPr>
            <a:spLocks noGrp="1"/>
          </p:cNvSpPr>
          <p:nvPr>
            <p:ph type="title"/>
          </p:nvPr>
        </p:nvSpPr>
        <p:spPr>
          <a:xfrm>
            <a:off x="838200" y="115744"/>
            <a:ext cx="10515600" cy="565293"/>
          </a:xfrm>
        </p:spPr>
        <p:txBody>
          <a:bodyPr>
            <a:normAutofit/>
          </a:bodyPr>
          <a:lstStyle/>
          <a:p>
            <a:pPr algn="ctr"/>
            <a:r>
              <a:rPr lang="tr-TR" sz="2800" b="0" dirty="0" err="1">
                <a:solidFill>
                  <a:schemeClr val="accent2"/>
                </a:solidFill>
                <a:effectLst/>
                <a:latin typeface="Times New Roman" panose="02020603050405020304" pitchFamily="18" charset="0"/>
                <a:cs typeface="Times New Roman" panose="02020603050405020304" pitchFamily="18" charset="0"/>
              </a:rPr>
              <a:t>integrity</a:t>
            </a:r>
            <a:r>
              <a:rPr lang="tr-TR" sz="2800" b="0" dirty="0">
                <a:solidFill>
                  <a:schemeClr val="accent2"/>
                </a:solidFill>
                <a:effectLst/>
                <a:latin typeface="Times New Roman" panose="02020603050405020304" pitchFamily="18" charset="0"/>
                <a:cs typeface="Times New Roman" panose="02020603050405020304" pitchFamily="18" charset="0"/>
              </a:rPr>
              <a:t> ve </a:t>
            </a:r>
            <a:r>
              <a:rPr lang="tr-TR" sz="2800" b="0" dirty="0" err="1">
                <a:solidFill>
                  <a:schemeClr val="accent2"/>
                </a:solidFill>
                <a:effectLst/>
                <a:latin typeface="Times New Roman" panose="02020603050405020304" pitchFamily="18" charset="0"/>
                <a:cs typeface="Times New Roman" panose="02020603050405020304" pitchFamily="18" charset="0"/>
              </a:rPr>
              <a:t>crossorigin</a:t>
            </a:r>
            <a:r>
              <a:rPr lang="tr-TR" sz="2800" b="0" dirty="0">
                <a:solidFill>
                  <a:schemeClr val="accent2"/>
                </a:solidFill>
                <a:effectLst/>
                <a:latin typeface="Times New Roman" panose="02020603050405020304" pitchFamily="18" charset="0"/>
                <a:cs typeface="Times New Roman" panose="02020603050405020304" pitchFamily="18" charset="0"/>
              </a:rPr>
              <a:t> </a:t>
            </a:r>
            <a:endParaRPr lang="tr-TR" sz="2800" dirty="0">
              <a:solidFill>
                <a:schemeClr val="accent2"/>
              </a:solidFill>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1D22E118-0747-1173-D41D-2C2ABA7F05E2}"/>
              </a:ext>
            </a:extLst>
          </p:cNvPr>
          <p:cNvSpPr>
            <a:spLocks noGrp="1"/>
          </p:cNvSpPr>
          <p:nvPr>
            <p:ph idx="1"/>
          </p:nvPr>
        </p:nvSpPr>
        <p:spPr>
          <a:xfrm>
            <a:off x="323273" y="681037"/>
            <a:ext cx="11545454" cy="5791199"/>
          </a:xfrm>
        </p:spPr>
        <p:txBody>
          <a:bodyPr>
            <a:normAutofit/>
          </a:bodyPr>
          <a:lstStyle/>
          <a:p>
            <a:r>
              <a:rPr lang="tr-TR" sz="2800" b="0" dirty="0" err="1">
                <a:solidFill>
                  <a:schemeClr val="accent2"/>
                </a:solidFill>
                <a:effectLst/>
                <a:latin typeface="Times New Roman" panose="02020603050405020304" pitchFamily="18" charset="0"/>
                <a:cs typeface="Times New Roman" panose="02020603050405020304" pitchFamily="18" charset="0"/>
              </a:rPr>
              <a:t>Integrity</a:t>
            </a:r>
            <a:endParaRPr lang="tr-TR" dirty="0">
              <a:solidFill>
                <a:schemeClr val="accent2"/>
              </a:solidFill>
              <a:latin typeface="Times New Roman" panose="02020603050405020304" pitchFamily="18" charset="0"/>
              <a:cs typeface="Times New Roman" panose="02020603050405020304" pitchFamily="18" charset="0"/>
            </a:endParaRPr>
          </a:p>
          <a:p>
            <a:pPr algn="l"/>
            <a:r>
              <a:rPr lang="tr-TR" sz="1800" b="0" i="0" dirty="0" err="1">
                <a:solidFill>
                  <a:schemeClr val="accent4"/>
                </a:solidFill>
                <a:effectLst/>
                <a:latin typeface="Times New Roman" panose="02020603050405020304" pitchFamily="18" charset="0"/>
                <a:cs typeface="Times New Roman" panose="02020603050405020304" pitchFamily="18" charset="0"/>
              </a:rPr>
              <a:t>Subresource</a:t>
            </a:r>
            <a:r>
              <a:rPr lang="tr-TR" sz="1800" b="0" i="0" dirty="0">
                <a:solidFill>
                  <a:schemeClr val="accent4"/>
                </a:solidFill>
                <a:effectLst/>
                <a:latin typeface="Times New Roman" panose="02020603050405020304" pitchFamily="18" charset="0"/>
                <a:cs typeface="Times New Roman" panose="02020603050405020304" pitchFamily="18" charset="0"/>
              </a:rPr>
              <a:t> </a:t>
            </a:r>
            <a:r>
              <a:rPr lang="tr-TR" sz="1800" b="0" i="0" dirty="0" err="1">
                <a:solidFill>
                  <a:schemeClr val="accent4"/>
                </a:solidFill>
                <a:effectLst/>
                <a:latin typeface="Times New Roman" panose="02020603050405020304" pitchFamily="18" charset="0"/>
                <a:cs typeface="Times New Roman" panose="02020603050405020304" pitchFamily="18" charset="0"/>
              </a:rPr>
              <a:t>Integrity</a:t>
            </a:r>
            <a:r>
              <a:rPr lang="tr-TR" sz="1800" b="0" i="0" dirty="0">
                <a:solidFill>
                  <a:schemeClr val="accent4"/>
                </a:solidFill>
                <a:effectLst/>
                <a:latin typeface="Times New Roman" panose="02020603050405020304" pitchFamily="18" charset="0"/>
                <a:cs typeface="Times New Roman" panose="02020603050405020304" pitchFamily="18" charset="0"/>
              </a:rPr>
              <a:t> Nedir?</a:t>
            </a:r>
          </a:p>
          <a:p>
            <a:pPr algn="l"/>
            <a:r>
              <a:rPr lang="tr-TR" sz="1800" b="0" i="0" dirty="0">
                <a:effectLst/>
                <a:latin typeface="Times New Roman" panose="02020603050405020304" pitchFamily="18" charset="0"/>
                <a:cs typeface="Times New Roman" panose="02020603050405020304" pitchFamily="18" charset="0"/>
              </a:rPr>
              <a:t>SRI, web uygulama geliştiricilerine, Content Delivery Networks (CDN) gibi üçüncü parti servislerde barındırılan kaynakların herhangi bir beklenmeyen modifikasyon olmadan dağıtıldığını garanti altına alma fırsatı sunan bir metottur.</a:t>
            </a:r>
          </a:p>
          <a:p>
            <a:pPr algn="l"/>
            <a:r>
              <a:rPr lang="tr-TR" sz="1800" b="0" i="0" dirty="0">
                <a:solidFill>
                  <a:schemeClr val="accent4"/>
                </a:solidFill>
                <a:effectLst/>
                <a:latin typeface="Times New Roman" panose="02020603050405020304" pitchFamily="18" charset="0"/>
                <a:cs typeface="Times New Roman" panose="02020603050405020304" pitchFamily="18" charset="0"/>
              </a:rPr>
              <a:t>SRI Nasıl Çalışır?</a:t>
            </a:r>
          </a:p>
          <a:p>
            <a:pPr algn="l"/>
            <a:r>
              <a:rPr lang="tr-TR" sz="1800" b="0" i="0" dirty="0">
                <a:effectLst/>
                <a:latin typeface="Times New Roman" panose="02020603050405020304" pitchFamily="18" charset="0"/>
                <a:cs typeface="Times New Roman" panose="02020603050405020304" pitchFamily="18" charset="0"/>
              </a:rPr>
              <a:t>SRI,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karşılaştırmalarını kullanarak çalışmaktadır. Web sunucusunda barındırılan kaynakların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değeriyle üçüncü parti bir serviste barındırılan kaynakların </a:t>
            </a:r>
            <a:r>
              <a:rPr lang="tr-TR" sz="1800" b="0" i="0" dirty="0" err="1">
                <a:effectLst/>
                <a:latin typeface="Times New Roman" panose="02020603050405020304" pitchFamily="18" charset="0"/>
                <a:cs typeface="Times New Roman" panose="02020603050405020304" pitchFamily="18" charset="0"/>
              </a:rPr>
              <a:t>hash</a:t>
            </a:r>
            <a:r>
              <a:rPr lang="tr-TR" sz="1800" b="0" i="0" dirty="0">
                <a:effectLst/>
                <a:latin typeface="Times New Roman" panose="02020603050405020304" pitchFamily="18" charset="0"/>
                <a:cs typeface="Times New Roman" panose="02020603050405020304" pitchFamily="18" charset="0"/>
              </a:rPr>
              <a:t> değerlerini karşılaştırır.</a:t>
            </a:r>
          </a:p>
          <a:p>
            <a:pPr algn="l"/>
            <a:r>
              <a:rPr lang="tr-TR" sz="1800" b="0" i="0" dirty="0">
                <a:solidFill>
                  <a:schemeClr val="accent4"/>
                </a:solidFill>
                <a:effectLst/>
                <a:latin typeface="Times New Roman" panose="02020603050405020304" pitchFamily="18" charset="0"/>
                <a:cs typeface="Times New Roman" panose="02020603050405020304" pitchFamily="18" charset="0"/>
              </a:rPr>
              <a:t>Neden SRI Kullanılır?</a:t>
            </a:r>
          </a:p>
          <a:p>
            <a:pPr algn="l"/>
            <a:r>
              <a:rPr lang="tr-TR" sz="1800" b="0" i="0" dirty="0">
                <a:effectLst/>
                <a:latin typeface="Times New Roman" panose="02020603050405020304" pitchFamily="18" charset="0"/>
                <a:cs typeface="Times New Roman" panose="02020603050405020304" pitchFamily="18" charset="0"/>
              </a:rPr>
              <a:t>Birçok kurum-kuruluş, web sitelerinin performansını artırmak için farklı kaynakları farklı sunucularda barındırma yolunu tercih ederler. Örneğin </a:t>
            </a:r>
            <a:r>
              <a:rPr lang="tr-TR" sz="1800" b="0" i="0" dirty="0" err="1">
                <a:effectLst/>
                <a:latin typeface="Times New Roman" panose="02020603050405020304" pitchFamily="18" charset="0"/>
                <a:cs typeface="Times New Roman" panose="02020603050405020304" pitchFamily="18" charset="0"/>
              </a:rPr>
              <a:t>scriptler</a:t>
            </a:r>
            <a:r>
              <a:rPr lang="tr-TR" sz="1800" b="0" i="0" dirty="0">
                <a:effectLst/>
                <a:latin typeface="Times New Roman" panose="02020603050405020304" pitchFamily="18" charset="0"/>
                <a:cs typeface="Times New Roman" panose="02020603050405020304" pitchFamily="18" charset="0"/>
              </a:rPr>
              <a:t>, CSS dosyaları ve imajlar genellikle </a:t>
            </a:r>
            <a:r>
              <a:rPr lang="tr-TR" sz="1800" b="0" i="0" dirty="0" err="1">
                <a:effectLst/>
                <a:latin typeface="Times New Roman" panose="02020603050405020304" pitchFamily="18" charset="0"/>
                <a:cs typeface="Times New Roman" panose="02020603050405020304" pitchFamily="18" charset="0"/>
              </a:rPr>
              <a:t>CDN’lerde</a:t>
            </a:r>
            <a:r>
              <a:rPr lang="tr-TR" sz="1800" b="0" i="0" dirty="0">
                <a:effectLst/>
                <a:latin typeface="Times New Roman" panose="02020603050405020304" pitchFamily="18" charset="0"/>
                <a:cs typeface="Times New Roman" panose="02020603050405020304" pitchFamily="18" charset="0"/>
              </a:rPr>
              <a:t> tutulur.</a:t>
            </a:r>
          </a:p>
          <a:p>
            <a:pPr algn="l"/>
            <a:r>
              <a:rPr lang="tr-TR" sz="1800" b="0" i="0" dirty="0">
                <a:effectLst/>
                <a:latin typeface="Times New Roman" panose="02020603050405020304" pitchFamily="18" charset="0"/>
                <a:cs typeface="Times New Roman" panose="02020603050405020304" pitchFamily="18" charset="0"/>
              </a:rPr>
              <a:t>Fakat bunu yaparak, CDN ya da diğer üçüncü parti servislere açıkça itimat etmiş olurlar. Bu yüzden CDN </a:t>
            </a:r>
            <a:r>
              <a:rPr lang="tr-TR" sz="1800" b="0" i="0" dirty="0" err="1">
                <a:effectLst/>
                <a:latin typeface="Times New Roman" panose="02020603050405020304" pitchFamily="18" charset="0"/>
                <a:cs typeface="Times New Roman" panose="02020603050405020304" pitchFamily="18" charset="0"/>
              </a:rPr>
              <a:t>hacklendiğinde</a:t>
            </a:r>
            <a:r>
              <a:rPr lang="tr-TR" sz="1800" b="0" i="0" dirty="0">
                <a:effectLst/>
                <a:latin typeface="Times New Roman" panose="02020603050405020304" pitchFamily="18" charset="0"/>
                <a:cs typeface="Times New Roman" panose="02020603050405020304" pitchFamily="18" charset="0"/>
              </a:rPr>
              <a:t> ya da DNS </a:t>
            </a:r>
            <a:r>
              <a:rPr lang="tr-TR" sz="1800" b="0" i="0" dirty="0" err="1">
                <a:effectLst/>
                <a:latin typeface="Times New Roman" panose="02020603050405020304" pitchFamily="18" charset="0"/>
                <a:cs typeface="Times New Roman" panose="02020603050405020304" pitchFamily="18" charset="0"/>
              </a:rPr>
              <a:t>hijacking</a:t>
            </a:r>
            <a:r>
              <a:rPr lang="tr-TR" sz="1800" b="0" i="0" dirty="0">
                <a:effectLst/>
                <a:latin typeface="Times New Roman" panose="02020603050405020304" pitchFamily="18" charset="0"/>
                <a:cs typeface="Times New Roman" panose="02020603050405020304" pitchFamily="18" charset="0"/>
              </a:rPr>
              <a:t> saldırısına maruz kalındığında aynı zamanda kendi web uygulamaları da </a:t>
            </a:r>
            <a:r>
              <a:rPr lang="tr-TR" sz="1800" b="0" i="0" dirty="0" err="1">
                <a:effectLst/>
                <a:latin typeface="Times New Roman" panose="02020603050405020304" pitchFamily="18" charset="0"/>
                <a:cs typeface="Times New Roman" panose="02020603050405020304" pitchFamily="18" charset="0"/>
              </a:rPr>
              <a:t>hacklenebilir</a:t>
            </a:r>
            <a:r>
              <a:rPr lang="tr-TR" sz="1800" b="0" i="0" dirty="0">
                <a:effectLst/>
                <a:latin typeface="Times New Roman" panose="02020603050405020304" pitchFamily="18" charset="0"/>
                <a:cs typeface="Times New Roman" panose="02020603050405020304" pitchFamily="18" charset="0"/>
              </a:rPr>
              <a:t>. Böyle bir durumda saldırgan, CDN servisinde barındırılan ve bir </a:t>
            </a:r>
            <a:r>
              <a:rPr lang="tr-TR" sz="18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Cross Site Scripting (XSS) zafiyetine</a:t>
            </a:r>
            <a:r>
              <a:rPr lang="tr-TR" sz="1800" b="0" i="0" dirty="0">
                <a:effectLst/>
                <a:latin typeface="Times New Roman" panose="02020603050405020304" pitchFamily="18" charset="0"/>
                <a:cs typeface="Times New Roman" panose="02020603050405020304" pitchFamily="18" charset="0"/>
              </a:rPr>
              <a:t> yol açabilecek olan bir </a:t>
            </a:r>
            <a:r>
              <a:rPr lang="tr-TR" sz="1800" b="0" i="0" dirty="0" err="1">
                <a:effectLst/>
                <a:latin typeface="Times New Roman" panose="02020603050405020304" pitchFamily="18" charset="0"/>
                <a:cs typeface="Times New Roman" panose="02020603050405020304" pitchFamily="18" charset="0"/>
              </a:rPr>
              <a:t>script</a:t>
            </a:r>
            <a:r>
              <a:rPr lang="tr-TR" sz="1800" b="0" i="0" dirty="0">
                <a:effectLst/>
                <a:latin typeface="Times New Roman" panose="02020603050405020304" pitchFamily="18" charset="0"/>
                <a:cs typeface="Times New Roman" panose="02020603050405020304" pitchFamily="18" charset="0"/>
              </a:rPr>
              <a:t> dosyasının içeriğini değiştirme fırsatı elde edecektir.</a:t>
            </a:r>
          </a:p>
          <a:p>
            <a:pPr algn="l"/>
            <a:r>
              <a:rPr lang="tr-TR" sz="1800" b="0" i="0" dirty="0">
                <a:effectLst/>
                <a:latin typeface="Times New Roman" panose="02020603050405020304" pitchFamily="18" charset="0"/>
                <a:cs typeface="Times New Roman" panose="02020603050405020304" pitchFamily="18" charset="0"/>
              </a:rPr>
              <a:t>Dolayısıyla </a:t>
            </a:r>
            <a:r>
              <a:rPr lang="tr-TR" sz="1800" b="0" i="0" dirty="0" err="1">
                <a:effectLst/>
                <a:latin typeface="Times New Roman" panose="02020603050405020304" pitchFamily="18" charset="0"/>
                <a:cs typeface="Times New Roman" panose="02020603050405020304" pitchFamily="18" charset="0"/>
              </a:rPr>
              <a:t>SRI’yı</a:t>
            </a:r>
            <a:r>
              <a:rPr lang="tr-TR" sz="1800" b="0" i="0" dirty="0">
                <a:effectLst/>
                <a:latin typeface="Times New Roman" panose="02020603050405020304" pitchFamily="18" charset="0"/>
                <a:cs typeface="Times New Roman" panose="02020603050405020304" pitchFamily="18" charset="0"/>
              </a:rPr>
              <a:t> devreye sokarak web uygulamanızın güçlendirilmiş bir dosyayı işaret ettiğinden ve dosya değiştirilse bile web tarayıcınızın bu dosyayı yüklemeyip saldırının başarısız olacağından emin olabilirsiniz</a:t>
            </a:r>
          </a:p>
          <a:p>
            <a:endParaRPr lang="tr-TR" sz="2800" b="0" dirty="0">
              <a:solidFill>
                <a:schemeClr val="accent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5605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D9BA805-6869-58E1-7844-A2FB4F7F93CA}"/>
              </a:ext>
            </a:extLst>
          </p:cNvPr>
          <p:cNvSpPr>
            <a:spLocks noGrp="1"/>
          </p:cNvSpPr>
          <p:nvPr>
            <p:ph idx="1"/>
          </p:nvPr>
        </p:nvSpPr>
        <p:spPr>
          <a:xfrm>
            <a:off x="838200" y="378691"/>
            <a:ext cx="10515600" cy="5798272"/>
          </a:xfrm>
        </p:spPr>
        <p:txBody>
          <a:bodyPr/>
          <a:lstStyle/>
          <a:p>
            <a:r>
              <a:rPr lang="tr-TR" sz="2800" b="0" dirty="0" err="1">
                <a:solidFill>
                  <a:schemeClr val="accent2"/>
                </a:solidFill>
                <a:effectLst/>
                <a:latin typeface="Times New Roman" panose="02020603050405020304" pitchFamily="18" charset="0"/>
                <a:cs typeface="Times New Roman" panose="02020603050405020304" pitchFamily="18" charset="0"/>
              </a:rPr>
              <a:t>Crossorigin</a:t>
            </a:r>
            <a:endParaRPr lang="tr-TR" sz="2800" b="0" dirty="0">
              <a:solidFill>
                <a:schemeClr val="accent2"/>
              </a:solidFill>
              <a:effectLst/>
              <a:latin typeface="Times New Roman" panose="02020603050405020304" pitchFamily="18" charset="0"/>
              <a:cs typeface="Times New Roman" panose="02020603050405020304" pitchFamily="18" charset="0"/>
            </a:endParaRPr>
          </a:p>
          <a:p>
            <a:r>
              <a:rPr lang="tr-TR" sz="1800" dirty="0">
                <a:latin typeface="Times New Roman" panose="02020603050405020304" pitchFamily="18" charset="0"/>
                <a:cs typeface="Times New Roman" panose="02020603050405020304" pitchFamily="18" charset="0"/>
              </a:rPr>
              <a:t>Siteler arası kaynak paylaşma.</a:t>
            </a:r>
            <a:endParaRPr lang="tr-TR" sz="1800" b="0" dirty="0">
              <a:effectLst/>
              <a:latin typeface="Times New Roman" panose="02020603050405020304" pitchFamily="18" charset="0"/>
              <a:cs typeface="Times New Roman" panose="02020603050405020304" pitchFamily="18" charset="0"/>
            </a:endParaRPr>
          </a:p>
          <a:p>
            <a:r>
              <a:rPr lang="tr-TR" sz="1800" dirty="0" err="1"/>
              <a:t>Crossorigin</a:t>
            </a:r>
            <a:r>
              <a:rPr lang="tr-TR" sz="1800" dirty="0"/>
              <a:t> özelliği, geliştiricilerin CDN performans oranlarını optimize etmesine yardımcı olurken aynı zamanda web sitesi kodunu kötü amaçlı komut dosyalarından korur. Özellikle, </a:t>
            </a:r>
            <a:r>
              <a:rPr lang="tr-TR" sz="1800" dirty="0" err="1"/>
              <a:t>Crossorigin</a:t>
            </a:r>
            <a:r>
              <a:rPr lang="tr-TR" sz="1800" dirty="0"/>
              <a:t>, çerezleri indirmeden veya kimlik doğrulama prosedürünü gerçekleştirmeden sitenin program kodunu anonim </a:t>
            </a:r>
            <a:r>
              <a:rPr lang="tr-TR" sz="1800" dirty="0" err="1"/>
              <a:t>modda</a:t>
            </a:r>
            <a:r>
              <a:rPr lang="tr-TR" sz="1800" dirty="0"/>
              <a:t> indirir. Bu şekilde, ağ dolandırıcılarının adresleri kolayca değiştirebileceği belirli bir CDN sunucusuna siteyi ilk yüklediğinizde kullanıcı verilerinin sızmasını önler.</a:t>
            </a:r>
            <a:endParaRPr lang="tr-T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2706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7C412BA-09C4-01ED-10A9-E7654049B09F}"/>
              </a:ext>
            </a:extLst>
          </p:cNvPr>
          <p:cNvSpPr>
            <a:spLocks noGrp="1"/>
          </p:cNvSpPr>
          <p:nvPr>
            <p:ph idx="1"/>
          </p:nvPr>
        </p:nvSpPr>
        <p:spPr>
          <a:xfrm>
            <a:off x="838200" y="286326"/>
            <a:ext cx="10515600" cy="6373091"/>
          </a:xfrm>
        </p:spPr>
        <p:txBody>
          <a:bodyPr/>
          <a:lstStyle/>
          <a:p>
            <a:r>
              <a:rPr lang="tr-TR" dirty="0"/>
              <a:t>Ödev ekran görüntüsü</a:t>
            </a:r>
          </a:p>
          <a:p>
            <a:endParaRPr lang="tr-TR" dirty="0"/>
          </a:p>
          <a:p>
            <a:endParaRPr lang="tr-TR" dirty="0"/>
          </a:p>
        </p:txBody>
      </p:sp>
      <p:pic>
        <p:nvPicPr>
          <p:cNvPr id="5" name="Resim 4">
            <a:extLst>
              <a:ext uri="{FF2B5EF4-FFF2-40B4-BE49-F238E27FC236}">
                <a16:creationId xmlns:a16="http://schemas.microsoft.com/office/drawing/2014/main" id="{8D2012AF-3324-2E9D-927F-0463643DC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2246" y="1433639"/>
            <a:ext cx="5639289" cy="4397121"/>
          </a:xfrm>
          <a:prstGeom prst="rect">
            <a:avLst/>
          </a:prstGeom>
        </p:spPr>
      </p:pic>
    </p:spTree>
    <p:extLst>
      <p:ext uri="{BB962C8B-B14F-4D97-AF65-F5344CB8AC3E}">
        <p14:creationId xmlns:p14="http://schemas.microsoft.com/office/powerpoint/2010/main" val="209749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92995F-0EA3-AE0D-071E-B8174A22000D}"/>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URI (</a:t>
            </a:r>
            <a:r>
              <a:rPr lang="tr-TR" sz="2800" i="0" dirty="0" err="1">
                <a:effectLst/>
                <a:latin typeface="Times New Roman" panose="02020603050405020304" pitchFamily="18" charset="0"/>
                <a:cs typeface="Times New Roman" panose="02020603050405020304" pitchFamily="18" charset="0"/>
              </a:rPr>
              <a:t>Uniform</a:t>
            </a:r>
            <a:r>
              <a:rPr lang="tr-TR" sz="2800" i="0" dirty="0">
                <a:effectLst/>
                <a:latin typeface="Times New Roman" panose="02020603050405020304" pitchFamily="18" charset="0"/>
                <a:cs typeface="Times New Roman" panose="02020603050405020304" pitchFamily="18" charset="0"/>
              </a:rPr>
              <a:t> Resource </a:t>
            </a:r>
            <a:r>
              <a:rPr lang="tr-TR" sz="2800" i="0" dirty="0" err="1">
                <a:effectLst/>
                <a:latin typeface="Times New Roman" panose="02020603050405020304" pitchFamily="18" charset="0"/>
                <a:cs typeface="Times New Roman" panose="02020603050405020304" pitchFamily="18" charset="0"/>
              </a:rPr>
              <a:t>Identifier</a:t>
            </a:r>
            <a:r>
              <a:rPr lang="tr-TR" sz="2800" dirty="0">
                <a:latin typeface="Times New Roman" panose="02020603050405020304" pitchFamily="18" charset="0"/>
                <a:cs typeface="Times New Roman" panose="02020603050405020304" pitchFamily="18" charset="0"/>
              </a:rPr>
              <a:t>) ve URL (</a:t>
            </a:r>
            <a:r>
              <a:rPr lang="tr-TR" sz="2800" b="0" i="0" dirty="0" err="1">
                <a:effectLst/>
                <a:latin typeface="Times New Roman" panose="02020603050405020304" pitchFamily="18" charset="0"/>
                <a:cs typeface="Times New Roman" panose="02020603050405020304" pitchFamily="18" charset="0"/>
              </a:rPr>
              <a:t>Uniform</a:t>
            </a:r>
            <a:r>
              <a:rPr lang="tr-TR" sz="2800" b="0" i="0" dirty="0">
                <a:effectLst/>
                <a:latin typeface="Times New Roman" panose="02020603050405020304" pitchFamily="18" charset="0"/>
                <a:cs typeface="Times New Roman" panose="02020603050405020304" pitchFamily="18" charset="0"/>
              </a:rPr>
              <a:t> Resource </a:t>
            </a:r>
            <a:r>
              <a:rPr lang="tr-TR" sz="2800" b="0" i="0" dirty="0" err="1">
                <a:effectLst/>
                <a:latin typeface="Times New Roman" panose="02020603050405020304" pitchFamily="18" charset="0"/>
                <a:cs typeface="Times New Roman" panose="02020603050405020304" pitchFamily="18" charset="0"/>
              </a:rPr>
              <a:t>Locator</a:t>
            </a:r>
            <a:r>
              <a:rPr lang="tr-TR" sz="2800" dirty="0">
                <a:latin typeface="Times New Roman" panose="02020603050405020304" pitchFamily="18" charset="0"/>
                <a:cs typeface="Times New Roman" panose="02020603050405020304" pitchFamily="18" charset="0"/>
              </a:rPr>
              <a:t>) Arasındaki Fark </a:t>
            </a:r>
            <a:endParaRPr lang="tr-TR" sz="2800" dirty="0"/>
          </a:p>
        </p:txBody>
      </p:sp>
      <p:sp>
        <p:nvSpPr>
          <p:cNvPr id="3" name="İçerik Yer Tutucusu 2">
            <a:extLst>
              <a:ext uri="{FF2B5EF4-FFF2-40B4-BE49-F238E27FC236}">
                <a16:creationId xmlns:a16="http://schemas.microsoft.com/office/drawing/2014/main" id="{71851EA4-F411-2D66-DB22-BF80F7AF9407}"/>
              </a:ext>
            </a:extLst>
          </p:cNvPr>
          <p:cNvSpPr>
            <a:spLocks noGrp="1"/>
          </p:cNvSpPr>
          <p:nvPr>
            <p:ph idx="1"/>
          </p:nvPr>
        </p:nvSpPr>
        <p:spPr/>
        <p:txBody>
          <a:bodyPr/>
          <a:lstStyle/>
          <a:p>
            <a:r>
              <a:rPr lang="tr-TR" sz="3600" dirty="0">
                <a:latin typeface="Times New Roman" panose="02020603050405020304" pitchFamily="18" charset="0"/>
                <a:cs typeface="Times New Roman" panose="02020603050405020304" pitchFamily="18" charset="0"/>
              </a:rPr>
              <a:t>URI: </a:t>
            </a:r>
            <a:r>
              <a:rPr lang="tr-TR" sz="2800" dirty="0">
                <a:latin typeface="Times New Roman" panose="02020603050405020304" pitchFamily="18" charset="0"/>
                <a:cs typeface="Times New Roman" panose="02020603050405020304" pitchFamily="18" charset="0"/>
              </a:rPr>
              <a:t>İ</a:t>
            </a:r>
            <a:r>
              <a:rPr lang="tr-TR" sz="2800" b="0" i="0" dirty="0">
                <a:effectLst/>
                <a:latin typeface="Times New Roman" panose="02020603050405020304" pitchFamily="18" charset="0"/>
                <a:cs typeface="Times New Roman" panose="02020603050405020304" pitchFamily="18" charset="0"/>
              </a:rPr>
              <a:t>nternet üzerinde bir kaynağın tam yerine işaret eden (resim veya belge) standart formata uygun bir karakter dizisidir. Kısaca bir URL’nin altında bulunan kaynağın tam yoluna işaret eder.</a:t>
            </a:r>
          </a:p>
          <a:p>
            <a:r>
              <a:rPr lang="tr-TR" sz="3600" dirty="0">
                <a:latin typeface="Times New Roman" panose="02020603050405020304" pitchFamily="18" charset="0"/>
                <a:cs typeface="Times New Roman" panose="02020603050405020304" pitchFamily="18" charset="0"/>
              </a:rPr>
              <a:t>URL: </a:t>
            </a:r>
            <a:r>
              <a:rPr lang="tr-TR" sz="2800" b="0" i="0" dirty="0">
                <a:effectLst/>
                <a:latin typeface="Times New Roman" panose="02020603050405020304" pitchFamily="18" charset="0"/>
                <a:cs typeface="Times New Roman" panose="02020603050405020304" pitchFamily="18" charset="0"/>
              </a:rPr>
              <a:t>İnternet üzerinde kaynağın yerine işaret eden standart bir formata uygun karakter dizisidir.</a:t>
            </a:r>
            <a:endParaRPr lang="tr-TR" sz="28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4163253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172211-AD59-2E71-CD65-156FCDEDFC5D}"/>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HTTP (</a:t>
            </a:r>
            <a:r>
              <a:rPr lang="tr-TR" sz="2800" b="0" i="0" dirty="0" err="1">
                <a:effectLst/>
                <a:latin typeface="Times New Roman" panose="02020603050405020304" pitchFamily="18" charset="0"/>
                <a:cs typeface="Times New Roman" panose="02020603050405020304" pitchFamily="18" charset="0"/>
              </a:rPr>
              <a:t>Hypertext</a:t>
            </a:r>
            <a:r>
              <a:rPr lang="tr-TR" sz="2800" b="0" i="0" dirty="0">
                <a:effectLst/>
                <a:latin typeface="Times New Roman" panose="02020603050405020304" pitchFamily="18" charset="0"/>
                <a:cs typeface="Times New Roman" panose="02020603050405020304" pitchFamily="18" charset="0"/>
              </a:rPr>
              <a:t> Transfer Protocol</a:t>
            </a:r>
            <a:r>
              <a:rPr lang="tr-TR" sz="2800" dirty="0">
                <a:latin typeface="Times New Roman" panose="02020603050405020304" pitchFamily="18" charset="0"/>
                <a:cs typeface="Times New Roman" panose="02020603050405020304" pitchFamily="18" charset="0"/>
              </a:rPr>
              <a:t>) yapısı nedir ne için kullanılır?</a:t>
            </a:r>
            <a:endParaRPr lang="tr-TR" sz="2800" dirty="0"/>
          </a:p>
        </p:txBody>
      </p:sp>
      <p:sp>
        <p:nvSpPr>
          <p:cNvPr id="3" name="İçerik Yer Tutucusu 2">
            <a:extLst>
              <a:ext uri="{FF2B5EF4-FFF2-40B4-BE49-F238E27FC236}">
                <a16:creationId xmlns:a16="http://schemas.microsoft.com/office/drawing/2014/main" id="{48FE24CC-FDED-6A21-4FE6-FA04F3EF7E0D}"/>
              </a:ext>
            </a:extLst>
          </p:cNvPr>
          <p:cNvSpPr>
            <a:spLocks noGrp="1"/>
          </p:cNvSpPr>
          <p:nvPr>
            <p:ph idx="1"/>
          </p:nvPr>
        </p:nvSpPr>
        <p:spPr>
          <a:xfrm>
            <a:off x="838200" y="1378744"/>
            <a:ext cx="10515600" cy="1059815"/>
          </a:xfrm>
        </p:spPr>
        <p:txBody>
          <a:bodyPr/>
          <a:lstStyle/>
          <a:p>
            <a:r>
              <a:rPr lang="tr-TR" sz="1400" dirty="0"/>
              <a:t>Http Nedir: </a:t>
            </a:r>
            <a:r>
              <a:rPr lang="tr-TR" sz="1400" b="0" i="0" dirty="0" err="1">
                <a:effectLst/>
                <a:latin typeface="Times New Roman" panose="02020603050405020304" pitchFamily="18" charset="0"/>
                <a:cs typeface="Times New Roman" panose="02020603050405020304" pitchFamily="18" charset="0"/>
              </a:rPr>
              <a:t>Hypertext</a:t>
            </a:r>
            <a:r>
              <a:rPr lang="tr-TR" sz="1400" b="0" i="0" dirty="0">
                <a:effectLst/>
                <a:latin typeface="Times New Roman" panose="02020603050405020304" pitchFamily="18" charset="0"/>
                <a:cs typeface="Times New Roman" panose="02020603050405020304" pitchFamily="18" charset="0"/>
              </a:rPr>
              <a:t> Transfer Protocol kelimesinin kısaltılmış şekli olan HTTP, web tarayıcıdan veya istemciden gelen talepler ile web sunucularından gelen cevaplar arasındaki yolu sağlayan yapıdır. HTML belgeleri, resimler, videolar, sorgu sonuçları vb. veriler, World </a:t>
            </a:r>
            <a:r>
              <a:rPr lang="tr-TR" sz="1400" b="0" i="0" dirty="0" err="1">
                <a:effectLst/>
                <a:latin typeface="Times New Roman" panose="02020603050405020304" pitchFamily="18" charset="0"/>
                <a:cs typeface="Times New Roman" panose="02020603050405020304" pitchFamily="18" charset="0"/>
              </a:rPr>
              <a:t>Wide</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Web’de</a:t>
            </a:r>
            <a:r>
              <a:rPr lang="tr-TR" sz="1400" b="0" i="0" dirty="0">
                <a:effectLst/>
                <a:latin typeface="Times New Roman" panose="02020603050405020304" pitchFamily="18" charset="0"/>
                <a:cs typeface="Times New Roman" panose="02020603050405020304" pitchFamily="18" charset="0"/>
              </a:rPr>
              <a:t> TCP kullanılarak HTTP tarafından iletilir. Çeşitli bağlantı noktaları kullanılsa da, yaygın olarak kullanılan bağlantı noktası TCP 80'dir. HTTP, web tarayıcılarının ve sunucularının ortak bir dilde güvenli iletişimini sağlayan bir protokoldür. İstekler ve cevaplar HTTP tarafından belirtilen dil kurallarına uyarak gerçekleştirilir.</a:t>
            </a:r>
            <a:r>
              <a:rPr lang="tr-TR" sz="1400" dirty="0">
                <a:latin typeface="Times New Roman" panose="02020603050405020304" pitchFamily="18" charset="0"/>
                <a:cs typeface="Times New Roman" panose="02020603050405020304" pitchFamily="18" charset="0"/>
              </a:rPr>
              <a:t>  </a:t>
            </a:r>
          </a:p>
          <a:p>
            <a:endParaRPr lang="tr-TR" dirty="0"/>
          </a:p>
        </p:txBody>
      </p:sp>
      <p:sp>
        <p:nvSpPr>
          <p:cNvPr id="4" name="İçerik Yer Tutucusu 2">
            <a:extLst>
              <a:ext uri="{FF2B5EF4-FFF2-40B4-BE49-F238E27FC236}">
                <a16:creationId xmlns:a16="http://schemas.microsoft.com/office/drawing/2014/main" id="{EB40B3B0-41FB-EE7F-2378-E02F35483E72}"/>
              </a:ext>
            </a:extLst>
          </p:cNvPr>
          <p:cNvSpPr txBox="1">
            <a:spLocks/>
          </p:cNvSpPr>
          <p:nvPr/>
        </p:nvSpPr>
        <p:spPr>
          <a:xfrm>
            <a:off x="838200" y="3020377"/>
            <a:ext cx="10515600" cy="3675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dirty="0"/>
          </a:p>
        </p:txBody>
      </p:sp>
      <p:graphicFrame>
        <p:nvGraphicFramePr>
          <p:cNvPr id="5" name="Tablo 4">
            <a:extLst>
              <a:ext uri="{FF2B5EF4-FFF2-40B4-BE49-F238E27FC236}">
                <a16:creationId xmlns:a16="http://schemas.microsoft.com/office/drawing/2014/main" id="{BA514551-101E-2F75-F519-CC13A063C46D}"/>
              </a:ext>
            </a:extLst>
          </p:cNvPr>
          <p:cNvGraphicFramePr>
            <a:graphicFrameLocks noGrp="1"/>
          </p:cNvGraphicFramePr>
          <p:nvPr>
            <p:extLst>
              <p:ext uri="{D42A27DB-BD31-4B8C-83A1-F6EECF244321}">
                <p14:modId xmlns:p14="http://schemas.microsoft.com/office/powerpoint/2010/main" val="4261696092"/>
              </p:ext>
            </p:extLst>
          </p:nvPr>
        </p:nvGraphicFramePr>
        <p:xfrm>
          <a:off x="2545080" y="2486454"/>
          <a:ext cx="6111543" cy="3865976"/>
        </p:xfrm>
        <a:graphic>
          <a:graphicData uri="http://schemas.openxmlformats.org/drawingml/2006/table">
            <a:tbl>
              <a:tblPr/>
              <a:tblGrid>
                <a:gridCol w="1107504">
                  <a:extLst>
                    <a:ext uri="{9D8B030D-6E8A-4147-A177-3AD203B41FA5}">
                      <a16:colId xmlns:a16="http://schemas.microsoft.com/office/drawing/2014/main" val="2555442151"/>
                    </a:ext>
                  </a:extLst>
                </a:gridCol>
                <a:gridCol w="5004039">
                  <a:extLst>
                    <a:ext uri="{9D8B030D-6E8A-4147-A177-3AD203B41FA5}">
                      <a16:colId xmlns:a16="http://schemas.microsoft.com/office/drawing/2014/main" val="2353336130"/>
                    </a:ext>
                  </a:extLst>
                </a:gridCol>
              </a:tblGrid>
              <a:tr h="553625">
                <a:tc>
                  <a:txBody>
                    <a:bodyPr/>
                    <a:lstStyle/>
                    <a:p>
                      <a:r>
                        <a:rPr lang="tr-TR" sz="1500" dirty="0">
                          <a:solidFill>
                            <a:schemeClr val="bg1"/>
                          </a:solidFill>
                          <a:effectLst/>
                        </a:rPr>
                        <a:t>GET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En yaygın GET metodu yalnızca belirtilen kaynaktan veri almak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1152178223"/>
                  </a:ext>
                </a:extLst>
              </a:tr>
              <a:tr h="553625">
                <a:tc>
                  <a:txBody>
                    <a:bodyPr/>
                    <a:lstStyle/>
                    <a:p>
                      <a:r>
                        <a:rPr lang="tr-TR" sz="1500">
                          <a:solidFill>
                            <a:schemeClr val="bg1"/>
                          </a:solidFill>
                          <a:effectLst/>
                        </a:rPr>
                        <a:t>POST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Resim dosyaları, kullanıcı bilgileri gibi verileri gönderirken POST metodu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4187605702"/>
                  </a:ext>
                </a:extLst>
              </a:tr>
              <a:tr h="553625">
                <a:tc>
                  <a:txBody>
                    <a:bodyPr/>
                    <a:lstStyle/>
                    <a:p>
                      <a:r>
                        <a:rPr lang="tr-TR" sz="1500" dirty="0">
                          <a:solidFill>
                            <a:schemeClr val="bg1"/>
                          </a:solidFill>
                          <a:effectLst/>
                        </a:rPr>
                        <a:t>PUT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PUT metodu, dosyayı belirtilen kaynaktan güncellemek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3541584842"/>
                  </a:ext>
                </a:extLst>
              </a:tr>
              <a:tr h="553625">
                <a:tc>
                  <a:txBody>
                    <a:bodyPr/>
                    <a:lstStyle/>
                    <a:p>
                      <a:r>
                        <a:rPr lang="tr-TR" sz="1500">
                          <a:solidFill>
                            <a:schemeClr val="bg1"/>
                          </a:solidFill>
                          <a:effectLst/>
                        </a:rPr>
                        <a:t>HEAD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HEAD metodu, GET metodu gibi verileri almak için kullanılır, ancak yanıt gövdesini aktaramaz.</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325148760"/>
                  </a:ext>
                </a:extLst>
              </a:tr>
              <a:tr h="316357">
                <a:tc>
                  <a:txBody>
                    <a:bodyPr/>
                    <a:lstStyle/>
                    <a:p>
                      <a:r>
                        <a:rPr lang="tr-TR" sz="1500">
                          <a:solidFill>
                            <a:schemeClr val="bg1"/>
                          </a:solidFill>
                          <a:effectLst/>
                        </a:rPr>
                        <a:t>DELETE metodu</a:t>
                      </a:r>
                    </a:p>
                  </a:txBody>
                  <a:tcPr marL="87027" marR="87027" marT="43513" marB="43513" anchor="ctr">
                    <a:lnL>
                      <a:noFill/>
                    </a:lnL>
                    <a:lnR>
                      <a:noFill/>
                    </a:lnR>
                    <a:lnT>
                      <a:noFill/>
                    </a:lnT>
                    <a:lnB>
                      <a:noFill/>
                    </a:lnB>
                    <a:solidFill>
                      <a:srgbClr val="FFFFFF"/>
                    </a:solidFill>
                  </a:tcPr>
                </a:tc>
                <a:tc>
                  <a:txBody>
                    <a:bodyPr/>
                    <a:lstStyle/>
                    <a:p>
                      <a:pPr algn="ctr"/>
                      <a:r>
                        <a:rPr lang="tr-TR" sz="1500">
                          <a:solidFill>
                            <a:schemeClr val="bg1"/>
                          </a:solidFill>
                          <a:effectLst/>
                        </a:rPr>
                        <a:t>DELETE metodu, belirtilen kaynağı silmek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4111317147"/>
                  </a:ext>
                </a:extLst>
              </a:tr>
              <a:tr h="553625">
                <a:tc>
                  <a:txBody>
                    <a:bodyPr/>
                    <a:lstStyle/>
                    <a:p>
                      <a:r>
                        <a:rPr lang="tr-TR" sz="1500">
                          <a:solidFill>
                            <a:schemeClr val="bg1"/>
                          </a:solidFill>
                          <a:effectLst/>
                        </a:rPr>
                        <a:t>PATCH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PATCH metodu, kaynağın bazı kısımlarını değiştirmek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099841028"/>
                  </a:ext>
                </a:extLst>
              </a:tr>
              <a:tr h="553625">
                <a:tc>
                  <a:txBody>
                    <a:bodyPr/>
                    <a:lstStyle/>
                    <a:p>
                      <a:r>
                        <a:rPr lang="tr-TR" sz="1500">
                          <a:solidFill>
                            <a:schemeClr val="bg1"/>
                          </a:solidFill>
                          <a:effectLst/>
                        </a:rPr>
                        <a:t>OPTIONS metodu</a:t>
                      </a:r>
                    </a:p>
                  </a:txBody>
                  <a:tcPr marL="87027" marR="87027" marT="43513" marB="43513" anchor="ctr">
                    <a:lnL>
                      <a:noFill/>
                    </a:lnL>
                    <a:lnR>
                      <a:noFill/>
                    </a:lnR>
                    <a:lnT>
                      <a:noFill/>
                    </a:lnT>
                    <a:lnB>
                      <a:noFill/>
                    </a:lnB>
                    <a:solidFill>
                      <a:srgbClr val="FFFFFF"/>
                    </a:solidFill>
                  </a:tcPr>
                </a:tc>
                <a:tc>
                  <a:txBody>
                    <a:bodyPr/>
                    <a:lstStyle/>
                    <a:p>
                      <a:pPr algn="ctr"/>
                      <a:r>
                        <a:rPr lang="tr-TR" sz="1500" dirty="0">
                          <a:solidFill>
                            <a:schemeClr val="bg1"/>
                          </a:solidFill>
                          <a:effectLst/>
                        </a:rPr>
                        <a:t>OPTIONS metodu, belirtilen kaynak için iletim seçeneklerini tanımlamak için kullanılır.</a:t>
                      </a:r>
                    </a:p>
                  </a:txBody>
                  <a:tcPr marL="87027" marR="87027" marT="43513" marB="43513" anchor="ctr">
                    <a:lnL>
                      <a:noFill/>
                    </a:lnL>
                    <a:lnR>
                      <a:noFill/>
                    </a:lnR>
                    <a:lnT>
                      <a:noFill/>
                    </a:lnT>
                    <a:lnB>
                      <a:noFill/>
                    </a:lnB>
                    <a:solidFill>
                      <a:srgbClr val="FFFFFF"/>
                    </a:solidFill>
                  </a:tcPr>
                </a:tc>
                <a:extLst>
                  <a:ext uri="{0D108BD9-81ED-4DB2-BD59-A6C34878D82A}">
                    <a16:rowId xmlns:a16="http://schemas.microsoft.com/office/drawing/2014/main" val="2646920330"/>
                  </a:ext>
                </a:extLst>
              </a:tr>
            </a:tbl>
          </a:graphicData>
        </a:graphic>
      </p:graphicFrame>
    </p:spTree>
    <p:extLst>
      <p:ext uri="{BB962C8B-B14F-4D97-AF65-F5344CB8AC3E}">
        <p14:creationId xmlns:p14="http://schemas.microsoft.com/office/powerpoint/2010/main" val="377526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C471E8-3BB8-B20D-6E24-3D4DFE8837AD}"/>
              </a:ext>
            </a:extLst>
          </p:cNvPr>
          <p:cNvSpPr>
            <a:spLocks noGrp="1"/>
          </p:cNvSpPr>
          <p:nvPr>
            <p:ph type="title"/>
          </p:nvPr>
        </p:nvSpPr>
        <p:spPr/>
        <p:txBody>
          <a:bodyPr>
            <a:normAutofit/>
          </a:bodyPr>
          <a:lstStyle/>
          <a:p>
            <a:pPr algn="ctr"/>
            <a:r>
              <a:rPr lang="tr-TR" sz="2800" dirty="0"/>
              <a:t>Node.js Nedir? </a:t>
            </a:r>
            <a:r>
              <a:rPr lang="tr-TR" sz="2800" dirty="0" err="1"/>
              <a:t>Npm</a:t>
            </a:r>
            <a:r>
              <a:rPr lang="tr-TR" sz="2800" dirty="0"/>
              <a:t> (</a:t>
            </a:r>
            <a:r>
              <a:rPr lang="tr-TR" sz="2800" b="1" i="0" dirty="0" err="1">
                <a:effectLst/>
                <a:latin typeface="Times New Roman" panose="02020603050405020304" pitchFamily="18" charset="0"/>
                <a:cs typeface="Times New Roman" panose="02020603050405020304" pitchFamily="18" charset="0"/>
              </a:rPr>
              <a:t>N</a:t>
            </a:r>
            <a:r>
              <a:rPr lang="tr-TR" sz="2800" b="0" i="0" dirty="0" err="1">
                <a:effectLst/>
                <a:latin typeface="Times New Roman" panose="02020603050405020304" pitchFamily="18" charset="0"/>
                <a:cs typeface="Times New Roman" panose="02020603050405020304" pitchFamily="18" charset="0"/>
              </a:rPr>
              <a:t>ode</a:t>
            </a:r>
            <a:r>
              <a:rPr lang="tr-TR" sz="2800" b="0" i="0" dirty="0">
                <a:effectLst/>
                <a:latin typeface="Times New Roman" panose="02020603050405020304" pitchFamily="18" charset="0"/>
                <a:cs typeface="Times New Roman" panose="02020603050405020304" pitchFamily="18" charset="0"/>
              </a:rPr>
              <a:t> </a:t>
            </a:r>
            <a:r>
              <a:rPr lang="tr-TR" sz="2800" b="1" i="0" dirty="0" err="1">
                <a:effectLst/>
                <a:latin typeface="Times New Roman" panose="02020603050405020304" pitchFamily="18" charset="0"/>
                <a:cs typeface="Times New Roman" panose="02020603050405020304" pitchFamily="18" charset="0"/>
              </a:rPr>
              <a:t>P</a:t>
            </a:r>
            <a:r>
              <a:rPr lang="tr-TR" sz="2800" b="0" i="0" dirty="0" err="1">
                <a:effectLst/>
                <a:latin typeface="Times New Roman" panose="02020603050405020304" pitchFamily="18" charset="0"/>
                <a:cs typeface="Times New Roman" panose="02020603050405020304" pitchFamily="18" charset="0"/>
              </a:rPr>
              <a:t>ackage</a:t>
            </a:r>
            <a:r>
              <a:rPr lang="tr-TR" sz="2800" b="0" i="0" dirty="0">
                <a:effectLst/>
                <a:latin typeface="Times New Roman" panose="02020603050405020304" pitchFamily="18" charset="0"/>
                <a:cs typeface="Times New Roman" panose="02020603050405020304" pitchFamily="18" charset="0"/>
              </a:rPr>
              <a:t> </a:t>
            </a:r>
            <a:r>
              <a:rPr lang="tr-TR" sz="2800" b="1" i="0" dirty="0">
                <a:effectLst/>
                <a:latin typeface="Times New Roman" panose="02020603050405020304" pitchFamily="18" charset="0"/>
                <a:cs typeface="Times New Roman" panose="02020603050405020304" pitchFamily="18" charset="0"/>
              </a:rPr>
              <a:t>M</a:t>
            </a:r>
            <a:r>
              <a:rPr lang="tr-TR" sz="2800" b="0" i="0" dirty="0">
                <a:effectLst/>
                <a:latin typeface="Times New Roman" panose="02020603050405020304" pitchFamily="18" charset="0"/>
                <a:cs typeface="Times New Roman" panose="02020603050405020304" pitchFamily="18" charset="0"/>
              </a:rPr>
              <a:t>anager ya da </a:t>
            </a:r>
            <a:r>
              <a:rPr lang="tr-TR" sz="2800" b="0" i="0" dirty="0" err="1">
                <a:effectLst/>
                <a:latin typeface="Times New Roman" panose="02020603050405020304" pitchFamily="18" charset="0"/>
                <a:cs typeface="Times New Roman" panose="02020603050405020304" pitchFamily="18" charset="0"/>
              </a:rPr>
              <a:t>Node</a:t>
            </a:r>
            <a:r>
              <a:rPr lang="tr-TR" sz="2800" b="0" i="0" dirty="0">
                <a:effectLst/>
                <a:latin typeface="Times New Roman" panose="02020603050405020304" pitchFamily="18" charset="0"/>
                <a:cs typeface="Times New Roman" panose="02020603050405020304" pitchFamily="18" charset="0"/>
              </a:rPr>
              <a:t> </a:t>
            </a:r>
            <a:r>
              <a:rPr lang="tr-TR" sz="2800" b="0" i="0" dirty="0" err="1">
                <a:effectLst/>
                <a:latin typeface="Times New Roman" panose="02020603050405020304" pitchFamily="18" charset="0"/>
                <a:cs typeface="Times New Roman" panose="02020603050405020304" pitchFamily="18" charset="0"/>
              </a:rPr>
              <a:t>Packaged</a:t>
            </a:r>
            <a:r>
              <a:rPr lang="tr-TR" sz="2800" b="0" i="0" dirty="0">
                <a:effectLst/>
                <a:latin typeface="Times New Roman" panose="02020603050405020304" pitchFamily="18" charset="0"/>
                <a:cs typeface="Times New Roman" panose="02020603050405020304" pitchFamily="18" charset="0"/>
              </a:rPr>
              <a:t> </a:t>
            </a:r>
            <a:r>
              <a:rPr lang="tr-TR" sz="2800" b="0" i="0" dirty="0" err="1">
                <a:effectLst/>
                <a:latin typeface="Times New Roman" panose="02020603050405020304" pitchFamily="18" charset="0"/>
                <a:cs typeface="Times New Roman" panose="02020603050405020304" pitchFamily="18" charset="0"/>
              </a:rPr>
              <a:t>Modules</a:t>
            </a:r>
            <a:r>
              <a:rPr lang="tr-TR" sz="2800" b="0" i="0" dirty="0">
                <a:effectLst/>
                <a:latin typeface="Times New Roman" panose="02020603050405020304" pitchFamily="18" charset="0"/>
                <a:cs typeface="Times New Roman" panose="02020603050405020304" pitchFamily="18" charset="0"/>
              </a:rPr>
              <a:t> </a:t>
            </a:r>
            <a:r>
              <a:rPr lang="tr-TR" sz="2800" dirty="0"/>
              <a:t>) Nedir?</a:t>
            </a:r>
          </a:p>
        </p:txBody>
      </p:sp>
      <p:sp>
        <p:nvSpPr>
          <p:cNvPr id="3" name="İçerik Yer Tutucusu 2">
            <a:extLst>
              <a:ext uri="{FF2B5EF4-FFF2-40B4-BE49-F238E27FC236}">
                <a16:creationId xmlns:a16="http://schemas.microsoft.com/office/drawing/2014/main" id="{CED957B3-8788-754F-99A4-B84ECE2195D7}"/>
              </a:ext>
            </a:extLst>
          </p:cNvPr>
          <p:cNvSpPr>
            <a:spLocks noGrp="1"/>
          </p:cNvSpPr>
          <p:nvPr>
            <p:ph idx="1"/>
          </p:nvPr>
        </p:nvSpPr>
        <p:spPr/>
        <p:txBody>
          <a:bodyPr/>
          <a:lstStyle/>
          <a:p>
            <a:r>
              <a:rPr lang="tr-TR" sz="1400" dirty="0">
                <a:latin typeface="Times New Roman" panose="02020603050405020304" pitchFamily="18" charset="0"/>
                <a:cs typeface="Times New Roman" panose="02020603050405020304" pitchFamily="18" charset="0"/>
              </a:rPr>
              <a:t>Node.js: </a:t>
            </a:r>
            <a:r>
              <a:rPr lang="tr-TR" sz="1400" dirty="0" err="1">
                <a:latin typeface="Times New Roman" panose="02020603050405020304" pitchFamily="18" charset="0"/>
                <a:cs typeface="Times New Roman" panose="02020603050405020304" pitchFamily="18" charset="0"/>
              </a:rPr>
              <a:t>JavaScript</a:t>
            </a:r>
            <a:r>
              <a:rPr lang="tr-TR" sz="1400" dirty="0">
                <a:latin typeface="Times New Roman" panose="02020603050405020304" pitchFamily="18" charset="0"/>
                <a:cs typeface="Times New Roman" panose="02020603050405020304" pitchFamily="18" charset="0"/>
              </a:rPr>
              <a:t> komutlarının sunucu tarafında çalışması. Node.js olmadan önce </a:t>
            </a:r>
            <a:r>
              <a:rPr lang="tr-TR" sz="1400" dirty="0" err="1">
                <a:latin typeface="Times New Roman" panose="02020603050405020304" pitchFamily="18" charset="0"/>
                <a:cs typeface="Times New Roman" panose="02020603050405020304" pitchFamily="18" charset="0"/>
              </a:rPr>
              <a:t>javaScript</a:t>
            </a:r>
            <a:r>
              <a:rPr lang="tr-TR" sz="1400" dirty="0">
                <a:latin typeface="Times New Roman" panose="02020603050405020304" pitchFamily="18" charset="0"/>
                <a:cs typeface="Times New Roman" panose="02020603050405020304" pitchFamily="18" charset="0"/>
              </a:rPr>
              <a:t> sadece istemci tarafında çalışıyordu. </a:t>
            </a:r>
            <a:r>
              <a:rPr lang="tr-TR" sz="1400" b="0" i="0" dirty="0">
                <a:effectLst/>
                <a:latin typeface="Times New Roman" panose="02020603050405020304" pitchFamily="18" charset="0"/>
                <a:cs typeface="Times New Roman" panose="02020603050405020304" pitchFamily="18" charset="0"/>
              </a:rPr>
              <a:t>Tarayıcıda çalıştırdığımız </a:t>
            </a:r>
            <a:r>
              <a:rPr lang="tr-TR" sz="1400" b="0" i="0" dirty="0" err="1">
                <a:effectLst/>
                <a:latin typeface="Times New Roman" panose="02020603050405020304" pitchFamily="18" charset="0"/>
                <a:cs typeface="Times New Roman" panose="02020603050405020304" pitchFamily="18" charset="0"/>
              </a:rPr>
              <a:t>Chrome</a:t>
            </a:r>
            <a:r>
              <a:rPr lang="tr-TR" sz="1400" b="0" i="0" dirty="0">
                <a:effectLst/>
                <a:latin typeface="Times New Roman" panose="02020603050405020304" pitchFamily="18" charset="0"/>
                <a:cs typeface="Times New Roman" panose="02020603050405020304" pitchFamily="18" charset="0"/>
              </a:rPr>
              <a:t> V8 Engine kullanıma sunuldu ve artık sunucu tarafında da (server-</a:t>
            </a:r>
            <a:r>
              <a:rPr lang="tr-TR" sz="1400" b="0" i="0" dirty="0" err="1">
                <a:effectLst/>
                <a:latin typeface="Times New Roman" panose="02020603050405020304" pitchFamily="18" charset="0"/>
                <a:cs typeface="Times New Roman" panose="02020603050405020304" pitchFamily="18" charset="0"/>
              </a:rPr>
              <a:t>side</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Javascript</a:t>
            </a:r>
            <a:r>
              <a:rPr lang="tr-TR" sz="1400" b="0" i="0" dirty="0">
                <a:effectLst/>
                <a:latin typeface="Times New Roman" panose="02020603050405020304" pitchFamily="18" charset="0"/>
                <a:cs typeface="Times New Roman" panose="02020603050405020304" pitchFamily="18" charset="0"/>
              </a:rPr>
              <a:t> dilini kullanabiliyoruz.</a:t>
            </a:r>
          </a:p>
          <a:p>
            <a:r>
              <a:rPr lang="tr-TR" sz="1400" dirty="0">
                <a:latin typeface="Times New Roman" panose="02020603050405020304" pitchFamily="18" charset="0"/>
                <a:cs typeface="Times New Roman" panose="02020603050405020304" pitchFamily="18" charset="0"/>
              </a:rPr>
              <a:t>NPM: </a:t>
            </a:r>
            <a:r>
              <a:rPr lang="tr-TR" sz="1400" dirty="0" err="1">
                <a:latin typeface="Times New Roman" panose="02020603050405020304" pitchFamily="18" charset="0"/>
                <a:cs typeface="Times New Roman" panose="02020603050405020304" pitchFamily="18" charset="0"/>
              </a:rPr>
              <a:t>N</a:t>
            </a:r>
            <a:r>
              <a:rPr lang="tr-TR" sz="1400" b="0" i="0" dirty="0" err="1">
                <a:effectLst/>
                <a:latin typeface="Times New Roman" panose="02020603050405020304" pitchFamily="18" charset="0"/>
                <a:cs typeface="Times New Roman" panose="02020603050405020304" pitchFamily="18" charset="0"/>
              </a:rPr>
              <a:t>pm</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javascript</a:t>
            </a:r>
            <a:r>
              <a:rPr lang="tr-TR" sz="1400" b="0" i="0" dirty="0">
                <a:effectLst/>
                <a:latin typeface="Times New Roman" panose="02020603050405020304" pitchFamily="18" charset="0"/>
                <a:cs typeface="Times New Roman" panose="02020603050405020304" pitchFamily="18" charset="0"/>
              </a:rPr>
              <a:t> betik dili için geliştirilmiş olan ve </a:t>
            </a:r>
            <a:r>
              <a:rPr lang="tr-TR" sz="1400" b="0" i="0" dirty="0" err="1">
                <a:effectLst/>
                <a:latin typeface="Times New Roman" panose="02020603050405020304" pitchFamily="18" charset="0"/>
                <a:cs typeface="Times New Roman" panose="02020603050405020304" pitchFamily="18" charset="0"/>
              </a:rPr>
              <a:t>Node.js'in</a:t>
            </a:r>
            <a:r>
              <a:rPr lang="tr-TR" sz="1400" b="0" i="0" dirty="0">
                <a:effectLst/>
                <a:latin typeface="Times New Roman" panose="02020603050405020304" pitchFamily="18" charset="0"/>
                <a:cs typeface="Times New Roman" panose="02020603050405020304" pitchFamily="18" charset="0"/>
              </a:rPr>
              <a:t> standart olarak kabul ettiği bir </a:t>
            </a:r>
            <a:r>
              <a:rPr lang="tr-TR" sz="1400" b="1" i="0" dirty="0">
                <a:effectLst/>
                <a:latin typeface="Times New Roman" panose="02020603050405020304" pitchFamily="18" charset="0"/>
                <a:cs typeface="Times New Roman" panose="02020603050405020304" pitchFamily="18" charset="0"/>
              </a:rPr>
              <a:t>paket yönetim sistemidir</a:t>
            </a:r>
            <a:r>
              <a:rPr lang="tr-TR" sz="1400" b="0" i="0" dirty="0">
                <a:effectLst/>
                <a:latin typeface="Times New Roman" panose="02020603050405020304" pitchFamily="18" charset="0"/>
                <a:cs typeface="Times New Roman" panose="02020603050405020304" pitchFamily="18" charset="0"/>
              </a:rPr>
              <a:t>. </a:t>
            </a:r>
            <a:r>
              <a:rPr lang="tr-TR" sz="1400" b="0" i="0" dirty="0" err="1">
                <a:effectLst/>
                <a:latin typeface="Times New Roman" panose="02020603050405020304" pitchFamily="18" charset="0"/>
                <a:cs typeface="Times New Roman" panose="02020603050405020304" pitchFamily="18" charset="0"/>
              </a:rPr>
              <a:t>npm</a:t>
            </a:r>
            <a:r>
              <a:rPr lang="tr-TR" sz="1400" b="0" i="0" dirty="0">
                <a:effectLst/>
                <a:latin typeface="Times New Roman" panose="02020603050405020304" pitchFamily="18" charset="0"/>
                <a:cs typeface="Times New Roman" panose="02020603050405020304" pitchFamily="18" charset="0"/>
              </a:rPr>
              <a:t> komut satırından çalıştırılır ve uygulamalar için bağımlılık yönetimi sağlar.</a:t>
            </a:r>
            <a:endParaRPr lang="tr-TR" sz="14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2355332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B43DFB-A82F-85A8-8B13-3CB4CA9019A7}"/>
              </a:ext>
            </a:extLst>
          </p:cNvPr>
          <p:cNvSpPr>
            <a:spLocks noGrp="1"/>
          </p:cNvSpPr>
          <p:nvPr>
            <p:ph type="title"/>
          </p:nvPr>
        </p:nvSpPr>
        <p:spPr/>
        <p:txBody>
          <a:bodyPr>
            <a:normAutofit/>
          </a:bodyPr>
          <a:lstStyle/>
          <a:p>
            <a:pPr algn="ctr"/>
            <a:r>
              <a:rPr lang="tr-TR" sz="2800" dirty="0">
                <a:latin typeface="Times New Roman" panose="02020603050405020304" pitchFamily="18" charset="0"/>
                <a:cs typeface="Times New Roman" panose="02020603050405020304" pitchFamily="18" charset="0"/>
              </a:rPr>
              <a:t>Neden Java 8 Kullanılıyor?</a:t>
            </a:r>
            <a:endParaRPr lang="tr-TR" sz="2800" dirty="0"/>
          </a:p>
        </p:txBody>
      </p:sp>
      <p:sp>
        <p:nvSpPr>
          <p:cNvPr id="3" name="İçerik Yer Tutucusu 2">
            <a:extLst>
              <a:ext uri="{FF2B5EF4-FFF2-40B4-BE49-F238E27FC236}">
                <a16:creationId xmlns:a16="http://schemas.microsoft.com/office/drawing/2014/main" id="{97F2BE5D-9EB9-E126-F59F-782FDA28DF77}"/>
              </a:ext>
            </a:extLst>
          </p:cNvPr>
          <p:cNvSpPr>
            <a:spLocks noGrp="1"/>
          </p:cNvSpPr>
          <p:nvPr>
            <p:ph idx="1"/>
          </p:nvPr>
        </p:nvSpPr>
        <p:spPr/>
        <p:txBody>
          <a:bodyPr/>
          <a:lstStyle/>
          <a:p>
            <a:r>
              <a:rPr lang="tr-TR" sz="1400" b="0" i="0" dirty="0">
                <a:effectLst/>
                <a:latin typeface="Times New Roman" panose="02020603050405020304" pitchFamily="18" charset="0"/>
                <a:cs typeface="Times New Roman" panose="02020603050405020304" pitchFamily="18" charset="0"/>
              </a:rPr>
              <a:t>Java 8'in hala bu kadar popüler olmasının temel nedenlerinden biri, bir LTS (veya Uzun Süreli Destek) sürümü olmasıdır.</a:t>
            </a:r>
          </a:p>
          <a:p>
            <a:r>
              <a:rPr lang="tr-TR" sz="1400" b="0" i="0" dirty="0">
                <a:effectLst/>
                <a:latin typeface="Times New Roman" panose="02020603050405020304" pitchFamily="18" charset="0"/>
                <a:cs typeface="Times New Roman" panose="02020603050405020304" pitchFamily="18" charset="0"/>
              </a:rPr>
              <a:t>Java 8, üretkenlik, kullanım kolaylığı, geliştirilmiş çok dilli programlama, güvenlik ve iyileştirilmiş performans için özellikler içerir. En büyük, açık, standartlara dayalı, topluluk odaklı platform.</a:t>
            </a:r>
            <a:endParaRPr lang="tr-TR" sz="1400"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71377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78795E-75A9-C2C8-0380-2538ECC081D6}"/>
              </a:ext>
            </a:extLst>
          </p:cNvPr>
          <p:cNvSpPr>
            <a:spLocks noGrp="1"/>
          </p:cNvSpPr>
          <p:nvPr>
            <p:ph type="title"/>
          </p:nvPr>
        </p:nvSpPr>
        <p:spPr>
          <a:xfrm>
            <a:off x="838200" y="2498725"/>
            <a:ext cx="10515600" cy="1325563"/>
          </a:xfrm>
        </p:spPr>
        <p:txBody>
          <a:bodyPr/>
          <a:lstStyle/>
          <a:p>
            <a:pPr algn="ctr"/>
            <a:r>
              <a:rPr lang="tr-TR" dirty="0"/>
              <a:t>1.Hafta Salı Ödevi</a:t>
            </a:r>
          </a:p>
        </p:txBody>
      </p:sp>
    </p:spTree>
    <p:extLst>
      <p:ext uri="{BB962C8B-B14F-4D97-AF65-F5344CB8AC3E}">
        <p14:creationId xmlns:p14="http://schemas.microsoft.com/office/powerpoint/2010/main" val="4131763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999B2C-5BD7-2E93-74C6-EB0D6A9A866C}"/>
              </a:ext>
            </a:extLst>
          </p:cNvPr>
          <p:cNvSpPr>
            <a:spLocks noGrp="1"/>
          </p:cNvSpPr>
          <p:nvPr>
            <p:ph type="title"/>
          </p:nvPr>
        </p:nvSpPr>
        <p:spPr>
          <a:xfrm>
            <a:off x="838200" y="365126"/>
            <a:ext cx="10515600" cy="891020"/>
          </a:xfrm>
        </p:spPr>
        <p:txBody>
          <a:bodyPr>
            <a:normAutofit/>
          </a:bodyPr>
          <a:lstStyle/>
          <a:p>
            <a:pPr algn="ctr"/>
            <a:r>
              <a:rPr lang="tr-TR" sz="2800" dirty="0">
                <a:latin typeface="Times New Roman" panose="02020603050405020304" pitchFamily="18" charset="0"/>
                <a:cs typeface="Times New Roman" panose="02020603050405020304" pitchFamily="18" charset="0"/>
              </a:rPr>
              <a:t>XHTML (</a:t>
            </a:r>
            <a:r>
              <a:rPr lang="tr-TR" sz="1800" b="0" i="0" dirty="0" err="1">
                <a:effectLst/>
                <a:latin typeface="Times New Roman" panose="02020603050405020304" pitchFamily="18" charset="0"/>
                <a:cs typeface="Times New Roman" panose="02020603050405020304" pitchFamily="18" charset="0"/>
              </a:rPr>
              <a:t>Extensible</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HyperText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Markup</a:t>
            </a:r>
            <a:r>
              <a:rPr lang="tr-TR" sz="1800" b="0" i="0" dirty="0">
                <a:effectLst/>
                <a:latin typeface="Times New Roman" panose="02020603050405020304" pitchFamily="18" charset="0"/>
                <a:cs typeface="Times New Roman" panose="02020603050405020304" pitchFamily="18" charset="0"/>
              </a:rPr>
              <a:t> Language</a:t>
            </a:r>
            <a:r>
              <a:rPr lang="tr-TR" sz="2800" dirty="0">
                <a:latin typeface="Times New Roman" panose="02020603050405020304" pitchFamily="18" charset="0"/>
                <a:cs typeface="Times New Roman" panose="02020603050405020304" pitchFamily="18" charset="0"/>
              </a:rPr>
              <a:t>) ile Html5 (</a:t>
            </a:r>
            <a:r>
              <a:rPr lang="tr-TR" sz="1800" b="0" i="0" dirty="0" err="1">
                <a:effectLst/>
                <a:latin typeface="Times New Roman" panose="02020603050405020304" pitchFamily="18" charset="0"/>
                <a:cs typeface="Times New Roman" panose="02020603050405020304" pitchFamily="18" charset="0"/>
              </a:rPr>
              <a:t>Hypertext</a:t>
            </a:r>
            <a:r>
              <a:rPr lang="tr-TR" sz="1800" b="0" i="0" dirty="0">
                <a:effectLst/>
                <a:latin typeface="Times New Roman" panose="02020603050405020304" pitchFamily="18" charset="0"/>
                <a:cs typeface="Times New Roman" panose="02020603050405020304" pitchFamily="18" charset="0"/>
              </a:rPr>
              <a:t> </a:t>
            </a:r>
            <a:r>
              <a:rPr lang="tr-TR" sz="1800" b="0" i="0" dirty="0" err="1">
                <a:effectLst/>
                <a:latin typeface="Times New Roman" panose="02020603050405020304" pitchFamily="18" charset="0"/>
                <a:cs typeface="Times New Roman" panose="02020603050405020304" pitchFamily="18" charset="0"/>
              </a:rPr>
              <a:t>Markup</a:t>
            </a:r>
            <a:r>
              <a:rPr lang="tr-TR" sz="1800" b="0" i="0" dirty="0">
                <a:effectLst/>
                <a:latin typeface="Times New Roman" panose="02020603050405020304" pitchFamily="18" charset="0"/>
                <a:cs typeface="Times New Roman" panose="02020603050405020304" pitchFamily="18" charset="0"/>
              </a:rPr>
              <a:t> Language</a:t>
            </a:r>
            <a:r>
              <a:rPr lang="tr-TR" sz="2800" dirty="0">
                <a:latin typeface="Times New Roman" panose="02020603050405020304" pitchFamily="18" charset="0"/>
                <a:cs typeface="Times New Roman" panose="02020603050405020304" pitchFamily="18" charset="0"/>
              </a:rPr>
              <a:t>) Arasındaki Farklar</a:t>
            </a:r>
          </a:p>
        </p:txBody>
      </p:sp>
      <p:sp>
        <p:nvSpPr>
          <p:cNvPr id="3" name="İçerik Yer Tutucusu 2">
            <a:extLst>
              <a:ext uri="{FF2B5EF4-FFF2-40B4-BE49-F238E27FC236}">
                <a16:creationId xmlns:a16="http://schemas.microsoft.com/office/drawing/2014/main" id="{FFA2E8BE-13B9-4A17-0B06-7737E302F49E}"/>
              </a:ext>
            </a:extLst>
          </p:cNvPr>
          <p:cNvSpPr>
            <a:spLocks noGrp="1"/>
          </p:cNvSpPr>
          <p:nvPr>
            <p:ph idx="1"/>
          </p:nvPr>
        </p:nvSpPr>
        <p:spPr>
          <a:xfrm>
            <a:off x="838200" y="1459345"/>
            <a:ext cx="10515600" cy="4717618"/>
          </a:xfrm>
        </p:spPr>
        <p:txBody>
          <a:bodyPr>
            <a:normAutofit/>
          </a:bodyPr>
          <a:lstStyle/>
          <a:p>
            <a:r>
              <a:rPr lang="tr-TR" sz="1400" b="0" i="0" dirty="0">
                <a:effectLst/>
                <a:latin typeface="Times New Roman" panose="02020603050405020304" pitchFamily="18" charset="0"/>
                <a:cs typeface="Times New Roman" panose="02020603050405020304" pitchFamily="18" charset="0"/>
              </a:rPr>
              <a:t>XHTML büyük / küçük harfe duyarlı , HTML5 değildir.</a:t>
            </a:r>
          </a:p>
          <a:p>
            <a:pPr algn="just">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HTML5'in </a:t>
            </a:r>
            <a:r>
              <a:rPr lang="tr-TR" sz="1400" b="0" i="0" dirty="0" err="1">
                <a:effectLst/>
                <a:latin typeface="Times New Roman" panose="02020603050405020304" pitchFamily="18" charset="0"/>
                <a:cs typeface="Times New Roman" panose="02020603050405020304" pitchFamily="18" charset="0"/>
              </a:rPr>
              <a:t>XHTML’den</a:t>
            </a:r>
            <a:r>
              <a:rPr lang="tr-TR" sz="1400" b="0" i="0" dirty="0">
                <a:effectLst/>
                <a:latin typeface="Times New Roman" panose="02020603050405020304" pitchFamily="18" charset="0"/>
                <a:cs typeface="Times New Roman" panose="02020603050405020304" pitchFamily="18" charset="0"/>
              </a:rPr>
              <a:t> çok daha basit bir  </a:t>
            </a:r>
            <a:r>
              <a:rPr lang="tr-TR" sz="1400" b="0" i="0" dirty="0" err="1">
                <a:effectLst/>
                <a:latin typeface="Times New Roman" panose="02020603050405020304" pitchFamily="18" charset="0"/>
                <a:cs typeface="Times New Roman" panose="02020603050405020304" pitchFamily="18" charset="0"/>
              </a:rPr>
              <a:t>doctype</a:t>
            </a:r>
            <a:r>
              <a:rPr lang="tr-TR" sz="1400" b="0" i="0" dirty="0">
                <a:effectLst/>
                <a:latin typeface="Times New Roman" panose="02020603050405020304" pitchFamily="18" charset="0"/>
                <a:cs typeface="Times New Roman" panose="02020603050405020304" pitchFamily="18" charset="0"/>
              </a:rPr>
              <a:t> yapısı vardır.(</a:t>
            </a:r>
            <a:r>
              <a:rPr lang="tr-TR" sz="1400" b="0" i="0" dirty="0" err="1">
                <a:effectLst/>
                <a:latin typeface="Times New Roman" panose="02020603050405020304" pitchFamily="18" charset="0"/>
                <a:cs typeface="Times New Roman" panose="02020603050405020304" pitchFamily="18" charset="0"/>
              </a:rPr>
              <a:t>Doctype</a:t>
            </a:r>
            <a:r>
              <a:rPr lang="tr-TR" sz="1400" b="0" i="0" dirty="0">
                <a:effectLst/>
                <a:latin typeface="Times New Roman" panose="02020603050405020304" pitchFamily="18" charset="0"/>
                <a:cs typeface="Times New Roman" panose="02020603050405020304" pitchFamily="18" charset="0"/>
              </a:rPr>
              <a:t> tarayıcıya verileri nasıl yorumlayacağını anlatır.)</a:t>
            </a:r>
          </a:p>
          <a:p>
            <a:pPr algn="just">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HTML5 tüm tarayıcılarla uyumluyken, XHTML değildir.</a:t>
            </a:r>
          </a:p>
          <a:p>
            <a:r>
              <a:rPr lang="tr-TR" sz="1400" b="0" i="0" dirty="0">
                <a:effectLst/>
                <a:latin typeface="Times New Roman" panose="02020603050405020304" pitchFamily="18" charset="0"/>
                <a:cs typeface="Times New Roman" panose="02020603050405020304" pitchFamily="18" charset="0"/>
              </a:rPr>
              <a:t>HTML5, tabletler ve telefonlar gibi mobil cihazlar için daha uygunken, XHTML bilgisayar ekranları için  uygundur.</a:t>
            </a:r>
          </a:p>
          <a:p>
            <a:r>
              <a:rPr lang="tr-TR" sz="1400" b="0" i="0" dirty="0">
                <a:effectLst/>
                <a:latin typeface="Times New Roman" panose="02020603050405020304" pitchFamily="18" charset="0"/>
                <a:cs typeface="Times New Roman" panose="02020603050405020304" pitchFamily="18" charset="0"/>
              </a:rPr>
              <a:t>HTML5 bazı etiketlerde kapanış </a:t>
            </a:r>
            <a:r>
              <a:rPr lang="tr-TR" sz="1400" b="0" i="0" dirty="0" err="1">
                <a:effectLst/>
                <a:latin typeface="Times New Roman" panose="02020603050405020304" pitchFamily="18" charset="0"/>
                <a:cs typeface="Times New Roman" panose="02020603050405020304" pitchFamily="18" charset="0"/>
              </a:rPr>
              <a:t>tagini</a:t>
            </a:r>
            <a:r>
              <a:rPr lang="tr-TR" sz="1400" b="0" i="0" dirty="0">
                <a:effectLst/>
                <a:latin typeface="Times New Roman" panose="02020603050405020304" pitchFamily="18" charset="0"/>
                <a:cs typeface="Times New Roman" panose="02020603050405020304" pitchFamily="18" charset="0"/>
              </a:rPr>
              <a:t> göz ardı eder fakat XHTML tüm öğelerin bitiş etiketini içermesini gerektirir.</a:t>
            </a:r>
          </a:p>
          <a:p>
            <a:pPr marL="0" indent="0" algn="l">
              <a:buNone/>
            </a:pPr>
            <a:r>
              <a:rPr lang="tr-TR" sz="1400" b="1" i="0" dirty="0">
                <a:effectLst/>
                <a:latin typeface="Times New Roman" panose="02020603050405020304" pitchFamily="18" charset="0"/>
                <a:cs typeface="Times New Roman" panose="02020603050405020304" pitchFamily="18" charset="0"/>
              </a:rPr>
              <a:t>XHTML etiketlerinde:</a:t>
            </a: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iç-içe ve düzgün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kapatılmalıdır.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 </a:t>
            </a:r>
            <a:r>
              <a:rPr lang="tr-TR" sz="1400" b="1" i="0" dirty="0">
                <a:effectLst/>
                <a:latin typeface="Times New Roman" panose="02020603050405020304" pitchFamily="18" charset="0"/>
                <a:cs typeface="Times New Roman" panose="02020603050405020304" pitchFamily="18" charset="0"/>
              </a:rPr>
              <a:t>küçük harf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XHTML etiketlerinde </a:t>
            </a:r>
            <a:r>
              <a:rPr lang="tr-TR" sz="1400" b="1" i="0" dirty="0">
                <a:effectLst/>
                <a:latin typeface="Times New Roman" panose="02020603050405020304" pitchFamily="18" charset="0"/>
                <a:cs typeface="Times New Roman" panose="02020603050405020304" pitchFamily="18" charset="0"/>
              </a:rPr>
              <a:t>kök etiket olmalıdır.</a:t>
            </a:r>
            <a:endParaRPr lang="tr-TR" sz="1400" b="0" i="0" dirty="0">
              <a:effectLst/>
              <a:latin typeface="Times New Roman" panose="02020603050405020304" pitchFamily="18" charset="0"/>
              <a:cs typeface="Times New Roman" panose="02020603050405020304" pitchFamily="18" charset="0"/>
            </a:endParaRPr>
          </a:p>
          <a:p>
            <a:pPr marL="0" indent="0" algn="l">
              <a:buNone/>
            </a:pPr>
            <a:r>
              <a:rPr lang="tr-TR" sz="1400" b="1" i="0" dirty="0">
                <a:effectLst/>
                <a:latin typeface="Times New Roman" panose="02020603050405020304" pitchFamily="18" charset="0"/>
                <a:cs typeface="Times New Roman" panose="02020603050405020304" pitchFamily="18" charset="0"/>
              </a:rPr>
              <a:t>XHTML özelliklerinde:</a:t>
            </a: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Özellikler </a:t>
            </a:r>
            <a:r>
              <a:rPr lang="tr-TR" sz="1400" b="1" i="0" dirty="0">
                <a:effectLst/>
                <a:latin typeface="Times New Roman" panose="02020603050405020304" pitchFamily="18" charset="0"/>
                <a:cs typeface="Times New Roman" panose="02020603050405020304" pitchFamily="18" charset="0"/>
              </a:rPr>
              <a:t>küçük harf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Özellik değerleri </a:t>
            </a:r>
            <a:r>
              <a:rPr lang="tr-TR" sz="1400" b="1" i="0" dirty="0">
                <a:effectLst/>
                <a:latin typeface="Times New Roman" panose="02020603050405020304" pitchFamily="18" charset="0"/>
                <a:cs typeface="Times New Roman" panose="02020603050405020304" pitchFamily="18" charset="0"/>
              </a:rPr>
              <a:t>tırnak içinde olmalıdır.</a:t>
            </a:r>
            <a:endParaRPr lang="tr-TR" sz="1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tr-TR" sz="1400" b="0" i="0" dirty="0">
                <a:effectLst/>
                <a:latin typeface="Times New Roman" panose="02020603050405020304" pitchFamily="18" charset="0"/>
                <a:cs typeface="Times New Roman" panose="02020603050405020304" pitchFamily="18" charset="0"/>
              </a:rPr>
              <a:t>Değeri olmayan özellik yazılması </a:t>
            </a:r>
            <a:r>
              <a:rPr lang="tr-TR" sz="1400" b="1" i="0" dirty="0">
                <a:effectLst/>
                <a:latin typeface="Times New Roman" panose="02020603050405020304" pitchFamily="18" charset="0"/>
                <a:cs typeface="Times New Roman" panose="02020603050405020304" pitchFamily="18" charset="0"/>
              </a:rPr>
              <a:t>yasaktır.</a:t>
            </a:r>
            <a:endParaRPr lang="tr-TR" sz="1400" b="0" i="0" dirty="0">
              <a:effectLst/>
              <a:latin typeface="Times New Roman" panose="02020603050405020304" pitchFamily="18" charset="0"/>
              <a:cs typeface="Times New Roman" panose="02020603050405020304" pitchFamily="18" charset="0"/>
            </a:endParaRPr>
          </a:p>
          <a:p>
            <a:endParaRPr lang="tr-T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366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780EE1-0431-189A-3BE1-63088B2CB3BF}"/>
              </a:ext>
            </a:extLst>
          </p:cNvPr>
          <p:cNvSpPr>
            <a:spLocks noGrp="1"/>
          </p:cNvSpPr>
          <p:nvPr>
            <p:ph type="title"/>
          </p:nvPr>
        </p:nvSpPr>
        <p:spPr>
          <a:xfrm>
            <a:off x="838200" y="365125"/>
            <a:ext cx="10515600" cy="650875"/>
          </a:xfrm>
        </p:spPr>
        <p:txBody>
          <a:bodyPr>
            <a:normAutofit/>
          </a:bodyPr>
          <a:lstStyle/>
          <a:p>
            <a:pPr algn="ctr"/>
            <a:r>
              <a:rPr lang="tr-TR" sz="2800" dirty="0" err="1">
                <a:latin typeface="Times New Roman" panose="02020603050405020304" pitchFamily="18" charset="0"/>
                <a:cs typeface="Times New Roman" panose="02020603050405020304" pitchFamily="18" charset="0"/>
              </a:rPr>
              <a:t>Semantic</a:t>
            </a:r>
            <a:r>
              <a:rPr lang="tr-TR" sz="2800" dirty="0">
                <a:latin typeface="Times New Roman" panose="02020603050405020304" pitchFamily="18" charset="0"/>
                <a:cs typeface="Times New Roman" panose="02020603050405020304" pitchFamily="18" charset="0"/>
              </a:rPr>
              <a:t> ve </a:t>
            </a:r>
            <a:r>
              <a:rPr lang="tr-TR" sz="2800" dirty="0" err="1">
                <a:latin typeface="Times New Roman" panose="02020603050405020304" pitchFamily="18" charset="0"/>
                <a:cs typeface="Times New Roman" panose="02020603050405020304" pitchFamily="18" charset="0"/>
              </a:rPr>
              <a:t>non-semanatic</a:t>
            </a:r>
            <a:r>
              <a:rPr lang="tr-TR" sz="2800" dirty="0">
                <a:latin typeface="Times New Roman" panose="02020603050405020304" pitchFamily="18" charset="0"/>
                <a:cs typeface="Times New Roman" panose="02020603050405020304" pitchFamily="18" charset="0"/>
              </a:rPr>
              <a:t> nedir?</a:t>
            </a:r>
          </a:p>
        </p:txBody>
      </p:sp>
      <p:sp>
        <p:nvSpPr>
          <p:cNvPr id="3" name="İçerik Yer Tutucusu 2">
            <a:extLst>
              <a:ext uri="{FF2B5EF4-FFF2-40B4-BE49-F238E27FC236}">
                <a16:creationId xmlns:a16="http://schemas.microsoft.com/office/drawing/2014/main" id="{FB1BF9DD-043E-BAE3-8289-BCF17C6B8CC2}"/>
              </a:ext>
            </a:extLst>
          </p:cNvPr>
          <p:cNvSpPr>
            <a:spLocks noGrp="1"/>
          </p:cNvSpPr>
          <p:nvPr>
            <p:ph idx="1"/>
          </p:nvPr>
        </p:nvSpPr>
        <p:spPr>
          <a:xfrm>
            <a:off x="838200" y="1173018"/>
            <a:ext cx="10515600" cy="5003945"/>
          </a:xfrm>
        </p:spPr>
        <p:txBody>
          <a:bodyPr>
            <a:normAutofit/>
          </a:bodyPr>
          <a:lstStyle/>
          <a:p>
            <a:r>
              <a:rPr lang="tr-TR" sz="1600" dirty="0" err="1">
                <a:latin typeface="Times New Roman" panose="02020603050405020304" pitchFamily="18" charset="0"/>
                <a:cs typeface="Times New Roman" panose="02020603050405020304" pitchFamily="18" charset="0"/>
              </a:rPr>
              <a:t>Semantic</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Semantic</a:t>
            </a:r>
            <a:r>
              <a:rPr lang="tr-TR" sz="1600" dirty="0">
                <a:latin typeface="Times New Roman" panose="02020603050405020304" pitchFamily="18" charset="0"/>
                <a:cs typeface="Times New Roman" panose="02020603050405020304" pitchFamily="18" charset="0"/>
              </a:rPr>
              <a:t> elementler bunduğu bloğun içindeki veriler hakkında bilgi veren html elementleridir.  Örnek verecek olursak </a:t>
            </a:r>
            <a:r>
              <a:rPr lang="tr-TR" sz="1600" dirty="0" err="1">
                <a:latin typeface="Times New Roman" panose="02020603050405020304" pitchFamily="18" charset="0"/>
                <a:cs typeface="Times New Roman" panose="02020603050405020304" pitchFamily="18" charset="0"/>
              </a:rPr>
              <a:t>header</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footer</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section</a:t>
            </a:r>
            <a:r>
              <a:rPr lang="tr-TR" sz="1600" dirty="0">
                <a:latin typeface="Times New Roman" panose="02020603050405020304" pitchFamily="18" charset="0"/>
                <a:cs typeface="Times New Roman" panose="02020603050405020304" pitchFamily="18" charset="0"/>
              </a:rPr>
              <a:t>, main, </a:t>
            </a:r>
            <a:r>
              <a:rPr lang="tr-TR" sz="1600" dirty="0" err="1">
                <a:latin typeface="Times New Roman" panose="02020603050405020304" pitchFamily="18" charset="0"/>
                <a:cs typeface="Times New Roman" panose="02020603050405020304" pitchFamily="18" charset="0"/>
              </a:rPr>
              <a:t>article</a:t>
            </a:r>
            <a:r>
              <a:rPr lang="tr-TR" sz="1600" dirty="0">
                <a:latin typeface="Times New Roman" panose="02020603050405020304" pitchFamily="18" charset="0"/>
                <a:cs typeface="Times New Roman" panose="02020603050405020304" pitchFamily="18" charset="0"/>
              </a:rPr>
              <a:t> … gibi elementlerdir.</a:t>
            </a:r>
          </a:p>
          <a:p>
            <a:r>
              <a:rPr lang="tr-TR" sz="1600" dirty="0" err="1">
                <a:latin typeface="Times New Roman" panose="02020603050405020304" pitchFamily="18" charset="0"/>
                <a:cs typeface="Times New Roman" panose="02020603050405020304" pitchFamily="18" charset="0"/>
              </a:rPr>
              <a:t>Non-semantic</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non-semantic</a:t>
            </a:r>
            <a:r>
              <a:rPr lang="tr-TR" sz="1600" dirty="0">
                <a:latin typeface="Times New Roman" panose="02020603050405020304" pitchFamily="18" charset="0"/>
                <a:cs typeface="Times New Roman" panose="02020603050405020304" pitchFamily="18" charset="0"/>
              </a:rPr>
              <a:t> içeriği hakkında hiçbir bilgi vermeyen html elementleridir. Örnek olarak div, </a:t>
            </a:r>
            <a:r>
              <a:rPr lang="tr-TR" sz="1600" dirty="0" err="1">
                <a:latin typeface="Times New Roman" panose="02020603050405020304" pitchFamily="18" charset="0"/>
                <a:cs typeface="Times New Roman" panose="02020603050405020304" pitchFamily="18" charset="0"/>
              </a:rPr>
              <a:t>span</a:t>
            </a:r>
            <a:r>
              <a:rPr lang="tr-TR" sz="1600" dirty="0">
                <a:latin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cs typeface="Times New Roman" panose="02020603050405020304" pitchFamily="18" charset="0"/>
              </a:rPr>
              <a:t>elemetnlerini</a:t>
            </a:r>
            <a:r>
              <a:rPr lang="tr-TR" sz="1600" dirty="0">
                <a:latin typeface="Times New Roman" panose="02020603050405020304" pitchFamily="18" charset="0"/>
                <a:cs typeface="Times New Roman" panose="02020603050405020304" pitchFamily="18" charset="0"/>
              </a:rPr>
              <a:t> verebiliriz.</a:t>
            </a:r>
          </a:p>
        </p:txBody>
      </p:sp>
    </p:spTree>
    <p:extLst>
      <p:ext uri="{BB962C8B-B14F-4D97-AF65-F5344CB8AC3E}">
        <p14:creationId xmlns:p14="http://schemas.microsoft.com/office/powerpoint/2010/main" val="95785549"/>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571</TotalTime>
  <Words>1763</Words>
  <Application>Microsoft Office PowerPoint</Application>
  <PresentationFormat>Geniş ekran</PresentationFormat>
  <Paragraphs>175</Paragraphs>
  <Slides>29</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29</vt:i4>
      </vt:variant>
    </vt:vector>
  </HeadingPairs>
  <TitlesOfParts>
    <vt:vector size="35" baseType="lpstr">
      <vt:lpstr>Arial</vt:lpstr>
      <vt:lpstr>Calibri</vt:lpstr>
      <vt:lpstr>Calibri Light</vt:lpstr>
      <vt:lpstr>Consolas</vt:lpstr>
      <vt:lpstr>Times New Roman</vt:lpstr>
      <vt:lpstr>Office Theme</vt:lpstr>
      <vt:lpstr>PowerPoint Sunusu</vt:lpstr>
      <vt:lpstr>1.Hafta Pazartesi Ödevi</vt:lpstr>
      <vt:lpstr>URI (Uniform Resource Identifier) ve URL (Uniform Resource Locator) Arasındaki Fark </vt:lpstr>
      <vt:lpstr>HTTP (Hypertext Transfer Protocol) yapısı nedir ne için kullanılır?</vt:lpstr>
      <vt:lpstr>Node.js Nedir? Npm (Node Package Manager ya da Node Packaged Modules ) Nedir?</vt:lpstr>
      <vt:lpstr>Neden Java 8 Kullanılıyor?</vt:lpstr>
      <vt:lpstr>1.Hafta Salı Ödevi</vt:lpstr>
      <vt:lpstr>XHTML (Extensible HyperText Markup Language) ile Html5 (Hypertext Markup Language) Arasındaki Farklar</vt:lpstr>
      <vt:lpstr>Semantic ve non-semanatic nedir?</vt:lpstr>
      <vt:lpstr>Table Colspan ve Rowspan Nedir</vt:lpstr>
      <vt:lpstr>PowerPoint Sunusu</vt:lpstr>
      <vt:lpstr>PowerPoint Sunusu</vt:lpstr>
      <vt:lpstr>Html Kodlama Ödevleri</vt:lpstr>
      <vt:lpstr>Ödev 1</vt:lpstr>
      <vt:lpstr>Ödev 2 (Liste Ödev)</vt:lpstr>
      <vt:lpstr>Ödev 3</vt:lpstr>
      <vt:lpstr>Ödev 4</vt:lpstr>
      <vt:lpstr>Ödev 5</vt:lpstr>
      <vt:lpstr>Ödev 6</vt:lpstr>
      <vt:lpstr>1.Hafta Çarşamba Ödevi</vt:lpstr>
      <vt:lpstr>display:none; visibility:hidden; arasındaki fark nedir ?</vt:lpstr>
      <vt:lpstr>pseudo class ile pseudo element nedir?</vt:lpstr>
      <vt:lpstr>PowerPoint Sunusu</vt:lpstr>
      <vt:lpstr>Group Selectors</vt:lpstr>
      <vt:lpstr>Aşağıdaki kodları araştıralım</vt:lpstr>
      <vt:lpstr>HTML Ödevleri</vt:lpstr>
      <vt:lpstr>integrity ve crossorigin </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aysenur demir</dc:creator>
  <cp:lastModifiedBy>aysenur demir</cp:lastModifiedBy>
  <cp:revision>13</cp:revision>
  <dcterms:created xsi:type="dcterms:W3CDTF">2022-05-24T15:56:45Z</dcterms:created>
  <dcterms:modified xsi:type="dcterms:W3CDTF">2022-05-26T15:02:50Z</dcterms:modified>
</cp:coreProperties>
</file>