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60" r:id="rId3"/>
    <p:sldId id="270" r:id="rId4"/>
    <p:sldId id="272" r:id="rId5"/>
    <p:sldId id="257" r:id="rId6"/>
    <p:sldId id="258" r:id="rId7"/>
    <p:sldId id="259" r:id="rId8"/>
    <p:sldId id="262" r:id="rId9"/>
    <p:sldId id="263" r:id="rId10"/>
    <p:sldId id="264" r:id="rId11"/>
    <p:sldId id="265" r:id="rId12"/>
    <p:sldId id="266" r:id="rId13"/>
    <p:sldId id="267" r:id="rId14"/>
    <p:sldId id="268" r:id="rId15"/>
    <p:sldId id="269" r:id="rId16"/>
    <p:sldId id="273" r:id="rId17"/>
    <p:sldId id="271"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End" id="{A04DB9EF-2970-4AA5-9BF8-21CFABE4D3DF}">
          <p14:sldIdLst>
            <p14:sldId id="256"/>
            <p14:sldId id="260"/>
            <p14:sldId id="270"/>
          </p14:sldIdLst>
        </p14:section>
        <p14:section name="1.ödev (23.05.2022)" id="{7D43DF5E-1F75-46C5-849A-EB2F6440E216}">
          <p14:sldIdLst>
            <p14:sldId id="272"/>
            <p14:sldId id="257"/>
            <p14:sldId id="258"/>
            <p14:sldId id="259"/>
            <p14:sldId id="262"/>
            <p14:sldId id="263"/>
            <p14:sldId id="264"/>
            <p14:sldId id="265"/>
            <p14:sldId id="266"/>
            <p14:sldId id="267"/>
            <p14:sldId id="268"/>
            <p14:sldId id="269"/>
          </p14:sldIdLst>
        </p14:section>
        <p14:section name="2.ödev(24.05.2022)" id="{405D3DCA-E8AB-4259-8B8B-2DDC7CB27F3E}">
          <p14:sldIdLst>
            <p14:sldId id="273"/>
            <p14:sldId id="271"/>
            <p14:sldId id="274"/>
            <p14:sldId id="275"/>
            <p14:sldId id="276"/>
            <p14:sldId id="277"/>
            <p14:sldId id="278"/>
            <p14:sldId id="279"/>
            <p14:sldId id="280"/>
            <p14:sldId id="281"/>
            <p14:sldId id="282"/>
            <p14:sldId id="283"/>
          </p14:sldIdLst>
        </p14:section>
        <p14:section name="3.ödev(25.05.2022)" id="{416A471E-1C3C-475F-852E-9A79EEF1F392}">
          <p14:sldIdLst>
            <p14:sldId id="284"/>
            <p14:sldId id="285"/>
            <p14:sldId id="286"/>
            <p14:sldId id="287"/>
            <p14:sldId id="288"/>
          </p14:sldIdLst>
        </p14:section>
        <p14:section name="+++++++++++++++" id="{E2987A49-06C9-4575-BEAE-0F0AEE0F6771}">
          <p14:sldIdLst/>
        </p14:section>
        <p14:section name="4.ödev(26.05.2022)" id="{12899A79-CE85-44BE-B9A5-05D89AD5BB0E}">
          <p14:sldIdLst>
            <p14:sldId id="289"/>
          </p14:sldIdLst>
        </p14:section>
        <p14:section name="Backend" id="{4428E469-F080-4ACC-AEA5-5C72199DE92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22961B-B8BB-4ECA-AD3C-4B3A0B2E12B8}" type="datetimeFigureOut">
              <a:rPr lang="tr-TR" smtClean="0"/>
              <a:t>26.05.2022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4844F-2F03-4F9E-AE62-D879A3E019F3}" type="slidenum">
              <a:rPr lang="tr-TR" smtClean="0"/>
              <a:t>‹#›</a:t>
            </a:fld>
            <a:endParaRPr lang="tr-TR"/>
          </a:p>
        </p:txBody>
      </p:sp>
    </p:spTree>
    <p:extLst>
      <p:ext uri="{BB962C8B-B14F-4D97-AF65-F5344CB8AC3E}">
        <p14:creationId xmlns:p14="http://schemas.microsoft.com/office/powerpoint/2010/main" val="3785794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0314844F-2F03-4F9E-AE62-D879A3E019F3}" type="slidenum">
              <a:rPr lang="tr-TR" smtClean="0"/>
              <a:t>18</a:t>
            </a:fld>
            <a:endParaRPr lang="tr-TR"/>
          </a:p>
        </p:txBody>
      </p:sp>
    </p:spTree>
    <p:extLst>
      <p:ext uri="{BB962C8B-B14F-4D97-AF65-F5344CB8AC3E}">
        <p14:creationId xmlns:p14="http://schemas.microsoft.com/office/powerpoint/2010/main" val="162625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t>26.05.2022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t>26.05.2022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t>26.05.2022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t>26.05.2022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26.05.2022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26.05.2022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t>26.05.2022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witter.com/iz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DB0D3D-B92C-4843-8B74-9083B51AE73C}"/>
              </a:ext>
            </a:extLst>
          </p:cNvPr>
          <p:cNvSpPr>
            <a:spLocks noGrp="1"/>
          </p:cNvSpPr>
          <p:nvPr>
            <p:ph type="ctrTitle"/>
          </p:nvPr>
        </p:nvSpPr>
        <p:spPr>
          <a:xfrm>
            <a:off x="1524000" y="2235200"/>
            <a:ext cx="9144000" cy="2387600"/>
          </a:xfrm>
        </p:spPr>
        <p:txBody>
          <a:bodyPr/>
          <a:lstStyle/>
          <a:p>
            <a:r>
              <a:rPr lang="tr-TR" dirty="0"/>
              <a:t>Kubilay Alp </a:t>
            </a:r>
            <a:r>
              <a:rPr lang="tr-TR" dirty="0" err="1"/>
              <a:t>Ağacan</a:t>
            </a:r>
            <a:br>
              <a:rPr lang="tr-TR" dirty="0"/>
            </a:br>
            <a:r>
              <a:rPr lang="tr-TR" dirty="0" err="1"/>
              <a:t>Bootcamp</a:t>
            </a:r>
            <a:r>
              <a:rPr lang="tr-TR" dirty="0"/>
              <a:t> Ödevleri</a:t>
            </a:r>
          </a:p>
        </p:txBody>
      </p:sp>
    </p:spTree>
    <p:extLst>
      <p:ext uri="{BB962C8B-B14F-4D97-AF65-F5344CB8AC3E}">
        <p14:creationId xmlns:p14="http://schemas.microsoft.com/office/powerpoint/2010/main" val="925000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a:xfrm>
            <a:off x="838200" y="365125"/>
            <a:ext cx="10515600" cy="1325563"/>
          </a:xfrm>
        </p:spPr>
        <p:txBody>
          <a:bodyPr/>
          <a:lstStyle/>
          <a:p>
            <a:r>
              <a:rPr lang="tr-TR" b="1" dirty="0"/>
              <a:t>İstek yöntemleri-I	</a:t>
            </a:r>
            <a:endParaRPr lang="tr-TR" dirty="0"/>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77500" lnSpcReduction="20000"/>
          </a:bodyPr>
          <a:lstStyle/>
          <a:p>
            <a:r>
              <a:rPr lang="tr-TR" dirty="0"/>
              <a:t>HTTP, tanımlanan kaynakta gerçekleştirilmesi istenen eylemi belirtmek için yöntemleri tanımlar (bazen fiil olarak adlandırılır, ancak </a:t>
            </a:r>
            <a:r>
              <a:rPr lang="tr-TR" dirty="0" err="1"/>
              <a:t>spesifikasyonun</a:t>
            </a:r>
            <a:r>
              <a:rPr lang="tr-TR" dirty="0"/>
              <a:t> hiçbir yerinde fiilden bahsedilmez ve OPTIONS veya HEAD bir fiil değildir). Önceden var olan veriler veya dinamik olarak oluşturulan veriler olsun, bu kaynağın neyi temsil ettiği, sunucunun uygulanmasına bağlıdır. Çoğu zaman kaynak, bir dosyaya veya sunucuda bulunan bir yürütülebilir dosyanın çıktısına karşılık gelir. HTTP/1.0 </a:t>
            </a:r>
            <a:r>
              <a:rPr lang="tr-TR" dirty="0" err="1"/>
              <a:t>spesifikasyonu</a:t>
            </a:r>
            <a:r>
              <a:rPr lang="tr-TR" dirty="0"/>
              <a:t> GET, HEAD ve POST yöntemlerini tanımladı ve HTTP/1.1 </a:t>
            </a:r>
            <a:r>
              <a:rPr lang="tr-TR" dirty="0" err="1"/>
              <a:t>spesifikasyonu</a:t>
            </a:r>
            <a:r>
              <a:rPr lang="tr-TR" dirty="0"/>
              <a:t> beş yeni yöntem ekledi: OPTIONS, PUT, DELETE, TRACE ve CONNECT. Bu belgelerde belirtilerek, anlambilimleri iyi bilinir ve bunlara güvenilebilir. Herhangi bir istemci herhangi bir yöntemi kullanabilir ve sunucu herhangi bir yöntem kombinasyonunu destekleyecek şekilde yapılandırılabilir. Bir yöntem bir ara madde tarafından bilinmiyorsa, güvenli olmayan ve etkisiz olmayan bir yöntem olarak ele alınacaktır. Tanımlanabilecek yöntem sayısında herhangi bir sınırlama yoktur ve bu, mevcut altyapıyı bozmadan gelecekteki yöntemlerin belirlenmesine olanak tanır. Örneğin, </a:t>
            </a:r>
            <a:r>
              <a:rPr lang="tr-TR" dirty="0" err="1"/>
              <a:t>WebDAV</a:t>
            </a:r>
            <a:r>
              <a:rPr lang="tr-TR" dirty="0"/>
              <a:t> yedi yeni yöntem tanımladı ve RFC 5789 PATCH yöntemini belirledi. Yöntem adları büyük/küçük harfe duyarlıdır. Bu, büyük/küçük harfe duyarlı olmayan HTTP başlık alanı adlarının tersidir.</a:t>
            </a:r>
          </a:p>
          <a:p>
            <a:endParaRPr lang="tr-TR" dirty="0"/>
          </a:p>
        </p:txBody>
      </p:sp>
    </p:spTree>
    <p:extLst>
      <p:ext uri="{BB962C8B-B14F-4D97-AF65-F5344CB8AC3E}">
        <p14:creationId xmlns:p14="http://schemas.microsoft.com/office/powerpoint/2010/main" val="362918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İstek Yöntemleri-II</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92500" lnSpcReduction="10000"/>
          </a:bodyPr>
          <a:lstStyle/>
          <a:p>
            <a:r>
              <a:rPr lang="tr-TR" dirty="0"/>
              <a:t>GET</a:t>
            </a:r>
          </a:p>
          <a:p>
            <a:r>
              <a:rPr lang="tr-TR" dirty="0"/>
              <a:t>GET yöntemi, belirtilen kaynağın bir temsilini ister. GET kullanan istekler yalnızca verileri almalı ve başka bir etkisi olmamalıdır. (Bu, diğer bazı HTTP yöntemleri için de geçerlidir.) W3C, bu ayrımla ilgili kılavuz ilkeler yayınladı ve "Web uygulaması tasarımı yukarıdaki ilkelerle ve aynı zamanda ilgili sınırlamalarla bilgilendirilmelidir." şeklinde açıklama yaptı.</a:t>
            </a:r>
          </a:p>
          <a:p>
            <a:endParaRPr lang="tr-TR" dirty="0"/>
          </a:p>
          <a:p>
            <a:r>
              <a:rPr lang="tr-TR" dirty="0"/>
              <a:t>HEAD</a:t>
            </a:r>
          </a:p>
          <a:p>
            <a:r>
              <a:rPr lang="tr-TR" dirty="0"/>
              <a:t>HEAD yöntemi, GET isteğiyle aynı olan ancak yanıt gövdesi olmayan bir yanıt ister. Bu, tüm içeriği taşımak zorunda kalmadan yanıt başlıklarında yazılan meta bilgileri almak için kullanışlıdır.</a:t>
            </a:r>
          </a:p>
          <a:p>
            <a:endParaRPr lang="tr-TR" dirty="0"/>
          </a:p>
        </p:txBody>
      </p:sp>
    </p:spTree>
    <p:extLst>
      <p:ext uri="{BB962C8B-B14F-4D97-AF65-F5344CB8AC3E}">
        <p14:creationId xmlns:p14="http://schemas.microsoft.com/office/powerpoint/2010/main" val="410888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İstek Yöntemleri-III</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fontScale="77500" lnSpcReduction="20000"/>
          </a:bodyPr>
          <a:lstStyle/>
          <a:p>
            <a:r>
              <a:rPr lang="tr-TR" dirty="0"/>
              <a:t>POST</a:t>
            </a:r>
          </a:p>
          <a:p>
            <a:r>
              <a:rPr lang="tr-TR" dirty="0"/>
              <a:t>POST yöntemi, sunucunun, talepte yer alan varlığı URL tarafından tanımlanan web kaynağının yeni bir alt ögesi olarak kabul etmesini ister. POST edilen veriler, örneğin, mevcut kaynaklar için bir açıklama olabilir; bir bülten panosu, haber grubu, posta listesi veya yorum dizisi için bir mesaj; bir web formunun bir veri işleme sürecine gönderilmesinin sonucu olan bir veri bloğu; veya veri tabanına eklenecek bir ögedir.</a:t>
            </a:r>
          </a:p>
          <a:p>
            <a:endParaRPr lang="tr-TR" dirty="0"/>
          </a:p>
          <a:p>
            <a:r>
              <a:rPr lang="tr-TR" dirty="0"/>
              <a:t>PUT</a:t>
            </a:r>
          </a:p>
          <a:p>
            <a:r>
              <a:rPr lang="tr-TR" dirty="0"/>
              <a:t>PUT yöntemi, kapalı varlığın sağlanan URL altında depolanmasını ister. URL zaten var olan bir kaynağa başvuruyorsa, değiştirilir; URL mevcut bir kaynağa işaret etmiyorsa, sunucu bu URL ile kaynağı oluşturabilir.</a:t>
            </a:r>
          </a:p>
          <a:p>
            <a:endParaRPr lang="tr-TR" dirty="0"/>
          </a:p>
          <a:p>
            <a:r>
              <a:rPr lang="tr-TR" dirty="0"/>
              <a:t>DELETE</a:t>
            </a:r>
          </a:p>
          <a:p>
            <a:r>
              <a:rPr lang="tr-TR" dirty="0"/>
              <a:t>DELETE yöntemi, belirtilen kaynağı siler.</a:t>
            </a:r>
          </a:p>
          <a:p>
            <a:endParaRPr lang="tr-TR" dirty="0"/>
          </a:p>
        </p:txBody>
      </p:sp>
    </p:spTree>
    <p:extLst>
      <p:ext uri="{BB962C8B-B14F-4D97-AF65-F5344CB8AC3E}">
        <p14:creationId xmlns:p14="http://schemas.microsoft.com/office/powerpoint/2010/main" val="268784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İstek Yöntemleri-IV</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fontScale="55000" lnSpcReduction="20000"/>
          </a:bodyPr>
          <a:lstStyle/>
          <a:p>
            <a:r>
              <a:rPr lang="tr-TR" b="1" dirty="0"/>
              <a:t>TRACE</a:t>
            </a:r>
          </a:p>
          <a:p>
            <a:r>
              <a:rPr lang="tr-TR" b="1" dirty="0"/>
              <a:t>TRACE yöntemi, alınan isteği yansıtır, böylece bir istemci, ara sunucular tarafından (varsa) hangi değişikliklerin veya eklemelerin yapıldığını görebilir.</a:t>
            </a:r>
          </a:p>
          <a:p>
            <a:endParaRPr lang="tr-TR" b="1" dirty="0"/>
          </a:p>
          <a:p>
            <a:r>
              <a:rPr lang="tr-TR" b="1" dirty="0"/>
              <a:t>OPTIONS</a:t>
            </a:r>
          </a:p>
          <a:p>
            <a:r>
              <a:rPr lang="tr-TR" b="1" dirty="0"/>
              <a:t>OPTIONS yöntemi, sunucunun belirtilen URL için desteklediği HTTP yöntemlerini döndürür. Bu, belirli bir kaynak yerine '*' isteyerek bir web sunucusunun işlevselliğini kontrol etmek için kullanılabilir.</a:t>
            </a:r>
          </a:p>
          <a:p>
            <a:endParaRPr lang="tr-TR" b="1" dirty="0"/>
          </a:p>
          <a:p>
            <a:r>
              <a:rPr lang="tr-TR" b="1" dirty="0"/>
              <a:t>CONNECT</a:t>
            </a:r>
          </a:p>
          <a:p>
            <a:r>
              <a:rPr lang="tr-TR" b="1" dirty="0"/>
              <a:t>CONNECT yöntemi, istek bağlantısını şeffaf bir TCP/IP tüneline dönüştürür, genellikle şifrelenmemiş bir HTTP </a:t>
            </a:r>
            <a:r>
              <a:rPr lang="tr-TR" b="1" dirty="0" err="1"/>
              <a:t>proxy'si</a:t>
            </a:r>
            <a:r>
              <a:rPr lang="tr-TR" b="1" dirty="0"/>
              <a:t> aracılığıyla SSL şifreli iletişimi (HTTPS) kolaylaştırır.</a:t>
            </a:r>
          </a:p>
          <a:p>
            <a:endParaRPr lang="tr-TR" b="1" dirty="0"/>
          </a:p>
          <a:p>
            <a:r>
              <a:rPr lang="tr-TR" b="1" dirty="0"/>
              <a:t>PATCH</a:t>
            </a:r>
          </a:p>
          <a:p>
            <a:r>
              <a:rPr lang="tr-TR" b="1" dirty="0"/>
              <a:t>PATCH yöntemi, bir kaynağa kısmi değişiklikler uygular.</a:t>
            </a:r>
          </a:p>
          <a:p>
            <a:endParaRPr lang="tr-TR" b="1" dirty="0"/>
          </a:p>
          <a:p>
            <a:r>
              <a:rPr lang="tr-TR" b="1" dirty="0"/>
              <a:t>Tüm genel amaçlı HTTP sunucularının en azından GET ve HEAD yöntemlerini uygulaması gerekir ve diğer tüm yöntemler şartnameye göre isteğe bağlı kabul edilir.</a:t>
            </a:r>
            <a:endParaRPr lang="tr-TR" dirty="0"/>
          </a:p>
          <a:p>
            <a:endParaRPr lang="tr-TR" dirty="0"/>
          </a:p>
        </p:txBody>
      </p:sp>
    </p:spTree>
    <p:extLst>
      <p:ext uri="{BB962C8B-B14F-4D97-AF65-F5344CB8AC3E}">
        <p14:creationId xmlns:p14="http://schemas.microsoft.com/office/powerpoint/2010/main" val="3217383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Neden Java 8?</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lnSpcReduction="10000"/>
          </a:bodyPr>
          <a:lstStyle/>
          <a:p>
            <a:r>
              <a:rPr lang="tr-TR" dirty="0"/>
              <a:t>Java 8'in hala bu kadar popüler olmasının temel nedenlerinden biri, bir LTS (veya Uzun Süreli Destek) sürümü olmasıdır. Ne yazık ki, Java'nın tüm sürümleri LTS sürümleri değildir! Bu politika kullanıma sunulduğundan beri yalnızca Java 8 (2014) ve Java 11 (2018) </a:t>
            </a:r>
            <a:r>
              <a:rPr lang="tr-TR" dirty="0" err="1"/>
              <a:t>LTS'ye</a:t>
            </a:r>
            <a:r>
              <a:rPr lang="tr-TR" dirty="0"/>
              <a:t> sahip olarak belirlenmiştir.</a:t>
            </a:r>
          </a:p>
          <a:p>
            <a:r>
              <a:rPr lang="tr-TR" dirty="0"/>
              <a:t>Ticari bir bakış açısından, hiçbir kuruluş, </a:t>
            </a:r>
            <a:r>
              <a:rPr lang="tr-TR" dirty="0" err="1"/>
              <a:t>LTS'ye</a:t>
            </a:r>
            <a:r>
              <a:rPr lang="tr-TR" dirty="0"/>
              <a:t> sahip olmayan bir Java sürümüne dayanan bir sistemi üretime geçirmeyi düşünmemelidir. Ayrıca şunu da belirtmekte fayda var ki, </a:t>
            </a:r>
            <a:r>
              <a:rPr lang="tr-TR" dirty="0" err="1"/>
              <a:t>Oracle</a:t>
            </a:r>
            <a:r>
              <a:rPr lang="tr-TR" dirty="0"/>
              <a:t> ticari kullanım için Ocak 2019'da Java 8 için ücretsiz desteği sonlandırmasına (ve Aralık 2020'de kişisel kullanım için sonlandırmasına) rağmen, Java 8 için ticari destek için Aralık 2030'a kadar ödeme yapmak mümkündür.</a:t>
            </a:r>
          </a:p>
          <a:p>
            <a:endParaRPr lang="tr-TR" dirty="0"/>
          </a:p>
        </p:txBody>
      </p:sp>
    </p:spTree>
    <p:extLst>
      <p:ext uri="{BB962C8B-B14F-4D97-AF65-F5344CB8AC3E}">
        <p14:creationId xmlns:p14="http://schemas.microsoft.com/office/powerpoint/2010/main" val="2939790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Java 8 ile Gelen Yenilikler</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lstStyle/>
          <a:p>
            <a:r>
              <a:rPr lang="tr-TR" b="1" dirty="0" err="1"/>
              <a:t>Lambda</a:t>
            </a:r>
            <a:r>
              <a:rPr lang="tr-TR" b="1" dirty="0"/>
              <a:t> </a:t>
            </a:r>
            <a:r>
              <a:rPr lang="tr-TR" b="1" dirty="0" err="1"/>
              <a:t>expressions</a:t>
            </a:r>
            <a:endParaRPr lang="tr-TR" dirty="0"/>
          </a:p>
          <a:p>
            <a:r>
              <a:rPr lang="tr-TR" b="1" dirty="0" err="1"/>
              <a:t>Functional</a:t>
            </a:r>
            <a:r>
              <a:rPr lang="tr-TR" b="1" dirty="0"/>
              <a:t> </a:t>
            </a:r>
            <a:r>
              <a:rPr lang="tr-TR" b="1" dirty="0" err="1"/>
              <a:t>interfaces</a:t>
            </a:r>
            <a:endParaRPr lang="tr-TR" dirty="0"/>
          </a:p>
          <a:p>
            <a:r>
              <a:rPr lang="tr-TR" b="1" dirty="0" err="1"/>
              <a:t>Method</a:t>
            </a:r>
            <a:r>
              <a:rPr lang="tr-TR" b="1" dirty="0"/>
              <a:t> </a:t>
            </a:r>
            <a:r>
              <a:rPr lang="tr-TR" b="1" dirty="0" err="1"/>
              <a:t>references</a:t>
            </a:r>
            <a:endParaRPr lang="tr-TR" dirty="0"/>
          </a:p>
          <a:p>
            <a:r>
              <a:rPr lang="tr-TR" b="1" dirty="0" err="1"/>
              <a:t>Stream</a:t>
            </a:r>
            <a:r>
              <a:rPr lang="tr-TR" b="1" dirty="0"/>
              <a:t> API</a:t>
            </a:r>
            <a:endParaRPr lang="tr-TR" dirty="0"/>
          </a:p>
          <a:p>
            <a:r>
              <a:rPr lang="tr-TR" b="1" dirty="0" err="1"/>
              <a:t>Optional</a:t>
            </a:r>
            <a:r>
              <a:rPr lang="tr-TR" b="1" dirty="0"/>
              <a:t> </a:t>
            </a:r>
            <a:r>
              <a:rPr lang="tr-TR" b="1" dirty="0" err="1"/>
              <a:t>class</a:t>
            </a:r>
            <a:endParaRPr lang="tr-TR" dirty="0"/>
          </a:p>
          <a:p>
            <a:r>
              <a:rPr lang="tr-TR" b="1" dirty="0" err="1"/>
              <a:t>Concurrency</a:t>
            </a:r>
            <a:r>
              <a:rPr lang="tr-TR" b="1" dirty="0"/>
              <a:t> </a:t>
            </a:r>
            <a:r>
              <a:rPr lang="tr-TR" b="1" dirty="0" err="1"/>
              <a:t>Enhancements</a:t>
            </a:r>
            <a:endParaRPr lang="tr-TR" dirty="0"/>
          </a:p>
          <a:p>
            <a:r>
              <a:rPr lang="tr-TR" b="1" dirty="0"/>
              <a:t>JDBC </a:t>
            </a:r>
            <a:r>
              <a:rPr lang="tr-TR" b="1" dirty="0" err="1"/>
              <a:t>Enhancements</a:t>
            </a:r>
            <a:r>
              <a:rPr lang="tr-TR" b="1" dirty="0"/>
              <a:t> </a:t>
            </a:r>
            <a:r>
              <a:rPr lang="tr-TR" b="1" dirty="0" err="1"/>
              <a:t>etc</a:t>
            </a:r>
            <a:r>
              <a:rPr lang="tr-TR" b="1" dirty="0"/>
              <a:t>.</a:t>
            </a:r>
            <a:endParaRPr lang="tr-TR" dirty="0"/>
          </a:p>
        </p:txBody>
      </p:sp>
    </p:spTree>
    <p:extLst>
      <p:ext uri="{BB962C8B-B14F-4D97-AF65-F5344CB8AC3E}">
        <p14:creationId xmlns:p14="http://schemas.microsoft.com/office/powerpoint/2010/main" val="3729312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B621-787E-4E66-BB30-5DA54F1A1D35}"/>
              </a:ext>
            </a:extLst>
          </p:cNvPr>
          <p:cNvSpPr>
            <a:spLocks noGrp="1"/>
          </p:cNvSpPr>
          <p:nvPr>
            <p:ph type="title"/>
          </p:nvPr>
        </p:nvSpPr>
        <p:spPr/>
        <p:txBody>
          <a:bodyPr/>
          <a:lstStyle/>
          <a:p>
            <a:r>
              <a:rPr lang="tr-TR" dirty="0"/>
              <a:t>Ödev 2:</a:t>
            </a:r>
          </a:p>
        </p:txBody>
      </p:sp>
      <p:sp>
        <p:nvSpPr>
          <p:cNvPr id="3" name="Content Placeholder 2">
            <a:extLst>
              <a:ext uri="{FF2B5EF4-FFF2-40B4-BE49-F238E27FC236}">
                <a16:creationId xmlns:a16="http://schemas.microsoft.com/office/drawing/2014/main" id="{07FF9F59-E6D8-4B90-8563-BCBE680DB558}"/>
              </a:ext>
            </a:extLst>
          </p:cNvPr>
          <p:cNvSpPr>
            <a:spLocks noGrp="1"/>
          </p:cNvSpPr>
          <p:nvPr>
            <p:ph idx="1"/>
          </p:nvPr>
        </p:nvSpPr>
        <p:spPr/>
        <p:txBody>
          <a:bodyPr/>
          <a:lstStyle/>
          <a:p>
            <a:r>
              <a:rPr lang="tr-TR" dirty="0" err="1"/>
              <a:t>Xhtml</a:t>
            </a:r>
            <a:r>
              <a:rPr lang="tr-TR" dirty="0"/>
              <a:t> ve Html5 arasındaki farklar nelerdir?</a:t>
            </a:r>
          </a:p>
          <a:p>
            <a:r>
              <a:rPr lang="tr-TR" dirty="0" err="1"/>
              <a:t>Semantic</a:t>
            </a:r>
            <a:r>
              <a:rPr lang="tr-TR" dirty="0"/>
              <a:t> ve </a:t>
            </a:r>
            <a:r>
              <a:rPr lang="tr-TR" dirty="0" err="1"/>
              <a:t>non-semantic</a:t>
            </a:r>
            <a:r>
              <a:rPr lang="tr-TR" dirty="0"/>
              <a:t> nedir?</a:t>
            </a:r>
          </a:p>
          <a:p>
            <a:r>
              <a:rPr lang="tr-TR" dirty="0" err="1"/>
              <a:t>Table</a:t>
            </a:r>
            <a:r>
              <a:rPr lang="tr-TR" dirty="0"/>
              <a:t> </a:t>
            </a:r>
            <a:r>
              <a:rPr lang="tr-TR" dirty="0" err="1"/>
              <a:t>Colspan</a:t>
            </a:r>
            <a:r>
              <a:rPr lang="tr-TR" dirty="0"/>
              <a:t> </a:t>
            </a:r>
            <a:r>
              <a:rPr lang="tr-TR" dirty="0" err="1"/>
              <a:t>Rowspan</a:t>
            </a:r>
            <a:r>
              <a:rPr lang="tr-TR" dirty="0"/>
              <a:t> nedir?</a:t>
            </a:r>
          </a:p>
          <a:p>
            <a:endParaRPr lang="tr-TR" dirty="0"/>
          </a:p>
          <a:p>
            <a:r>
              <a:rPr lang="tr-TR" dirty="0"/>
              <a:t>ödev1.png, ödev2.png, ödev3.png,ödev4.png, ödev5.png,ödev6.png</a:t>
            </a:r>
          </a:p>
        </p:txBody>
      </p:sp>
    </p:spTree>
    <p:extLst>
      <p:ext uri="{BB962C8B-B14F-4D97-AF65-F5344CB8AC3E}">
        <p14:creationId xmlns:p14="http://schemas.microsoft.com/office/powerpoint/2010/main" val="420021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A78F-E2FA-4AE5-B54B-5BE8EAA0B256}"/>
              </a:ext>
            </a:extLst>
          </p:cNvPr>
          <p:cNvSpPr>
            <a:spLocks noGrp="1"/>
          </p:cNvSpPr>
          <p:nvPr>
            <p:ph type="title"/>
          </p:nvPr>
        </p:nvSpPr>
        <p:spPr>
          <a:xfrm>
            <a:off x="838200" y="365125"/>
            <a:ext cx="10515600" cy="1325563"/>
          </a:xfrm>
        </p:spPr>
        <p:txBody>
          <a:bodyPr/>
          <a:lstStyle/>
          <a:p>
            <a:r>
              <a:rPr lang="tr-TR" dirty="0" err="1"/>
              <a:t>Xhtml</a:t>
            </a:r>
            <a:r>
              <a:rPr lang="tr-TR" dirty="0"/>
              <a:t> ve Html5?</a:t>
            </a:r>
            <a:br>
              <a:rPr lang="tr-TR" dirty="0"/>
            </a:br>
            <a:endParaRPr lang="tr-TR" dirty="0"/>
          </a:p>
        </p:txBody>
      </p:sp>
      <p:sp>
        <p:nvSpPr>
          <p:cNvPr id="3" name="Content Placeholder 2">
            <a:extLst>
              <a:ext uri="{FF2B5EF4-FFF2-40B4-BE49-F238E27FC236}">
                <a16:creationId xmlns:a16="http://schemas.microsoft.com/office/drawing/2014/main" id="{EB1C07FB-872F-40F3-94FC-64A33E2570FE}"/>
              </a:ext>
            </a:extLst>
          </p:cNvPr>
          <p:cNvSpPr>
            <a:spLocks noGrp="1"/>
          </p:cNvSpPr>
          <p:nvPr>
            <p:ph idx="1"/>
          </p:nvPr>
        </p:nvSpPr>
        <p:spPr/>
        <p:txBody>
          <a:bodyPr>
            <a:normAutofit fontScale="85000" lnSpcReduction="10000"/>
          </a:bodyPr>
          <a:lstStyle/>
          <a:p>
            <a:r>
              <a:rPr lang="tr-TR" dirty="0"/>
              <a:t>HTML, Köprü Metni İşaretleme Dili olarak bilinir. HTML, programcılar tarafından web sayfaları oluşturmak için yaygın olarak kullanılan bir programlama dilidir. Programcının bir metni diğerine bağlamasını sağlayan </a:t>
            </a:r>
            <a:r>
              <a:rPr lang="tr-TR" dirty="0" err="1"/>
              <a:t>hiper</a:t>
            </a:r>
            <a:r>
              <a:rPr lang="tr-TR" dirty="0"/>
              <a:t> metin ve işaretleme dilidir. Bu nedenle insanın zahmetsizce okuyup anlamasını sağlayan basit bir programlama dilidir. Html5, Html’in beşinci ve son ana HTML sürümüdür.</a:t>
            </a:r>
          </a:p>
          <a:p>
            <a:r>
              <a:rPr lang="tr-TR" dirty="0"/>
              <a:t>Genişletilebilir Köprü Metni İşaretleme Dili (XHTML), XML işaretleme dilleri ailesinin bir parçasıdır. Web sayfalarının formüle edildiği dil olan ve yaygın olarak kullanılan Köprü Metni İşaretleme Dili'nin (HTML) sürümlerini yansıtır veya genişletir.HTML5'ten önce HTML, esnek bir biçimlendirme dili çerçevesi olan Standart Genelleştirilmiş İşaretleme Dili'nin (SGML) bir uygulaması olarak tanımlanırken, XHTML, </a:t>
            </a:r>
            <a:r>
              <a:rPr lang="tr-TR" dirty="0" err="1"/>
              <a:t>SGML'nin</a:t>
            </a:r>
            <a:r>
              <a:rPr lang="tr-TR" dirty="0"/>
              <a:t> daha kısıtlayıcı bir alt kümesi olan </a:t>
            </a:r>
            <a:r>
              <a:rPr lang="tr-TR" dirty="0" err="1"/>
              <a:t>XML'in</a:t>
            </a:r>
            <a:r>
              <a:rPr lang="tr-TR" dirty="0"/>
              <a:t> bir uygulamasıdır. XHTML belgeleri iyi biçimlidir ve bu nedenle hafif bir </a:t>
            </a:r>
            <a:r>
              <a:rPr lang="tr-TR" dirty="0" err="1"/>
              <a:t>HTML'ye</a:t>
            </a:r>
            <a:r>
              <a:rPr lang="tr-TR" dirty="0"/>
              <a:t> özgü ayrıştırıcı gerektiren </a:t>
            </a:r>
            <a:r>
              <a:rPr lang="tr-TR" dirty="0" err="1"/>
              <a:t>HTML'nin</a:t>
            </a:r>
            <a:r>
              <a:rPr lang="tr-TR" dirty="0"/>
              <a:t> aksine standart XML ayrıştırıcıları kullanılarak ayrıştırılabilir.</a:t>
            </a:r>
          </a:p>
          <a:p>
            <a:endParaRPr lang="tr-TR" dirty="0"/>
          </a:p>
        </p:txBody>
      </p:sp>
    </p:spTree>
    <p:extLst>
      <p:ext uri="{BB962C8B-B14F-4D97-AF65-F5344CB8AC3E}">
        <p14:creationId xmlns:p14="http://schemas.microsoft.com/office/powerpoint/2010/main" val="1390675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Xhtml</a:t>
            </a:r>
            <a:r>
              <a:rPr lang="tr-TR" dirty="0"/>
              <a:t> ve Html5 arasındaki farklar nelerdir?</a:t>
            </a:r>
            <a:br>
              <a:rPr lang="tr-TR" dirty="0"/>
            </a:br>
            <a:endParaRPr lang="tr-TR" dirty="0"/>
          </a:p>
        </p:txBody>
      </p:sp>
      <p:graphicFrame>
        <p:nvGraphicFramePr>
          <p:cNvPr id="5" name="Content Placeholder 4">
            <a:extLst>
              <a:ext uri="{FF2B5EF4-FFF2-40B4-BE49-F238E27FC236}">
                <a16:creationId xmlns:a16="http://schemas.microsoft.com/office/drawing/2014/main" id="{C5E39979-2366-45C0-A6E5-7AE2178288D3}"/>
              </a:ext>
            </a:extLst>
          </p:cNvPr>
          <p:cNvGraphicFramePr>
            <a:graphicFrameLocks noGrp="1"/>
          </p:cNvGraphicFramePr>
          <p:nvPr>
            <p:ph idx="1"/>
            <p:extLst>
              <p:ext uri="{D42A27DB-BD31-4B8C-83A1-F6EECF244321}">
                <p14:modId xmlns:p14="http://schemas.microsoft.com/office/powerpoint/2010/main" val="3903827335"/>
              </p:ext>
            </p:extLst>
          </p:nvPr>
        </p:nvGraphicFramePr>
        <p:xfrm>
          <a:off x="838200" y="1825625"/>
          <a:ext cx="10515600" cy="41757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073419076"/>
                    </a:ext>
                  </a:extLst>
                </a:gridCol>
                <a:gridCol w="5257800">
                  <a:extLst>
                    <a:ext uri="{9D8B030D-6E8A-4147-A177-3AD203B41FA5}">
                      <a16:colId xmlns:a16="http://schemas.microsoft.com/office/drawing/2014/main" val="1703399721"/>
                    </a:ext>
                  </a:extLst>
                </a:gridCol>
              </a:tblGrid>
              <a:tr h="370840">
                <a:tc>
                  <a:txBody>
                    <a:bodyPr/>
                    <a:lstStyle/>
                    <a:p>
                      <a:pPr algn="ctr" fontAlgn="t"/>
                      <a:r>
                        <a:rPr lang="tr-TR" b="1" dirty="0">
                          <a:effectLst/>
                        </a:rPr>
                        <a:t>XHTML</a:t>
                      </a:r>
                      <a:endParaRPr lang="tr-TR" dirty="0">
                        <a:effectLst/>
                      </a:endParaRPr>
                    </a:p>
                  </a:txBody>
                  <a:tcPr marL="60960" marR="60960" marT="60960" marB="60960"/>
                </a:tc>
                <a:tc>
                  <a:txBody>
                    <a:bodyPr/>
                    <a:lstStyle/>
                    <a:p>
                      <a:pPr algn="ctr" fontAlgn="t"/>
                      <a:r>
                        <a:rPr lang="tr-TR" b="1" dirty="0">
                          <a:effectLst/>
                        </a:rPr>
                        <a:t>HTML5</a:t>
                      </a:r>
                      <a:endParaRPr lang="tr-TR" dirty="0">
                        <a:effectLst/>
                      </a:endParaRPr>
                    </a:p>
                  </a:txBody>
                  <a:tcPr marL="60960" marR="60960" marT="60960" marB="60960"/>
                </a:tc>
                <a:extLst>
                  <a:ext uri="{0D108BD9-81ED-4DB2-BD59-A6C34878D82A}">
                    <a16:rowId xmlns:a16="http://schemas.microsoft.com/office/drawing/2014/main" val="3959642185"/>
                  </a:ext>
                </a:extLst>
              </a:tr>
              <a:tr h="370840">
                <a:tc>
                  <a:txBody>
                    <a:bodyPr/>
                    <a:lstStyle/>
                    <a:p>
                      <a:r>
                        <a:rPr lang="tr-TR" dirty="0"/>
                        <a:t>Genişletilebilir Köprü Metni İşaretleme Dili</a:t>
                      </a:r>
                    </a:p>
                  </a:txBody>
                  <a:tcPr/>
                </a:tc>
                <a:tc>
                  <a:txBody>
                    <a:bodyPr/>
                    <a:lstStyle/>
                    <a:p>
                      <a:r>
                        <a:rPr lang="tr-TR" dirty="0"/>
                        <a:t>Köprü Metni İşaretleme Dilinin en son sürümü</a:t>
                      </a:r>
                    </a:p>
                  </a:txBody>
                  <a:tcPr/>
                </a:tc>
                <a:extLst>
                  <a:ext uri="{0D108BD9-81ED-4DB2-BD59-A6C34878D82A}">
                    <a16:rowId xmlns:a16="http://schemas.microsoft.com/office/drawing/2014/main" val="3488694846"/>
                  </a:ext>
                </a:extLst>
              </a:tr>
              <a:tr h="370840">
                <a:tc>
                  <a:txBody>
                    <a:bodyPr/>
                    <a:lstStyle/>
                    <a:p>
                      <a:r>
                        <a:rPr lang="tr-TR" dirty="0"/>
                        <a:t>Daha kapsamlı belge</a:t>
                      </a:r>
                    </a:p>
                  </a:txBody>
                  <a:tcPr/>
                </a:tc>
                <a:tc>
                  <a:txBody>
                    <a:bodyPr/>
                    <a:lstStyle/>
                    <a:p>
                      <a:r>
                        <a:rPr lang="tr-TR" dirty="0" err="1"/>
                        <a:t>XHTML'den</a:t>
                      </a:r>
                      <a:r>
                        <a:rPr lang="tr-TR" dirty="0"/>
                        <a:t> çok daha basit</a:t>
                      </a:r>
                    </a:p>
                  </a:txBody>
                  <a:tcPr/>
                </a:tc>
                <a:extLst>
                  <a:ext uri="{0D108BD9-81ED-4DB2-BD59-A6C34878D82A}">
                    <a16:rowId xmlns:a16="http://schemas.microsoft.com/office/drawing/2014/main" val="1676899431"/>
                  </a:ext>
                </a:extLst>
              </a:tr>
              <a:tr h="370840">
                <a:tc>
                  <a:txBody>
                    <a:bodyPr/>
                    <a:lstStyle/>
                    <a:p>
                      <a:r>
                        <a:rPr lang="tr-TR" dirty="0"/>
                        <a:t>Her öğe, karşılık gelen bitiş etiketine sahip olmalıdır</a:t>
                      </a:r>
                    </a:p>
                  </a:txBody>
                  <a:tcPr/>
                </a:tc>
                <a:tc>
                  <a:txBody>
                    <a:bodyPr/>
                    <a:lstStyle/>
                    <a:p>
                      <a:r>
                        <a:rPr lang="tr-TR" dirty="0"/>
                        <a:t>Gerekirse kapanış etiketi atlanabilir</a:t>
                      </a:r>
                    </a:p>
                  </a:txBody>
                  <a:tcPr/>
                </a:tc>
                <a:extLst>
                  <a:ext uri="{0D108BD9-81ED-4DB2-BD59-A6C34878D82A}">
                    <a16:rowId xmlns:a16="http://schemas.microsoft.com/office/drawing/2014/main" val="3179694195"/>
                  </a:ext>
                </a:extLst>
              </a:tr>
              <a:tr h="370840">
                <a:tc>
                  <a:txBody>
                    <a:bodyPr/>
                    <a:lstStyle/>
                    <a:p>
                      <a:r>
                        <a:rPr lang="tr-TR" dirty="0" err="1"/>
                        <a:t>Header</a:t>
                      </a:r>
                      <a:r>
                        <a:rPr lang="tr-TR" dirty="0"/>
                        <a:t>, </a:t>
                      </a:r>
                      <a:r>
                        <a:rPr lang="tr-TR" dirty="0" err="1"/>
                        <a:t>footer</a:t>
                      </a:r>
                      <a:r>
                        <a:rPr lang="tr-TR" dirty="0"/>
                        <a:t>, </a:t>
                      </a:r>
                      <a:r>
                        <a:rPr lang="tr-TR" dirty="0" err="1"/>
                        <a:t>section</a:t>
                      </a:r>
                      <a:r>
                        <a:rPr lang="tr-TR" dirty="0"/>
                        <a:t>, </a:t>
                      </a:r>
                      <a:r>
                        <a:rPr lang="tr-TR" dirty="0" err="1"/>
                        <a:t>article</a:t>
                      </a:r>
                      <a:r>
                        <a:rPr lang="tr-TR" dirty="0"/>
                        <a:t>, </a:t>
                      </a:r>
                      <a:r>
                        <a:rPr lang="tr-TR" dirty="0" err="1"/>
                        <a:t>nav</a:t>
                      </a:r>
                      <a:r>
                        <a:rPr lang="tr-TR" dirty="0"/>
                        <a:t> ve </a:t>
                      </a:r>
                      <a:r>
                        <a:rPr lang="tr-TR" dirty="0" err="1"/>
                        <a:t>class</a:t>
                      </a:r>
                      <a:r>
                        <a:rPr lang="tr-TR" dirty="0"/>
                        <a:t> içeren </a:t>
                      </a:r>
                      <a:r>
                        <a:rPr lang="tr-TR" dirty="0" err="1"/>
                        <a:t>div'ler</a:t>
                      </a:r>
                      <a:r>
                        <a:rPr lang="tr-TR" dirty="0"/>
                        <a:t> için etiket kullanılmaz. Bunun yerine </a:t>
                      </a:r>
                      <a:r>
                        <a:rPr lang="tr-TR" dirty="0" err="1"/>
                        <a:t>id'ler</a:t>
                      </a:r>
                      <a:r>
                        <a:rPr lang="tr-TR" dirty="0"/>
                        <a:t> kullanılır.</a:t>
                      </a:r>
                    </a:p>
                  </a:txBody>
                  <a:tcPr/>
                </a:tc>
                <a:tc>
                  <a:txBody>
                    <a:bodyPr/>
                    <a:lstStyle/>
                    <a:p>
                      <a:r>
                        <a:rPr lang="tr-TR" dirty="0"/>
                        <a:t>Etiketler </a:t>
                      </a:r>
                      <a:r>
                        <a:rPr lang="tr-TR" dirty="0" err="1"/>
                        <a:t>header</a:t>
                      </a:r>
                      <a:r>
                        <a:rPr lang="tr-TR" dirty="0"/>
                        <a:t>, </a:t>
                      </a:r>
                      <a:r>
                        <a:rPr lang="tr-TR" dirty="0" err="1"/>
                        <a:t>footer</a:t>
                      </a:r>
                      <a:r>
                        <a:rPr lang="tr-TR" dirty="0"/>
                        <a:t>, </a:t>
                      </a:r>
                      <a:r>
                        <a:rPr lang="tr-TR" dirty="0" err="1"/>
                        <a:t>section</a:t>
                      </a:r>
                      <a:r>
                        <a:rPr lang="tr-TR" dirty="0"/>
                        <a:t>, </a:t>
                      </a:r>
                      <a:r>
                        <a:rPr lang="tr-TR" dirty="0" err="1"/>
                        <a:t>article</a:t>
                      </a:r>
                      <a:r>
                        <a:rPr lang="tr-TR" dirty="0"/>
                        <a:t> ve ​</a:t>
                      </a:r>
                      <a:r>
                        <a:rPr lang="tr-TR" dirty="0" err="1"/>
                        <a:t>nav</a:t>
                      </a:r>
                      <a:r>
                        <a:rPr lang="tr-TR" dirty="0"/>
                        <a:t> için kullanılır, böylece kod yazmayı ve okumayı kolaylaştırır.</a:t>
                      </a:r>
                    </a:p>
                  </a:txBody>
                  <a:tcPr/>
                </a:tc>
                <a:extLst>
                  <a:ext uri="{0D108BD9-81ED-4DB2-BD59-A6C34878D82A}">
                    <a16:rowId xmlns:a16="http://schemas.microsoft.com/office/drawing/2014/main" val="349427895"/>
                  </a:ext>
                </a:extLst>
              </a:tr>
              <a:tr h="370840">
                <a:tc>
                  <a:txBody>
                    <a:bodyPr/>
                    <a:lstStyle/>
                    <a:p>
                      <a:r>
                        <a:rPr lang="tr-TR" dirty="0"/>
                        <a:t>Büyük/küçük harf duyarlıdır</a:t>
                      </a:r>
                    </a:p>
                  </a:txBody>
                  <a:tcPr/>
                </a:tc>
                <a:tc>
                  <a:txBody>
                    <a:bodyPr/>
                    <a:lstStyle/>
                    <a:p>
                      <a:r>
                        <a:rPr lang="tr-TR" dirty="0"/>
                        <a:t>Büyük küçük harf duyarlı değil</a:t>
                      </a:r>
                    </a:p>
                  </a:txBody>
                  <a:tcPr/>
                </a:tc>
                <a:extLst>
                  <a:ext uri="{0D108BD9-81ED-4DB2-BD59-A6C34878D82A}">
                    <a16:rowId xmlns:a16="http://schemas.microsoft.com/office/drawing/2014/main" val="1231366998"/>
                  </a:ext>
                </a:extLst>
              </a:tr>
              <a:tr h="370840">
                <a:tc>
                  <a:txBody>
                    <a:bodyPr/>
                    <a:lstStyle/>
                    <a:p>
                      <a:r>
                        <a:rPr lang="tr-TR" dirty="0"/>
                        <a:t>Herhangi bir Coğrafi Konum </a:t>
                      </a:r>
                      <a:r>
                        <a:rPr lang="tr-TR" dirty="0" err="1"/>
                        <a:t>API'sini</a:t>
                      </a:r>
                      <a:r>
                        <a:rPr lang="tr-TR" dirty="0"/>
                        <a:t> desteklemez</a:t>
                      </a:r>
                    </a:p>
                  </a:txBody>
                  <a:tcPr/>
                </a:tc>
                <a:tc>
                  <a:txBody>
                    <a:bodyPr/>
                    <a:lstStyle/>
                    <a:p>
                      <a:r>
                        <a:rPr lang="tr-TR" dirty="0"/>
                        <a:t>Kullanıcıların konumlarını paylaşmalarını sağlayan bir API içerir</a:t>
                      </a:r>
                    </a:p>
                  </a:txBody>
                  <a:tcPr/>
                </a:tc>
                <a:extLst>
                  <a:ext uri="{0D108BD9-81ED-4DB2-BD59-A6C34878D82A}">
                    <a16:rowId xmlns:a16="http://schemas.microsoft.com/office/drawing/2014/main" val="2991915213"/>
                  </a:ext>
                </a:extLst>
              </a:tr>
              <a:tr h="370840">
                <a:tc>
                  <a:txBody>
                    <a:bodyPr/>
                    <a:lstStyle/>
                    <a:p>
                      <a:r>
                        <a:rPr lang="tr-TR" dirty="0"/>
                        <a:t>Internet Explorer 8 Tarayıcı bunu desteklemiyor</a:t>
                      </a:r>
                    </a:p>
                  </a:txBody>
                  <a:tcPr/>
                </a:tc>
                <a:tc>
                  <a:txBody>
                    <a:bodyPr/>
                    <a:lstStyle/>
                    <a:p>
                      <a:r>
                        <a:rPr lang="tr-TR" dirty="0"/>
                        <a:t>Tüm tarayıcılarla uyumludur</a:t>
                      </a:r>
                    </a:p>
                  </a:txBody>
                  <a:tcPr/>
                </a:tc>
                <a:extLst>
                  <a:ext uri="{0D108BD9-81ED-4DB2-BD59-A6C34878D82A}">
                    <a16:rowId xmlns:a16="http://schemas.microsoft.com/office/drawing/2014/main" val="4110938498"/>
                  </a:ext>
                </a:extLst>
              </a:tr>
              <a:tr h="370840">
                <a:tc>
                  <a:txBody>
                    <a:bodyPr/>
                    <a:lstStyle/>
                    <a:p>
                      <a:r>
                        <a:rPr lang="tr-TR" dirty="0"/>
                        <a:t>Masaüstü bilgisayarlar için daha uygun</a:t>
                      </a:r>
                    </a:p>
                  </a:txBody>
                  <a:tcPr/>
                </a:tc>
                <a:tc>
                  <a:txBody>
                    <a:bodyPr/>
                    <a:lstStyle/>
                    <a:p>
                      <a:r>
                        <a:rPr lang="tr-TR" dirty="0"/>
                        <a:t>Mobil cihazlarla daha uyumlu</a:t>
                      </a:r>
                    </a:p>
                  </a:txBody>
                  <a:tcPr/>
                </a:tc>
                <a:extLst>
                  <a:ext uri="{0D108BD9-81ED-4DB2-BD59-A6C34878D82A}">
                    <a16:rowId xmlns:a16="http://schemas.microsoft.com/office/drawing/2014/main" val="2043564423"/>
                  </a:ext>
                </a:extLst>
              </a:tr>
            </a:tbl>
          </a:graphicData>
        </a:graphic>
      </p:graphicFrame>
    </p:spTree>
    <p:extLst>
      <p:ext uri="{BB962C8B-B14F-4D97-AF65-F5344CB8AC3E}">
        <p14:creationId xmlns:p14="http://schemas.microsoft.com/office/powerpoint/2010/main" val="1814807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Semantic</a:t>
            </a:r>
            <a:r>
              <a:rPr lang="tr-TR" dirty="0"/>
              <a:t> ve </a:t>
            </a:r>
            <a:r>
              <a:rPr lang="tr-TR" dirty="0" err="1"/>
              <a:t>non-semantic</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a:t>Semantik HTML </a:t>
            </a:r>
            <a:r>
              <a:rPr lang="tr-TR" dirty="0" err="1"/>
              <a:t>öğeleri:Bu</a:t>
            </a:r>
            <a:r>
              <a:rPr lang="tr-TR" dirty="0"/>
              <a:t> unsurlar basitçe anlam ifade eder, anlamı olan unsurlardır. Bunun nedeni, koddaki tanım, tarayıcıya ve geliştiriciye ne yapmaları gerektiğini söyler. Daha basit kelimelerle çerçeveleyen bu öğeler, içermeleri gereken içerik türünü tanımlar.</a:t>
            </a:r>
          </a:p>
          <a:p>
            <a:r>
              <a:rPr lang="tr-TR" dirty="0"/>
              <a:t>Bazı semantik öğelerin listesi aşağıdadır:</a:t>
            </a:r>
          </a:p>
          <a:p>
            <a:pPr>
              <a:buFont typeface="Wingdings" panose="05000000000000000000" pitchFamily="2" charset="2"/>
              <a:buChar char="Ø"/>
            </a:pPr>
            <a:r>
              <a:rPr lang="tr-TR" dirty="0" err="1"/>
              <a:t>article</a:t>
            </a:r>
            <a:r>
              <a:rPr lang="tr-TR" dirty="0"/>
              <a:t>, aside, </a:t>
            </a:r>
            <a:r>
              <a:rPr lang="tr-TR" dirty="0" err="1"/>
              <a:t>details</a:t>
            </a:r>
            <a:r>
              <a:rPr lang="tr-TR" dirty="0"/>
              <a:t>, </a:t>
            </a:r>
            <a:r>
              <a:rPr lang="tr-TR" dirty="0" err="1"/>
              <a:t>figcaption</a:t>
            </a:r>
            <a:r>
              <a:rPr lang="tr-TR" dirty="0"/>
              <a:t>, </a:t>
            </a:r>
            <a:r>
              <a:rPr lang="tr-TR" dirty="0" err="1"/>
              <a:t>figure</a:t>
            </a:r>
            <a:r>
              <a:rPr lang="tr-TR" dirty="0"/>
              <a:t>, </a:t>
            </a:r>
            <a:r>
              <a:rPr lang="tr-TR" dirty="0" err="1"/>
              <a:t>footer</a:t>
            </a:r>
            <a:r>
              <a:rPr lang="tr-TR" dirty="0"/>
              <a:t>, form, </a:t>
            </a:r>
            <a:r>
              <a:rPr lang="tr-TR" dirty="0" err="1"/>
              <a:t>header</a:t>
            </a:r>
            <a:r>
              <a:rPr lang="tr-TR" dirty="0"/>
              <a:t>, main, mark, </a:t>
            </a:r>
            <a:r>
              <a:rPr lang="tr-TR" dirty="0" err="1"/>
              <a:t>nav</a:t>
            </a:r>
            <a:r>
              <a:rPr lang="tr-TR" dirty="0"/>
              <a:t>, </a:t>
            </a:r>
            <a:r>
              <a:rPr lang="tr-TR" dirty="0" err="1"/>
              <a:t>table</a:t>
            </a:r>
            <a:r>
              <a:rPr lang="tr-TR" dirty="0"/>
              <a:t>, </a:t>
            </a:r>
            <a:r>
              <a:rPr lang="tr-TR" dirty="0" err="1"/>
              <a:t>section</a:t>
            </a:r>
            <a:endParaRPr lang="tr-TR" dirty="0"/>
          </a:p>
        </p:txBody>
      </p:sp>
    </p:spTree>
    <p:extLst>
      <p:ext uri="{BB962C8B-B14F-4D97-AF65-F5344CB8AC3E}">
        <p14:creationId xmlns:p14="http://schemas.microsoft.com/office/powerpoint/2010/main" val="391524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4347E66A-D6C8-4C2D-916D-8A2D28A3735A}"/>
              </a:ext>
            </a:extLst>
          </p:cNvPr>
          <p:cNvSpPr>
            <a:spLocks noGrp="1"/>
          </p:cNvSpPr>
          <p:nvPr>
            <p:ph type="title"/>
          </p:nvPr>
        </p:nvSpPr>
        <p:spPr>
          <a:xfrm>
            <a:off x="838200" y="2766218"/>
            <a:ext cx="10515600" cy="1325563"/>
          </a:xfrm>
        </p:spPr>
        <p:txBody>
          <a:bodyPr>
            <a:normAutofit fontScale="90000"/>
          </a:bodyPr>
          <a:lstStyle/>
          <a:p>
            <a:br>
              <a:rPr lang="tr-TR" sz="3200" dirty="0"/>
            </a:br>
            <a:r>
              <a:rPr lang="tr-TR" sz="3200" dirty="0"/>
              <a:t>{</a:t>
            </a:r>
            <a:r>
              <a:rPr lang="tr-TR" sz="3200" dirty="0" err="1"/>
              <a:t>atmosware</a:t>
            </a:r>
            <a:r>
              <a:rPr lang="tr-TR" sz="3200" dirty="0"/>
              <a:t>} </a:t>
            </a:r>
            <a:r>
              <a:rPr lang="tr-TR" sz="3200" dirty="0" err="1"/>
              <a:t>Turkcell</a:t>
            </a:r>
            <a:r>
              <a:rPr lang="tr-TR" sz="3200" dirty="0"/>
              <a:t> </a:t>
            </a:r>
            <a:r>
              <a:rPr lang="tr-TR" sz="3200" dirty="0" err="1"/>
              <a:t>Bootcamp</a:t>
            </a:r>
            <a:br>
              <a:rPr lang="tr-TR" sz="3200" dirty="0"/>
            </a:br>
            <a:r>
              <a:rPr lang="tr-TR" sz="3200" dirty="0"/>
              <a:t>Kubilay Alp AĞACAN</a:t>
            </a:r>
            <a:br>
              <a:rPr lang="tr-TR" sz="3200" dirty="0"/>
            </a:br>
            <a:r>
              <a:rPr lang="tr-TR" sz="3200" dirty="0"/>
              <a:t>Elektrik-Elektronik Mühendisi </a:t>
            </a:r>
            <a:br>
              <a:rPr lang="tr-TR" sz="3200" dirty="0"/>
            </a:br>
            <a:endParaRPr lang="tr-TR" sz="3200" dirty="0"/>
          </a:p>
        </p:txBody>
      </p:sp>
    </p:spTree>
    <p:extLst>
      <p:ext uri="{BB962C8B-B14F-4D97-AF65-F5344CB8AC3E}">
        <p14:creationId xmlns:p14="http://schemas.microsoft.com/office/powerpoint/2010/main" val="2659693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Semantic</a:t>
            </a:r>
            <a:r>
              <a:rPr lang="tr-TR" dirty="0"/>
              <a:t> ve </a:t>
            </a:r>
            <a:r>
              <a:rPr lang="tr-TR" dirty="0" err="1"/>
              <a:t>non-semantic</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a:t>Semantik Olmayan Öğeler(</a:t>
            </a:r>
            <a:r>
              <a:rPr lang="tr-TR" dirty="0" err="1"/>
              <a:t>non-semantic</a:t>
            </a:r>
            <a:r>
              <a:rPr lang="tr-TR" dirty="0"/>
              <a:t>): Anlamsal öğelerin aksine, hiçbir anlamları yoktur. İçerdikleri içerik hakkında hiçbir şey söylemezler. Bir grup için ortak olan semantiği işaretlemek için farklı niteliklerle kullanılabilirler.</a:t>
            </a:r>
          </a:p>
          <a:p>
            <a:r>
              <a:rPr lang="tr-TR" dirty="0"/>
              <a:t>Bazı semantik olmayan öğeler aşağıdadır:</a:t>
            </a:r>
          </a:p>
          <a:p>
            <a:pPr>
              <a:buFont typeface="Wingdings" panose="05000000000000000000" pitchFamily="2" charset="2"/>
              <a:buChar char="Ø"/>
            </a:pPr>
            <a:r>
              <a:rPr lang="tr-TR" dirty="0"/>
              <a:t>div, </a:t>
            </a:r>
            <a:r>
              <a:rPr lang="tr-TR" dirty="0" err="1"/>
              <a:t>span</a:t>
            </a:r>
            <a:endParaRPr lang="tr-TR" dirty="0"/>
          </a:p>
          <a:p>
            <a:endParaRPr lang="tr-TR" dirty="0"/>
          </a:p>
        </p:txBody>
      </p:sp>
    </p:spTree>
    <p:extLst>
      <p:ext uri="{BB962C8B-B14F-4D97-AF65-F5344CB8AC3E}">
        <p14:creationId xmlns:p14="http://schemas.microsoft.com/office/powerpoint/2010/main" val="2217739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Table</a:t>
            </a:r>
            <a:r>
              <a:rPr lang="tr-TR" dirty="0"/>
              <a:t> </a:t>
            </a:r>
            <a:r>
              <a:rPr lang="tr-TR" dirty="0" err="1"/>
              <a:t>Colspan</a:t>
            </a:r>
            <a:r>
              <a:rPr lang="tr-TR" dirty="0"/>
              <a:t> </a:t>
            </a:r>
            <a:r>
              <a:rPr lang="tr-TR" dirty="0" err="1"/>
              <a:t>Rowspan</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err="1"/>
              <a:t>Rowspan</a:t>
            </a:r>
            <a:r>
              <a:rPr lang="tr-TR" dirty="0"/>
              <a:t> ve </a:t>
            </a:r>
            <a:r>
              <a:rPr lang="tr-TR" dirty="0" err="1"/>
              <a:t>colspan</a:t>
            </a:r>
            <a:r>
              <a:rPr lang="tr-TR" dirty="0"/>
              <a:t>, &lt;</a:t>
            </a:r>
            <a:r>
              <a:rPr lang="tr-TR" dirty="0" err="1"/>
              <a:t>td</a:t>
            </a:r>
            <a:r>
              <a:rPr lang="tr-TR" dirty="0"/>
              <a:t>&gt; etiketi öznitelikleridir. Bunlar, bir hücrenin kapsaması gereken satır veya sütun sayısını belirtmek için kullanılır. </a:t>
            </a:r>
            <a:r>
              <a:rPr lang="tr-TR" dirty="0" err="1"/>
              <a:t>Rowspan</a:t>
            </a:r>
            <a:r>
              <a:rPr lang="tr-TR" dirty="0"/>
              <a:t> niteliği satırlar içindir ve </a:t>
            </a:r>
            <a:r>
              <a:rPr lang="tr-TR" dirty="0" err="1"/>
              <a:t>colspan</a:t>
            </a:r>
            <a:r>
              <a:rPr lang="tr-TR" dirty="0"/>
              <a:t> niteliği sütunlar içindir.</a:t>
            </a:r>
          </a:p>
          <a:p>
            <a:r>
              <a:rPr lang="tr-TR" dirty="0" err="1"/>
              <a:t>Colspan-Rowspan</a:t>
            </a:r>
            <a:r>
              <a:rPr lang="tr-TR" dirty="0"/>
              <a:t> Örnek </a:t>
            </a:r>
            <a:r>
              <a:rPr lang="tr-TR" dirty="0" err="1"/>
              <a:t>Output</a:t>
            </a:r>
            <a:r>
              <a:rPr lang="tr-TR" dirty="0"/>
              <a:t>:</a:t>
            </a:r>
          </a:p>
        </p:txBody>
      </p:sp>
      <p:pic>
        <p:nvPicPr>
          <p:cNvPr id="5" name="Picture 4">
            <a:extLst>
              <a:ext uri="{FF2B5EF4-FFF2-40B4-BE49-F238E27FC236}">
                <a16:creationId xmlns:a16="http://schemas.microsoft.com/office/drawing/2014/main" id="{51D136C2-B551-449B-B8D4-E0812D7A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2991" y="3578290"/>
            <a:ext cx="3928779" cy="2598673"/>
          </a:xfrm>
          <a:prstGeom prst="rect">
            <a:avLst/>
          </a:prstGeom>
        </p:spPr>
      </p:pic>
    </p:spTree>
    <p:extLst>
      <p:ext uri="{BB962C8B-B14F-4D97-AF65-F5344CB8AC3E}">
        <p14:creationId xmlns:p14="http://schemas.microsoft.com/office/powerpoint/2010/main" val="3865266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Ödev1.png </a:t>
            </a:r>
            <a:r>
              <a:rPr lang="tr-TR" dirty="0" err="1"/>
              <a:t>output</a:t>
            </a:r>
            <a:endParaRPr lang="tr-TR" dirty="0"/>
          </a:p>
        </p:txBody>
      </p:sp>
      <p:pic>
        <p:nvPicPr>
          <p:cNvPr id="5" name="Content Placeholder 4">
            <a:extLst>
              <a:ext uri="{FF2B5EF4-FFF2-40B4-BE49-F238E27FC236}">
                <a16:creationId xmlns:a16="http://schemas.microsoft.com/office/drawing/2014/main" id="{EAA00B2F-7C1D-449E-9093-0EE576D621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8930" y="1844647"/>
            <a:ext cx="8314140" cy="4313294"/>
          </a:xfrm>
        </p:spPr>
      </p:pic>
    </p:spTree>
    <p:extLst>
      <p:ext uri="{BB962C8B-B14F-4D97-AF65-F5344CB8AC3E}">
        <p14:creationId xmlns:p14="http://schemas.microsoft.com/office/powerpoint/2010/main" val="3111603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Ödev2.png </a:t>
            </a:r>
            <a:r>
              <a:rPr lang="tr-TR" dirty="0" err="1"/>
              <a:t>output</a:t>
            </a:r>
            <a:r>
              <a:rPr lang="tr-TR" dirty="0"/>
              <a:t>	</a:t>
            </a:r>
          </a:p>
        </p:txBody>
      </p:sp>
      <p:pic>
        <p:nvPicPr>
          <p:cNvPr id="5" name="Content Placeholder 4">
            <a:extLst>
              <a:ext uri="{FF2B5EF4-FFF2-40B4-BE49-F238E27FC236}">
                <a16:creationId xmlns:a16="http://schemas.microsoft.com/office/drawing/2014/main" id="{58F24F56-D9F9-4858-8653-C52ABD285B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5494" y="1548881"/>
            <a:ext cx="6442962" cy="4628081"/>
          </a:xfrm>
        </p:spPr>
      </p:pic>
    </p:spTree>
    <p:extLst>
      <p:ext uri="{BB962C8B-B14F-4D97-AF65-F5344CB8AC3E}">
        <p14:creationId xmlns:p14="http://schemas.microsoft.com/office/powerpoint/2010/main" val="3952463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Ödev3.png </a:t>
            </a:r>
            <a:r>
              <a:rPr lang="tr-TR" dirty="0" err="1"/>
              <a:t>output</a:t>
            </a:r>
            <a:endParaRPr lang="tr-TR" dirty="0"/>
          </a:p>
        </p:txBody>
      </p:sp>
      <p:pic>
        <p:nvPicPr>
          <p:cNvPr id="5" name="Content Placeholder 4">
            <a:extLst>
              <a:ext uri="{FF2B5EF4-FFF2-40B4-BE49-F238E27FC236}">
                <a16:creationId xmlns:a16="http://schemas.microsoft.com/office/drawing/2014/main" id="{9A9BCF20-1BE8-421A-BB66-AD2D889BBA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6997" y="1539551"/>
            <a:ext cx="9097410" cy="4637412"/>
          </a:xfrm>
        </p:spPr>
      </p:pic>
    </p:spTree>
    <p:extLst>
      <p:ext uri="{BB962C8B-B14F-4D97-AF65-F5344CB8AC3E}">
        <p14:creationId xmlns:p14="http://schemas.microsoft.com/office/powerpoint/2010/main" val="4027607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Ödev4.png </a:t>
            </a:r>
            <a:r>
              <a:rPr lang="tr-TR" dirty="0" err="1"/>
              <a:t>output</a:t>
            </a:r>
            <a:endParaRPr lang="tr-TR" dirty="0"/>
          </a:p>
        </p:txBody>
      </p:sp>
      <p:pic>
        <p:nvPicPr>
          <p:cNvPr id="5" name="Content Placeholder 4">
            <a:extLst>
              <a:ext uri="{FF2B5EF4-FFF2-40B4-BE49-F238E27FC236}">
                <a16:creationId xmlns:a16="http://schemas.microsoft.com/office/drawing/2014/main" id="{EEC5BF95-C45D-4118-BF2A-CF824C5AF0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356" y="2343636"/>
            <a:ext cx="8131245" cy="1691787"/>
          </a:xfrm>
        </p:spPr>
      </p:pic>
    </p:spTree>
    <p:extLst>
      <p:ext uri="{BB962C8B-B14F-4D97-AF65-F5344CB8AC3E}">
        <p14:creationId xmlns:p14="http://schemas.microsoft.com/office/powerpoint/2010/main" val="3030174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Ödev5.png </a:t>
            </a:r>
            <a:r>
              <a:rPr lang="tr-TR" dirty="0" err="1"/>
              <a:t>output</a:t>
            </a:r>
            <a:endParaRPr lang="tr-TR" dirty="0"/>
          </a:p>
        </p:txBody>
      </p:sp>
      <p:pic>
        <p:nvPicPr>
          <p:cNvPr id="9" name="Content Placeholder 8">
            <a:extLst>
              <a:ext uri="{FF2B5EF4-FFF2-40B4-BE49-F238E27FC236}">
                <a16:creationId xmlns:a16="http://schemas.microsoft.com/office/drawing/2014/main" id="{5F5C3B51-B9F7-41FB-BEDF-0393C57F98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450" y="1966577"/>
            <a:ext cx="4903940" cy="4069433"/>
          </a:xfrm>
        </p:spPr>
      </p:pic>
    </p:spTree>
    <p:extLst>
      <p:ext uri="{BB962C8B-B14F-4D97-AF65-F5344CB8AC3E}">
        <p14:creationId xmlns:p14="http://schemas.microsoft.com/office/powerpoint/2010/main" val="3004160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Ödev6.png </a:t>
            </a:r>
            <a:r>
              <a:rPr lang="tr-TR" dirty="0" err="1"/>
              <a:t>output</a:t>
            </a:r>
            <a:endParaRPr lang="tr-TR" dirty="0"/>
          </a:p>
        </p:txBody>
      </p:sp>
      <p:pic>
        <p:nvPicPr>
          <p:cNvPr id="5" name="Content Placeholder 4">
            <a:extLst>
              <a:ext uri="{FF2B5EF4-FFF2-40B4-BE49-F238E27FC236}">
                <a16:creationId xmlns:a16="http://schemas.microsoft.com/office/drawing/2014/main" id="{960D50E6-2A45-4121-AC0A-6DEC8AABB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061" y="1873042"/>
            <a:ext cx="4816990" cy="3512627"/>
          </a:xfrm>
        </p:spPr>
      </p:pic>
    </p:spTree>
    <p:extLst>
      <p:ext uri="{BB962C8B-B14F-4D97-AF65-F5344CB8AC3E}">
        <p14:creationId xmlns:p14="http://schemas.microsoft.com/office/powerpoint/2010/main" val="2878437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61E4-4F69-4C5E-AFB5-E0A14CC03A02}"/>
              </a:ext>
            </a:extLst>
          </p:cNvPr>
          <p:cNvSpPr>
            <a:spLocks noGrp="1"/>
          </p:cNvSpPr>
          <p:nvPr>
            <p:ph type="title"/>
          </p:nvPr>
        </p:nvSpPr>
        <p:spPr/>
        <p:txBody>
          <a:bodyPr/>
          <a:lstStyle/>
          <a:p>
            <a:r>
              <a:rPr lang="tr-TR" dirty="0" err="1"/>
              <a:t>Display:none</a:t>
            </a:r>
            <a:r>
              <a:rPr lang="tr-TR" dirty="0"/>
              <a:t> ve </a:t>
            </a:r>
            <a:r>
              <a:rPr lang="tr-TR" dirty="0" err="1"/>
              <a:t>Visibility:hidden</a:t>
            </a:r>
            <a:r>
              <a:rPr lang="tr-TR" dirty="0"/>
              <a:t> arasındaki fark nedir?</a:t>
            </a:r>
          </a:p>
        </p:txBody>
      </p:sp>
      <p:sp>
        <p:nvSpPr>
          <p:cNvPr id="3" name="Content Placeholder 2">
            <a:extLst>
              <a:ext uri="{FF2B5EF4-FFF2-40B4-BE49-F238E27FC236}">
                <a16:creationId xmlns:a16="http://schemas.microsoft.com/office/drawing/2014/main" id="{B57D0AF3-15B3-4305-9130-3B88E1A9F148}"/>
              </a:ext>
            </a:extLst>
          </p:cNvPr>
          <p:cNvSpPr>
            <a:spLocks noGrp="1"/>
          </p:cNvSpPr>
          <p:nvPr>
            <p:ph idx="1"/>
          </p:nvPr>
        </p:nvSpPr>
        <p:spPr>
          <a:xfrm>
            <a:off x="838200" y="1825625"/>
            <a:ext cx="10515600" cy="3110269"/>
          </a:xfrm>
        </p:spPr>
        <p:txBody>
          <a:bodyPr/>
          <a:lstStyle/>
          <a:p>
            <a:r>
              <a:rPr lang="tr-TR" dirty="0" err="1"/>
              <a:t>Display:none</a:t>
            </a:r>
            <a:r>
              <a:rPr lang="tr-TR" dirty="0"/>
              <a:t>, söz konusu etiketin sayfada hiç görünmeyeceği anlamına gelir (yine de bununla </a:t>
            </a:r>
            <a:r>
              <a:rPr lang="tr-TR" dirty="0" err="1"/>
              <a:t>dom</a:t>
            </a:r>
            <a:r>
              <a:rPr lang="tr-TR" dirty="0"/>
              <a:t> üzerinden etkileşime girebilirsiniz). Diğer etiketler arasında bunun için herhangi bir boşluk bırakılmayacaktır.</a:t>
            </a:r>
          </a:p>
          <a:p>
            <a:r>
              <a:rPr lang="tr-TR" dirty="0" err="1"/>
              <a:t>Visibility:hidden</a:t>
            </a:r>
            <a:r>
              <a:rPr lang="tr-TR" dirty="0"/>
              <a:t>, </a:t>
            </a:r>
            <a:r>
              <a:rPr lang="tr-TR" dirty="0" err="1"/>
              <a:t>display:none'dan</a:t>
            </a:r>
            <a:r>
              <a:rPr lang="tr-TR" dirty="0"/>
              <a:t> farklı olarak etiketin görünür olmadığı, ancak sayfada bunun için yer ayrıldığı anlamına gelir. Etiket işlenir, sadece sayfada görünmez.</a:t>
            </a:r>
          </a:p>
        </p:txBody>
      </p:sp>
    </p:spTree>
    <p:extLst>
      <p:ext uri="{BB962C8B-B14F-4D97-AF65-F5344CB8AC3E}">
        <p14:creationId xmlns:p14="http://schemas.microsoft.com/office/powerpoint/2010/main" val="2558524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err="1"/>
              <a:t>Pseudo</a:t>
            </a:r>
            <a:r>
              <a:rPr lang="tr-TR" dirty="0"/>
              <a:t>-Class ve </a:t>
            </a:r>
            <a:r>
              <a:rPr lang="tr-TR" dirty="0" err="1"/>
              <a:t>Pseudo</a:t>
            </a:r>
            <a:r>
              <a:rPr lang="tr-TR" dirty="0"/>
              <a:t>-Element nedir?</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lstStyle/>
          <a:p>
            <a:r>
              <a:rPr lang="tr-TR" b="1" dirty="0"/>
              <a:t>Bir CSS </a:t>
            </a:r>
            <a:r>
              <a:rPr lang="tr-TR" b="1" dirty="0" err="1"/>
              <a:t>Pseudo</a:t>
            </a:r>
            <a:r>
              <a:rPr lang="tr-TR" b="1" dirty="0"/>
              <a:t>-Class, seçili öğe(</a:t>
            </a:r>
            <a:r>
              <a:rPr lang="tr-TR" b="1" dirty="0" err="1"/>
              <a:t>ler</a:t>
            </a:r>
            <a:r>
              <a:rPr lang="tr-TR" b="1" dirty="0"/>
              <a:t>)in özel durumunu belirten bir seçiciye eklenen bir anahtar sözcüktür. Örneğin, :</a:t>
            </a:r>
            <a:r>
              <a:rPr lang="tr-TR" b="1" dirty="0" err="1"/>
              <a:t>hover</a:t>
            </a:r>
            <a:r>
              <a:rPr lang="tr-TR" b="1" dirty="0"/>
              <a:t>, kullanıcının işaretçisi üzerine geldiğinde bir düğmenin rengini değiştirmek için kullanılabilir.</a:t>
            </a:r>
          </a:p>
          <a:p>
            <a:r>
              <a:rPr lang="tr-TR" b="1" dirty="0" err="1"/>
              <a:t>Pseudo-Classlar</a:t>
            </a:r>
            <a:r>
              <a:rPr lang="tr-TR" b="1" dirty="0"/>
              <a:t>, bir öğeye yalnızca belge ağacının içeriğiyle ilgili olarak değil, aynı zamanda gezgin geçmişi, içeriğinin durumu veya farenin konumu gibi dış etkenlerle ilişkili olarak bir stil uygulamanıza izin verir.</a:t>
            </a:r>
          </a:p>
          <a:p>
            <a:r>
              <a:rPr lang="tr-TR" dirty="0"/>
              <a:t>CSS </a:t>
            </a:r>
            <a:r>
              <a:rPr lang="tr-TR" dirty="0" err="1"/>
              <a:t>Pseudo</a:t>
            </a:r>
            <a:r>
              <a:rPr lang="tr-TR" dirty="0"/>
              <a:t>-Element, seçili öğelerin belirli bir bölümünü stilize etmenize olanak tanıyan bir seçiciye eklenen bir anahtar sözcüktür.</a:t>
            </a:r>
          </a:p>
        </p:txBody>
      </p:sp>
    </p:spTree>
    <p:extLst>
      <p:ext uri="{BB962C8B-B14F-4D97-AF65-F5344CB8AC3E}">
        <p14:creationId xmlns:p14="http://schemas.microsoft.com/office/powerpoint/2010/main" val="384520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a:xfrm>
            <a:off x="838200" y="2766218"/>
            <a:ext cx="10515600" cy="1325563"/>
          </a:xfrm>
        </p:spPr>
        <p:txBody>
          <a:bodyPr/>
          <a:lstStyle/>
          <a:p>
            <a:pPr algn="ctr"/>
            <a:r>
              <a:rPr lang="tr-TR" dirty="0"/>
              <a:t>Front-</a:t>
            </a:r>
            <a:r>
              <a:rPr lang="tr-TR" dirty="0" err="1"/>
              <a:t>End</a:t>
            </a:r>
            <a:r>
              <a:rPr lang="tr-TR" dirty="0"/>
              <a:t> Ödevleri</a:t>
            </a:r>
          </a:p>
        </p:txBody>
      </p:sp>
    </p:spTree>
    <p:extLst>
      <p:ext uri="{BB962C8B-B14F-4D97-AF65-F5344CB8AC3E}">
        <p14:creationId xmlns:p14="http://schemas.microsoft.com/office/powerpoint/2010/main" val="90196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a:t>CSS </a:t>
            </a:r>
            <a:r>
              <a:rPr lang="tr-TR" dirty="0" err="1"/>
              <a:t>Selectors</a:t>
            </a:r>
            <a:r>
              <a:rPr lang="tr-TR" dirty="0"/>
              <a:t>-I</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lstStyle/>
          <a:p>
            <a:r>
              <a:rPr lang="tr-TR" dirty="0"/>
              <a:t>" " (boşluk) birleştiricisi, ilk öğenin soyundan gelen düğümleri seçer. Sözdizimi: A B Örnek: div yayılma, bir &lt;div&gt; öğesi içindeki tüm &lt;</a:t>
            </a:r>
            <a:r>
              <a:rPr lang="tr-TR" dirty="0" err="1"/>
              <a:t>span</a:t>
            </a:r>
            <a:r>
              <a:rPr lang="tr-TR" dirty="0"/>
              <a:t>&gt; öğeleriyle eşleşir.</a:t>
            </a:r>
          </a:p>
          <a:p>
            <a:r>
              <a:rPr lang="tr-TR" dirty="0"/>
              <a:t>&gt; birleştirici, ilk öğenin doğrudan çocukları olan düğümleri seçer. Sözdizimi: A &gt; B Örnek: </a:t>
            </a:r>
            <a:r>
              <a:rPr lang="tr-TR" dirty="0" err="1"/>
              <a:t>ul</a:t>
            </a:r>
            <a:r>
              <a:rPr lang="tr-TR" dirty="0"/>
              <a:t> &gt; </a:t>
            </a:r>
            <a:r>
              <a:rPr lang="tr-TR" dirty="0" err="1"/>
              <a:t>li</a:t>
            </a:r>
            <a:r>
              <a:rPr lang="tr-TR" dirty="0"/>
              <a:t>, doğrudan bir &lt;</a:t>
            </a:r>
            <a:r>
              <a:rPr lang="tr-TR" dirty="0" err="1"/>
              <a:t>ul</a:t>
            </a:r>
            <a:r>
              <a:rPr lang="tr-TR" dirty="0"/>
              <a:t>&gt; öğesinin içine yerleştirilmiş tüm &lt;</a:t>
            </a:r>
            <a:r>
              <a:rPr lang="tr-TR" dirty="0" err="1"/>
              <a:t>li</a:t>
            </a:r>
            <a:r>
              <a:rPr lang="tr-TR" dirty="0"/>
              <a:t>&gt; öğeleriyle eşleşir.</a:t>
            </a:r>
          </a:p>
          <a:p>
            <a:r>
              <a:rPr lang="tr-TR" dirty="0"/>
              <a:t>~ birleştirici kardeşleri seçer. Bu, ikinci öğenin birinciyi takip ettiği (mutlaka hemen olmasa da) ve her ikisinin de aynı ebeveyni paylaştığı anlamına gelir. Sözdizimi: A ~ B Örnek: p ~ </a:t>
            </a:r>
            <a:r>
              <a:rPr lang="tr-TR" dirty="0" err="1"/>
              <a:t>span</a:t>
            </a:r>
            <a:r>
              <a:rPr lang="tr-TR" dirty="0"/>
              <a:t>, bir &lt;p&gt;'</a:t>
            </a:r>
            <a:r>
              <a:rPr lang="tr-TR" dirty="0" err="1"/>
              <a:t>yi</a:t>
            </a:r>
            <a:r>
              <a:rPr lang="tr-TR" dirty="0"/>
              <a:t> izleyen tüm &lt;</a:t>
            </a:r>
            <a:r>
              <a:rPr lang="tr-TR" dirty="0" err="1"/>
              <a:t>span</a:t>
            </a:r>
            <a:r>
              <a:rPr lang="tr-TR" dirty="0"/>
              <a:t>&gt; öğeleriyle eşleşir, hemen olsun ya da olmasın.</a:t>
            </a:r>
          </a:p>
        </p:txBody>
      </p:sp>
    </p:spTree>
    <p:extLst>
      <p:ext uri="{BB962C8B-B14F-4D97-AF65-F5344CB8AC3E}">
        <p14:creationId xmlns:p14="http://schemas.microsoft.com/office/powerpoint/2010/main" val="2521724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a:t>CSS </a:t>
            </a:r>
            <a:r>
              <a:rPr lang="tr-TR" dirty="0" err="1"/>
              <a:t>Selectors</a:t>
            </a:r>
            <a:r>
              <a:rPr lang="tr-TR" dirty="0"/>
              <a:t>-II</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lstStyle/>
          <a:p>
            <a:r>
              <a:rPr lang="tr-TR" dirty="0"/>
              <a:t>+ birleştiricisi, yalnızca ilk öğeyi hemen takip ederse ikinci öğeyle eşleşir. Sözdizimi: A + B Örnek: h2 + p, bir &lt;h2&gt; öğesinin hemen ardından gelen tüm &lt;p&gt; öğeleriyle eşleşir.</a:t>
            </a:r>
          </a:p>
          <a:p>
            <a:r>
              <a:rPr lang="tr-TR" dirty="0"/>
              <a:t>, seçici, eşleşen tüm düğümleri seçen bir gruplama yöntemidir. Sözdizimi: A, B Örnek: div, </a:t>
            </a:r>
            <a:r>
              <a:rPr lang="tr-TR" dirty="0" err="1"/>
              <a:t>span</a:t>
            </a:r>
            <a:r>
              <a:rPr lang="tr-TR" dirty="0"/>
              <a:t> hem &lt;</a:t>
            </a:r>
            <a:r>
              <a:rPr lang="tr-TR" dirty="0" err="1"/>
              <a:t>span</a:t>
            </a:r>
            <a:r>
              <a:rPr lang="tr-TR" dirty="0"/>
              <a:t>&gt; hem de &lt;div&gt; öğeleriyle eşleşir.</a:t>
            </a:r>
          </a:p>
        </p:txBody>
      </p:sp>
    </p:spTree>
    <p:extLst>
      <p:ext uri="{BB962C8B-B14F-4D97-AF65-F5344CB8AC3E}">
        <p14:creationId xmlns:p14="http://schemas.microsoft.com/office/powerpoint/2010/main" val="1025004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err="1"/>
              <a:t>box-sizing</a:t>
            </a:r>
            <a:r>
              <a:rPr lang="tr-TR" dirty="0"/>
              <a:t> nedir? </a:t>
            </a:r>
            <a:r>
              <a:rPr lang="tr-TR" dirty="0" err="1"/>
              <a:t>border-box</a:t>
            </a:r>
            <a:r>
              <a:rPr lang="tr-TR" dirty="0"/>
              <a:t> ve </a:t>
            </a:r>
            <a:r>
              <a:rPr lang="tr-TR" dirty="0" err="1"/>
              <a:t>content-box</a:t>
            </a:r>
            <a:r>
              <a:rPr lang="tr-TR" dirty="0"/>
              <a:t> nelerdir?</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normAutofit fontScale="92500"/>
          </a:bodyPr>
          <a:lstStyle/>
          <a:p>
            <a:pPr fontAlgn="base"/>
            <a:r>
              <a:rPr lang="tr-TR" dirty="0" err="1"/>
              <a:t>CSS’te</a:t>
            </a:r>
            <a:r>
              <a:rPr lang="tr-TR" dirty="0"/>
              <a:t> kutu modelinde her elementin bir </a:t>
            </a:r>
            <a:r>
              <a:rPr lang="tr-TR" b="1" dirty="0" err="1"/>
              <a:t>margin</a:t>
            </a:r>
            <a:r>
              <a:rPr lang="tr-TR" dirty="0"/>
              <a:t> değeri, bir </a:t>
            </a:r>
            <a:r>
              <a:rPr lang="tr-TR" b="1" dirty="0" err="1"/>
              <a:t>border</a:t>
            </a:r>
            <a:r>
              <a:rPr lang="tr-TR" dirty="0"/>
              <a:t> değeri, bir </a:t>
            </a:r>
            <a:r>
              <a:rPr lang="tr-TR" b="1" dirty="0" err="1"/>
              <a:t>padding</a:t>
            </a:r>
            <a:r>
              <a:rPr lang="tr-TR" dirty="0"/>
              <a:t> değeri ve de en sonunda </a:t>
            </a:r>
            <a:r>
              <a:rPr lang="tr-TR" b="1" dirty="0"/>
              <a:t>içeriği</a:t>
            </a:r>
            <a:r>
              <a:rPr lang="tr-TR" dirty="0"/>
              <a:t> bulunur.</a:t>
            </a:r>
          </a:p>
          <a:p>
            <a:pPr fontAlgn="base"/>
            <a:r>
              <a:rPr lang="tr-TR" b="1" dirty="0" err="1"/>
              <a:t>box-sizing</a:t>
            </a:r>
            <a:r>
              <a:rPr lang="tr-TR" b="1" dirty="0"/>
              <a:t> </a:t>
            </a:r>
            <a:r>
              <a:rPr lang="tr-TR" dirty="0"/>
              <a:t>ise elementin içeriğinin </a:t>
            </a:r>
            <a:r>
              <a:rPr lang="tr-TR" b="1" dirty="0"/>
              <a:t>genişlik</a:t>
            </a:r>
            <a:r>
              <a:rPr lang="tr-TR" dirty="0"/>
              <a:t> ve </a:t>
            </a:r>
            <a:r>
              <a:rPr lang="tr-TR" b="1" dirty="0"/>
              <a:t>yükseklik</a:t>
            </a:r>
            <a:r>
              <a:rPr lang="tr-TR" dirty="0"/>
              <a:t> değerlerinin neresi referans alınarak belirlenmesini sağlar. </a:t>
            </a:r>
          </a:p>
          <a:p>
            <a:pPr fontAlgn="base"/>
            <a:r>
              <a:rPr lang="tr-TR" dirty="0" err="1"/>
              <a:t>box-sizing</a:t>
            </a:r>
            <a:r>
              <a:rPr lang="tr-TR" dirty="0"/>
              <a:t> </a:t>
            </a:r>
            <a:r>
              <a:rPr lang="tr-TR" dirty="0" err="1"/>
              <a:t>initial</a:t>
            </a:r>
            <a:r>
              <a:rPr lang="tr-TR" dirty="0"/>
              <a:t> ve </a:t>
            </a:r>
            <a:r>
              <a:rPr lang="tr-TR" dirty="0" err="1"/>
              <a:t>inherit</a:t>
            </a:r>
            <a:r>
              <a:rPr lang="tr-TR" dirty="0"/>
              <a:t> haricinde 2 adet değer alır. Bu değerler ve anlamları şu şekilde vuku bulmaktadır;</a:t>
            </a:r>
          </a:p>
          <a:p>
            <a:pPr fontAlgn="base"/>
            <a:r>
              <a:rPr lang="tr-TR" dirty="0" err="1"/>
              <a:t>border-box</a:t>
            </a:r>
            <a:r>
              <a:rPr lang="tr-TR" dirty="0"/>
              <a:t> : elementin genişlik ve yüksekliğine </a:t>
            </a:r>
            <a:r>
              <a:rPr lang="tr-TR" dirty="0" err="1"/>
              <a:t>border</a:t>
            </a:r>
            <a:r>
              <a:rPr lang="tr-TR" dirty="0"/>
              <a:t> ve </a:t>
            </a:r>
            <a:r>
              <a:rPr lang="tr-TR" dirty="0" err="1"/>
              <a:t>padding</a:t>
            </a:r>
            <a:r>
              <a:rPr lang="tr-TR" dirty="0"/>
              <a:t> değerleri dahildir.</a:t>
            </a:r>
          </a:p>
          <a:p>
            <a:pPr fontAlgn="base"/>
            <a:r>
              <a:rPr lang="tr-TR" dirty="0" err="1"/>
              <a:t>content-box</a:t>
            </a:r>
            <a:r>
              <a:rPr lang="tr-TR" dirty="0"/>
              <a:t> : elementin genişlik ve yüksekliğine </a:t>
            </a:r>
            <a:r>
              <a:rPr lang="tr-TR" dirty="0" err="1"/>
              <a:t>border</a:t>
            </a:r>
            <a:r>
              <a:rPr lang="tr-TR" dirty="0"/>
              <a:t> ve </a:t>
            </a:r>
            <a:r>
              <a:rPr lang="tr-TR" dirty="0" err="1"/>
              <a:t>padding</a:t>
            </a:r>
            <a:r>
              <a:rPr lang="tr-TR" dirty="0"/>
              <a:t> değerleri dahil değildir.</a:t>
            </a:r>
          </a:p>
          <a:p>
            <a:endParaRPr lang="tr-TR" dirty="0"/>
          </a:p>
        </p:txBody>
      </p:sp>
    </p:spTree>
    <p:extLst>
      <p:ext uri="{BB962C8B-B14F-4D97-AF65-F5344CB8AC3E}">
        <p14:creationId xmlns:p14="http://schemas.microsoft.com/office/powerpoint/2010/main" val="375207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FCD5-77C1-4871-9D73-A08ED99F4345}"/>
              </a:ext>
            </a:extLst>
          </p:cNvPr>
          <p:cNvSpPr>
            <a:spLocks noGrp="1"/>
          </p:cNvSpPr>
          <p:nvPr>
            <p:ph type="title"/>
          </p:nvPr>
        </p:nvSpPr>
        <p:spPr/>
        <p:txBody>
          <a:bodyPr/>
          <a:lstStyle/>
          <a:p>
            <a:r>
              <a:rPr lang="tr-TR" dirty="0" err="1"/>
              <a:t>Integrity</a:t>
            </a:r>
            <a:r>
              <a:rPr lang="tr-TR" dirty="0"/>
              <a:t> ve </a:t>
            </a:r>
            <a:r>
              <a:rPr lang="tr-TR" dirty="0" err="1"/>
              <a:t>Crossorigin</a:t>
            </a:r>
            <a:r>
              <a:rPr lang="tr-TR" dirty="0"/>
              <a:t> nedir?</a:t>
            </a:r>
          </a:p>
        </p:txBody>
      </p:sp>
      <p:sp>
        <p:nvSpPr>
          <p:cNvPr id="3" name="Content Placeholder 2">
            <a:extLst>
              <a:ext uri="{FF2B5EF4-FFF2-40B4-BE49-F238E27FC236}">
                <a16:creationId xmlns:a16="http://schemas.microsoft.com/office/drawing/2014/main" id="{56D620E3-B2F1-4E6C-9145-4F0A18D14D5A}"/>
              </a:ext>
            </a:extLst>
          </p:cNvPr>
          <p:cNvSpPr>
            <a:spLocks noGrp="1"/>
          </p:cNvSpPr>
          <p:nvPr>
            <p:ph idx="1"/>
          </p:nvPr>
        </p:nvSpPr>
        <p:spPr/>
        <p:txBody>
          <a:bodyPr>
            <a:normAutofit fontScale="85000" lnSpcReduction="10000"/>
          </a:bodyPr>
          <a:lstStyle/>
          <a:p>
            <a:r>
              <a:rPr lang="tr-TR" dirty="0" err="1"/>
              <a:t>Integrity</a:t>
            </a:r>
            <a:r>
              <a:rPr lang="tr-TR" dirty="0"/>
              <a:t> </a:t>
            </a:r>
            <a:r>
              <a:rPr lang="tr-TR" dirty="0" err="1"/>
              <a:t>attribute’u</a:t>
            </a:r>
            <a:r>
              <a:rPr lang="tr-TR" dirty="0"/>
              <a:t> kullanmanın ana noktası, ağ güvenliğini artırmaktır. Kullanıcılar, CDN sunucularından birine dayalı bir web sitesine tarayıcı üzerinden ilk kez bağlanırken, yüklenen verilerin kaynağının kötü amaçlı olup olmadığını doğrulayamazlar. Teknik olarak, </a:t>
            </a:r>
            <a:r>
              <a:rPr lang="tr-TR" dirty="0" err="1"/>
              <a:t>Integrity</a:t>
            </a:r>
            <a:r>
              <a:rPr lang="tr-TR" dirty="0"/>
              <a:t> </a:t>
            </a:r>
            <a:r>
              <a:rPr lang="tr-TR" dirty="0" err="1"/>
              <a:t>attribute</a:t>
            </a:r>
            <a:r>
              <a:rPr lang="tr-TR" dirty="0"/>
              <a:t> tam da bu konuda yardımcı olur - veri kaynağının doğru şekilde doğrulanmasını sağlar. Yani sadece tarayıcının doğru kaynak dosyadaki sayıları CDN sunucusunda bulunan kaynak dosyanın talep ettiği miktarlarla doğrulamasını sağlar. </a:t>
            </a:r>
          </a:p>
          <a:p>
            <a:r>
              <a:rPr lang="tr-TR" dirty="0" err="1"/>
              <a:t>Crossorigin</a:t>
            </a:r>
            <a:r>
              <a:rPr lang="tr-TR" dirty="0"/>
              <a:t> </a:t>
            </a:r>
            <a:r>
              <a:rPr lang="tr-TR" dirty="0" err="1"/>
              <a:t>attribute</a:t>
            </a:r>
            <a:r>
              <a:rPr lang="tr-TR" dirty="0"/>
              <a:t> ise geliştiricilerin CDN performans oranlarını optimize etmesine yardımcı olurken aynı zamanda web sitesi kodunu kötü amaçlı komut dosyalarından korur. 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ağ dolandırıcılarının adresleri kolayca değiştirebileceği belirli bir CDN sunucusuna siteyi ilk yüklediğinizde kullanıcı verilerinin sızmasını önler.</a:t>
            </a:r>
          </a:p>
          <a:p>
            <a:endParaRPr lang="tr-TR" dirty="0"/>
          </a:p>
        </p:txBody>
      </p:sp>
    </p:spTree>
    <p:extLst>
      <p:ext uri="{BB962C8B-B14F-4D97-AF65-F5344CB8AC3E}">
        <p14:creationId xmlns:p14="http://schemas.microsoft.com/office/powerpoint/2010/main" val="3104064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B621-787E-4E66-BB30-5DA54F1A1D35}"/>
              </a:ext>
            </a:extLst>
          </p:cNvPr>
          <p:cNvSpPr>
            <a:spLocks noGrp="1"/>
          </p:cNvSpPr>
          <p:nvPr>
            <p:ph type="title"/>
          </p:nvPr>
        </p:nvSpPr>
        <p:spPr/>
        <p:txBody>
          <a:bodyPr/>
          <a:lstStyle/>
          <a:p>
            <a:r>
              <a:rPr lang="tr-TR" dirty="0"/>
              <a:t>Ödev 1:</a:t>
            </a:r>
          </a:p>
        </p:txBody>
      </p:sp>
      <p:sp>
        <p:nvSpPr>
          <p:cNvPr id="3" name="Content Placeholder 2">
            <a:extLst>
              <a:ext uri="{FF2B5EF4-FFF2-40B4-BE49-F238E27FC236}">
                <a16:creationId xmlns:a16="http://schemas.microsoft.com/office/drawing/2014/main" id="{07FF9F59-E6D8-4B90-8563-BCBE680DB558}"/>
              </a:ext>
            </a:extLst>
          </p:cNvPr>
          <p:cNvSpPr>
            <a:spLocks noGrp="1"/>
          </p:cNvSpPr>
          <p:nvPr>
            <p:ph idx="1"/>
          </p:nvPr>
        </p:nvSpPr>
        <p:spPr/>
        <p:txBody>
          <a:bodyPr/>
          <a:lstStyle/>
          <a:p>
            <a:r>
              <a:rPr lang="tr-TR" dirty="0"/>
              <a:t>URL ve URI arasındaki farklar nelerdir?</a:t>
            </a:r>
          </a:p>
          <a:p>
            <a:r>
              <a:rPr lang="tr-TR" dirty="0"/>
              <a:t>NPM nedir?</a:t>
            </a:r>
          </a:p>
          <a:p>
            <a:r>
              <a:rPr lang="tr-TR" dirty="0"/>
              <a:t>Node.js nedir?</a:t>
            </a:r>
          </a:p>
          <a:p>
            <a:r>
              <a:rPr lang="tr-TR" dirty="0"/>
              <a:t>HTTP yapısı nedir?</a:t>
            </a:r>
          </a:p>
          <a:p>
            <a:r>
              <a:rPr lang="tr-TR" dirty="0"/>
              <a:t>Neden Java8</a:t>
            </a:r>
          </a:p>
          <a:p>
            <a:endParaRPr lang="tr-TR" dirty="0"/>
          </a:p>
          <a:p>
            <a:endParaRPr lang="tr-TR" dirty="0"/>
          </a:p>
        </p:txBody>
      </p:sp>
    </p:spTree>
    <p:extLst>
      <p:ext uri="{BB962C8B-B14F-4D97-AF65-F5344CB8AC3E}">
        <p14:creationId xmlns:p14="http://schemas.microsoft.com/office/powerpoint/2010/main" val="2490451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a:t>URI ve URL Arasındaki Farklar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a:xfrm>
            <a:off x="838200" y="1825625"/>
            <a:ext cx="10515600" cy="3726089"/>
          </a:xfrm>
        </p:spPr>
        <p:txBody>
          <a:bodyPr/>
          <a:lstStyle/>
          <a:p>
            <a:r>
              <a:rPr lang="tr-TR" b="1" dirty="0"/>
              <a:t>URI: </a:t>
            </a:r>
            <a:r>
              <a:rPr lang="tr-TR" dirty="0" err="1"/>
              <a:t>UnIform</a:t>
            </a:r>
            <a:r>
              <a:rPr lang="tr-TR" dirty="0"/>
              <a:t> Resource </a:t>
            </a:r>
            <a:r>
              <a:rPr lang="tr-TR" dirty="0" err="1"/>
              <a:t>IdentIfIer</a:t>
            </a:r>
            <a:r>
              <a:rPr lang="tr-TR" dirty="0"/>
              <a:t> teriminin kısaltılmış halidir. İnternet’te bir kaynağın tam yerine işaret eden (belge veya resim gibi), standart bir formata uygun bir karakter dizgisidir. Bir URL’in altında bulunan bir kaynağın tam yoluna işaret eder. </a:t>
            </a:r>
          </a:p>
          <a:p>
            <a:r>
              <a:rPr lang="tr-TR" b="1" dirty="0"/>
              <a:t>URL:</a:t>
            </a:r>
            <a:r>
              <a:rPr lang="tr-TR" dirty="0"/>
              <a:t> </a:t>
            </a:r>
            <a:r>
              <a:rPr lang="tr-TR" dirty="0" err="1"/>
              <a:t>UnIform</a:t>
            </a:r>
            <a:r>
              <a:rPr lang="tr-TR" dirty="0"/>
              <a:t> Resource </a:t>
            </a:r>
            <a:r>
              <a:rPr lang="tr-TR" dirty="0" err="1"/>
              <a:t>Locator</a:t>
            </a:r>
            <a:r>
              <a:rPr lang="tr-TR" dirty="0"/>
              <a:t> teriminin kısaltılmış halidir. Türkçeye doğrudan çevrildiğinde Birörnek Kaynak </a:t>
            </a:r>
            <a:r>
              <a:rPr lang="tr-TR" dirty="0" err="1"/>
              <a:t>Konumlayıcı</a:t>
            </a:r>
            <a:r>
              <a:rPr lang="tr-TR" dirty="0"/>
              <a:t> ya da Tekdüzen Kaynak Bulucu şeklinde çevrilebilir. İnternet’te bir kaynağın yerine işaret eden (belge veya resim gibi), standart bir formata uygun bir karakter dizgisidir.</a:t>
            </a:r>
          </a:p>
          <a:p>
            <a:endParaRPr lang="tr-TR" dirty="0"/>
          </a:p>
        </p:txBody>
      </p:sp>
    </p:spTree>
    <p:extLst>
      <p:ext uri="{BB962C8B-B14F-4D97-AF65-F5344CB8AC3E}">
        <p14:creationId xmlns:p14="http://schemas.microsoft.com/office/powerpoint/2010/main" val="916939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b="1" dirty="0"/>
              <a:t>NPM Nedir ?	</a:t>
            </a:r>
            <a:endParaRPr lang="tr-TR"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fontScale="77500" lnSpcReduction="20000"/>
          </a:bodyPr>
          <a:lstStyle/>
          <a:p>
            <a:r>
              <a:rPr lang="tr-TR" dirty="0" err="1"/>
              <a:t>Npm</a:t>
            </a:r>
            <a:r>
              <a:rPr lang="tr-TR" dirty="0"/>
              <a:t>; </a:t>
            </a:r>
            <a:r>
              <a:rPr lang="tr-TR" b="1" dirty="0" err="1"/>
              <a:t>N</a:t>
            </a:r>
            <a:r>
              <a:rPr lang="tr-TR" dirty="0" err="1"/>
              <a:t>ode</a:t>
            </a:r>
            <a:r>
              <a:rPr lang="tr-TR" dirty="0"/>
              <a:t> </a:t>
            </a:r>
            <a:r>
              <a:rPr lang="tr-TR" b="1" dirty="0" err="1"/>
              <a:t>P</a:t>
            </a:r>
            <a:r>
              <a:rPr lang="tr-TR" dirty="0" err="1"/>
              <a:t>ackage</a:t>
            </a:r>
            <a:r>
              <a:rPr lang="tr-TR" dirty="0"/>
              <a:t> </a:t>
            </a:r>
            <a:r>
              <a:rPr lang="tr-TR" b="1" dirty="0"/>
              <a:t>M</a:t>
            </a:r>
            <a:r>
              <a:rPr lang="tr-TR" dirty="0"/>
              <a:t>anager ya da </a:t>
            </a:r>
            <a:r>
              <a:rPr lang="tr-TR" dirty="0" err="1"/>
              <a:t>Node</a:t>
            </a:r>
            <a:r>
              <a:rPr lang="tr-TR" dirty="0"/>
              <a:t> </a:t>
            </a:r>
            <a:r>
              <a:rPr lang="tr-TR" dirty="0" err="1"/>
              <a:t>Packaged</a:t>
            </a:r>
            <a:r>
              <a:rPr lang="tr-TR" dirty="0"/>
              <a:t> </a:t>
            </a:r>
            <a:r>
              <a:rPr lang="tr-TR" dirty="0" err="1"/>
              <a:t>Modules</a:t>
            </a:r>
            <a:r>
              <a:rPr lang="tr-TR" dirty="0"/>
              <a:t> olarak da denmektedir. </a:t>
            </a:r>
            <a:r>
              <a:rPr lang="tr-TR" u="sng" dirty="0">
                <a:hlinkClick r:id="rId2"/>
              </a:rPr>
              <a:t>Isaac Z. </a:t>
            </a:r>
            <a:r>
              <a:rPr lang="tr-TR" u="sng" dirty="0" err="1">
                <a:hlinkClick r:id="rId2"/>
              </a:rPr>
              <a:t>Schlueter</a:t>
            </a:r>
            <a:r>
              <a:rPr lang="tr-TR" dirty="0"/>
              <a:t> tarafından tamamen </a:t>
            </a:r>
            <a:r>
              <a:rPr lang="tr-TR" dirty="0" err="1"/>
              <a:t>javascript</a:t>
            </a:r>
            <a:r>
              <a:rPr lang="tr-TR" dirty="0"/>
              <a:t> dili kullanılarak geliştirilmiştir.</a:t>
            </a:r>
          </a:p>
          <a:p>
            <a:r>
              <a:rPr lang="tr-TR" dirty="0" err="1"/>
              <a:t>Npm</a:t>
            </a:r>
            <a:r>
              <a:rPr lang="tr-TR" dirty="0"/>
              <a:t> temel olarak 3. parti yazılımları yüklemeyi sağlayan bir araçtır. Kendi sitesindeki açıklama ise aşağıdaki gibidir.</a:t>
            </a:r>
          </a:p>
          <a:p>
            <a:r>
              <a:rPr lang="en-US" dirty="0"/>
              <a:t>“</a:t>
            </a:r>
            <a:r>
              <a:rPr lang="tr-TR" dirty="0"/>
              <a:t>NPM</a:t>
            </a:r>
            <a:r>
              <a:rPr lang="en-US" dirty="0"/>
              <a:t>, JavaScript </a:t>
            </a:r>
            <a:r>
              <a:rPr lang="en-US" dirty="0" err="1"/>
              <a:t>geliştiricilerinin</a:t>
            </a:r>
            <a:r>
              <a:rPr lang="en-US" dirty="0"/>
              <a:t> </a:t>
            </a:r>
            <a:r>
              <a:rPr lang="en-US" dirty="0" err="1"/>
              <a:t>kodu</a:t>
            </a:r>
            <a:r>
              <a:rPr lang="en-US" dirty="0"/>
              <a:t> </a:t>
            </a:r>
            <a:r>
              <a:rPr lang="en-US" dirty="0" err="1"/>
              <a:t>paylaşmasını</a:t>
            </a:r>
            <a:r>
              <a:rPr lang="en-US" dirty="0"/>
              <a:t> </a:t>
            </a:r>
            <a:r>
              <a:rPr lang="en-US" dirty="0" err="1"/>
              <a:t>ve</a:t>
            </a:r>
            <a:r>
              <a:rPr lang="en-US" dirty="0"/>
              <a:t> </a:t>
            </a:r>
            <a:r>
              <a:rPr lang="en-US" dirty="0" err="1"/>
              <a:t>yeniden</a:t>
            </a:r>
            <a:r>
              <a:rPr lang="en-US" dirty="0"/>
              <a:t> </a:t>
            </a:r>
            <a:r>
              <a:rPr lang="en-US" dirty="0" err="1"/>
              <a:t>kullanmasını</a:t>
            </a:r>
            <a:r>
              <a:rPr lang="en-US" dirty="0"/>
              <a:t> </a:t>
            </a:r>
            <a:r>
              <a:rPr lang="en-US" dirty="0" err="1"/>
              <a:t>kolaylaştırır</a:t>
            </a:r>
            <a:r>
              <a:rPr lang="en-US" dirty="0"/>
              <a:t> </a:t>
            </a:r>
            <a:r>
              <a:rPr lang="en-US" dirty="0" err="1"/>
              <a:t>ve</a:t>
            </a:r>
            <a:r>
              <a:rPr lang="en-US" dirty="0"/>
              <a:t> </a:t>
            </a:r>
            <a:r>
              <a:rPr lang="en-US" dirty="0" err="1"/>
              <a:t>paylaştığınız</a:t>
            </a:r>
            <a:r>
              <a:rPr lang="en-US" dirty="0"/>
              <a:t> </a:t>
            </a:r>
            <a:r>
              <a:rPr lang="en-US" dirty="0" err="1"/>
              <a:t>kodu</a:t>
            </a:r>
            <a:r>
              <a:rPr lang="en-US" dirty="0"/>
              <a:t> </a:t>
            </a:r>
            <a:r>
              <a:rPr lang="en-US" dirty="0" err="1"/>
              <a:t>güncellemeyi</a:t>
            </a:r>
            <a:r>
              <a:rPr lang="en-US" dirty="0"/>
              <a:t> </a:t>
            </a:r>
            <a:r>
              <a:rPr lang="en-US" dirty="0" err="1"/>
              <a:t>kolaylaştırır</a:t>
            </a:r>
            <a:r>
              <a:rPr lang="en-US" dirty="0"/>
              <a:t>” — npmjs.org</a:t>
            </a:r>
            <a:endParaRPr lang="tr-TR" dirty="0"/>
          </a:p>
          <a:p>
            <a:r>
              <a:rPr lang="tr-TR" dirty="0" err="1"/>
              <a:t>Npm</a:t>
            </a:r>
            <a:r>
              <a:rPr lang="tr-TR" dirty="0"/>
              <a:t> ile temel olarak yapabileceğimiz şeyler:</a:t>
            </a:r>
          </a:p>
          <a:p>
            <a:pPr>
              <a:buFont typeface="Wingdings" panose="05000000000000000000" pitchFamily="2" charset="2"/>
              <a:buChar char="Ø"/>
            </a:pPr>
            <a:r>
              <a:rPr lang="tr-TR" dirty="0"/>
              <a:t>Otomatik ya da manuel olarak paketleri yükleme</a:t>
            </a:r>
          </a:p>
          <a:p>
            <a:pPr>
              <a:buFont typeface="Wingdings" panose="05000000000000000000" pitchFamily="2" charset="2"/>
              <a:buChar char="Ø"/>
            </a:pPr>
            <a:r>
              <a:rPr lang="tr-TR" dirty="0"/>
              <a:t>Sistemdeki paketleri silmek</a:t>
            </a:r>
          </a:p>
          <a:p>
            <a:pPr>
              <a:buFont typeface="Wingdings" panose="05000000000000000000" pitchFamily="2" charset="2"/>
              <a:buChar char="Ø"/>
            </a:pPr>
            <a:r>
              <a:rPr lang="tr-TR" dirty="0"/>
              <a:t>Sistemdeki paketleri listeleme</a:t>
            </a:r>
          </a:p>
          <a:p>
            <a:pPr>
              <a:buFont typeface="Wingdings" panose="05000000000000000000" pitchFamily="2" charset="2"/>
              <a:buChar char="Ø"/>
            </a:pPr>
            <a:r>
              <a:rPr lang="tr-TR" dirty="0"/>
              <a:t>Sistemdeki paketleri </a:t>
            </a:r>
            <a:r>
              <a:rPr lang="tr-TR" dirty="0" err="1"/>
              <a:t>update</a:t>
            </a:r>
            <a:r>
              <a:rPr lang="tr-TR" dirty="0"/>
              <a:t> etmek</a:t>
            </a:r>
          </a:p>
          <a:p>
            <a:r>
              <a:rPr lang="tr-TR" dirty="0" err="1"/>
              <a:t>Npm</a:t>
            </a:r>
            <a:r>
              <a:rPr lang="tr-TR" dirty="0"/>
              <a:t> komut satırı üzerinden çalışan bir uygulamadır.</a:t>
            </a:r>
          </a:p>
          <a:p>
            <a:endParaRPr lang="tr-TR" dirty="0"/>
          </a:p>
        </p:txBody>
      </p:sp>
    </p:spTree>
    <p:extLst>
      <p:ext uri="{BB962C8B-B14F-4D97-AF65-F5344CB8AC3E}">
        <p14:creationId xmlns:p14="http://schemas.microsoft.com/office/powerpoint/2010/main" val="124412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err="1"/>
              <a:t>Node.Js</a:t>
            </a:r>
            <a:r>
              <a:rPr lang="tr-TR" dirty="0"/>
              <a:t> Nedir?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fontScale="92500" lnSpcReduction="20000"/>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a:p>
            <a:endParaRPr lang="tr-TR" dirty="0"/>
          </a:p>
          <a:p>
            <a:r>
              <a:rPr lang="tr-TR" dirty="0"/>
              <a:t>En önemli avantajı </a:t>
            </a:r>
            <a:r>
              <a:rPr lang="tr-TR" dirty="0" err="1"/>
              <a:t>JavaScript'in</a:t>
            </a:r>
            <a:r>
              <a:rPr lang="tr-TR" dirty="0"/>
              <a:t> sağladığı </a:t>
            </a:r>
            <a:r>
              <a:rPr lang="tr-TR" dirty="0" err="1"/>
              <a:t>bloklamayan</a:t>
            </a:r>
            <a:r>
              <a:rPr lang="tr-TR" dirty="0"/>
              <a:t> Giriş/Çıkış imkânıyla yüksek ölçeklenebilirliği ve yüksek veri aktarabilmesidir. Bu teknolojiler sık sık gerçek zamanlı Web uygulamalarında tercih edilmekle beraber kullanım alanı popülaritesiyle orantılı olarak genişlemiştir.</a:t>
            </a:r>
          </a:p>
          <a:p>
            <a:endParaRPr lang="tr-TR" dirty="0"/>
          </a:p>
          <a:p>
            <a:r>
              <a:rPr lang="tr-TR" dirty="0"/>
              <a:t>Node.js, Google V8 </a:t>
            </a:r>
            <a:r>
              <a:rPr lang="tr-TR" dirty="0" err="1"/>
              <a:t>JavaScript</a:t>
            </a:r>
            <a:r>
              <a:rPr lang="tr-TR" dirty="0"/>
              <a:t> motorunu kullanarak betik dilini yorumlar ve içerisinde standart olarak dağıtılan kütüphaneler sayesinde ek bir sunucu yazılımına (</a:t>
            </a:r>
            <a:r>
              <a:rPr lang="tr-TR" dirty="0" err="1"/>
              <a:t>Apache</a:t>
            </a:r>
            <a:r>
              <a:rPr lang="tr-TR" dirty="0"/>
              <a:t> HTTP Sunucusu, </a:t>
            </a:r>
            <a:r>
              <a:rPr lang="tr-TR" dirty="0" err="1"/>
              <a:t>Nginx</a:t>
            </a:r>
            <a:r>
              <a:rPr lang="tr-TR" dirty="0"/>
              <a:t>, IIS vs.) gerek kalmadan uygulamanın Web sunucusu görevini görür.</a:t>
            </a:r>
          </a:p>
          <a:p>
            <a:endParaRPr lang="tr-TR" dirty="0"/>
          </a:p>
        </p:txBody>
      </p:sp>
    </p:spTree>
    <p:extLst>
      <p:ext uri="{BB962C8B-B14F-4D97-AF65-F5344CB8AC3E}">
        <p14:creationId xmlns:p14="http://schemas.microsoft.com/office/powerpoint/2010/main" val="322283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HTTP Yapısı Nedir?	</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77500" lnSpcReduction="20000"/>
          </a:bodyPr>
          <a:lstStyle/>
          <a:p>
            <a:r>
              <a:rPr lang="tr-TR" dirty="0"/>
              <a:t>HTTP (</a:t>
            </a:r>
            <a:r>
              <a:rPr lang="tr-TR" dirty="0" err="1"/>
              <a:t>Hyper-Text</a:t>
            </a:r>
            <a:r>
              <a:rPr lang="tr-TR" dirty="0"/>
              <a:t> Transfer Protocol) bir kaynaktan dağıtılan ve ortak kullanıma açık olan </a:t>
            </a:r>
            <a:r>
              <a:rPr lang="tr-TR" dirty="0" err="1"/>
              <a:t>hiper</a:t>
            </a:r>
            <a:r>
              <a:rPr lang="tr-TR" dirty="0"/>
              <a:t> ortam bilgi sistemleri için uygulama seviyesinde bir iletişim protokolüdür. HTTP, World </a:t>
            </a:r>
            <a:r>
              <a:rPr lang="tr-TR" dirty="0" err="1"/>
              <a:t>Wide</a:t>
            </a:r>
            <a:r>
              <a:rPr lang="tr-TR" dirty="0"/>
              <a:t> Web için veri iletişiminin temelidir; burada köprü metni belgeleri, örneğin bir fare tıklamasıyla veya bir web tarayıcısında ekrana dokunarak kullanıcının kolayca erişebileceği diğer kaynaklara köprüler içerir.</a:t>
            </a:r>
          </a:p>
          <a:p>
            <a:r>
              <a:rPr lang="tr-TR" dirty="0"/>
              <a:t>HTTP, 1989'da </a:t>
            </a:r>
            <a:r>
              <a:rPr lang="tr-TR" dirty="0" err="1"/>
              <a:t>CERN'de</a:t>
            </a:r>
            <a:r>
              <a:rPr lang="tr-TR" dirty="0"/>
              <a:t> Tim </a:t>
            </a:r>
            <a:r>
              <a:rPr lang="tr-TR" dirty="0" err="1"/>
              <a:t>Berners</a:t>
            </a:r>
            <a:r>
              <a:rPr lang="tr-TR" dirty="0"/>
              <a:t>-Lee tarafından geliştirilmeye başlandı. Yorumlara yönelik erken HTTP taleplerinin (</a:t>
            </a:r>
            <a:r>
              <a:rPr lang="tr-TR" dirty="0" err="1"/>
              <a:t>RFC'ler</a:t>
            </a:r>
            <a:r>
              <a:rPr lang="tr-TR" dirty="0"/>
              <a:t>) geliştirilmesi, İnternet Mühendisliği Görev Gücü (IETF) ve World </a:t>
            </a:r>
            <a:r>
              <a:rPr lang="tr-TR" dirty="0" err="1"/>
              <a:t>Wide</a:t>
            </a:r>
            <a:r>
              <a:rPr lang="tr-TR" dirty="0"/>
              <a:t> Web </a:t>
            </a:r>
            <a:r>
              <a:rPr lang="tr-TR" dirty="0" err="1"/>
              <a:t>Consortium</a:t>
            </a:r>
            <a:r>
              <a:rPr lang="tr-TR" dirty="0"/>
              <a:t> (W3C) tarafından koordine edilmiş bir çalışmadır. Daha sonra </a:t>
            </a:r>
            <a:r>
              <a:rPr lang="tr-TR" dirty="0" err="1"/>
              <a:t>IETF'e</a:t>
            </a:r>
            <a:r>
              <a:rPr lang="tr-TR" dirty="0"/>
              <a:t> taşınmıştır.</a:t>
            </a:r>
          </a:p>
          <a:p>
            <a:r>
              <a:rPr lang="tr-TR" dirty="0"/>
              <a:t>HTTP/2, </a:t>
            </a:r>
            <a:r>
              <a:rPr lang="tr-TR" dirty="0" err="1"/>
              <a:t>HTTP'nin</a:t>
            </a:r>
            <a:r>
              <a:rPr lang="tr-TR" dirty="0"/>
              <a:t> "kablolu" semantiğinin daha verimli bir ifadesidir. 2015'te yayınlanmıştır; artık hemen hemen tüm web tarayıcıları ve TLS 1.2 veya daha yenisinin gerekli olduğu bir Uygulama Katmanı Protokol Anlaşması (ALPN) uzantısı kullanan Taşıma Katmanı Güvenliği (TLS) üzerinden büyük web sunucuları tarafından desteklenmektedir.</a:t>
            </a:r>
          </a:p>
          <a:p>
            <a:r>
              <a:rPr lang="tr-TR" dirty="0"/>
              <a:t>HTTP/3, HTTP/2’nin hali hazırda </a:t>
            </a:r>
            <a:r>
              <a:rPr lang="tr-TR" dirty="0" err="1"/>
              <a:t>web'de</a:t>
            </a:r>
            <a:r>
              <a:rPr lang="tr-TR" dirty="0"/>
              <a:t> kullanımda olan ve temeldeki aktarım protokolü için TCP yerine UDP kullanan ardılıdır. HTTP/3, Eylül 2019'da </a:t>
            </a:r>
            <a:r>
              <a:rPr lang="tr-TR" dirty="0" err="1"/>
              <a:t>Cloudflare</a:t>
            </a:r>
            <a:r>
              <a:rPr lang="tr-TR" dirty="0"/>
              <a:t> ve Google </a:t>
            </a:r>
            <a:r>
              <a:rPr lang="tr-TR" dirty="0" err="1"/>
              <a:t>Chrome</a:t>
            </a:r>
            <a:r>
              <a:rPr lang="tr-TR" dirty="0"/>
              <a:t> tarafından desteklenmeye başladı.</a:t>
            </a:r>
          </a:p>
          <a:p>
            <a:endParaRPr lang="tr-TR" dirty="0"/>
          </a:p>
        </p:txBody>
      </p:sp>
    </p:spTree>
    <p:extLst>
      <p:ext uri="{BB962C8B-B14F-4D97-AF65-F5344CB8AC3E}">
        <p14:creationId xmlns:p14="http://schemas.microsoft.com/office/powerpoint/2010/main" val="364785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Teknik Genel Bakış	</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62500" lnSpcReduction="20000"/>
          </a:bodyPr>
          <a:lstStyle/>
          <a:p>
            <a:r>
              <a:rPr lang="tr-TR" dirty="0"/>
              <a:t>HTTP, istemci-sunucu bilgi işlem modelinde bir istek-yanıt protokolü olarak işlev görür. Örneğin, bir web tarayıcısı istemci olabilir, veya bir web sitesini barındıran bir barındırma hizmetinde çalışan bir uygulama sunucu olabilir. İstemci, sunucuya bir HTTP istek mesajı gönderir. HTML dosyaları ve diğer içerik gibi kaynakları sağlayan, veya istemci adına diğer işlevleri gerçekleştiren sunucu, istemciye bir yanıt mesajı verir. Yanıt, istekle ilgili tamamlanma durumu bilgilerini içerir, ayrıca mesaj gövdesinde istenen içeriği gösterebilir.</a:t>
            </a:r>
          </a:p>
          <a:p>
            <a:endParaRPr lang="tr-TR" dirty="0"/>
          </a:p>
          <a:p>
            <a:r>
              <a:rPr lang="tr-TR" dirty="0"/>
              <a:t>HTTP, ara ağ ögelerinin istemciler ve sunucular arasındaki iletişimi iyileştirmesine veya etkinleştirmesine izin vermek için tasarlanmıştır. Yüksek trafikli web siteleri, genellikle yanıt süresini iyileştirmek için yukarı akış sunucuları adına içerik sağlayan web önbellek sunucularından yararlanır. Web tarayıcıları, önceden erişilen web kaynaklarını önbelleğe alır ve ağ trafiğini azaltmak için mümkün olduğunca bunları yeniden kullanır. Özel ağ sınırlarındaki HTTP vekil sunucuları, mesajları harici sunucularla aktararak, genel olarak yönlendirilebilir bir adrese sahip olmayan istemciler için iletişimi kolaylaştırabilir.</a:t>
            </a:r>
          </a:p>
          <a:p>
            <a:endParaRPr lang="tr-TR" dirty="0"/>
          </a:p>
          <a:p>
            <a:r>
              <a:rPr lang="tr-TR" dirty="0"/>
              <a:t>HTTP, İnternet iletişim kuralları dizisi paketi çerçevesinde tasarlanmış bir taşıma katmanı protokolüdür. İletim Kontrol Protokolü (TCP) yaygın olarak kullanılmaktadır. Ancak HTTP, Kullanıcı </a:t>
            </a:r>
            <a:r>
              <a:rPr lang="tr-TR" dirty="0" err="1"/>
              <a:t>Datagram</a:t>
            </a:r>
            <a:r>
              <a:rPr lang="tr-TR" dirty="0"/>
              <a:t> Protokolü (UDP) gibi güvenilmez protokolleri, örneğin HTTPU ve Basit Hizmet Keşif Protokolü (SSDP) gibi kullanacak şekilde uyarlanabilir.</a:t>
            </a:r>
          </a:p>
          <a:p>
            <a:endParaRPr lang="tr-TR" dirty="0"/>
          </a:p>
        </p:txBody>
      </p:sp>
    </p:spTree>
    <p:extLst>
      <p:ext uri="{BB962C8B-B14F-4D97-AF65-F5344CB8AC3E}">
        <p14:creationId xmlns:p14="http://schemas.microsoft.com/office/powerpoint/2010/main" val="2672064574"/>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197</TotalTime>
  <Words>2596</Words>
  <Application>Microsoft Office PowerPoint</Application>
  <PresentationFormat>Widescreen</PresentationFormat>
  <Paragraphs>150</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Wingdings</vt:lpstr>
      <vt:lpstr>Office Theme</vt:lpstr>
      <vt:lpstr>Kubilay Alp Ağacan Bootcamp Ödevleri</vt:lpstr>
      <vt:lpstr> {atmosware} Turkcell Bootcamp Kubilay Alp AĞACAN Elektrik-Elektronik Mühendisi  </vt:lpstr>
      <vt:lpstr>Front-End Ödevleri</vt:lpstr>
      <vt:lpstr>Ödev 1:</vt:lpstr>
      <vt:lpstr>URI ve URL Arasındaki Farklar </vt:lpstr>
      <vt:lpstr>NPM Nedir ? </vt:lpstr>
      <vt:lpstr>Node.Js Nedir? </vt:lpstr>
      <vt:lpstr>HTTP Yapısı Nedir? </vt:lpstr>
      <vt:lpstr>Teknik Genel Bakış </vt:lpstr>
      <vt:lpstr>İstek yöntemleri-I </vt:lpstr>
      <vt:lpstr>İstek Yöntemleri-II</vt:lpstr>
      <vt:lpstr>İstek Yöntemleri-III</vt:lpstr>
      <vt:lpstr>İstek Yöntemleri-IV</vt:lpstr>
      <vt:lpstr>Neden Java 8?</vt:lpstr>
      <vt:lpstr>Java 8 ile Gelen Yenilikler</vt:lpstr>
      <vt:lpstr>Ödev 2:</vt:lpstr>
      <vt:lpstr>Xhtml ve Html5? </vt:lpstr>
      <vt:lpstr>Xhtml ve Html5 arasındaki farklar nelerdir? </vt:lpstr>
      <vt:lpstr>Semantic ve non-semantic nedir? </vt:lpstr>
      <vt:lpstr>Semantic ve non-semantic nedir? </vt:lpstr>
      <vt:lpstr>Table Colspan Rowspan nedir? </vt:lpstr>
      <vt:lpstr>Ödev1.png output</vt:lpstr>
      <vt:lpstr>Ödev2.png output </vt:lpstr>
      <vt:lpstr>Ödev3.png output</vt:lpstr>
      <vt:lpstr>Ödev4.png output</vt:lpstr>
      <vt:lpstr>Ödev5.png output</vt:lpstr>
      <vt:lpstr>Ödev6.png output</vt:lpstr>
      <vt:lpstr>Display:none ve Visibility:hidden arasındaki fark nedir?</vt:lpstr>
      <vt:lpstr>Pseudo-Class ve Pseudo-Element nedir?</vt:lpstr>
      <vt:lpstr>CSS Selectors-I</vt:lpstr>
      <vt:lpstr>CSS Selectors-II</vt:lpstr>
      <vt:lpstr>box-sizing nedir? border-box ve content-box nelerdir?</vt:lpstr>
      <vt:lpstr>Integrity ve Crossorigin nedir?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KUBILAY ALP AGACAN</cp:lastModifiedBy>
  <cp:revision>19</cp:revision>
  <dcterms:created xsi:type="dcterms:W3CDTF">2022-05-24T09:08:24Z</dcterms:created>
  <dcterms:modified xsi:type="dcterms:W3CDTF">2022-05-26T12:46:10Z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48564c31-30c6-4b48-9710-7350253c7c96</vt:lpwstr>
  </property>
  <property fmtid="{D5CDD505-2E9C-101B-9397-08002B2CF9AE}" pid="3" name="TURKCELLCLASSIFICATION">
    <vt:lpwstr>TURKCELL DAHİLİ</vt:lpwstr>
  </property>
</Properties>
</file>