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5" r:id="rId19"/>
    <p:sldId id="272" r:id="rId20"/>
    <p:sldId id="276" r:id="rId21"/>
    <p:sldId id="277" r:id="rId22"/>
    <p:sldId id="278" r:id="rId23"/>
    <p:sldId id="279" r:id="rId24"/>
    <p:sldId id="280" r:id="rId25"/>
    <p:sldId id="281" r:id="rId26"/>
    <p:sldId id="282" r:id="rId27"/>
    <p:sldId id="298"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303" r:id="rId48"/>
    <p:sldId id="304" r:id="rId4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Week 1 Homework" id="{3AA13043-8B75-444F-B772-71F3C268089A}">
          <p14:sldIdLst>
            <p14:sldId id="256"/>
            <p14:sldId id="257"/>
            <p14:sldId id="258"/>
            <p14:sldId id="259"/>
            <p14:sldId id="260"/>
            <p14:sldId id="261"/>
            <p14:sldId id="262"/>
            <p14:sldId id="263"/>
            <p14:sldId id="264"/>
            <p14:sldId id="265"/>
            <p14:sldId id="266"/>
            <p14:sldId id="267"/>
            <p14:sldId id="268"/>
          </p14:sldIdLst>
        </p14:section>
        <p14:section name="1 Week 2 Homework" id="{3B9230C3-5225-4908-8FF8-8273D901AA44}">
          <p14:sldIdLst>
            <p14:sldId id="269"/>
            <p14:sldId id="270"/>
            <p14:sldId id="274"/>
            <p14:sldId id="271"/>
            <p14:sldId id="275"/>
            <p14:sldId id="272"/>
            <p14:sldId id="276"/>
            <p14:sldId id="277"/>
            <p14:sldId id="278"/>
            <p14:sldId id="279"/>
            <p14:sldId id="280"/>
          </p14:sldIdLst>
        </p14:section>
        <p14:section name="1 Week 3 Homework" id="{09B11872-2F0A-4FF7-817D-8ADFCB67F506}">
          <p14:sldIdLst>
            <p14:sldId id="281"/>
            <p14:sldId id="282"/>
            <p14:sldId id="298"/>
            <p14:sldId id="283"/>
            <p14:sldId id="284"/>
            <p14:sldId id="285"/>
            <p14:sldId id="286"/>
            <p14:sldId id="287"/>
            <p14:sldId id="288"/>
            <p14:sldId id="289"/>
            <p14:sldId id="290"/>
            <p14:sldId id="291"/>
            <p14:sldId id="292"/>
            <p14:sldId id="293"/>
            <p14:sldId id="294"/>
            <p14:sldId id="295"/>
            <p14:sldId id="296"/>
            <p14:sldId id="297"/>
          </p14:sldIdLst>
        </p14:section>
        <p14:section name="1 Week 4 Homework" id="{20FF428F-EF9C-48A4-8AC5-5E53D087A0E7}">
          <p14:sldIdLst>
            <p14:sldId id="299"/>
            <p14:sldId id="300"/>
            <p14:sldId id="301"/>
            <p14:sldId id="302"/>
            <p14:sldId id="303"/>
            <p14:sldId id="30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LGA GURELI" initials="TG" lastIdx="1" clrIdx="0">
    <p:extLst>
      <p:ext uri="{19B8F6BF-5375-455C-9EA6-DF929625EA0E}">
        <p15:presenceInfo xmlns:p15="http://schemas.microsoft.com/office/powerpoint/2012/main" userId="TOLGA GURE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80DA-D2F8-4BAC-9B5D-851C1F2769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8BD70FC5-5EA0-480C-A63C-971F25F604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A67302C2-3A44-4C45-A74B-CF90D06D7AFC}"/>
              </a:ext>
            </a:extLst>
          </p:cNvPr>
          <p:cNvSpPr>
            <a:spLocks noGrp="1"/>
          </p:cNvSpPr>
          <p:nvPr>
            <p:ph type="dt" sz="half" idx="10"/>
          </p:nvPr>
        </p:nvSpPr>
        <p:spPr/>
        <p:txBody>
          <a:bodyPr/>
          <a:lstStyle/>
          <a:p>
            <a:fld id="{8C8EA4E9-EE63-42B6-8332-8FE9F753DDA1}" type="datetimeFigureOut">
              <a:rPr lang="tr-TR" smtClean="0"/>
              <a:t>26.05.2022</a:t>
            </a:fld>
            <a:endParaRPr lang="tr-TR"/>
          </a:p>
        </p:txBody>
      </p:sp>
      <p:sp>
        <p:nvSpPr>
          <p:cNvPr id="5" name="Footer Placeholder 4">
            <a:extLst>
              <a:ext uri="{FF2B5EF4-FFF2-40B4-BE49-F238E27FC236}">
                <a16:creationId xmlns:a16="http://schemas.microsoft.com/office/drawing/2014/main" id="{61645F90-9860-49DF-A04C-8E21AFE41F9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FE2215DC-8F8F-45B3-AE4D-D3ADDA589E8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09152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D8E51-736E-4038-BB85-351DD960F372}"/>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EEB51457-E378-4DAC-80F3-B7A64D251D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F9725E7-6FE1-4251-AFBE-F1C0376A890B}"/>
              </a:ext>
            </a:extLst>
          </p:cNvPr>
          <p:cNvSpPr>
            <a:spLocks noGrp="1"/>
          </p:cNvSpPr>
          <p:nvPr>
            <p:ph type="dt" sz="half" idx="10"/>
          </p:nvPr>
        </p:nvSpPr>
        <p:spPr/>
        <p:txBody>
          <a:bodyPr/>
          <a:lstStyle/>
          <a:p>
            <a:fld id="{8C8EA4E9-EE63-42B6-8332-8FE9F753DDA1}" type="datetimeFigureOut">
              <a:rPr lang="tr-TR" smtClean="0"/>
              <a:t>26.05.2022</a:t>
            </a:fld>
            <a:endParaRPr lang="tr-TR"/>
          </a:p>
        </p:txBody>
      </p:sp>
      <p:sp>
        <p:nvSpPr>
          <p:cNvPr id="5" name="Footer Placeholder 4">
            <a:extLst>
              <a:ext uri="{FF2B5EF4-FFF2-40B4-BE49-F238E27FC236}">
                <a16:creationId xmlns:a16="http://schemas.microsoft.com/office/drawing/2014/main" id="{0EF4A948-D077-4598-BB55-FE673945FFC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4280519-B29C-49D2-88D9-F10452C2D56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62379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A628EA-3419-4608-964E-092B5127DC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363E9CE8-B648-484D-840B-4FAA0FBDB8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0B1E221A-E0A1-4DC6-88F9-9EB2F2D5753C}"/>
              </a:ext>
            </a:extLst>
          </p:cNvPr>
          <p:cNvSpPr>
            <a:spLocks noGrp="1"/>
          </p:cNvSpPr>
          <p:nvPr>
            <p:ph type="dt" sz="half" idx="10"/>
          </p:nvPr>
        </p:nvSpPr>
        <p:spPr/>
        <p:txBody>
          <a:bodyPr/>
          <a:lstStyle/>
          <a:p>
            <a:fld id="{8C8EA4E9-EE63-42B6-8332-8FE9F753DDA1}" type="datetimeFigureOut">
              <a:rPr lang="tr-TR" smtClean="0"/>
              <a:t>26.05.2022</a:t>
            </a:fld>
            <a:endParaRPr lang="tr-TR"/>
          </a:p>
        </p:txBody>
      </p:sp>
      <p:sp>
        <p:nvSpPr>
          <p:cNvPr id="5" name="Footer Placeholder 4">
            <a:extLst>
              <a:ext uri="{FF2B5EF4-FFF2-40B4-BE49-F238E27FC236}">
                <a16:creationId xmlns:a16="http://schemas.microsoft.com/office/drawing/2014/main" id="{9E084C91-3D84-4EAF-A927-A5BFC88B858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A948DC5-AB43-4541-8123-B354023A895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72289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35ED-649A-4D21-B632-33CF390D24BB}"/>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E15EECDE-6743-4A10-9FE5-3BE568EB60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9689D64-F9C3-42A6-9C7F-ECC7CD069A78}"/>
              </a:ext>
            </a:extLst>
          </p:cNvPr>
          <p:cNvSpPr>
            <a:spLocks noGrp="1"/>
          </p:cNvSpPr>
          <p:nvPr>
            <p:ph type="dt" sz="half" idx="10"/>
          </p:nvPr>
        </p:nvSpPr>
        <p:spPr/>
        <p:txBody>
          <a:bodyPr/>
          <a:lstStyle/>
          <a:p>
            <a:fld id="{8C8EA4E9-EE63-42B6-8332-8FE9F753DDA1}" type="datetimeFigureOut">
              <a:rPr lang="tr-TR" smtClean="0"/>
              <a:t>26.05.2022</a:t>
            </a:fld>
            <a:endParaRPr lang="tr-TR"/>
          </a:p>
        </p:txBody>
      </p:sp>
      <p:sp>
        <p:nvSpPr>
          <p:cNvPr id="5" name="Footer Placeholder 4">
            <a:extLst>
              <a:ext uri="{FF2B5EF4-FFF2-40B4-BE49-F238E27FC236}">
                <a16:creationId xmlns:a16="http://schemas.microsoft.com/office/drawing/2014/main" id="{0DFB430C-852F-4330-A04D-2C1537CA472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C1E66AA-0377-4A3D-8761-67D1A15E15DC}"/>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63720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93915-01D5-4040-9D0E-712D0640CD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21DCC995-27DE-4F31-8E07-88FFE3737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9A52FD-9BA5-4D4C-9C8E-F7ABC81BBEF0}"/>
              </a:ext>
            </a:extLst>
          </p:cNvPr>
          <p:cNvSpPr>
            <a:spLocks noGrp="1"/>
          </p:cNvSpPr>
          <p:nvPr>
            <p:ph type="dt" sz="half" idx="10"/>
          </p:nvPr>
        </p:nvSpPr>
        <p:spPr/>
        <p:txBody>
          <a:bodyPr/>
          <a:lstStyle/>
          <a:p>
            <a:fld id="{8C8EA4E9-EE63-42B6-8332-8FE9F753DDA1}" type="datetimeFigureOut">
              <a:rPr lang="tr-TR" smtClean="0"/>
              <a:t>26.05.2022</a:t>
            </a:fld>
            <a:endParaRPr lang="tr-TR"/>
          </a:p>
        </p:txBody>
      </p:sp>
      <p:sp>
        <p:nvSpPr>
          <p:cNvPr id="5" name="Footer Placeholder 4">
            <a:extLst>
              <a:ext uri="{FF2B5EF4-FFF2-40B4-BE49-F238E27FC236}">
                <a16:creationId xmlns:a16="http://schemas.microsoft.com/office/drawing/2014/main" id="{51B00E8C-806A-49A1-89E6-2B7BF87A97C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CFB543F-84C8-49C7-A440-2CAFA9B0E38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53674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EE79-ED9B-49F4-9B83-A16E424ED8C8}"/>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C1E4AF99-81F1-4159-8EA3-7E7714610F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797AF8E5-8AB8-4F01-806B-818C4F1750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A98BC345-7140-4228-B718-E1D2EC803569}"/>
              </a:ext>
            </a:extLst>
          </p:cNvPr>
          <p:cNvSpPr>
            <a:spLocks noGrp="1"/>
          </p:cNvSpPr>
          <p:nvPr>
            <p:ph type="dt" sz="half" idx="10"/>
          </p:nvPr>
        </p:nvSpPr>
        <p:spPr/>
        <p:txBody>
          <a:bodyPr/>
          <a:lstStyle/>
          <a:p>
            <a:fld id="{8C8EA4E9-EE63-42B6-8332-8FE9F753DDA1}" type="datetimeFigureOut">
              <a:rPr lang="tr-TR" smtClean="0"/>
              <a:t>26.05.2022</a:t>
            </a:fld>
            <a:endParaRPr lang="tr-TR"/>
          </a:p>
        </p:txBody>
      </p:sp>
      <p:sp>
        <p:nvSpPr>
          <p:cNvPr id="6" name="Footer Placeholder 5">
            <a:extLst>
              <a:ext uri="{FF2B5EF4-FFF2-40B4-BE49-F238E27FC236}">
                <a16:creationId xmlns:a16="http://schemas.microsoft.com/office/drawing/2014/main" id="{E672256D-51C6-4CDE-8685-345EC3D541C6}"/>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0AD326D5-C3BE-48FE-8A99-1FBF5990138E}"/>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38189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DFA9-77E4-493A-8DE2-AA09E8A15147}"/>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F737E59C-4840-4CC0-9393-B7EA149D29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0085F7-D07E-480E-92B4-87023211C3B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435B0539-01BD-42A9-8414-27BF44819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643F86D-8694-4D7F-981C-93DF6A8E80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15D201C3-44C8-4F0C-AC25-DA6C597B9D3D}"/>
              </a:ext>
            </a:extLst>
          </p:cNvPr>
          <p:cNvSpPr>
            <a:spLocks noGrp="1"/>
          </p:cNvSpPr>
          <p:nvPr>
            <p:ph type="dt" sz="half" idx="10"/>
          </p:nvPr>
        </p:nvSpPr>
        <p:spPr/>
        <p:txBody>
          <a:bodyPr/>
          <a:lstStyle/>
          <a:p>
            <a:fld id="{8C8EA4E9-EE63-42B6-8332-8FE9F753DDA1}" type="datetimeFigureOut">
              <a:rPr lang="tr-TR" smtClean="0"/>
              <a:t>26.05.2022</a:t>
            </a:fld>
            <a:endParaRPr lang="tr-TR"/>
          </a:p>
        </p:txBody>
      </p:sp>
      <p:sp>
        <p:nvSpPr>
          <p:cNvPr id="8" name="Footer Placeholder 7">
            <a:extLst>
              <a:ext uri="{FF2B5EF4-FFF2-40B4-BE49-F238E27FC236}">
                <a16:creationId xmlns:a16="http://schemas.microsoft.com/office/drawing/2014/main" id="{AF419303-EF53-4FC9-8816-4EEA9F4E63AD}"/>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0A4F967A-7F8C-42F3-9E13-C81EBF8BE00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96140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F259-3BDA-4A05-8DD7-BF038DE234E3}"/>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F295294A-AAE1-49B0-8583-6704EAAD19A9}"/>
              </a:ext>
            </a:extLst>
          </p:cNvPr>
          <p:cNvSpPr>
            <a:spLocks noGrp="1"/>
          </p:cNvSpPr>
          <p:nvPr>
            <p:ph type="dt" sz="half" idx="10"/>
          </p:nvPr>
        </p:nvSpPr>
        <p:spPr/>
        <p:txBody>
          <a:bodyPr/>
          <a:lstStyle/>
          <a:p>
            <a:fld id="{8C8EA4E9-EE63-42B6-8332-8FE9F753DDA1}" type="datetimeFigureOut">
              <a:rPr lang="tr-TR" smtClean="0"/>
              <a:t>26.05.2022</a:t>
            </a:fld>
            <a:endParaRPr lang="tr-TR"/>
          </a:p>
        </p:txBody>
      </p:sp>
      <p:sp>
        <p:nvSpPr>
          <p:cNvPr id="4" name="Footer Placeholder 3">
            <a:extLst>
              <a:ext uri="{FF2B5EF4-FFF2-40B4-BE49-F238E27FC236}">
                <a16:creationId xmlns:a16="http://schemas.microsoft.com/office/drawing/2014/main" id="{CC0D8FFE-A97C-48BB-B110-17276D8467AF}"/>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DC5EBCAE-15EB-4A76-8BE9-40E581BC92F1}"/>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40080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86F405-D206-4A18-BC68-B17CAEB1F783}"/>
              </a:ext>
            </a:extLst>
          </p:cNvPr>
          <p:cNvSpPr>
            <a:spLocks noGrp="1"/>
          </p:cNvSpPr>
          <p:nvPr>
            <p:ph type="dt" sz="half" idx="10"/>
          </p:nvPr>
        </p:nvSpPr>
        <p:spPr/>
        <p:txBody>
          <a:bodyPr/>
          <a:lstStyle/>
          <a:p>
            <a:fld id="{8C8EA4E9-EE63-42B6-8332-8FE9F753DDA1}" type="datetimeFigureOut">
              <a:rPr lang="tr-TR" smtClean="0"/>
              <a:t>26.05.2022</a:t>
            </a:fld>
            <a:endParaRPr lang="tr-TR"/>
          </a:p>
        </p:txBody>
      </p:sp>
      <p:sp>
        <p:nvSpPr>
          <p:cNvPr id="3" name="Footer Placeholder 2">
            <a:extLst>
              <a:ext uri="{FF2B5EF4-FFF2-40B4-BE49-F238E27FC236}">
                <a16:creationId xmlns:a16="http://schemas.microsoft.com/office/drawing/2014/main" id="{142947F7-AD8C-4CB1-B7FA-F397E5D13313}"/>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8AA05DB1-A822-4E0B-86D9-0E65569778E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593535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E41B-4DF4-42E3-A3F5-7B949F596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B3830F09-CDD8-4E64-9851-8EEEB0875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57BA9C5E-C6A1-4D79-A218-15E4F4FB0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CDB453-2A07-430E-AF3C-AA43D8F79CC1}"/>
              </a:ext>
            </a:extLst>
          </p:cNvPr>
          <p:cNvSpPr>
            <a:spLocks noGrp="1"/>
          </p:cNvSpPr>
          <p:nvPr>
            <p:ph type="dt" sz="half" idx="10"/>
          </p:nvPr>
        </p:nvSpPr>
        <p:spPr/>
        <p:txBody>
          <a:bodyPr/>
          <a:lstStyle/>
          <a:p>
            <a:fld id="{8C8EA4E9-EE63-42B6-8332-8FE9F753DDA1}" type="datetimeFigureOut">
              <a:rPr lang="tr-TR" smtClean="0"/>
              <a:t>26.05.2022</a:t>
            </a:fld>
            <a:endParaRPr lang="tr-TR"/>
          </a:p>
        </p:txBody>
      </p:sp>
      <p:sp>
        <p:nvSpPr>
          <p:cNvPr id="6" name="Footer Placeholder 5">
            <a:extLst>
              <a:ext uri="{FF2B5EF4-FFF2-40B4-BE49-F238E27FC236}">
                <a16:creationId xmlns:a16="http://schemas.microsoft.com/office/drawing/2014/main" id="{871C0CA3-8DAB-46CF-B065-35CB1F6AF86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D7497F09-DB61-46C9-8031-9E4AF8873DFD}"/>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04351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124C-3FD5-492D-AC84-FD6F5E5E2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E7E53E96-8EB2-4C8D-9D87-4537494377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B94A7745-143E-4A1B-A7CF-E9BE0A949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06EDDB-201C-405D-BA5B-67796633359C}"/>
              </a:ext>
            </a:extLst>
          </p:cNvPr>
          <p:cNvSpPr>
            <a:spLocks noGrp="1"/>
          </p:cNvSpPr>
          <p:nvPr>
            <p:ph type="dt" sz="half" idx="10"/>
          </p:nvPr>
        </p:nvSpPr>
        <p:spPr/>
        <p:txBody>
          <a:bodyPr/>
          <a:lstStyle/>
          <a:p>
            <a:fld id="{8C8EA4E9-EE63-42B6-8332-8FE9F753DDA1}" type="datetimeFigureOut">
              <a:rPr lang="tr-TR" smtClean="0"/>
              <a:t>26.05.2022</a:t>
            </a:fld>
            <a:endParaRPr lang="tr-TR"/>
          </a:p>
        </p:txBody>
      </p:sp>
      <p:sp>
        <p:nvSpPr>
          <p:cNvPr id="6" name="Footer Placeholder 5">
            <a:extLst>
              <a:ext uri="{FF2B5EF4-FFF2-40B4-BE49-F238E27FC236}">
                <a16:creationId xmlns:a16="http://schemas.microsoft.com/office/drawing/2014/main" id="{DAC4F6AC-733B-4B3D-B5CE-8608BBBD988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2C555421-F888-4E1F-B30D-EE53C21A026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62971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455CE-5A6D-41D9-B688-A2A594E205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CDAFF2C-9A3B-41DF-B86A-5D4C0432E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A5B73CE-8B1C-44AC-BDF9-2C0B7B0C69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EA4E9-EE63-42B6-8332-8FE9F753DDA1}" type="datetimeFigureOut">
              <a:rPr lang="tr-TR" smtClean="0"/>
              <a:t>26.05.2022</a:t>
            </a:fld>
            <a:endParaRPr lang="tr-TR"/>
          </a:p>
        </p:txBody>
      </p:sp>
      <p:sp>
        <p:nvSpPr>
          <p:cNvPr id="5" name="Footer Placeholder 4">
            <a:extLst>
              <a:ext uri="{FF2B5EF4-FFF2-40B4-BE49-F238E27FC236}">
                <a16:creationId xmlns:a16="http://schemas.microsoft.com/office/drawing/2014/main" id="{A9B6A45B-40C7-4078-B7F6-90A68D89AF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59133856-93DB-42E1-902E-909373A322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1FD8F-5C8C-4C9D-975C-3C81CA1E8C34}" type="slidenum">
              <a:rPr lang="tr-TR" smtClean="0"/>
              <a:t>‹#›</a:t>
            </a:fld>
            <a:endParaRPr lang="tr-TR"/>
          </a:p>
        </p:txBody>
      </p:sp>
    </p:spTree>
    <p:extLst>
      <p:ext uri="{BB962C8B-B14F-4D97-AF65-F5344CB8AC3E}">
        <p14:creationId xmlns:p14="http://schemas.microsoft.com/office/powerpoint/2010/main" val="1029336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42BB-D9CB-44C0-A828-B02D8B0D893D}"/>
              </a:ext>
            </a:extLst>
          </p:cNvPr>
          <p:cNvSpPr>
            <a:spLocks noGrp="1"/>
          </p:cNvSpPr>
          <p:nvPr>
            <p:ph type="ctrTitle"/>
          </p:nvPr>
        </p:nvSpPr>
        <p:spPr/>
        <p:txBody>
          <a:bodyPr>
            <a:normAutofit fontScale="90000"/>
          </a:bodyPr>
          <a:lstStyle/>
          <a:p>
            <a:r>
              <a:rPr lang="tr-TR" dirty="0"/>
              <a:t>Tolga Güreli</a:t>
            </a:r>
            <a:br>
              <a:rPr lang="tr-TR" dirty="0"/>
            </a:br>
            <a:r>
              <a:rPr lang="tr-TR" dirty="0" err="1"/>
              <a:t>Atmosware</a:t>
            </a:r>
            <a:r>
              <a:rPr lang="tr-TR" dirty="0"/>
              <a:t> – Patika </a:t>
            </a:r>
            <a:r>
              <a:rPr lang="tr-TR" dirty="0" err="1"/>
              <a:t>Bootcamp</a:t>
            </a:r>
            <a:endParaRPr lang="tr-TR" dirty="0"/>
          </a:p>
        </p:txBody>
      </p:sp>
      <p:sp>
        <p:nvSpPr>
          <p:cNvPr id="3" name="Subtitle 2">
            <a:extLst>
              <a:ext uri="{FF2B5EF4-FFF2-40B4-BE49-F238E27FC236}">
                <a16:creationId xmlns:a16="http://schemas.microsoft.com/office/drawing/2014/main" id="{6D156413-5C58-4D31-B119-5B72757874BF}"/>
              </a:ext>
            </a:extLst>
          </p:cNvPr>
          <p:cNvSpPr>
            <a:spLocks noGrp="1"/>
          </p:cNvSpPr>
          <p:nvPr>
            <p:ph type="subTitle" idx="1"/>
          </p:nvPr>
        </p:nvSpPr>
        <p:spPr/>
        <p:txBody>
          <a:bodyPr/>
          <a:lstStyle/>
          <a:p>
            <a:endParaRPr lang="tr-TR" dirty="0"/>
          </a:p>
          <a:p>
            <a:endParaRPr lang="tr-TR" dirty="0"/>
          </a:p>
        </p:txBody>
      </p:sp>
    </p:spTree>
    <p:extLst>
      <p:ext uri="{BB962C8B-B14F-4D97-AF65-F5344CB8AC3E}">
        <p14:creationId xmlns:p14="http://schemas.microsoft.com/office/powerpoint/2010/main" val="1278953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52EB-3058-4733-8C5C-2E4DCCFAC5F1}"/>
              </a:ext>
            </a:extLst>
          </p:cNvPr>
          <p:cNvSpPr>
            <a:spLocks noGrp="1"/>
          </p:cNvSpPr>
          <p:nvPr>
            <p:ph type="title"/>
          </p:nvPr>
        </p:nvSpPr>
        <p:spPr/>
        <p:txBody>
          <a:bodyPr/>
          <a:lstStyle/>
          <a:p>
            <a:r>
              <a:rPr lang="tr-TR" dirty="0" err="1"/>
              <a:t>Npm</a:t>
            </a:r>
            <a:r>
              <a:rPr lang="tr-TR" dirty="0"/>
              <a:t> nedir?</a:t>
            </a:r>
          </a:p>
        </p:txBody>
      </p:sp>
      <p:sp>
        <p:nvSpPr>
          <p:cNvPr id="3" name="Content Placeholder 2">
            <a:extLst>
              <a:ext uri="{FF2B5EF4-FFF2-40B4-BE49-F238E27FC236}">
                <a16:creationId xmlns:a16="http://schemas.microsoft.com/office/drawing/2014/main" id="{4D98FA84-6479-4209-BC18-0A588E90A629}"/>
              </a:ext>
            </a:extLst>
          </p:cNvPr>
          <p:cNvSpPr>
            <a:spLocks noGrp="1"/>
          </p:cNvSpPr>
          <p:nvPr>
            <p:ph idx="1"/>
          </p:nvPr>
        </p:nvSpPr>
        <p:spPr/>
        <p:txBody>
          <a:bodyPr/>
          <a:lstStyle/>
          <a:p>
            <a:r>
              <a:rPr lang="tr-TR" dirty="0" err="1"/>
              <a:t>npm</a:t>
            </a:r>
            <a:r>
              <a:rPr lang="tr-TR" dirty="0"/>
              <a:t> </a:t>
            </a:r>
            <a:r>
              <a:rPr lang="tr-TR" dirty="0" err="1"/>
              <a:t>javascript</a:t>
            </a:r>
            <a:r>
              <a:rPr lang="tr-TR" dirty="0"/>
              <a:t> betik dili için geliştirilmiş olan ve </a:t>
            </a:r>
            <a:r>
              <a:rPr lang="tr-TR" dirty="0" err="1"/>
              <a:t>Node.js'in</a:t>
            </a:r>
            <a:r>
              <a:rPr lang="tr-TR" dirty="0"/>
              <a:t> standart olarak kabul ettiği bir paket yönetim sistemidir. </a:t>
            </a:r>
            <a:r>
              <a:rPr lang="tr-TR" dirty="0" err="1"/>
              <a:t>npm</a:t>
            </a:r>
            <a:r>
              <a:rPr lang="tr-TR" dirty="0"/>
              <a:t> komut satırından çalıştırılır ve uygulamalar için bağımlılık yönetimi sağlar.</a:t>
            </a:r>
          </a:p>
        </p:txBody>
      </p:sp>
    </p:spTree>
    <p:extLst>
      <p:ext uri="{BB962C8B-B14F-4D97-AF65-F5344CB8AC3E}">
        <p14:creationId xmlns:p14="http://schemas.microsoft.com/office/powerpoint/2010/main" val="2857639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AD3B-36F9-4754-A0DA-627DC82B8E50}"/>
              </a:ext>
            </a:extLst>
          </p:cNvPr>
          <p:cNvSpPr>
            <a:spLocks noGrp="1"/>
          </p:cNvSpPr>
          <p:nvPr>
            <p:ph type="title"/>
          </p:nvPr>
        </p:nvSpPr>
        <p:spPr/>
        <p:txBody>
          <a:bodyPr/>
          <a:lstStyle/>
          <a:p>
            <a:r>
              <a:rPr lang="tr-TR" dirty="0" err="1"/>
              <a:t>Nodejs</a:t>
            </a:r>
            <a:r>
              <a:rPr lang="tr-TR" dirty="0"/>
              <a:t> nedir?</a:t>
            </a:r>
          </a:p>
        </p:txBody>
      </p:sp>
      <p:sp>
        <p:nvSpPr>
          <p:cNvPr id="3" name="Content Placeholder 2">
            <a:extLst>
              <a:ext uri="{FF2B5EF4-FFF2-40B4-BE49-F238E27FC236}">
                <a16:creationId xmlns:a16="http://schemas.microsoft.com/office/drawing/2014/main" id="{F067870B-BE17-424C-9A93-02EFAEEFF476}"/>
              </a:ext>
            </a:extLst>
          </p:cNvPr>
          <p:cNvSpPr>
            <a:spLocks noGrp="1"/>
          </p:cNvSpPr>
          <p:nvPr>
            <p:ph idx="1"/>
          </p:nvPr>
        </p:nvSpPr>
        <p:spPr/>
        <p:txBody>
          <a:bodyPr/>
          <a:lstStyle/>
          <a:p>
            <a:r>
              <a:rPr lang="tr-TR" dirty="0"/>
              <a:t>Node.js, açık kaynaklı, sunucu tarafında çalışan ve ağ bağlantılı uygulamalar için geliştirilmiş bir çalıştırma ortamıdır. Node.js uygulamaları genelde istemci tarafı betik dili olan </a:t>
            </a:r>
            <a:r>
              <a:rPr lang="tr-TR" dirty="0" err="1"/>
              <a:t>JavaScript</a:t>
            </a:r>
            <a:r>
              <a:rPr lang="tr-TR" dirty="0"/>
              <a:t> kullanılarak geliştirilir.</a:t>
            </a:r>
          </a:p>
        </p:txBody>
      </p:sp>
    </p:spTree>
    <p:extLst>
      <p:ext uri="{BB962C8B-B14F-4D97-AF65-F5344CB8AC3E}">
        <p14:creationId xmlns:p14="http://schemas.microsoft.com/office/powerpoint/2010/main" val="7818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C36F-21D8-4B69-9A11-2578D7D22EF7}"/>
              </a:ext>
            </a:extLst>
          </p:cNvPr>
          <p:cNvSpPr>
            <a:spLocks noGrp="1"/>
          </p:cNvSpPr>
          <p:nvPr>
            <p:ph type="title"/>
          </p:nvPr>
        </p:nvSpPr>
        <p:spPr/>
        <p:txBody>
          <a:bodyPr/>
          <a:lstStyle/>
          <a:p>
            <a:r>
              <a:rPr lang="tr-TR" dirty="0"/>
              <a:t>Java 8?</a:t>
            </a:r>
          </a:p>
        </p:txBody>
      </p:sp>
      <p:sp>
        <p:nvSpPr>
          <p:cNvPr id="3" name="Content Placeholder 2">
            <a:extLst>
              <a:ext uri="{FF2B5EF4-FFF2-40B4-BE49-F238E27FC236}">
                <a16:creationId xmlns:a16="http://schemas.microsoft.com/office/drawing/2014/main" id="{DE5DF55B-7E79-44A3-91FA-36E30F217ABF}"/>
              </a:ext>
            </a:extLst>
          </p:cNvPr>
          <p:cNvSpPr>
            <a:spLocks noGrp="1"/>
          </p:cNvSpPr>
          <p:nvPr>
            <p:ph idx="1"/>
          </p:nvPr>
        </p:nvSpPr>
        <p:spPr/>
        <p:txBody>
          <a:bodyPr/>
          <a:lstStyle/>
          <a:p>
            <a:r>
              <a:rPr lang="tr-TR" dirty="0"/>
              <a:t>Java 8, Java programlarının geliştirilmesi ve çalıştırılması konusunda verimlilik artışı sağlamayı hedefleyen yeni özellikler, iyileştirme ve hata düzeltmeleri içeren Java sürümüdür. Java 8’in altındaki sürümlerden farklı olarak Java daha fonksiyonel hale gelmiştir.</a:t>
            </a:r>
          </a:p>
          <a:p>
            <a:endParaRPr lang="tr-TR" dirty="0"/>
          </a:p>
        </p:txBody>
      </p:sp>
    </p:spTree>
    <p:extLst>
      <p:ext uri="{BB962C8B-B14F-4D97-AF65-F5344CB8AC3E}">
        <p14:creationId xmlns:p14="http://schemas.microsoft.com/office/powerpoint/2010/main" val="2855160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B7C6-9DC7-412C-B4FC-685C64F7D513}"/>
              </a:ext>
            </a:extLst>
          </p:cNvPr>
          <p:cNvSpPr>
            <a:spLocks noGrp="1"/>
          </p:cNvSpPr>
          <p:nvPr>
            <p:ph type="title"/>
          </p:nvPr>
        </p:nvSpPr>
        <p:spPr/>
        <p:txBody>
          <a:bodyPr/>
          <a:lstStyle/>
          <a:p>
            <a:r>
              <a:rPr lang="tr-TR" dirty="0"/>
              <a:t>Java 8 Gelen Özellikler</a:t>
            </a:r>
          </a:p>
        </p:txBody>
      </p:sp>
      <p:sp>
        <p:nvSpPr>
          <p:cNvPr id="3" name="Content Placeholder 2">
            <a:extLst>
              <a:ext uri="{FF2B5EF4-FFF2-40B4-BE49-F238E27FC236}">
                <a16:creationId xmlns:a16="http://schemas.microsoft.com/office/drawing/2014/main" id="{B14552DB-2373-4EE3-A2CD-73980CC5AD6C}"/>
              </a:ext>
            </a:extLst>
          </p:cNvPr>
          <p:cNvSpPr>
            <a:spLocks noGrp="1"/>
          </p:cNvSpPr>
          <p:nvPr>
            <p:ph idx="1"/>
          </p:nvPr>
        </p:nvSpPr>
        <p:spPr/>
        <p:txBody>
          <a:bodyPr/>
          <a:lstStyle/>
          <a:p>
            <a:r>
              <a:rPr lang="tr-TR" dirty="0"/>
              <a:t>Java 8 </a:t>
            </a:r>
            <a:r>
              <a:rPr lang="tr-TR" dirty="0" err="1"/>
              <a:t>Stream</a:t>
            </a:r>
            <a:r>
              <a:rPr lang="tr-TR" dirty="0"/>
              <a:t> API</a:t>
            </a:r>
          </a:p>
          <a:p>
            <a:r>
              <a:rPr lang="tr-TR" dirty="0"/>
              <a:t>Java 8 ile </a:t>
            </a:r>
            <a:r>
              <a:rPr lang="tr-TR" dirty="0" err="1"/>
              <a:t>forEach</a:t>
            </a:r>
            <a:r>
              <a:rPr lang="tr-TR" dirty="0"/>
              <a:t>()</a:t>
            </a:r>
          </a:p>
          <a:p>
            <a:r>
              <a:rPr lang="tr-TR" dirty="0"/>
              <a:t>Java 8 </a:t>
            </a:r>
            <a:r>
              <a:rPr lang="tr-TR" dirty="0" err="1"/>
              <a:t>Optional</a:t>
            </a:r>
            <a:r>
              <a:rPr lang="tr-TR" dirty="0"/>
              <a:t> Class</a:t>
            </a:r>
          </a:p>
          <a:p>
            <a:r>
              <a:rPr lang="tr-TR" dirty="0"/>
              <a:t>Java 8 </a:t>
            </a:r>
            <a:r>
              <a:rPr lang="tr-TR" dirty="0" err="1"/>
              <a:t>Date</a:t>
            </a:r>
            <a:r>
              <a:rPr lang="tr-TR" dirty="0"/>
              <a:t> , Time API</a:t>
            </a:r>
          </a:p>
          <a:p>
            <a:r>
              <a:rPr lang="tr-TR" dirty="0"/>
              <a:t>Java 8 </a:t>
            </a:r>
            <a:r>
              <a:rPr lang="tr-TR" dirty="0" err="1"/>
              <a:t>Lambda</a:t>
            </a:r>
            <a:r>
              <a:rPr lang="tr-TR" dirty="0"/>
              <a:t> </a:t>
            </a:r>
            <a:r>
              <a:rPr lang="tr-TR" dirty="0" err="1"/>
              <a:t>Expressions</a:t>
            </a:r>
            <a:endParaRPr lang="tr-TR" dirty="0"/>
          </a:p>
          <a:p>
            <a:r>
              <a:rPr lang="tr-TR" dirty="0"/>
              <a:t>Java 8 – </a:t>
            </a:r>
            <a:r>
              <a:rPr lang="tr-TR" dirty="0" err="1"/>
              <a:t>Default</a:t>
            </a:r>
            <a:r>
              <a:rPr lang="tr-TR" dirty="0"/>
              <a:t> </a:t>
            </a:r>
            <a:r>
              <a:rPr lang="tr-TR" dirty="0" err="1"/>
              <a:t>Methods</a:t>
            </a:r>
            <a:endParaRPr lang="tr-TR" dirty="0"/>
          </a:p>
        </p:txBody>
      </p:sp>
    </p:spTree>
    <p:extLst>
      <p:ext uri="{BB962C8B-B14F-4D97-AF65-F5344CB8AC3E}">
        <p14:creationId xmlns:p14="http://schemas.microsoft.com/office/powerpoint/2010/main" val="2595722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BFEB-4CF2-45E8-A41E-F1ADA3C14E57}"/>
              </a:ext>
            </a:extLst>
          </p:cNvPr>
          <p:cNvSpPr>
            <a:spLocks noGrp="1"/>
          </p:cNvSpPr>
          <p:nvPr>
            <p:ph type="ctrTitle"/>
          </p:nvPr>
        </p:nvSpPr>
        <p:spPr/>
        <p:txBody>
          <a:bodyPr>
            <a:normAutofit fontScale="90000"/>
          </a:bodyPr>
          <a:lstStyle/>
          <a:p>
            <a:r>
              <a:rPr lang="tr-TR" dirty="0" err="1"/>
              <a:t>Xhtml</a:t>
            </a:r>
            <a:r>
              <a:rPr lang="tr-TR" dirty="0"/>
              <a:t> ile Html5 arasındaki farklar nelerdir?</a:t>
            </a:r>
            <a:br>
              <a:rPr lang="tr-TR" dirty="0"/>
            </a:br>
            <a:endParaRPr lang="tr-TR" dirty="0"/>
          </a:p>
        </p:txBody>
      </p:sp>
    </p:spTree>
    <p:extLst>
      <p:ext uri="{BB962C8B-B14F-4D97-AF65-F5344CB8AC3E}">
        <p14:creationId xmlns:p14="http://schemas.microsoft.com/office/powerpoint/2010/main" val="768332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1837-C3FA-4685-BB70-ED2819986F9E}"/>
              </a:ext>
            </a:extLst>
          </p:cNvPr>
          <p:cNvSpPr>
            <a:spLocks noGrp="1"/>
          </p:cNvSpPr>
          <p:nvPr>
            <p:ph type="title"/>
          </p:nvPr>
        </p:nvSpPr>
        <p:spPr/>
        <p:txBody>
          <a:bodyPr/>
          <a:lstStyle/>
          <a:p>
            <a:r>
              <a:rPr lang="tr-TR" dirty="0"/>
              <a:t>XHTML Nedir?</a:t>
            </a:r>
          </a:p>
        </p:txBody>
      </p:sp>
      <p:sp>
        <p:nvSpPr>
          <p:cNvPr id="3" name="Content Placeholder 2">
            <a:extLst>
              <a:ext uri="{FF2B5EF4-FFF2-40B4-BE49-F238E27FC236}">
                <a16:creationId xmlns:a16="http://schemas.microsoft.com/office/drawing/2014/main" id="{E0C38350-5A1B-4F1C-86B7-E5C928A59355}"/>
              </a:ext>
            </a:extLst>
          </p:cNvPr>
          <p:cNvSpPr>
            <a:spLocks noGrp="1"/>
          </p:cNvSpPr>
          <p:nvPr>
            <p:ph idx="1"/>
          </p:nvPr>
        </p:nvSpPr>
        <p:spPr/>
        <p:txBody>
          <a:bodyPr/>
          <a:lstStyle/>
          <a:p>
            <a:r>
              <a:rPr lang="tr-TR" dirty="0"/>
              <a:t>XHTML, açılımıyla </a:t>
            </a:r>
            <a:r>
              <a:rPr lang="tr-TR" dirty="0" err="1"/>
              <a:t>Extensible</a:t>
            </a:r>
            <a:r>
              <a:rPr lang="tr-TR" dirty="0"/>
              <a:t> </a:t>
            </a:r>
            <a:r>
              <a:rPr lang="tr-TR" dirty="0" err="1"/>
              <a:t>HyperText</a:t>
            </a:r>
            <a:r>
              <a:rPr lang="tr-TR" dirty="0"/>
              <a:t> </a:t>
            </a:r>
            <a:r>
              <a:rPr lang="tr-TR" dirty="0" err="1"/>
              <a:t>Markup</a:t>
            </a:r>
            <a:r>
              <a:rPr lang="tr-TR" dirty="0"/>
              <a:t> Language Türkçesi Genişletilebilir Büyütülmüş Metin İşaretleme Dili istemci taraflı bir metin işaretleme dilidir. XHTML 26 Haziran 2000'den beri bir web </a:t>
            </a:r>
            <a:r>
              <a:rPr lang="tr-TR" dirty="0" err="1"/>
              <a:t>standartıdır</a:t>
            </a:r>
            <a:r>
              <a:rPr lang="tr-TR" dirty="0"/>
              <a:t>.</a:t>
            </a:r>
          </a:p>
        </p:txBody>
      </p:sp>
    </p:spTree>
    <p:extLst>
      <p:ext uri="{BB962C8B-B14F-4D97-AF65-F5344CB8AC3E}">
        <p14:creationId xmlns:p14="http://schemas.microsoft.com/office/powerpoint/2010/main" val="1872430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F1A78-1A6F-4211-9D35-C736E6F7AB2F}"/>
              </a:ext>
            </a:extLst>
          </p:cNvPr>
          <p:cNvSpPr>
            <a:spLocks noGrp="1"/>
          </p:cNvSpPr>
          <p:nvPr>
            <p:ph type="title"/>
          </p:nvPr>
        </p:nvSpPr>
        <p:spPr/>
        <p:txBody>
          <a:bodyPr>
            <a:normAutofit/>
          </a:bodyPr>
          <a:lstStyle/>
          <a:p>
            <a:r>
              <a:rPr lang="tr-TR" dirty="0" err="1"/>
              <a:t>XHTML'nin</a:t>
            </a:r>
            <a:r>
              <a:rPr lang="tr-TR" dirty="0"/>
              <a:t> özellikleri</a:t>
            </a:r>
          </a:p>
        </p:txBody>
      </p:sp>
      <p:sp>
        <p:nvSpPr>
          <p:cNvPr id="3" name="Content Placeholder 2">
            <a:extLst>
              <a:ext uri="{FF2B5EF4-FFF2-40B4-BE49-F238E27FC236}">
                <a16:creationId xmlns:a16="http://schemas.microsoft.com/office/drawing/2014/main" id="{6CA1E147-561B-4894-B61C-6A0E15890890}"/>
              </a:ext>
            </a:extLst>
          </p:cNvPr>
          <p:cNvSpPr>
            <a:spLocks noGrp="1"/>
          </p:cNvSpPr>
          <p:nvPr>
            <p:ph idx="1"/>
          </p:nvPr>
        </p:nvSpPr>
        <p:spPr/>
        <p:txBody>
          <a:bodyPr/>
          <a:lstStyle/>
          <a:p>
            <a:r>
              <a:rPr lang="tr-TR" dirty="0"/>
              <a:t>XHTML belgeleri XML uyumludur. Bu nedenle, standart XML araçlarıyla kolayca görüntülenir, düzenlenir ve doğrulanır.</a:t>
            </a:r>
          </a:p>
          <a:p>
            <a:r>
              <a:rPr lang="tr-TR" dirty="0"/>
              <a:t>XHTML belgeleri, hem mevcut tarayıcılarda hem de yeni tarayıcılarda eskisinden daha iyi çalışacak şekilde yazılabilir. XHTML belgeleri, HTML Belge Nesne</a:t>
            </a:r>
          </a:p>
          <a:p>
            <a:r>
              <a:rPr lang="tr-TR" dirty="0"/>
              <a:t>Modeline veya XML Belge Nesne Modeline dayanan komut dosyaları ve küçük uygulamalar gibi uygulamaları kullanabilir.</a:t>
            </a:r>
          </a:p>
          <a:p>
            <a:pPr marL="0" indent="0">
              <a:buNone/>
            </a:pPr>
            <a:endParaRPr lang="tr-TR" dirty="0"/>
          </a:p>
        </p:txBody>
      </p:sp>
    </p:spTree>
    <p:extLst>
      <p:ext uri="{BB962C8B-B14F-4D97-AF65-F5344CB8AC3E}">
        <p14:creationId xmlns:p14="http://schemas.microsoft.com/office/powerpoint/2010/main" val="2807003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4D3D-0E3D-44E6-8C0C-9AFAF6D59CD7}"/>
              </a:ext>
            </a:extLst>
          </p:cNvPr>
          <p:cNvSpPr>
            <a:spLocks noGrp="1"/>
          </p:cNvSpPr>
          <p:nvPr>
            <p:ph type="title"/>
          </p:nvPr>
        </p:nvSpPr>
        <p:spPr/>
        <p:txBody>
          <a:bodyPr/>
          <a:lstStyle/>
          <a:p>
            <a:r>
              <a:rPr lang="tr-TR" dirty="0"/>
              <a:t>HTML Nedir?</a:t>
            </a:r>
          </a:p>
        </p:txBody>
      </p:sp>
      <p:sp>
        <p:nvSpPr>
          <p:cNvPr id="3" name="Content Placeholder 2">
            <a:extLst>
              <a:ext uri="{FF2B5EF4-FFF2-40B4-BE49-F238E27FC236}">
                <a16:creationId xmlns:a16="http://schemas.microsoft.com/office/drawing/2014/main" id="{0EAB1EFE-82E6-453E-8B17-5F259E9AA5D2}"/>
              </a:ext>
            </a:extLst>
          </p:cNvPr>
          <p:cNvSpPr>
            <a:spLocks noGrp="1"/>
          </p:cNvSpPr>
          <p:nvPr>
            <p:ph idx="1"/>
          </p:nvPr>
        </p:nvSpPr>
        <p:spPr/>
        <p:txBody>
          <a:bodyPr/>
          <a:lstStyle/>
          <a:p>
            <a:r>
              <a:rPr lang="tr-TR" dirty="0" err="1"/>
              <a:t>Hiper</a:t>
            </a:r>
            <a:r>
              <a:rPr lang="tr-TR" dirty="0"/>
              <a:t> Metin İşaretleme Dili web sayfalarını oluşturmak için kullanılan standart metin işaretleme dilidir. Dilin son sürümü HTML5'tir. HTML, bir programlama dili olarak tanımlanamaz. Zira HTML kodlarıyla kendi başına çalışan bir program yazılamaz.</a:t>
            </a:r>
          </a:p>
          <a:p>
            <a:pPr marL="0" indent="0">
              <a:buNone/>
            </a:pPr>
            <a:endParaRPr lang="tr-TR" dirty="0"/>
          </a:p>
        </p:txBody>
      </p:sp>
    </p:spTree>
    <p:extLst>
      <p:ext uri="{BB962C8B-B14F-4D97-AF65-F5344CB8AC3E}">
        <p14:creationId xmlns:p14="http://schemas.microsoft.com/office/powerpoint/2010/main" val="2769740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AA29-3239-4C68-B5EE-F1D547916C2D}"/>
              </a:ext>
            </a:extLst>
          </p:cNvPr>
          <p:cNvSpPr>
            <a:spLocks noGrp="1"/>
          </p:cNvSpPr>
          <p:nvPr>
            <p:ph type="title"/>
          </p:nvPr>
        </p:nvSpPr>
        <p:spPr/>
        <p:txBody>
          <a:bodyPr>
            <a:normAutofit/>
          </a:bodyPr>
          <a:lstStyle/>
          <a:p>
            <a:r>
              <a:rPr lang="tr-TR" dirty="0" err="1"/>
              <a:t>HTML'nin</a:t>
            </a:r>
            <a:r>
              <a:rPr lang="tr-TR" dirty="0"/>
              <a:t> başlıca özelliklerine bakalım:</a:t>
            </a:r>
          </a:p>
        </p:txBody>
      </p:sp>
      <p:sp>
        <p:nvSpPr>
          <p:cNvPr id="3" name="Content Placeholder 2">
            <a:extLst>
              <a:ext uri="{FF2B5EF4-FFF2-40B4-BE49-F238E27FC236}">
                <a16:creationId xmlns:a16="http://schemas.microsoft.com/office/drawing/2014/main" id="{41FCC221-FBEB-42D3-8F3B-56FDD2695D3F}"/>
              </a:ext>
            </a:extLst>
          </p:cNvPr>
          <p:cNvSpPr>
            <a:spLocks noGrp="1"/>
          </p:cNvSpPr>
          <p:nvPr>
            <p:ph idx="1"/>
          </p:nvPr>
        </p:nvSpPr>
        <p:spPr/>
        <p:txBody>
          <a:bodyPr/>
          <a:lstStyle/>
          <a:p>
            <a:r>
              <a:rPr lang="tr-TR" dirty="0"/>
              <a:t>Öğrenmesi ve kullanması kolaydır.</a:t>
            </a:r>
          </a:p>
          <a:p>
            <a:r>
              <a:rPr lang="tr-TR" dirty="0"/>
              <a:t>Platformdan bağımsızdır.</a:t>
            </a:r>
          </a:p>
          <a:p>
            <a:r>
              <a:rPr lang="tr-TR" dirty="0"/>
              <a:t>Bir web sayfasına görüntü, video ve ses eklenebilir.</a:t>
            </a:r>
          </a:p>
          <a:p>
            <a:r>
              <a:rPr lang="tr-TR" dirty="0"/>
              <a:t>Metne köprü metni eklenebilir.</a:t>
            </a:r>
          </a:p>
          <a:p>
            <a:r>
              <a:rPr lang="tr-TR" dirty="0"/>
              <a:t>Bu bir biçimlendirme dilidir.</a:t>
            </a:r>
          </a:p>
        </p:txBody>
      </p:sp>
    </p:spTree>
    <p:extLst>
      <p:ext uri="{BB962C8B-B14F-4D97-AF65-F5344CB8AC3E}">
        <p14:creationId xmlns:p14="http://schemas.microsoft.com/office/powerpoint/2010/main" val="1464261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44B5-4188-4E56-A7A7-9060C532BF22}"/>
              </a:ext>
            </a:extLst>
          </p:cNvPr>
          <p:cNvSpPr>
            <a:spLocks noGrp="1"/>
          </p:cNvSpPr>
          <p:nvPr>
            <p:ph type="title"/>
          </p:nvPr>
        </p:nvSpPr>
        <p:spPr/>
        <p:txBody>
          <a:bodyPr/>
          <a:lstStyle/>
          <a:p>
            <a:r>
              <a:rPr lang="tr-TR" dirty="0"/>
              <a:t>XHTML ve HTML arasındaki farklar nelerdir?</a:t>
            </a:r>
          </a:p>
        </p:txBody>
      </p:sp>
      <p:sp>
        <p:nvSpPr>
          <p:cNvPr id="3" name="Content Placeholder 2">
            <a:extLst>
              <a:ext uri="{FF2B5EF4-FFF2-40B4-BE49-F238E27FC236}">
                <a16:creationId xmlns:a16="http://schemas.microsoft.com/office/drawing/2014/main" id="{93D539DE-3D52-42B5-9DE5-1A826C52E32D}"/>
              </a:ext>
            </a:extLst>
          </p:cNvPr>
          <p:cNvSpPr>
            <a:spLocks noGrp="1"/>
          </p:cNvSpPr>
          <p:nvPr>
            <p:ph idx="1"/>
          </p:nvPr>
        </p:nvSpPr>
        <p:spPr/>
        <p:txBody>
          <a:bodyPr>
            <a:normAutofit fontScale="55000" lnSpcReduction="20000"/>
          </a:bodyPr>
          <a:lstStyle/>
          <a:p>
            <a:pPr marL="0" indent="0">
              <a:buNone/>
            </a:pPr>
            <a:r>
              <a:rPr lang="tr-TR" dirty="0"/>
              <a:t>HTML</a:t>
            </a:r>
          </a:p>
          <a:p>
            <a:pPr marL="0" indent="0">
              <a:buNone/>
            </a:pPr>
            <a:r>
              <a:rPr lang="tr-TR" dirty="0"/>
              <a:t>HTML, Köprü Metni Biçimlendirme Dilidir.</a:t>
            </a:r>
          </a:p>
          <a:p>
            <a:r>
              <a:rPr lang="tr-TR" dirty="0" err="1"/>
              <a:t>SGML'nin</a:t>
            </a:r>
            <a:r>
              <a:rPr lang="tr-TR" dirty="0"/>
              <a:t> bir uygulaması.</a:t>
            </a:r>
          </a:p>
          <a:p>
            <a:r>
              <a:rPr lang="tr-TR" dirty="0"/>
              <a:t>Boş / açık etiketlere sahip olabilir.</a:t>
            </a:r>
          </a:p>
          <a:p>
            <a:r>
              <a:rPr lang="tr-TR" dirty="0"/>
              <a:t>Elemanın yapıları üzerinde katı bir kural yoktur.</a:t>
            </a:r>
          </a:p>
          <a:p>
            <a:r>
              <a:rPr lang="tr-TR" dirty="0"/>
              <a:t>Büyük / küçük harfe duyarsız: Etiketler ve nitelikler tercihe göre büyük veya küçük harf olabilir.</a:t>
            </a:r>
          </a:p>
          <a:p>
            <a:r>
              <a:rPr lang="tr-TR" dirty="0"/>
              <a:t>Tüm içerik body elementinin altına yerleştirilebilir.</a:t>
            </a:r>
          </a:p>
          <a:p>
            <a:pPr marL="0" indent="0">
              <a:buNone/>
            </a:pPr>
            <a:r>
              <a:rPr lang="tr-TR" dirty="0"/>
              <a:t>XHTML</a:t>
            </a:r>
          </a:p>
          <a:p>
            <a:r>
              <a:rPr lang="tr-TR" dirty="0"/>
              <a:t>HTML, Köprü Metni Biçimlendirme Dilidir.</a:t>
            </a:r>
          </a:p>
          <a:p>
            <a:r>
              <a:rPr lang="tr-TR" dirty="0"/>
              <a:t>XML uygulaması.</a:t>
            </a:r>
          </a:p>
          <a:p>
            <a:r>
              <a:rPr lang="tr-TR" dirty="0"/>
              <a:t>Kapatılmamış tüm etiketler kapatılmalıdır</a:t>
            </a:r>
          </a:p>
          <a:p>
            <a:r>
              <a:rPr lang="tr-TR" dirty="0"/>
              <a:t>Elemanların yapısı takip edilmelidir </a:t>
            </a:r>
          </a:p>
          <a:p>
            <a:r>
              <a:rPr lang="tr-TR" dirty="0"/>
              <a:t>Büyük / küçük harfe duyarlı: Etiketler ve öznitelikler küçük harf olmalıdır.</a:t>
            </a:r>
          </a:p>
          <a:p>
            <a:r>
              <a:rPr lang="tr-TR" dirty="0"/>
              <a:t>Tüm içerik bloklar halinde yerleştirilmelidir, (p) gövde elemanının altındadır.</a:t>
            </a:r>
          </a:p>
        </p:txBody>
      </p:sp>
    </p:spTree>
    <p:extLst>
      <p:ext uri="{BB962C8B-B14F-4D97-AF65-F5344CB8AC3E}">
        <p14:creationId xmlns:p14="http://schemas.microsoft.com/office/powerpoint/2010/main" val="182057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F5F4-1BBF-499D-B283-E9923F262DD2}"/>
              </a:ext>
            </a:extLst>
          </p:cNvPr>
          <p:cNvSpPr>
            <a:spLocks noGrp="1"/>
          </p:cNvSpPr>
          <p:nvPr>
            <p:ph type="title"/>
          </p:nvPr>
        </p:nvSpPr>
        <p:spPr/>
        <p:txBody>
          <a:bodyPr/>
          <a:lstStyle/>
          <a:p>
            <a:r>
              <a:rPr lang="tr-TR" dirty="0"/>
              <a:t>URL Nedir?</a:t>
            </a:r>
          </a:p>
        </p:txBody>
      </p:sp>
      <p:sp>
        <p:nvSpPr>
          <p:cNvPr id="3" name="Content Placeholder 2">
            <a:extLst>
              <a:ext uri="{FF2B5EF4-FFF2-40B4-BE49-F238E27FC236}">
                <a16:creationId xmlns:a16="http://schemas.microsoft.com/office/drawing/2014/main" id="{F39E2160-0A2A-4F59-B9F9-0654CC3BA1E2}"/>
              </a:ext>
            </a:extLst>
          </p:cNvPr>
          <p:cNvSpPr>
            <a:spLocks noGrp="1"/>
          </p:cNvSpPr>
          <p:nvPr>
            <p:ph idx="1"/>
          </p:nvPr>
        </p:nvSpPr>
        <p:spPr/>
        <p:txBody>
          <a:bodyPr>
            <a:normAutofit lnSpcReduction="10000"/>
          </a:bodyPr>
          <a:lstStyle/>
          <a:p>
            <a:r>
              <a:rPr lang="tr-TR" dirty="0"/>
              <a:t>Düzgün Kaynak Bulucu (URL), tanımlanmış bir kaynağın nerede bulunduğunu ve onu alma mekanizmasını belirten Düzgün Kaynak Tanımlayıcısının (URI) bir alt kümesidir. Bir URL, kaynağın nasıl elde edilebileceğini tanımlar. HTTP URL (http: //) olması gerekmez, bir URL de (ftp: //) veya (</a:t>
            </a:r>
            <a:r>
              <a:rPr lang="tr-TR" dirty="0" err="1"/>
              <a:t>smb</a:t>
            </a:r>
            <a:r>
              <a:rPr lang="tr-TR" dirty="0"/>
              <a:t>: //) olabilir.</a:t>
            </a:r>
          </a:p>
          <a:p>
            <a:r>
              <a:rPr lang="tr-TR" dirty="0"/>
              <a:t>URL, bir kaynağı tanımlayan ve aynı zamanda bu kaynağa ulaşmamız için gereken bilgiyi içeren bir </a:t>
            </a:r>
            <a:r>
              <a:rPr lang="tr-TR" dirty="0" err="1"/>
              <a:t>URI’dır</a:t>
            </a:r>
            <a:r>
              <a:rPr lang="tr-TR" dirty="0"/>
              <a:t>. Her URL aynı zamanda bir </a:t>
            </a:r>
            <a:r>
              <a:rPr lang="tr-TR" dirty="0" err="1"/>
              <a:t>URI’dır</a:t>
            </a:r>
            <a:r>
              <a:rPr lang="tr-TR" dirty="0"/>
              <a:t> ancak her URI, URL değildir. Örnek olarak, adınız bir URI olabilir, ancak adınız konumunuzu bulmaya yaramadığı için bir URL olamaz.</a:t>
            </a:r>
          </a:p>
          <a:p>
            <a:pPr marL="0" indent="0">
              <a:buNone/>
            </a:pPr>
            <a:br>
              <a:rPr lang="tr-TR" dirty="0"/>
            </a:br>
            <a:endParaRPr lang="tr-TR" dirty="0"/>
          </a:p>
        </p:txBody>
      </p:sp>
    </p:spTree>
    <p:extLst>
      <p:ext uri="{BB962C8B-B14F-4D97-AF65-F5344CB8AC3E}">
        <p14:creationId xmlns:p14="http://schemas.microsoft.com/office/powerpoint/2010/main" val="1424931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47CE-B4B7-43A0-909F-E206C7F7E00C}"/>
              </a:ext>
            </a:extLst>
          </p:cNvPr>
          <p:cNvSpPr>
            <a:spLocks noGrp="1"/>
          </p:cNvSpPr>
          <p:nvPr>
            <p:ph type="title"/>
          </p:nvPr>
        </p:nvSpPr>
        <p:spPr/>
        <p:txBody>
          <a:bodyPr/>
          <a:lstStyle/>
          <a:p>
            <a:r>
              <a:rPr lang="tr-TR" dirty="0"/>
              <a:t>HTML Anlamsal </a:t>
            </a:r>
            <a:r>
              <a:rPr lang="tr-TR" dirty="0" err="1"/>
              <a:t>Taglar</a:t>
            </a:r>
            <a:endParaRPr lang="tr-TR" dirty="0"/>
          </a:p>
        </p:txBody>
      </p:sp>
      <p:sp>
        <p:nvSpPr>
          <p:cNvPr id="3" name="Content Placeholder 2">
            <a:extLst>
              <a:ext uri="{FF2B5EF4-FFF2-40B4-BE49-F238E27FC236}">
                <a16:creationId xmlns:a16="http://schemas.microsoft.com/office/drawing/2014/main" id="{14A8AA50-4DF3-4C9D-901D-5B2CA9A9E0D3}"/>
              </a:ext>
            </a:extLst>
          </p:cNvPr>
          <p:cNvSpPr>
            <a:spLocks noGrp="1"/>
          </p:cNvSpPr>
          <p:nvPr>
            <p:ph idx="1"/>
          </p:nvPr>
        </p:nvSpPr>
        <p:spPr/>
        <p:txBody>
          <a:bodyPr/>
          <a:lstStyle/>
          <a:p>
            <a:pPr marL="0" indent="0" algn="just">
              <a:buNone/>
            </a:pPr>
            <a:r>
              <a:rPr lang="tr-TR" dirty="0"/>
              <a:t>Anlamsal (</a:t>
            </a:r>
            <a:r>
              <a:rPr lang="tr-TR" dirty="0" err="1"/>
              <a:t>semantic</a:t>
            </a:r>
            <a:r>
              <a:rPr lang="tr-TR" dirty="0"/>
              <a:t>) </a:t>
            </a:r>
            <a:r>
              <a:rPr lang="tr-TR" dirty="0" err="1"/>
              <a:t>taglar</a:t>
            </a:r>
            <a:r>
              <a:rPr lang="tr-TR" dirty="0"/>
              <a:t>, kelime anlamı ile aynı işi yapan html elemanlarıdır. Mesela; &lt;</a:t>
            </a:r>
            <a:r>
              <a:rPr lang="tr-TR" dirty="0" err="1"/>
              <a:t>article</a:t>
            </a:r>
            <a:r>
              <a:rPr lang="tr-TR" dirty="0"/>
              <a:t>&gt; </a:t>
            </a:r>
            <a:r>
              <a:rPr lang="tr-TR" dirty="0" err="1"/>
              <a:t>tagı</a:t>
            </a:r>
            <a:r>
              <a:rPr lang="tr-TR" dirty="0"/>
              <a:t> semantik bir elemandır. Çünkü </a:t>
            </a:r>
            <a:r>
              <a:rPr lang="tr-TR" dirty="0" err="1"/>
              <a:t>article</a:t>
            </a:r>
            <a:r>
              <a:rPr lang="tr-TR" dirty="0"/>
              <a:t>, makale demektir ve &lt;</a:t>
            </a:r>
            <a:r>
              <a:rPr lang="tr-TR" dirty="0" err="1"/>
              <a:t>article</a:t>
            </a:r>
            <a:r>
              <a:rPr lang="tr-TR" dirty="0"/>
              <a:t>&gt; </a:t>
            </a:r>
            <a:r>
              <a:rPr lang="tr-TR" dirty="0" err="1"/>
              <a:t>tagı</a:t>
            </a:r>
            <a:r>
              <a:rPr lang="tr-TR" dirty="0"/>
              <a:t> da gerçekten, sayfamıza, bir makale elemanı eklemek için kullanılır.</a:t>
            </a:r>
          </a:p>
          <a:p>
            <a:pPr algn="just"/>
            <a:r>
              <a:rPr lang="tr-TR" dirty="0"/>
              <a:t>Anlamsal (</a:t>
            </a:r>
            <a:r>
              <a:rPr lang="tr-TR" dirty="0" err="1"/>
              <a:t>semantic</a:t>
            </a:r>
            <a:r>
              <a:rPr lang="tr-TR" dirty="0"/>
              <a:t>) elemanlara örnek: &lt;form&gt;, form oluşturur. &lt;</a:t>
            </a:r>
            <a:r>
              <a:rPr lang="tr-TR" dirty="0" err="1"/>
              <a:t>table</a:t>
            </a:r>
            <a:r>
              <a:rPr lang="tr-TR" dirty="0"/>
              <a:t>&gt;, tablo oluşturur. &lt;</a:t>
            </a:r>
            <a:r>
              <a:rPr lang="tr-TR" dirty="0" err="1"/>
              <a:t>img</a:t>
            </a:r>
            <a:r>
              <a:rPr lang="tr-TR" dirty="0"/>
              <a:t>&gt; imaj elemanı (resim) oluşturur.</a:t>
            </a:r>
          </a:p>
        </p:txBody>
      </p:sp>
    </p:spTree>
    <p:extLst>
      <p:ext uri="{BB962C8B-B14F-4D97-AF65-F5344CB8AC3E}">
        <p14:creationId xmlns:p14="http://schemas.microsoft.com/office/powerpoint/2010/main" val="3228528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AE43-D1D3-409D-9BE1-1B6C92745CD0}"/>
              </a:ext>
            </a:extLst>
          </p:cNvPr>
          <p:cNvSpPr>
            <a:spLocks noGrp="1"/>
          </p:cNvSpPr>
          <p:nvPr>
            <p:ph type="title"/>
          </p:nvPr>
        </p:nvSpPr>
        <p:spPr/>
        <p:txBody>
          <a:bodyPr/>
          <a:lstStyle/>
          <a:p>
            <a:r>
              <a:rPr lang="tr-TR" dirty="0"/>
              <a:t>Anlamsal (</a:t>
            </a:r>
            <a:r>
              <a:rPr lang="tr-TR" dirty="0" err="1"/>
              <a:t>Semantic</a:t>
            </a:r>
            <a:r>
              <a:rPr lang="tr-TR" dirty="0"/>
              <a:t>) Elementlere Örnekler</a:t>
            </a:r>
          </a:p>
        </p:txBody>
      </p:sp>
      <p:sp>
        <p:nvSpPr>
          <p:cNvPr id="3" name="Content Placeholder 2">
            <a:extLst>
              <a:ext uri="{FF2B5EF4-FFF2-40B4-BE49-F238E27FC236}">
                <a16:creationId xmlns:a16="http://schemas.microsoft.com/office/drawing/2014/main" id="{56EA042A-8C21-4AE0-B344-99D3E095E461}"/>
              </a:ext>
            </a:extLst>
          </p:cNvPr>
          <p:cNvSpPr>
            <a:spLocks noGrp="1"/>
          </p:cNvSpPr>
          <p:nvPr>
            <p:ph idx="1"/>
          </p:nvPr>
        </p:nvSpPr>
        <p:spPr/>
        <p:txBody>
          <a:bodyPr/>
          <a:lstStyle/>
          <a:p>
            <a:r>
              <a:rPr lang="tr-TR" dirty="0"/>
              <a:t>Bir çok internet sitesinde, sayfaların farklı özellikteki bölümleri için şöyle HTML kodları görmeniz mümkündür: &lt;div </a:t>
            </a:r>
            <a:r>
              <a:rPr lang="tr-TR" dirty="0" err="1"/>
              <a:t>id</a:t>
            </a:r>
            <a:r>
              <a:rPr lang="tr-TR" dirty="0"/>
              <a:t>="</a:t>
            </a:r>
            <a:r>
              <a:rPr lang="tr-TR" dirty="0" err="1"/>
              <a:t>header</a:t>
            </a:r>
            <a:r>
              <a:rPr lang="tr-TR" dirty="0"/>
              <a:t>"&gt;, &lt;div </a:t>
            </a:r>
            <a:r>
              <a:rPr lang="tr-TR" dirty="0" err="1"/>
              <a:t>id</a:t>
            </a:r>
            <a:r>
              <a:rPr lang="tr-TR" dirty="0"/>
              <a:t>="</a:t>
            </a:r>
            <a:r>
              <a:rPr lang="tr-TR" dirty="0" err="1"/>
              <a:t>nav</a:t>
            </a:r>
            <a:r>
              <a:rPr lang="tr-TR" dirty="0"/>
              <a:t>"&gt;, &lt;div </a:t>
            </a:r>
            <a:r>
              <a:rPr lang="tr-TR" dirty="0" err="1"/>
              <a:t>id</a:t>
            </a:r>
            <a:r>
              <a:rPr lang="tr-TR" dirty="0"/>
              <a:t>="</a:t>
            </a:r>
            <a:r>
              <a:rPr lang="tr-TR" dirty="0" err="1"/>
              <a:t>footer</a:t>
            </a:r>
            <a:r>
              <a:rPr lang="tr-TR" dirty="0"/>
              <a:t>"&gt;</a:t>
            </a:r>
          </a:p>
          <a:p>
            <a:r>
              <a:rPr lang="tr-TR" dirty="0"/>
              <a:t>HTML5, sayfaların bu bölümlerini, div elemanı olarak değil de bağımsız birer html5 elemanları olarak tanımlamamıza olanak sağlar.</a:t>
            </a:r>
          </a:p>
          <a:p>
            <a:r>
              <a:rPr lang="tr-TR" dirty="0"/>
              <a:t>HTML5 bu iş için şu anlamsal elemanları barındırır:</a:t>
            </a:r>
          </a:p>
          <a:p>
            <a:pPr marL="0" indent="0">
              <a:buNone/>
            </a:pPr>
            <a:r>
              <a:rPr lang="tr-TR" dirty="0"/>
              <a:t>	</a:t>
            </a:r>
            <a:r>
              <a:rPr lang="en-US" dirty="0"/>
              <a:t>&lt;article&gt;&lt;aside&gt;&lt;details&gt;&lt;</a:t>
            </a:r>
            <a:r>
              <a:rPr lang="en-US" dirty="0" err="1"/>
              <a:t>figcaption</a:t>
            </a:r>
            <a:r>
              <a:rPr lang="en-US" dirty="0"/>
              <a:t>&gt;&lt;figure&gt;</a:t>
            </a:r>
            <a:endParaRPr lang="tr-TR" dirty="0"/>
          </a:p>
          <a:p>
            <a:pPr marL="0" indent="0">
              <a:buNone/>
            </a:pPr>
            <a:r>
              <a:rPr lang="tr-TR" dirty="0"/>
              <a:t>	</a:t>
            </a:r>
            <a:r>
              <a:rPr lang="en-US" dirty="0"/>
              <a:t>&lt;footer&gt;&lt;header&gt;&lt;main&gt;&lt;mark&gt;&lt;nav&gt;&lt;section&gt;</a:t>
            </a:r>
            <a:endParaRPr lang="tr-TR" dirty="0"/>
          </a:p>
          <a:p>
            <a:pPr marL="0" indent="0">
              <a:buNone/>
            </a:pPr>
            <a:r>
              <a:rPr lang="tr-TR" dirty="0"/>
              <a:t>	</a:t>
            </a:r>
            <a:r>
              <a:rPr lang="en-US" dirty="0"/>
              <a:t>&lt;summary&gt;&lt;time&gt;</a:t>
            </a:r>
            <a:endParaRPr lang="tr-TR" dirty="0"/>
          </a:p>
        </p:txBody>
      </p:sp>
    </p:spTree>
    <p:extLst>
      <p:ext uri="{BB962C8B-B14F-4D97-AF65-F5344CB8AC3E}">
        <p14:creationId xmlns:p14="http://schemas.microsoft.com/office/powerpoint/2010/main" val="1130994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CE8D-CD56-4131-A1B5-EBE4F29BB929}"/>
              </a:ext>
            </a:extLst>
          </p:cNvPr>
          <p:cNvSpPr>
            <a:spLocks noGrp="1"/>
          </p:cNvSpPr>
          <p:nvPr>
            <p:ph type="title"/>
          </p:nvPr>
        </p:nvSpPr>
        <p:spPr/>
        <p:txBody>
          <a:bodyPr>
            <a:normAutofit/>
          </a:bodyPr>
          <a:lstStyle/>
          <a:p>
            <a:r>
              <a:rPr lang="tr-TR" sz="4000" dirty="0"/>
              <a:t>HTML Anlamsal olmayan (</a:t>
            </a:r>
            <a:r>
              <a:rPr lang="tr-TR" sz="4000" dirty="0" err="1"/>
              <a:t>non-semantic</a:t>
            </a:r>
            <a:r>
              <a:rPr lang="tr-TR" sz="4000" dirty="0"/>
              <a:t>) </a:t>
            </a:r>
            <a:r>
              <a:rPr lang="tr-TR" sz="4000" dirty="0" err="1"/>
              <a:t>Taglar</a:t>
            </a:r>
            <a:endParaRPr lang="tr-TR" sz="4000" dirty="0"/>
          </a:p>
        </p:txBody>
      </p:sp>
      <p:sp>
        <p:nvSpPr>
          <p:cNvPr id="3" name="Content Placeholder 2">
            <a:extLst>
              <a:ext uri="{FF2B5EF4-FFF2-40B4-BE49-F238E27FC236}">
                <a16:creationId xmlns:a16="http://schemas.microsoft.com/office/drawing/2014/main" id="{27A35962-61C7-4BE0-BD19-9C0F9C075A12}"/>
              </a:ext>
            </a:extLst>
          </p:cNvPr>
          <p:cNvSpPr>
            <a:spLocks noGrp="1"/>
          </p:cNvSpPr>
          <p:nvPr>
            <p:ph idx="1"/>
          </p:nvPr>
        </p:nvSpPr>
        <p:spPr/>
        <p:txBody>
          <a:bodyPr/>
          <a:lstStyle/>
          <a:p>
            <a:pPr marL="0" indent="0">
              <a:buNone/>
            </a:pPr>
            <a:r>
              <a:rPr lang="tr-TR" dirty="0"/>
              <a:t>Anlamsal olmayan (</a:t>
            </a:r>
            <a:r>
              <a:rPr lang="tr-TR" dirty="0" err="1"/>
              <a:t>non-semantic</a:t>
            </a:r>
            <a:r>
              <a:rPr lang="tr-TR" dirty="0"/>
              <a:t>) elemanlara örnek: &lt;</a:t>
            </a:r>
            <a:r>
              <a:rPr lang="tr-TR" dirty="0" err="1"/>
              <a:t>span</a:t>
            </a:r>
            <a:r>
              <a:rPr lang="tr-TR" dirty="0"/>
              <a:t>&gt; ve &lt;div&gt; gibi elemanlar, kelime anlamının dışında görevler yaparlar. Yani içerikleri ile anlamları arasında bir benzerlik yoktur.</a:t>
            </a:r>
          </a:p>
          <a:p>
            <a:endParaRPr lang="tr-TR" dirty="0"/>
          </a:p>
          <a:p>
            <a:pPr marL="0" indent="0">
              <a:buNone/>
            </a:pPr>
            <a:r>
              <a:rPr lang="tr-TR" dirty="0"/>
              <a:t>Anlamsal olmayan bazı öğelerin listesi aşağıdadır:</a:t>
            </a:r>
          </a:p>
          <a:p>
            <a:r>
              <a:rPr lang="tr-TR" dirty="0"/>
              <a:t>div</a:t>
            </a:r>
          </a:p>
          <a:p>
            <a:r>
              <a:rPr lang="tr-TR" dirty="0" err="1"/>
              <a:t>span</a:t>
            </a:r>
            <a:endParaRPr lang="tr-TR" dirty="0"/>
          </a:p>
        </p:txBody>
      </p:sp>
    </p:spTree>
    <p:extLst>
      <p:ext uri="{BB962C8B-B14F-4D97-AF65-F5344CB8AC3E}">
        <p14:creationId xmlns:p14="http://schemas.microsoft.com/office/powerpoint/2010/main" val="3956575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1EAF-64F6-4375-A01A-1A8187CD23A9}"/>
              </a:ext>
            </a:extLst>
          </p:cNvPr>
          <p:cNvSpPr>
            <a:spLocks noGrp="1"/>
          </p:cNvSpPr>
          <p:nvPr>
            <p:ph type="title"/>
          </p:nvPr>
        </p:nvSpPr>
        <p:spPr/>
        <p:txBody>
          <a:bodyPr/>
          <a:lstStyle/>
          <a:p>
            <a:r>
              <a:rPr lang="tr-TR" dirty="0" err="1"/>
              <a:t>Table</a:t>
            </a:r>
            <a:r>
              <a:rPr lang="tr-TR" dirty="0"/>
              <a:t> için </a:t>
            </a:r>
            <a:r>
              <a:rPr lang="tr-TR" dirty="0" err="1"/>
              <a:t>Colspan</a:t>
            </a:r>
            <a:r>
              <a:rPr lang="tr-TR" dirty="0"/>
              <a:t> </a:t>
            </a:r>
            <a:r>
              <a:rPr lang="tr-TR" dirty="0" err="1"/>
              <a:t>Rowspan</a:t>
            </a:r>
            <a:r>
              <a:rPr lang="tr-TR" dirty="0"/>
              <a:t> Nedir?</a:t>
            </a:r>
          </a:p>
        </p:txBody>
      </p:sp>
      <p:sp>
        <p:nvSpPr>
          <p:cNvPr id="3" name="Content Placeholder 2">
            <a:extLst>
              <a:ext uri="{FF2B5EF4-FFF2-40B4-BE49-F238E27FC236}">
                <a16:creationId xmlns:a16="http://schemas.microsoft.com/office/drawing/2014/main" id="{1363D9F5-28AB-47C5-8248-E6E4E4FB6B6E}"/>
              </a:ext>
            </a:extLst>
          </p:cNvPr>
          <p:cNvSpPr>
            <a:spLocks noGrp="1"/>
          </p:cNvSpPr>
          <p:nvPr>
            <p:ph idx="1"/>
          </p:nvPr>
        </p:nvSpPr>
        <p:spPr/>
        <p:txBody>
          <a:bodyPr/>
          <a:lstStyle/>
          <a:p>
            <a:r>
              <a:rPr lang="tr-TR" dirty="0" err="1"/>
              <a:t>Colspan</a:t>
            </a:r>
            <a:r>
              <a:rPr lang="tr-TR" dirty="0"/>
              <a:t> Nedir?</a:t>
            </a:r>
          </a:p>
          <a:p>
            <a:pPr marL="0" indent="0">
              <a:buNone/>
            </a:pPr>
            <a:r>
              <a:rPr lang="tr-TR" dirty="0" err="1"/>
              <a:t>XHTML’de</a:t>
            </a:r>
            <a:r>
              <a:rPr lang="tr-TR" dirty="0"/>
              <a:t> </a:t>
            </a:r>
            <a:r>
              <a:rPr lang="tr-TR" dirty="0" err="1"/>
              <a:t>colspan</a:t>
            </a:r>
            <a:r>
              <a:rPr lang="tr-TR" dirty="0"/>
              <a:t> öz niteliği sütunları birleştirmemizi sağlar. </a:t>
            </a:r>
          </a:p>
          <a:p>
            <a:endParaRPr lang="tr-TR" dirty="0"/>
          </a:p>
        </p:txBody>
      </p:sp>
      <p:pic>
        <p:nvPicPr>
          <p:cNvPr id="4" name="Picture 3">
            <a:extLst>
              <a:ext uri="{FF2B5EF4-FFF2-40B4-BE49-F238E27FC236}">
                <a16:creationId xmlns:a16="http://schemas.microsoft.com/office/drawing/2014/main" id="{B83BA888-CE6F-4B57-8DD3-78730D338070}"/>
              </a:ext>
            </a:extLst>
          </p:cNvPr>
          <p:cNvPicPr>
            <a:picLocks noChangeAspect="1"/>
          </p:cNvPicPr>
          <p:nvPr/>
        </p:nvPicPr>
        <p:blipFill>
          <a:blip r:embed="rId2"/>
          <a:stretch>
            <a:fillRect/>
          </a:stretch>
        </p:blipFill>
        <p:spPr>
          <a:xfrm>
            <a:off x="838200" y="3457852"/>
            <a:ext cx="6086475" cy="1809750"/>
          </a:xfrm>
          <a:prstGeom prst="rect">
            <a:avLst/>
          </a:prstGeom>
        </p:spPr>
      </p:pic>
      <p:pic>
        <p:nvPicPr>
          <p:cNvPr id="5" name="Picture 4">
            <a:extLst>
              <a:ext uri="{FF2B5EF4-FFF2-40B4-BE49-F238E27FC236}">
                <a16:creationId xmlns:a16="http://schemas.microsoft.com/office/drawing/2014/main" id="{F9CD8F03-1575-47E9-A1E7-E9F18E81E9FB}"/>
              </a:ext>
            </a:extLst>
          </p:cNvPr>
          <p:cNvPicPr>
            <a:picLocks noChangeAspect="1"/>
          </p:cNvPicPr>
          <p:nvPr/>
        </p:nvPicPr>
        <p:blipFill>
          <a:blip r:embed="rId3"/>
          <a:stretch>
            <a:fillRect/>
          </a:stretch>
        </p:blipFill>
        <p:spPr>
          <a:xfrm>
            <a:off x="7667625" y="3429000"/>
            <a:ext cx="3686175" cy="819150"/>
          </a:xfrm>
          <a:prstGeom prst="rect">
            <a:avLst/>
          </a:prstGeom>
        </p:spPr>
      </p:pic>
    </p:spTree>
    <p:extLst>
      <p:ext uri="{BB962C8B-B14F-4D97-AF65-F5344CB8AC3E}">
        <p14:creationId xmlns:p14="http://schemas.microsoft.com/office/powerpoint/2010/main" val="3113139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796202-8735-4319-9D61-FD032876FA17}"/>
              </a:ext>
            </a:extLst>
          </p:cNvPr>
          <p:cNvSpPr>
            <a:spLocks noGrp="1"/>
          </p:cNvSpPr>
          <p:nvPr>
            <p:ph idx="1"/>
          </p:nvPr>
        </p:nvSpPr>
        <p:spPr/>
        <p:txBody>
          <a:bodyPr/>
          <a:lstStyle/>
          <a:p>
            <a:r>
              <a:rPr lang="tr-TR" dirty="0" err="1"/>
              <a:t>Rowspan</a:t>
            </a:r>
            <a:r>
              <a:rPr lang="tr-TR" dirty="0"/>
              <a:t> nedir?</a:t>
            </a:r>
          </a:p>
          <a:p>
            <a:pPr marL="0" indent="0">
              <a:buNone/>
            </a:pPr>
            <a:r>
              <a:rPr lang="tr-TR" dirty="0" err="1"/>
              <a:t>XHTML’de</a:t>
            </a:r>
            <a:r>
              <a:rPr lang="tr-TR" dirty="0"/>
              <a:t> </a:t>
            </a:r>
            <a:r>
              <a:rPr lang="tr-TR" dirty="0" err="1"/>
              <a:t>rowspan</a:t>
            </a:r>
            <a:r>
              <a:rPr lang="tr-TR" dirty="0"/>
              <a:t> öz niteliği satırları birleştirmemizi sağlar. </a:t>
            </a:r>
          </a:p>
          <a:p>
            <a:pPr marL="0" indent="0">
              <a:buNone/>
            </a:pPr>
            <a:endParaRPr lang="tr-TR" dirty="0"/>
          </a:p>
        </p:txBody>
      </p:sp>
      <p:pic>
        <p:nvPicPr>
          <p:cNvPr id="4" name="Picture 3">
            <a:extLst>
              <a:ext uri="{FF2B5EF4-FFF2-40B4-BE49-F238E27FC236}">
                <a16:creationId xmlns:a16="http://schemas.microsoft.com/office/drawing/2014/main" id="{4217B850-A51B-4F33-B507-4B87241AEDAB}"/>
              </a:ext>
            </a:extLst>
          </p:cNvPr>
          <p:cNvPicPr>
            <a:picLocks noChangeAspect="1"/>
          </p:cNvPicPr>
          <p:nvPr/>
        </p:nvPicPr>
        <p:blipFill>
          <a:blip r:embed="rId2"/>
          <a:stretch>
            <a:fillRect/>
          </a:stretch>
        </p:blipFill>
        <p:spPr>
          <a:xfrm>
            <a:off x="838200" y="3429000"/>
            <a:ext cx="4191000" cy="1876425"/>
          </a:xfrm>
          <a:prstGeom prst="rect">
            <a:avLst/>
          </a:prstGeom>
        </p:spPr>
      </p:pic>
      <p:pic>
        <p:nvPicPr>
          <p:cNvPr id="5" name="Picture 4">
            <a:extLst>
              <a:ext uri="{FF2B5EF4-FFF2-40B4-BE49-F238E27FC236}">
                <a16:creationId xmlns:a16="http://schemas.microsoft.com/office/drawing/2014/main" id="{76E0A108-DB1A-4B42-A3E4-D4A0C5DAF613}"/>
              </a:ext>
            </a:extLst>
          </p:cNvPr>
          <p:cNvPicPr>
            <a:picLocks noChangeAspect="1"/>
          </p:cNvPicPr>
          <p:nvPr/>
        </p:nvPicPr>
        <p:blipFill>
          <a:blip r:embed="rId3"/>
          <a:stretch>
            <a:fillRect/>
          </a:stretch>
        </p:blipFill>
        <p:spPr>
          <a:xfrm>
            <a:off x="6429375" y="3429000"/>
            <a:ext cx="3524250" cy="819150"/>
          </a:xfrm>
          <a:prstGeom prst="rect">
            <a:avLst/>
          </a:prstGeom>
        </p:spPr>
      </p:pic>
    </p:spTree>
    <p:extLst>
      <p:ext uri="{BB962C8B-B14F-4D97-AF65-F5344CB8AC3E}">
        <p14:creationId xmlns:p14="http://schemas.microsoft.com/office/powerpoint/2010/main" val="4195599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2130-0A44-49FA-B6DE-C634A44DBBC0}"/>
              </a:ext>
            </a:extLst>
          </p:cNvPr>
          <p:cNvSpPr>
            <a:spLocks noGrp="1"/>
          </p:cNvSpPr>
          <p:nvPr>
            <p:ph type="title"/>
          </p:nvPr>
        </p:nvSpPr>
        <p:spPr/>
        <p:txBody>
          <a:bodyPr/>
          <a:lstStyle/>
          <a:p>
            <a:r>
              <a:rPr lang="tr-TR" dirty="0"/>
              <a:t>CSS </a:t>
            </a:r>
            <a:r>
              <a:rPr lang="tr-TR" dirty="0" err="1"/>
              <a:t>Display</a:t>
            </a:r>
            <a:endParaRPr lang="tr-TR" dirty="0"/>
          </a:p>
        </p:txBody>
      </p:sp>
      <p:sp>
        <p:nvSpPr>
          <p:cNvPr id="3" name="Content Placeholder 2">
            <a:extLst>
              <a:ext uri="{FF2B5EF4-FFF2-40B4-BE49-F238E27FC236}">
                <a16:creationId xmlns:a16="http://schemas.microsoft.com/office/drawing/2014/main" id="{73BD5F9A-C0B4-4E6B-AF0F-3600BB824530}"/>
              </a:ext>
            </a:extLst>
          </p:cNvPr>
          <p:cNvSpPr>
            <a:spLocks noGrp="1"/>
          </p:cNvSpPr>
          <p:nvPr>
            <p:ph idx="1"/>
          </p:nvPr>
        </p:nvSpPr>
        <p:spPr/>
        <p:txBody>
          <a:bodyPr>
            <a:normAutofit fontScale="92500" lnSpcReduction="10000"/>
          </a:bodyPr>
          <a:lstStyle/>
          <a:p>
            <a:r>
              <a:rPr lang="tr-TR" dirty="0" err="1"/>
              <a:t>Display</a:t>
            </a:r>
            <a:r>
              <a:rPr lang="tr-TR" dirty="0"/>
              <a:t> özelliği, HTML elemanlarının web sayfamızda nasıl konumlandırılacağını ve görünüp, görünmeyeceğini belirler.</a:t>
            </a:r>
          </a:p>
          <a:p>
            <a:r>
              <a:rPr lang="tr-TR" dirty="0" err="1"/>
              <a:t>Display</a:t>
            </a:r>
            <a:r>
              <a:rPr lang="tr-TR" dirty="0"/>
              <a:t>: </a:t>
            </a:r>
            <a:r>
              <a:rPr lang="tr-TR" dirty="0" err="1"/>
              <a:t>none</a:t>
            </a:r>
            <a:r>
              <a:rPr lang="tr-TR" dirty="0"/>
              <a:t> Elemanı görünmez yapar.</a:t>
            </a:r>
          </a:p>
          <a:p>
            <a:r>
              <a:rPr lang="tr-TR" dirty="0" err="1"/>
              <a:t>Display</a:t>
            </a:r>
            <a:r>
              <a:rPr lang="tr-TR" dirty="0"/>
              <a:t>: inline Elemanı aynı hizada, yan yana görüntüler ve yeni bir satır başlatmaz. </a:t>
            </a:r>
            <a:r>
              <a:rPr lang="tr-TR" dirty="0" err="1"/>
              <a:t>Height</a:t>
            </a:r>
            <a:r>
              <a:rPr lang="tr-TR" dirty="0"/>
              <a:t>, </a:t>
            </a:r>
            <a:r>
              <a:rPr lang="tr-TR" dirty="0" err="1"/>
              <a:t>width</a:t>
            </a:r>
            <a:r>
              <a:rPr lang="tr-TR" dirty="0"/>
              <a:t> özellikleri verilemez.</a:t>
            </a:r>
          </a:p>
          <a:p>
            <a:r>
              <a:rPr lang="tr-TR" dirty="0" err="1"/>
              <a:t>Display</a:t>
            </a:r>
            <a:r>
              <a:rPr lang="tr-TR" dirty="0"/>
              <a:t>: </a:t>
            </a:r>
            <a:r>
              <a:rPr lang="tr-TR" dirty="0" err="1"/>
              <a:t>block</a:t>
            </a:r>
            <a:r>
              <a:rPr lang="tr-TR" dirty="0"/>
              <a:t> Elemanı yeni bir satıra yerleştirir. Öncesi ve sonrası satır sonudur. </a:t>
            </a:r>
            <a:r>
              <a:rPr lang="tr-TR" dirty="0" err="1"/>
              <a:t>Height</a:t>
            </a:r>
            <a:r>
              <a:rPr lang="tr-TR" dirty="0"/>
              <a:t>, </a:t>
            </a:r>
            <a:r>
              <a:rPr lang="tr-TR" dirty="0" err="1"/>
              <a:t>width</a:t>
            </a:r>
            <a:r>
              <a:rPr lang="tr-TR" dirty="0"/>
              <a:t> gibi özellikler tanımlanabilir.</a:t>
            </a:r>
          </a:p>
          <a:p>
            <a:r>
              <a:rPr lang="tr-TR" dirty="0" err="1"/>
              <a:t>Display</a:t>
            </a:r>
            <a:r>
              <a:rPr lang="tr-TR" dirty="0"/>
              <a:t>: inline-</a:t>
            </a:r>
            <a:r>
              <a:rPr lang="tr-TR" dirty="0" err="1"/>
              <a:t>block</a:t>
            </a:r>
            <a:r>
              <a:rPr lang="tr-TR" dirty="0"/>
              <a:t> Adından anlaşılacağı üzere inline ve </a:t>
            </a:r>
            <a:r>
              <a:rPr lang="tr-TR" dirty="0" err="1"/>
              <a:t>block</a:t>
            </a:r>
            <a:r>
              <a:rPr lang="tr-TR" dirty="0"/>
              <a:t> karışımıdır. Eleman aynı hizada, aynı satırda görünür. Yeni bir satıra geçmez. </a:t>
            </a:r>
            <a:r>
              <a:rPr lang="tr-TR" dirty="0" err="1"/>
              <a:t>Block</a:t>
            </a:r>
            <a:r>
              <a:rPr lang="tr-TR" dirty="0"/>
              <a:t> gibi </a:t>
            </a:r>
            <a:r>
              <a:rPr lang="tr-TR" dirty="0" err="1"/>
              <a:t>height</a:t>
            </a:r>
            <a:r>
              <a:rPr lang="tr-TR" dirty="0"/>
              <a:t>, </a:t>
            </a:r>
            <a:r>
              <a:rPr lang="tr-TR" dirty="0" err="1"/>
              <a:t>width</a:t>
            </a:r>
            <a:r>
              <a:rPr lang="tr-TR" dirty="0"/>
              <a:t> özellikleri tanımlanabilir. </a:t>
            </a:r>
            <a:r>
              <a:rPr lang="tr-TR" dirty="0" err="1"/>
              <a:t>Block’da</a:t>
            </a:r>
            <a:r>
              <a:rPr lang="tr-TR" dirty="0"/>
              <a:t> olduğu gibi sonrasında boşluk bırakıp yeni satıra geçmez.</a:t>
            </a:r>
          </a:p>
        </p:txBody>
      </p:sp>
    </p:spTree>
    <p:extLst>
      <p:ext uri="{BB962C8B-B14F-4D97-AF65-F5344CB8AC3E}">
        <p14:creationId xmlns:p14="http://schemas.microsoft.com/office/powerpoint/2010/main" val="2455890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E78D-F2DF-44DB-ACBE-DA4F58F14216}"/>
              </a:ext>
            </a:extLst>
          </p:cNvPr>
          <p:cNvSpPr>
            <a:spLocks noGrp="1"/>
          </p:cNvSpPr>
          <p:nvPr>
            <p:ph type="title"/>
          </p:nvPr>
        </p:nvSpPr>
        <p:spPr/>
        <p:txBody>
          <a:bodyPr/>
          <a:lstStyle/>
          <a:p>
            <a:r>
              <a:rPr lang="tr-TR" dirty="0" err="1"/>
              <a:t>Display:None</a:t>
            </a:r>
            <a:endParaRPr lang="tr-TR" dirty="0"/>
          </a:p>
        </p:txBody>
      </p:sp>
      <p:sp>
        <p:nvSpPr>
          <p:cNvPr id="3" name="Content Placeholder 2">
            <a:extLst>
              <a:ext uri="{FF2B5EF4-FFF2-40B4-BE49-F238E27FC236}">
                <a16:creationId xmlns:a16="http://schemas.microsoft.com/office/drawing/2014/main" id="{92007656-13DD-4D76-B109-7DBDE030ED12}"/>
              </a:ext>
            </a:extLst>
          </p:cNvPr>
          <p:cNvSpPr>
            <a:spLocks noGrp="1"/>
          </p:cNvSpPr>
          <p:nvPr>
            <p:ph idx="1"/>
          </p:nvPr>
        </p:nvSpPr>
        <p:spPr/>
        <p:txBody>
          <a:bodyPr/>
          <a:lstStyle/>
          <a:p>
            <a:r>
              <a:rPr lang="tr-TR" dirty="0" err="1"/>
              <a:t>None</a:t>
            </a:r>
            <a:r>
              <a:rPr lang="tr-TR" dirty="0"/>
              <a:t> Bir elementi gizlemek (</a:t>
            </a:r>
            <a:r>
              <a:rPr lang="tr-TR" dirty="0" err="1"/>
              <a:t>hide</a:t>
            </a:r>
            <a:r>
              <a:rPr lang="tr-TR" dirty="0"/>
              <a:t>) istediğimizde </a:t>
            </a:r>
            <a:r>
              <a:rPr lang="tr-TR" dirty="0" err="1"/>
              <a:t>display</a:t>
            </a:r>
            <a:r>
              <a:rPr lang="tr-TR" dirty="0"/>
              <a:t>: </a:t>
            </a:r>
            <a:r>
              <a:rPr lang="tr-TR" dirty="0" err="1"/>
              <a:t>none</a:t>
            </a:r>
            <a:r>
              <a:rPr lang="tr-TR" dirty="0"/>
              <a:t> özelliğini kullanabiliriz. Bu sayede element bulunduğu alanda hiçbir etki oluşturmaksızın gizlenecektir. </a:t>
            </a:r>
            <a:r>
              <a:rPr lang="tr-TR" dirty="0" err="1"/>
              <a:t>visibility</a:t>
            </a:r>
            <a:r>
              <a:rPr lang="tr-TR" dirty="0"/>
              <a:t>: </a:t>
            </a:r>
            <a:r>
              <a:rPr lang="tr-TR" dirty="0" err="1"/>
              <a:t>hidden</a:t>
            </a:r>
            <a:r>
              <a:rPr lang="tr-TR" dirty="0"/>
              <a:t> kullanımında element sadece görünmez kılınır ve bulunduğu yeri işgal etmeye devam eder. Daha net ifade edebilmek üzere aşağıdaki örnek üzerinden ilerleyelim.</a:t>
            </a:r>
          </a:p>
          <a:p>
            <a:endParaRPr lang="tr-TR" dirty="0"/>
          </a:p>
        </p:txBody>
      </p:sp>
    </p:spTree>
    <p:extLst>
      <p:ext uri="{BB962C8B-B14F-4D97-AF65-F5344CB8AC3E}">
        <p14:creationId xmlns:p14="http://schemas.microsoft.com/office/powerpoint/2010/main" val="2644439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1B27-02B7-46AE-9DD5-F8124B46326E}"/>
              </a:ext>
            </a:extLst>
          </p:cNvPr>
          <p:cNvSpPr>
            <a:spLocks noGrp="1"/>
          </p:cNvSpPr>
          <p:nvPr>
            <p:ph type="title"/>
          </p:nvPr>
        </p:nvSpPr>
        <p:spPr/>
        <p:txBody>
          <a:bodyPr/>
          <a:lstStyle/>
          <a:p>
            <a:r>
              <a:rPr lang="tr-TR" dirty="0"/>
              <a:t>CSS </a:t>
            </a:r>
            <a:r>
              <a:rPr lang="tr-TR" dirty="0" err="1"/>
              <a:t>Visibilty</a:t>
            </a:r>
            <a:r>
              <a:rPr lang="tr-TR" dirty="0"/>
              <a:t> Özellikleri</a:t>
            </a:r>
          </a:p>
        </p:txBody>
      </p:sp>
      <p:sp>
        <p:nvSpPr>
          <p:cNvPr id="3" name="Content Placeholder 2">
            <a:extLst>
              <a:ext uri="{FF2B5EF4-FFF2-40B4-BE49-F238E27FC236}">
                <a16:creationId xmlns:a16="http://schemas.microsoft.com/office/drawing/2014/main" id="{28094BA8-FD51-4AA9-98C3-FA09E73BB535}"/>
              </a:ext>
            </a:extLst>
          </p:cNvPr>
          <p:cNvSpPr>
            <a:spLocks noGrp="1"/>
          </p:cNvSpPr>
          <p:nvPr>
            <p:ph idx="1"/>
          </p:nvPr>
        </p:nvSpPr>
        <p:spPr/>
        <p:txBody>
          <a:bodyPr/>
          <a:lstStyle/>
          <a:p>
            <a:r>
              <a:rPr lang="tr-TR" dirty="0" err="1"/>
              <a:t>visible</a:t>
            </a:r>
            <a:r>
              <a:rPr lang="tr-TR" dirty="0"/>
              <a:t> özelliği, bir belgenin düzenini değiştirmeden bir öğeyi gösterir veya gizler. Ayrıca &lt;</a:t>
            </a:r>
            <a:r>
              <a:rPr lang="tr-TR" dirty="0" err="1"/>
              <a:t>table</a:t>
            </a:r>
            <a:r>
              <a:rPr lang="tr-TR" dirty="0"/>
              <a:t>&gt; içindeki satırları veya sütunları da gizleyebilir veya gösterebilir. Gizleme değeri öğenizi sadece görünmez kılar ve öğeniz hala oradadır. Öğeyi tamamen içerikten kaldırmak istiyorsanız </a:t>
            </a:r>
            <a:r>
              <a:rPr lang="tr-TR" dirty="0" err="1"/>
              <a:t>display</a:t>
            </a:r>
            <a:r>
              <a:rPr lang="tr-TR" dirty="0"/>
              <a:t> özelliğine </a:t>
            </a:r>
            <a:r>
              <a:rPr lang="tr-TR" dirty="0" err="1"/>
              <a:t>none</a:t>
            </a:r>
            <a:r>
              <a:rPr lang="tr-TR" dirty="0"/>
              <a:t> değeri vererek kullanmalısınız.</a:t>
            </a:r>
          </a:p>
          <a:p>
            <a:endParaRPr lang="tr-TR" dirty="0"/>
          </a:p>
          <a:p>
            <a:endParaRPr lang="tr-TR" dirty="0"/>
          </a:p>
          <a:p>
            <a:endParaRPr lang="tr-TR" dirty="0"/>
          </a:p>
        </p:txBody>
      </p:sp>
    </p:spTree>
    <p:extLst>
      <p:ext uri="{BB962C8B-B14F-4D97-AF65-F5344CB8AC3E}">
        <p14:creationId xmlns:p14="http://schemas.microsoft.com/office/powerpoint/2010/main" val="1466600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1AA302-61C6-4E32-847C-C0D8A5D0FCDD}"/>
              </a:ext>
            </a:extLst>
          </p:cNvPr>
          <p:cNvSpPr>
            <a:spLocks noGrp="1"/>
          </p:cNvSpPr>
          <p:nvPr>
            <p:ph idx="1"/>
          </p:nvPr>
        </p:nvSpPr>
        <p:spPr>
          <a:xfrm>
            <a:off x="651769" y="1719094"/>
            <a:ext cx="10515600" cy="5498452"/>
          </a:xfrm>
        </p:spPr>
        <p:txBody>
          <a:bodyPr/>
          <a:lstStyle/>
          <a:p>
            <a:r>
              <a:rPr lang="tr-TR" dirty="0"/>
              <a:t>div için </a:t>
            </a:r>
            <a:r>
              <a:rPr lang="tr-TR" dirty="0" err="1"/>
              <a:t>display</a:t>
            </a:r>
            <a:r>
              <a:rPr lang="tr-TR" dirty="0"/>
              <a:t>: inline-</a:t>
            </a:r>
            <a:r>
              <a:rPr lang="tr-TR" dirty="0" err="1"/>
              <a:t>block</a:t>
            </a:r>
            <a:r>
              <a:rPr lang="tr-TR" dirty="0"/>
              <a:t> tanımını yapalım ve 3 </a:t>
            </a:r>
            <a:r>
              <a:rPr lang="tr-TR" dirty="0" err="1"/>
              <a:t>child</a:t>
            </a:r>
            <a:r>
              <a:rPr lang="tr-TR" dirty="0"/>
              <a:t> elementi yan yana dizelim.</a:t>
            </a:r>
          </a:p>
          <a:p>
            <a:pPr marL="0" indent="0">
              <a:buNone/>
            </a:pPr>
            <a:endParaRPr lang="tr-TR" dirty="0"/>
          </a:p>
          <a:p>
            <a:r>
              <a:rPr lang="tr-TR" dirty="0"/>
              <a:t>2. </a:t>
            </a:r>
            <a:r>
              <a:rPr lang="tr-TR" dirty="0" err="1"/>
              <a:t>child</a:t>
            </a:r>
            <a:r>
              <a:rPr lang="tr-TR" dirty="0"/>
              <a:t> element için </a:t>
            </a:r>
            <a:r>
              <a:rPr lang="tr-TR" dirty="0" err="1"/>
              <a:t>display</a:t>
            </a:r>
            <a:r>
              <a:rPr lang="tr-TR" dirty="0"/>
              <a:t>: </a:t>
            </a:r>
            <a:r>
              <a:rPr lang="tr-TR" dirty="0" err="1"/>
              <a:t>none</a:t>
            </a:r>
            <a:r>
              <a:rPr lang="tr-TR" dirty="0"/>
              <a:t> özeliğini tanımladığımızda elementin tamamen ortadan kalktığını ve 3. </a:t>
            </a:r>
            <a:r>
              <a:rPr lang="tr-TR" dirty="0" err="1"/>
              <a:t>child</a:t>
            </a:r>
            <a:r>
              <a:rPr lang="tr-TR" dirty="0"/>
              <a:t> elementin 2. sıraya geçtiğini görebilirsiniz.</a:t>
            </a:r>
          </a:p>
          <a:p>
            <a:pPr marL="0" indent="0">
              <a:buNone/>
            </a:pPr>
            <a:endParaRPr lang="tr-TR" dirty="0"/>
          </a:p>
          <a:p>
            <a:r>
              <a:rPr lang="tr-TR" dirty="0" err="1"/>
              <a:t>visibility</a:t>
            </a:r>
            <a:r>
              <a:rPr lang="tr-TR" dirty="0"/>
              <a:t>: </a:t>
            </a:r>
            <a:r>
              <a:rPr lang="tr-TR" dirty="0" err="1"/>
              <a:t>hidden</a:t>
            </a:r>
            <a:r>
              <a:rPr lang="tr-TR" dirty="0"/>
              <a:t> kullanımında ise 2. elemenin işgal ettiği yer sabit kalmakta, sadece görünürlüğü değişmektedir. 3. </a:t>
            </a:r>
            <a:r>
              <a:rPr lang="tr-TR" dirty="0" err="1"/>
              <a:t>child</a:t>
            </a:r>
            <a:r>
              <a:rPr lang="tr-TR" dirty="0"/>
              <a:t> element yine bulunduğu konumda kalmaya devam edecektir.</a:t>
            </a:r>
          </a:p>
        </p:txBody>
      </p:sp>
      <p:pic>
        <p:nvPicPr>
          <p:cNvPr id="4" name="Picture 3">
            <a:extLst>
              <a:ext uri="{FF2B5EF4-FFF2-40B4-BE49-F238E27FC236}">
                <a16:creationId xmlns:a16="http://schemas.microsoft.com/office/drawing/2014/main" id="{CF32AFC5-61C2-4D80-838C-FF32B66750E4}"/>
              </a:ext>
            </a:extLst>
          </p:cNvPr>
          <p:cNvPicPr>
            <a:picLocks noChangeAspect="1"/>
          </p:cNvPicPr>
          <p:nvPr/>
        </p:nvPicPr>
        <p:blipFill>
          <a:blip r:embed="rId2"/>
          <a:stretch>
            <a:fillRect/>
          </a:stretch>
        </p:blipFill>
        <p:spPr>
          <a:xfrm>
            <a:off x="7913706" y="3995065"/>
            <a:ext cx="3112362" cy="687678"/>
          </a:xfrm>
          <a:prstGeom prst="rect">
            <a:avLst/>
          </a:prstGeom>
        </p:spPr>
      </p:pic>
      <p:pic>
        <p:nvPicPr>
          <p:cNvPr id="6" name="Picture 5">
            <a:extLst>
              <a:ext uri="{FF2B5EF4-FFF2-40B4-BE49-F238E27FC236}">
                <a16:creationId xmlns:a16="http://schemas.microsoft.com/office/drawing/2014/main" id="{E0145762-4D94-422D-BAD0-F70AF47922C0}"/>
              </a:ext>
            </a:extLst>
          </p:cNvPr>
          <p:cNvPicPr>
            <a:picLocks noChangeAspect="1"/>
          </p:cNvPicPr>
          <p:nvPr/>
        </p:nvPicPr>
        <p:blipFill>
          <a:blip r:embed="rId3"/>
          <a:stretch>
            <a:fillRect/>
          </a:stretch>
        </p:blipFill>
        <p:spPr>
          <a:xfrm>
            <a:off x="7913706" y="5849930"/>
            <a:ext cx="3112362" cy="707479"/>
          </a:xfrm>
          <a:prstGeom prst="rect">
            <a:avLst/>
          </a:prstGeom>
        </p:spPr>
      </p:pic>
      <p:pic>
        <p:nvPicPr>
          <p:cNvPr id="8" name="Picture 7">
            <a:extLst>
              <a:ext uri="{FF2B5EF4-FFF2-40B4-BE49-F238E27FC236}">
                <a16:creationId xmlns:a16="http://schemas.microsoft.com/office/drawing/2014/main" id="{4FD31E16-26A0-4EEA-98A2-8CF981E2532A}"/>
              </a:ext>
            </a:extLst>
          </p:cNvPr>
          <p:cNvPicPr>
            <a:picLocks noChangeAspect="1"/>
          </p:cNvPicPr>
          <p:nvPr/>
        </p:nvPicPr>
        <p:blipFill>
          <a:blip r:embed="rId4"/>
          <a:stretch>
            <a:fillRect/>
          </a:stretch>
        </p:blipFill>
        <p:spPr>
          <a:xfrm>
            <a:off x="7913706" y="2286765"/>
            <a:ext cx="3112362" cy="670270"/>
          </a:xfrm>
          <a:prstGeom prst="rect">
            <a:avLst/>
          </a:prstGeom>
        </p:spPr>
      </p:pic>
      <p:sp>
        <p:nvSpPr>
          <p:cNvPr id="7" name="Title 1">
            <a:extLst>
              <a:ext uri="{FF2B5EF4-FFF2-40B4-BE49-F238E27FC236}">
                <a16:creationId xmlns:a16="http://schemas.microsoft.com/office/drawing/2014/main" id="{ECF53D53-FF9F-45DE-9CDB-009A0630F15F}"/>
              </a:ext>
            </a:extLst>
          </p:cNvPr>
          <p:cNvSpPr>
            <a:spLocks noGrp="1"/>
          </p:cNvSpPr>
          <p:nvPr>
            <p:ph type="title"/>
          </p:nvPr>
        </p:nvSpPr>
        <p:spPr>
          <a:xfrm>
            <a:off x="838200" y="365125"/>
            <a:ext cx="10515600" cy="1325563"/>
          </a:xfrm>
        </p:spPr>
        <p:txBody>
          <a:bodyPr/>
          <a:lstStyle/>
          <a:p>
            <a:r>
              <a:rPr lang="tr-TR" dirty="0" err="1"/>
              <a:t>Display</a:t>
            </a:r>
            <a:r>
              <a:rPr lang="tr-TR" dirty="0"/>
              <a:t> </a:t>
            </a:r>
            <a:r>
              <a:rPr lang="tr-TR" dirty="0" err="1"/>
              <a:t>vs</a:t>
            </a:r>
            <a:r>
              <a:rPr lang="tr-TR" dirty="0"/>
              <a:t> </a:t>
            </a:r>
            <a:r>
              <a:rPr lang="tr-TR" dirty="0" err="1"/>
              <a:t>Visibilty</a:t>
            </a:r>
            <a:endParaRPr lang="tr-TR" dirty="0"/>
          </a:p>
        </p:txBody>
      </p:sp>
    </p:spTree>
    <p:extLst>
      <p:ext uri="{BB962C8B-B14F-4D97-AF65-F5344CB8AC3E}">
        <p14:creationId xmlns:p14="http://schemas.microsoft.com/office/powerpoint/2010/main" val="2300384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ABD90-20B1-4014-92CA-6256098985A3}"/>
              </a:ext>
            </a:extLst>
          </p:cNvPr>
          <p:cNvSpPr>
            <a:spLocks noGrp="1"/>
          </p:cNvSpPr>
          <p:nvPr>
            <p:ph type="title"/>
          </p:nvPr>
        </p:nvSpPr>
        <p:spPr/>
        <p:txBody>
          <a:bodyPr/>
          <a:lstStyle/>
          <a:p>
            <a:r>
              <a:rPr lang="tr-TR" dirty="0" err="1"/>
              <a:t>pseudo</a:t>
            </a:r>
            <a:r>
              <a:rPr lang="tr-TR" dirty="0"/>
              <a:t> </a:t>
            </a:r>
            <a:r>
              <a:rPr lang="tr-TR" dirty="0" err="1"/>
              <a:t>class</a:t>
            </a:r>
            <a:r>
              <a:rPr lang="tr-TR" dirty="0"/>
              <a:t> ile </a:t>
            </a:r>
            <a:r>
              <a:rPr lang="tr-TR" dirty="0" err="1"/>
              <a:t>pseudo</a:t>
            </a:r>
            <a:r>
              <a:rPr lang="tr-TR" dirty="0"/>
              <a:t> element nedir?</a:t>
            </a:r>
          </a:p>
        </p:txBody>
      </p:sp>
      <p:sp>
        <p:nvSpPr>
          <p:cNvPr id="3" name="Content Placeholder 2">
            <a:extLst>
              <a:ext uri="{FF2B5EF4-FFF2-40B4-BE49-F238E27FC236}">
                <a16:creationId xmlns:a16="http://schemas.microsoft.com/office/drawing/2014/main" id="{ECDA0CD6-AB1D-440E-BA1B-1069B874062C}"/>
              </a:ext>
            </a:extLst>
          </p:cNvPr>
          <p:cNvSpPr>
            <a:spLocks noGrp="1"/>
          </p:cNvSpPr>
          <p:nvPr>
            <p:ph idx="1"/>
          </p:nvPr>
        </p:nvSpPr>
        <p:spPr/>
        <p:txBody>
          <a:bodyPr/>
          <a:lstStyle/>
          <a:p>
            <a:r>
              <a:rPr lang="tr-TR" dirty="0"/>
              <a:t>CSS </a:t>
            </a:r>
            <a:r>
              <a:rPr lang="tr-TR" dirty="0" err="1"/>
              <a:t>pseudo-class</a:t>
            </a:r>
            <a:r>
              <a:rPr lang="tr-TR" dirty="0"/>
              <a:t> ve </a:t>
            </a:r>
            <a:r>
              <a:rPr lang="tr-TR"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dirty="0" err="1"/>
              <a:t>pseudo</a:t>
            </a:r>
            <a:r>
              <a:rPr lang="tr-TR" dirty="0"/>
              <a:t> sınıfı bir elementi farklı sınıflara böler. </a:t>
            </a:r>
            <a:r>
              <a:rPr lang="tr-TR" dirty="0" err="1"/>
              <a:t>pseudo</a:t>
            </a:r>
            <a:r>
              <a:rPr lang="tr-TR" dirty="0"/>
              <a:t> elementi ise bir elementi alt kısımlara bölmektedir.</a:t>
            </a:r>
          </a:p>
          <a:p>
            <a:r>
              <a:rPr lang="tr-TR" dirty="0" err="1"/>
              <a:t>pseudo</a:t>
            </a:r>
            <a:r>
              <a:rPr lang="tr-TR" dirty="0"/>
              <a:t> sınıf ve elementleri HTML </a:t>
            </a:r>
            <a:r>
              <a:rPr lang="tr-TR" dirty="0" err="1"/>
              <a:t>class</a:t>
            </a:r>
            <a:r>
              <a:rPr lang="tr-TR" dirty="0"/>
              <a:t> özelliği olarak belirtilmemiştir. Normal sınıflar </a:t>
            </a:r>
            <a:r>
              <a:rPr lang="tr-TR" dirty="0" err="1"/>
              <a:t>pseudo</a:t>
            </a:r>
            <a:r>
              <a:rPr lang="tr-TR" dirty="0"/>
              <a:t> sınıf ve elementleri ile kullanılabilir.</a:t>
            </a:r>
          </a:p>
        </p:txBody>
      </p:sp>
      <p:pic>
        <p:nvPicPr>
          <p:cNvPr id="4" name="Picture 3">
            <a:extLst>
              <a:ext uri="{FF2B5EF4-FFF2-40B4-BE49-F238E27FC236}">
                <a16:creationId xmlns:a16="http://schemas.microsoft.com/office/drawing/2014/main" id="{3AE68CA4-9A32-44FF-92AF-344A1721217E}"/>
              </a:ext>
            </a:extLst>
          </p:cNvPr>
          <p:cNvPicPr>
            <a:picLocks noChangeAspect="1"/>
          </p:cNvPicPr>
          <p:nvPr/>
        </p:nvPicPr>
        <p:blipFill>
          <a:blip r:embed="rId2"/>
          <a:stretch>
            <a:fillRect/>
          </a:stretch>
        </p:blipFill>
        <p:spPr>
          <a:xfrm>
            <a:off x="6096000" y="5239535"/>
            <a:ext cx="5905500" cy="1190625"/>
          </a:xfrm>
          <a:prstGeom prst="rect">
            <a:avLst/>
          </a:prstGeom>
        </p:spPr>
      </p:pic>
    </p:spTree>
    <p:extLst>
      <p:ext uri="{BB962C8B-B14F-4D97-AF65-F5344CB8AC3E}">
        <p14:creationId xmlns:p14="http://schemas.microsoft.com/office/powerpoint/2010/main" val="53157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B02D-82D9-43FB-80DC-546FEBBD167E}"/>
              </a:ext>
            </a:extLst>
          </p:cNvPr>
          <p:cNvSpPr>
            <a:spLocks noGrp="1"/>
          </p:cNvSpPr>
          <p:nvPr>
            <p:ph type="title"/>
          </p:nvPr>
        </p:nvSpPr>
        <p:spPr/>
        <p:txBody>
          <a:bodyPr/>
          <a:lstStyle/>
          <a:p>
            <a:r>
              <a:rPr lang="tr-TR" dirty="0"/>
              <a:t>URL Bölümleri Nelerden Oluşur?</a:t>
            </a:r>
          </a:p>
        </p:txBody>
      </p:sp>
      <p:sp>
        <p:nvSpPr>
          <p:cNvPr id="4" name="AutoShape 2" descr="URI, URL ve URN Nedir?">
            <a:extLst>
              <a:ext uri="{FF2B5EF4-FFF2-40B4-BE49-F238E27FC236}">
                <a16:creationId xmlns:a16="http://schemas.microsoft.com/office/drawing/2014/main" id="{33C49030-F7DA-47C1-8509-77D3F89CDCA2}"/>
              </a:ext>
            </a:extLst>
          </p:cNvPr>
          <p:cNvSpPr>
            <a:spLocks noGrp="1" noChangeAspect="1" noChangeArrowheads="1"/>
          </p:cNvSpPr>
          <p:nvPr>
            <p:ph idx="1"/>
          </p:nvPr>
        </p:nvSpPr>
        <p:spPr bwMode="auto">
          <a:xfrm>
            <a:off x="838200" y="1825624"/>
            <a:ext cx="10515600" cy="45929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pPr marL="0" indent="0">
              <a:buNone/>
            </a:pPr>
            <a:r>
              <a:rPr lang="tr-TR" sz="1800" dirty="0"/>
              <a:t>1. Protokol </a:t>
            </a:r>
          </a:p>
          <a:p>
            <a:pPr marL="0" indent="0">
              <a:buNone/>
            </a:pPr>
            <a:r>
              <a:rPr lang="tr-TR" sz="1800" dirty="0"/>
              <a:t>Genellikle, http:// veya https:// olarak çalışır. Bu protokoller, web tarayıcısına bir web adresinin nasıl takip etmesini söyler. Günümüzde neredeyse tüm web sitelerinde protokolü sizin yazmanıza gerek kalmadan tarayıcı kendi kendine doldurur. </a:t>
            </a:r>
          </a:p>
          <a:p>
            <a:pPr marL="0" indent="0">
              <a:buNone/>
            </a:pPr>
            <a:r>
              <a:rPr lang="tr-TR" sz="1800" dirty="0"/>
              <a:t>2. Domain (Alan Adı) </a:t>
            </a:r>
          </a:p>
          <a:p>
            <a:pPr marL="0" indent="0">
              <a:buNone/>
            </a:pPr>
            <a:r>
              <a:rPr lang="tr-TR" sz="1800" dirty="0"/>
              <a:t>Domain bir web sitesinin adıdır. Bir URL adresinin en üstüdür. Protokolden hemen sonra yazılır. Alan adını hangi sitenin sayfasına gideceğini belirtmek için kullanılır. </a:t>
            </a:r>
          </a:p>
          <a:p>
            <a:pPr marL="0" indent="0">
              <a:buNone/>
            </a:pPr>
            <a:r>
              <a:rPr lang="tr-TR" sz="1800" dirty="0"/>
              <a:t>3. Yol </a:t>
            </a:r>
          </a:p>
          <a:p>
            <a:pPr marL="0" indent="0">
              <a:buNone/>
            </a:pPr>
            <a:r>
              <a:rPr lang="tr-TR" sz="1800" dirty="0"/>
              <a:t>Bunu web sitesinin klasör yapısı olarak düşünebilirsiniz, böylece bir tarayıcı web sayfasının hangi alt klasörde olacağını bilir. Sitedeki herhangi bir dosyaya ulaşmak için yazılan kısımdır. </a:t>
            </a:r>
          </a:p>
          <a:p>
            <a:pPr marL="0" indent="0">
              <a:buNone/>
            </a:pPr>
            <a:r>
              <a:rPr lang="tr-TR" sz="1800" dirty="0"/>
              <a:t>4. Web Sayfası</a:t>
            </a:r>
          </a:p>
          <a:p>
            <a:pPr marL="0" indent="0">
              <a:buNone/>
            </a:pPr>
            <a:r>
              <a:rPr lang="tr-TR" sz="1800" dirty="0"/>
              <a:t>URL adresinin son kısmıdır ve açmak istediğiniz web sayfasıdır. Gitmek istediğiniz web sitesinin bir sayfasını görüntülemek için kullanılan kısımdır. URL adresleri yaşanılan karmaşıklığı gizler. IP adresleri web sayfasının internetteki gerçek konumu olarak hizmet eden bir karakter dizisidir. Bir web tarayıcısına URL girdiğinizde, tarayıcınız Alan Adı Sunucusu (DNS) adı verilen bir araç kullanarak alan adının IP adresini arar.</a:t>
            </a:r>
          </a:p>
        </p:txBody>
      </p:sp>
    </p:spTree>
    <p:extLst>
      <p:ext uri="{BB962C8B-B14F-4D97-AF65-F5344CB8AC3E}">
        <p14:creationId xmlns:p14="http://schemas.microsoft.com/office/powerpoint/2010/main" val="3238425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7E69-03DC-4256-A202-2D79C843E7E2}"/>
              </a:ext>
            </a:extLst>
          </p:cNvPr>
          <p:cNvSpPr>
            <a:spLocks noGrp="1"/>
          </p:cNvSpPr>
          <p:nvPr>
            <p:ph type="title"/>
          </p:nvPr>
        </p:nvSpPr>
        <p:spPr/>
        <p:txBody>
          <a:bodyPr/>
          <a:lstStyle/>
          <a:p>
            <a:r>
              <a:rPr lang="tr-TR" dirty="0" err="1"/>
              <a:t>Pseudo</a:t>
            </a:r>
            <a:r>
              <a:rPr lang="tr-TR" dirty="0"/>
              <a:t> Sınıfları </a:t>
            </a:r>
          </a:p>
        </p:txBody>
      </p:sp>
      <p:sp>
        <p:nvSpPr>
          <p:cNvPr id="5" name="Content Placeholder 4">
            <a:extLst>
              <a:ext uri="{FF2B5EF4-FFF2-40B4-BE49-F238E27FC236}">
                <a16:creationId xmlns:a16="http://schemas.microsoft.com/office/drawing/2014/main" id="{4A84CE55-C7BD-4E18-9411-2FCF511F41A8}"/>
              </a:ext>
            </a:extLst>
          </p:cNvPr>
          <p:cNvSpPr>
            <a:spLocks noGrp="1"/>
          </p:cNvSpPr>
          <p:nvPr>
            <p:ph idx="1"/>
          </p:nvPr>
        </p:nvSpPr>
        <p:spPr/>
        <p:txBody>
          <a:bodyPr>
            <a:normAutofit/>
          </a:bodyPr>
          <a:lstStyle/>
          <a:p>
            <a:r>
              <a:rPr lang="tr-TR" dirty="0"/>
              <a:t>Link </a:t>
            </a:r>
            <a:r>
              <a:rPr lang="tr-TR" dirty="0" err="1"/>
              <a:t>Pseduo</a:t>
            </a:r>
            <a:r>
              <a:rPr lang="tr-TR" dirty="0"/>
              <a:t> </a:t>
            </a:r>
            <a:r>
              <a:rPr lang="tr-TR" dirty="0" err="1"/>
              <a:t>Sınıfıları</a:t>
            </a:r>
            <a:r>
              <a:rPr lang="tr-TR" dirty="0"/>
              <a:t> ve Dinamik </a:t>
            </a:r>
            <a:r>
              <a:rPr lang="tr-TR" dirty="0" err="1"/>
              <a:t>Pseudo</a:t>
            </a:r>
            <a:r>
              <a:rPr lang="tr-TR" dirty="0"/>
              <a:t> Sınıfları olmak üzere ikiye ayrılır:</a:t>
            </a:r>
          </a:p>
          <a:p>
            <a:r>
              <a:rPr lang="tr-TR" dirty="0"/>
              <a:t>Link </a:t>
            </a:r>
            <a:r>
              <a:rPr lang="tr-TR" dirty="0" err="1"/>
              <a:t>Pseudo</a:t>
            </a:r>
            <a:r>
              <a:rPr lang="tr-TR" dirty="0"/>
              <a:t> Sınıfları</a:t>
            </a:r>
          </a:p>
          <a:p>
            <a:r>
              <a:rPr lang="tr-TR" dirty="0" err="1"/>
              <a:t>Yanlızca</a:t>
            </a:r>
            <a:r>
              <a:rPr lang="tr-TR" dirty="0"/>
              <a:t> linklere uygulanan iki tane Link </a:t>
            </a:r>
            <a:r>
              <a:rPr lang="tr-TR" dirty="0" err="1"/>
              <a:t>Pseduo</a:t>
            </a:r>
            <a:r>
              <a:rPr lang="tr-TR" dirty="0"/>
              <a:t> sınıfı vardır.</a:t>
            </a:r>
          </a:p>
          <a:p>
            <a:r>
              <a:rPr lang="tr-TR" dirty="0"/>
              <a:t> :link : Ziyaret edilmemiş sayfanın linkine stil tanımlaması yapmak için kullanılır. </a:t>
            </a:r>
          </a:p>
          <a:p>
            <a:r>
              <a:rPr lang="tr-TR" dirty="0"/>
              <a:t> :</a:t>
            </a:r>
            <a:r>
              <a:rPr lang="tr-TR" dirty="0" err="1"/>
              <a:t>visited</a:t>
            </a:r>
            <a:r>
              <a:rPr lang="tr-TR" dirty="0"/>
              <a:t> : Henüz ziyaret edilmiş sayfa linklerine stil tanımlaması yapmak için kullanılır.</a:t>
            </a:r>
          </a:p>
        </p:txBody>
      </p:sp>
      <p:pic>
        <p:nvPicPr>
          <p:cNvPr id="7" name="Picture 6">
            <a:extLst>
              <a:ext uri="{FF2B5EF4-FFF2-40B4-BE49-F238E27FC236}">
                <a16:creationId xmlns:a16="http://schemas.microsoft.com/office/drawing/2014/main" id="{13E43A16-2025-46E9-B14E-5BAC70C81D29}"/>
              </a:ext>
            </a:extLst>
          </p:cNvPr>
          <p:cNvPicPr>
            <a:picLocks noChangeAspect="1"/>
          </p:cNvPicPr>
          <p:nvPr/>
        </p:nvPicPr>
        <p:blipFill>
          <a:blip r:embed="rId2"/>
          <a:stretch>
            <a:fillRect/>
          </a:stretch>
        </p:blipFill>
        <p:spPr>
          <a:xfrm>
            <a:off x="8016536" y="5083930"/>
            <a:ext cx="2457588" cy="1408945"/>
          </a:xfrm>
          <a:prstGeom prst="rect">
            <a:avLst/>
          </a:prstGeom>
        </p:spPr>
      </p:pic>
    </p:spTree>
    <p:extLst>
      <p:ext uri="{BB962C8B-B14F-4D97-AF65-F5344CB8AC3E}">
        <p14:creationId xmlns:p14="http://schemas.microsoft.com/office/powerpoint/2010/main" val="382241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04C6-D400-4997-8E0C-86A6D35A83F6}"/>
              </a:ext>
            </a:extLst>
          </p:cNvPr>
          <p:cNvSpPr>
            <a:spLocks noGrp="1"/>
          </p:cNvSpPr>
          <p:nvPr>
            <p:ph type="title"/>
          </p:nvPr>
        </p:nvSpPr>
        <p:spPr/>
        <p:txBody>
          <a:bodyPr/>
          <a:lstStyle/>
          <a:p>
            <a:r>
              <a:rPr lang="tr-TR" dirty="0"/>
              <a:t>Dinamik </a:t>
            </a:r>
            <a:r>
              <a:rPr lang="tr-TR" dirty="0" err="1"/>
              <a:t>Pseudo</a:t>
            </a:r>
            <a:r>
              <a:rPr lang="tr-TR" dirty="0"/>
              <a:t> Sınıfları</a:t>
            </a:r>
          </a:p>
        </p:txBody>
      </p:sp>
      <p:sp>
        <p:nvSpPr>
          <p:cNvPr id="3" name="Content Placeholder 2">
            <a:extLst>
              <a:ext uri="{FF2B5EF4-FFF2-40B4-BE49-F238E27FC236}">
                <a16:creationId xmlns:a16="http://schemas.microsoft.com/office/drawing/2014/main" id="{CA5A51A9-8FB3-4D16-9397-E7F8454010A5}"/>
              </a:ext>
            </a:extLst>
          </p:cNvPr>
          <p:cNvSpPr>
            <a:spLocks noGrp="1"/>
          </p:cNvSpPr>
          <p:nvPr>
            <p:ph idx="1"/>
          </p:nvPr>
        </p:nvSpPr>
        <p:spPr/>
        <p:txBody>
          <a:bodyPr>
            <a:normAutofit fontScale="92500" lnSpcReduction="10000"/>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a:t>
            </a:r>
            <a:r>
              <a:rPr lang="tr-TR" dirty="0"/>
              <a:t>"</a:t>
            </a:r>
          </a:p>
          <a:p>
            <a:r>
              <a:rPr lang="tr-TR" dirty="0"/>
              <a:t>sıralaması yapılmalıdır.</a:t>
            </a:r>
          </a:p>
          <a:p>
            <a:r>
              <a:rPr lang="tr-TR" dirty="0"/>
              <a:t>:</a:t>
            </a:r>
            <a:r>
              <a:rPr lang="tr-TR" dirty="0" err="1"/>
              <a:t>hover</a:t>
            </a:r>
            <a:r>
              <a:rPr lang="tr-TR" dirty="0"/>
              <a:t> : Bir elementin üzerine farenin imleci geldiğinde yapılacak tanımlama için kullanılır.</a:t>
            </a:r>
          </a:p>
          <a:p>
            <a:r>
              <a:rPr lang="tr-TR" dirty="0"/>
              <a:t>:</a:t>
            </a:r>
            <a:r>
              <a:rPr lang="tr-TR" dirty="0" err="1"/>
              <a:t>active</a:t>
            </a:r>
            <a:r>
              <a:rPr lang="tr-TR" dirty="0"/>
              <a:t> : Aktif olan elemente stil atamak için kullanılır.</a:t>
            </a:r>
          </a:p>
          <a:p>
            <a:r>
              <a:rPr lang="tr-TR" dirty="0"/>
              <a:t>:</a:t>
            </a:r>
            <a:r>
              <a:rPr lang="tr-TR" dirty="0" err="1"/>
              <a:t>focus</a:t>
            </a:r>
            <a:r>
              <a:rPr lang="tr-TR" dirty="0"/>
              <a:t> : Odaklanan elemente stil </a:t>
            </a:r>
            <a:r>
              <a:rPr lang="tr-TR" dirty="0" err="1"/>
              <a:t>tanımlası</a:t>
            </a:r>
            <a:r>
              <a:rPr lang="tr-TR" dirty="0"/>
              <a:t> yapmak için kullanılır.</a:t>
            </a:r>
          </a:p>
          <a:p>
            <a:r>
              <a:rPr lang="tr-TR" dirty="0"/>
              <a:t>Örnekler </a:t>
            </a:r>
            <a:r>
              <a:rPr lang="tr-TR" dirty="0" err="1"/>
              <a:t>vericek</a:t>
            </a:r>
            <a:r>
              <a:rPr lang="tr-TR" dirty="0"/>
              <a:t> olursak;</a:t>
            </a:r>
          </a:p>
        </p:txBody>
      </p:sp>
    </p:spTree>
    <p:extLst>
      <p:ext uri="{BB962C8B-B14F-4D97-AF65-F5344CB8AC3E}">
        <p14:creationId xmlns:p14="http://schemas.microsoft.com/office/powerpoint/2010/main" val="1267221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EF34BF-4EA4-436B-8390-DA38CB9F5A20}"/>
              </a:ext>
            </a:extLst>
          </p:cNvPr>
          <p:cNvSpPr>
            <a:spLocks noGrp="1"/>
          </p:cNvSpPr>
          <p:nvPr>
            <p:ph idx="1"/>
          </p:nvPr>
        </p:nvSpPr>
        <p:spPr>
          <a:xfrm>
            <a:off x="838200" y="609384"/>
            <a:ext cx="10515600" cy="4351338"/>
          </a:xfrm>
        </p:spPr>
        <p:txBody>
          <a:bodyPr/>
          <a:lstStyle/>
          <a:p>
            <a:r>
              <a:rPr lang="tr-TR" dirty="0"/>
              <a:t>Örnek </a:t>
            </a:r>
            <a:r>
              <a:rPr lang="tr-TR" dirty="0" err="1"/>
              <a:t>vericek</a:t>
            </a:r>
            <a:r>
              <a:rPr lang="tr-TR" dirty="0"/>
              <a:t> olursak;</a:t>
            </a:r>
          </a:p>
          <a:p>
            <a:endParaRPr lang="tr-TR" dirty="0"/>
          </a:p>
          <a:p>
            <a:endParaRPr lang="tr-TR" dirty="0"/>
          </a:p>
          <a:p>
            <a:endParaRPr lang="tr-TR" dirty="0"/>
          </a:p>
          <a:p>
            <a:endParaRPr lang="tr-TR" dirty="0"/>
          </a:p>
          <a:p>
            <a:endParaRPr lang="tr-TR" dirty="0"/>
          </a:p>
          <a:p>
            <a:r>
              <a:rPr lang="tr-TR" dirty="0"/>
              <a:t>:</a:t>
            </a:r>
            <a:r>
              <a:rPr lang="tr-TR" dirty="0" err="1"/>
              <a:t>focus</a:t>
            </a:r>
            <a:r>
              <a:rPr lang="tr-TR" dirty="0"/>
              <a:t> için bir örnek verecek olursak;</a:t>
            </a:r>
          </a:p>
          <a:p>
            <a:endParaRPr lang="tr-TR" dirty="0"/>
          </a:p>
        </p:txBody>
      </p:sp>
      <p:pic>
        <p:nvPicPr>
          <p:cNvPr id="5" name="Picture 4">
            <a:extLst>
              <a:ext uri="{FF2B5EF4-FFF2-40B4-BE49-F238E27FC236}">
                <a16:creationId xmlns:a16="http://schemas.microsoft.com/office/drawing/2014/main" id="{B0CAE113-59D5-4F08-A2D6-7067E6FA12EA}"/>
              </a:ext>
            </a:extLst>
          </p:cNvPr>
          <p:cNvPicPr>
            <a:picLocks noChangeAspect="1"/>
          </p:cNvPicPr>
          <p:nvPr/>
        </p:nvPicPr>
        <p:blipFill>
          <a:blip r:embed="rId2"/>
          <a:stretch>
            <a:fillRect/>
          </a:stretch>
        </p:blipFill>
        <p:spPr>
          <a:xfrm>
            <a:off x="1043727" y="1269322"/>
            <a:ext cx="3368475" cy="2293814"/>
          </a:xfrm>
          <a:prstGeom prst="rect">
            <a:avLst/>
          </a:prstGeom>
        </p:spPr>
      </p:pic>
      <p:pic>
        <p:nvPicPr>
          <p:cNvPr id="6" name="Picture 5">
            <a:extLst>
              <a:ext uri="{FF2B5EF4-FFF2-40B4-BE49-F238E27FC236}">
                <a16:creationId xmlns:a16="http://schemas.microsoft.com/office/drawing/2014/main" id="{429754FE-6293-45F9-BE89-B2CDEB3097B1}"/>
              </a:ext>
            </a:extLst>
          </p:cNvPr>
          <p:cNvPicPr>
            <a:picLocks noChangeAspect="1"/>
          </p:cNvPicPr>
          <p:nvPr/>
        </p:nvPicPr>
        <p:blipFill>
          <a:blip r:embed="rId3"/>
          <a:stretch>
            <a:fillRect/>
          </a:stretch>
        </p:blipFill>
        <p:spPr>
          <a:xfrm>
            <a:off x="1043727" y="4463881"/>
            <a:ext cx="4238625" cy="1476375"/>
          </a:xfrm>
          <a:prstGeom prst="rect">
            <a:avLst/>
          </a:prstGeom>
        </p:spPr>
      </p:pic>
    </p:spTree>
    <p:extLst>
      <p:ext uri="{BB962C8B-B14F-4D97-AF65-F5344CB8AC3E}">
        <p14:creationId xmlns:p14="http://schemas.microsoft.com/office/powerpoint/2010/main" val="6707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E034-1551-4B47-9CEF-A486BF489D4B}"/>
              </a:ext>
            </a:extLst>
          </p:cNvPr>
          <p:cNvSpPr>
            <a:spLocks noGrp="1"/>
          </p:cNvSpPr>
          <p:nvPr>
            <p:ph type="title"/>
          </p:nvPr>
        </p:nvSpPr>
        <p:spPr/>
        <p:txBody>
          <a:bodyPr>
            <a:normAutofit/>
          </a:bodyPr>
          <a:lstStyle/>
          <a:p>
            <a:r>
              <a:rPr lang="tr-TR" dirty="0" err="1"/>
              <a:t>Pseudo</a:t>
            </a:r>
            <a:r>
              <a:rPr lang="tr-TR" dirty="0"/>
              <a:t> Elementleri</a:t>
            </a:r>
          </a:p>
        </p:txBody>
      </p:sp>
      <p:sp>
        <p:nvSpPr>
          <p:cNvPr id="3" name="Content Placeholder 2">
            <a:extLst>
              <a:ext uri="{FF2B5EF4-FFF2-40B4-BE49-F238E27FC236}">
                <a16:creationId xmlns:a16="http://schemas.microsoft.com/office/drawing/2014/main" id="{7DDC839F-42CE-4657-8964-B55C7587DC67}"/>
              </a:ext>
            </a:extLst>
          </p:cNvPr>
          <p:cNvSpPr>
            <a:spLocks noGrp="1"/>
          </p:cNvSpPr>
          <p:nvPr>
            <p:ph idx="1"/>
          </p:nvPr>
        </p:nvSpPr>
        <p:spPr/>
        <p:txBody>
          <a:bodyPr>
            <a:normAutofit/>
          </a:bodyPr>
          <a:lstStyle/>
          <a:p>
            <a:r>
              <a:rPr lang="tr-TR" dirty="0" err="1"/>
              <a:t>pseudo</a:t>
            </a:r>
            <a:r>
              <a:rPr lang="tr-TR" dirty="0"/>
              <a:t> elementleri ile elemanları da sayfalarda bulunan elemanları seçerken daha detaylı ve değişik bir biçimde seçim yapmamızı sağlayan elemanlardır. En yaygın kullanılan </a:t>
            </a:r>
            <a:r>
              <a:rPr lang="tr-TR" dirty="0" err="1"/>
              <a:t>pseudo</a:t>
            </a:r>
            <a:r>
              <a:rPr lang="tr-TR" dirty="0"/>
              <a:t> elementlerinden </a:t>
            </a:r>
            <a:r>
              <a:rPr lang="tr-TR" dirty="0" err="1"/>
              <a:t>bikaç</a:t>
            </a:r>
            <a:r>
              <a:rPr lang="tr-TR" dirty="0"/>
              <a:t> tanesini paylaşmak gerekirse;</a:t>
            </a:r>
          </a:p>
          <a:p>
            <a:r>
              <a:rPr lang="tr-TR" dirty="0" err="1"/>
              <a:t>first-letter</a:t>
            </a:r>
            <a:endParaRPr lang="tr-TR" dirty="0"/>
          </a:p>
          <a:p>
            <a:r>
              <a:rPr lang="tr-TR" dirty="0" err="1"/>
              <a:t>first-letter</a:t>
            </a:r>
            <a:r>
              <a:rPr lang="tr-TR" dirty="0"/>
              <a:t> ile sayfamızda bulunan bir elemanın ilk harfini seçerek, sadece ilk harfi biçimlendirmemize yarayan işimizi çok kolaylaştıran bir özelliktir.</a:t>
            </a:r>
          </a:p>
        </p:txBody>
      </p:sp>
      <p:pic>
        <p:nvPicPr>
          <p:cNvPr id="4" name="Picture 3">
            <a:extLst>
              <a:ext uri="{FF2B5EF4-FFF2-40B4-BE49-F238E27FC236}">
                <a16:creationId xmlns:a16="http://schemas.microsoft.com/office/drawing/2014/main" id="{E3A5B3DC-EDFB-4ABB-AF7C-F2681EA97BE3}"/>
              </a:ext>
            </a:extLst>
          </p:cNvPr>
          <p:cNvPicPr>
            <a:picLocks noChangeAspect="1"/>
          </p:cNvPicPr>
          <p:nvPr/>
        </p:nvPicPr>
        <p:blipFill>
          <a:blip r:embed="rId2"/>
          <a:stretch>
            <a:fillRect/>
          </a:stretch>
        </p:blipFill>
        <p:spPr>
          <a:xfrm>
            <a:off x="2705700" y="5005388"/>
            <a:ext cx="4543425" cy="1171575"/>
          </a:xfrm>
          <a:prstGeom prst="rect">
            <a:avLst/>
          </a:prstGeom>
        </p:spPr>
      </p:pic>
    </p:spTree>
    <p:extLst>
      <p:ext uri="{BB962C8B-B14F-4D97-AF65-F5344CB8AC3E}">
        <p14:creationId xmlns:p14="http://schemas.microsoft.com/office/powerpoint/2010/main" val="399971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9FB33-E2D2-41EE-971A-EA4ED3A49EF4}"/>
              </a:ext>
            </a:extLst>
          </p:cNvPr>
          <p:cNvSpPr>
            <a:spLocks noGrp="1"/>
          </p:cNvSpPr>
          <p:nvPr>
            <p:ph idx="1"/>
          </p:nvPr>
        </p:nvSpPr>
        <p:spPr/>
        <p:txBody>
          <a:bodyPr/>
          <a:lstStyle/>
          <a:p>
            <a:r>
              <a:rPr lang="tr-TR" dirty="0" err="1"/>
              <a:t>first-line</a:t>
            </a:r>
            <a:r>
              <a:rPr lang="tr-TR" dirty="0"/>
              <a:t> ile sayfamızda bulunan bir elemanın ilk satırını seçerek, sadece ilk satırı biçimlendirebilirsiniz.</a:t>
            </a:r>
          </a:p>
          <a:p>
            <a:endParaRPr lang="tr-TR" dirty="0"/>
          </a:p>
          <a:p>
            <a:endParaRPr lang="tr-TR" dirty="0"/>
          </a:p>
          <a:p>
            <a:endParaRPr lang="tr-TR" dirty="0"/>
          </a:p>
          <a:p>
            <a:endParaRPr lang="tr-TR" dirty="0"/>
          </a:p>
        </p:txBody>
      </p:sp>
      <p:pic>
        <p:nvPicPr>
          <p:cNvPr id="4" name="Picture 3">
            <a:extLst>
              <a:ext uri="{FF2B5EF4-FFF2-40B4-BE49-F238E27FC236}">
                <a16:creationId xmlns:a16="http://schemas.microsoft.com/office/drawing/2014/main" id="{BAD5A2C3-1F49-4FD7-B88C-56914ABC5A24}"/>
              </a:ext>
            </a:extLst>
          </p:cNvPr>
          <p:cNvPicPr>
            <a:picLocks noChangeAspect="1"/>
          </p:cNvPicPr>
          <p:nvPr/>
        </p:nvPicPr>
        <p:blipFill>
          <a:blip r:embed="rId2"/>
          <a:stretch>
            <a:fillRect/>
          </a:stretch>
        </p:blipFill>
        <p:spPr>
          <a:xfrm>
            <a:off x="838200" y="2809875"/>
            <a:ext cx="3400425" cy="1238250"/>
          </a:xfrm>
          <a:prstGeom prst="rect">
            <a:avLst/>
          </a:prstGeom>
        </p:spPr>
      </p:pic>
    </p:spTree>
    <p:extLst>
      <p:ext uri="{BB962C8B-B14F-4D97-AF65-F5344CB8AC3E}">
        <p14:creationId xmlns:p14="http://schemas.microsoft.com/office/powerpoint/2010/main" val="2980262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E279-741D-4FA8-AC3B-DDD43F8462F4}"/>
              </a:ext>
            </a:extLst>
          </p:cNvPr>
          <p:cNvSpPr>
            <a:spLocks noGrp="1"/>
          </p:cNvSpPr>
          <p:nvPr>
            <p:ph type="title"/>
          </p:nvPr>
        </p:nvSpPr>
        <p:spPr/>
        <p:txBody>
          <a:bodyPr/>
          <a:lstStyle/>
          <a:p>
            <a:r>
              <a:rPr lang="tr-TR" dirty="0" err="1"/>
              <a:t>Css</a:t>
            </a:r>
            <a:r>
              <a:rPr lang="tr-TR" dirty="0"/>
              <a:t> </a:t>
            </a:r>
            <a:r>
              <a:rPr lang="tr-TR" dirty="0" err="1"/>
              <a:t>Group</a:t>
            </a:r>
            <a:r>
              <a:rPr lang="tr-TR" dirty="0"/>
              <a:t> </a:t>
            </a:r>
            <a:r>
              <a:rPr lang="tr-TR" dirty="0" err="1"/>
              <a:t>Selectors</a:t>
            </a:r>
            <a:r>
              <a:rPr lang="tr-TR" dirty="0"/>
              <a:t> Nedir ?</a:t>
            </a:r>
          </a:p>
        </p:txBody>
      </p:sp>
      <p:sp>
        <p:nvSpPr>
          <p:cNvPr id="3" name="Content Placeholder 2">
            <a:extLst>
              <a:ext uri="{FF2B5EF4-FFF2-40B4-BE49-F238E27FC236}">
                <a16:creationId xmlns:a16="http://schemas.microsoft.com/office/drawing/2014/main" id="{AA32007A-182D-409D-9913-94B32500ABE1}"/>
              </a:ext>
            </a:extLst>
          </p:cNvPr>
          <p:cNvSpPr>
            <a:spLocks noGrp="1"/>
          </p:cNvSpPr>
          <p:nvPr>
            <p:ph idx="1"/>
          </p:nvPr>
        </p:nvSpPr>
        <p:spPr/>
        <p:txBody>
          <a:bodyPr/>
          <a:lstStyle/>
          <a:p>
            <a:r>
              <a:rPr lang="tr-TR" dirty="0"/>
              <a:t> (*)    —&gt; Tüm etiketler </a:t>
            </a:r>
          </a:p>
          <a:p>
            <a:r>
              <a:rPr lang="tr-TR" dirty="0"/>
              <a:t>    (p)    —&gt; Tüm p etiketleri</a:t>
            </a:r>
          </a:p>
          <a:p>
            <a:r>
              <a:rPr lang="tr-TR" dirty="0"/>
              <a:t>    (div p) —&gt; </a:t>
            </a:r>
            <a:r>
              <a:rPr lang="tr-TR" dirty="0" err="1"/>
              <a:t>Div</a:t>
            </a:r>
            <a:r>
              <a:rPr lang="tr-TR" dirty="0"/>
              <a:t> içindeki tüm p etiketleri</a:t>
            </a:r>
          </a:p>
          <a:p>
            <a:r>
              <a:rPr lang="tr-TR" dirty="0"/>
              <a:t>    (</a:t>
            </a:r>
            <a:r>
              <a:rPr lang="tr-TR" dirty="0" err="1"/>
              <a:t>div,p</a:t>
            </a:r>
            <a:r>
              <a:rPr lang="tr-TR" dirty="0"/>
              <a:t>) —&gt; Tüm div ve tüm p etiketleri</a:t>
            </a:r>
          </a:p>
          <a:p>
            <a:r>
              <a:rPr lang="tr-TR" dirty="0"/>
              <a:t>    (div &gt; p) —&gt; Üst etiketi div olan tüm p etiketleri</a:t>
            </a:r>
          </a:p>
          <a:p>
            <a:r>
              <a:rPr lang="tr-TR" dirty="0"/>
              <a:t>    (p ~ div) —&gt; P ile aynı seviyede tüm div etiketleri</a:t>
            </a:r>
          </a:p>
          <a:p>
            <a:r>
              <a:rPr lang="tr-TR" dirty="0"/>
              <a:t>    (p + div) —&gt; P etiketinden sonra gelen aynı seviyedeki div etiketi</a:t>
            </a:r>
          </a:p>
        </p:txBody>
      </p:sp>
    </p:spTree>
    <p:extLst>
      <p:ext uri="{BB962C8B-B14F-4D97-AF65-F5344CB8AC3E}">
        <p14:creationId xmlns:p14="http://schemas.microsoft.com/office/powerpoint/2010/main" val="1688999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CB26-6F51-469B-B170-5F717F06FB76}"/>
              </a:ext>
            </a:extLst>
          </p:cNvPr>
          <p:cNvSpPr>
            <a:spLocks noGrp="1"/>
          </p:cNvSpPr>
          <p:nvPr>
            <p:ph type="title"/>
          </p:nvPr>
        </p:nvSpPr>
        <p:spPr/>
        <p:txBody>
          <a:bodyPr/>
          <a:lstStyle/>
          <a:p>
            <a:r>
              <a:rPr lang="tr-TR" dirty="0"/>
              <a:t>Bazı Örnekleri</a:t>
            </a:r>
          </a:p>
        </p:txBody>
      </p:sp>
      <p:pic>
        <p:nvPicPr>
          <p:cNvPr id="4" name="Picture 3">
            <a:extLst>
              <a:ext uri="{FF2B5EF4-FFF2-40B4-BE49-F238E27FC236}">
                <a16:creationId xmlns:a16="http://schemas.microsoft.com/office/drawing/2014/main" id="{9D5C7F94-E337-4CF3-9A81-729D3C8616FD}"/>
              </a:ext>
            </a:extLst>
          </p:cNvPr>
          <p:cNvPicPr>
            <a:picLocks noChangeAspect="1"/>
          </p:cNvPicPr>
          <p:nvPr/>
        </p:nvPicPr>
        <p:blipFill>
          <a:blip r:embed="rId2"/>
          <a:stretch>
            <a:fillRect/>
          </a:stretch>
        </p:blipFill>
        <p:spPr>
          <a:xfrm>
            <a:off x="838200" y="1975027"/>
            <a:ext cx="5379698" cy="2907945"/>
          </a:xfrm>
          <a:prstGeom prst="rect">
            <a:avLst/>
          </a:prstGeom>
        </p:spPr>
      </p:pic>
      <p:pic>
        <p:nvPicPr>
          <p:cNvPr id="5" name="Picture 4">
            <a:extLst>
              <a:ext uri="{FF2B5EF4-FFF2-40B4-BE49-F238E27FC236}">
                <a16:creationId xmlns:a16="http://schemas.microsoft.com/office/drawing/2014/main" id="{05906445-0D1B-4275-8F58-B3BF8F37EF74}"/>
              </a:ext>
            </a:extLst>
          </p:cNvPr>
          <p:cNvPicPr>
            <a:picLocks noChangeAspect="1"/>
          </p:cNvPicPr>
          <p:nvPr/>
        </p:nvPicPr>
        <p:blipFill>
          <a:blip r:embed="rId3"/>
          <a:stretch>
            <a:fillRect/>
          </a:stretch>
        </p:blipFill>
        <p:spPr>
          <a:xfrm>
            <a:off x="6333307" y="1975027"/>
            <a:ext cx="5776059" cy="3040856"/>
          </a:xfrm>
          <a:prstGeom prst="rect">
            <a:avLst/>
          </a:prstGeom>
        </p:spPr>
      </p:pic>
    </p:spTree>
    <p:extLst>
      <p:ext uri="{BB962C8B-B14F-4D97-AF65-F5344CB8AC3E}">
        <p14:creationId xmlns:p14="http://schemas.microsoft.com/office/powerpoint/2010/main" val="627548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184A578-FC23-4CF6-8377-F595B0EF6DF5}"/>
              </a:ext>
            </a:extLst>
          </p:cNvPr>
          <p:cNvPicPr>
            <a:picLocks noGrp="1" noChangeAspect="1"/>
          </p:cNvPicPr>
          <p:nvPr>
            <p:ph idx="1"/>
          </p:nvPr>
        </p:nvPicPr>
        <p:blipFill>
          <a:blip r:embed="rId2"/>
          <a:stretch>
            <a:fillRect/>
          </a:stretch>
        </p:blipFill>
        <p:spPr>
          <a:xfrm>
            <a:off x="745782" y="1061093"/>
            <a:ext cx="4841346" cy="4277803"/>
          </a:xfrm>
          <a:prstGeom prst="rect">
            <a:avLst/>
          </a:prstGeom>
        </p:spPr>
      </p:pic>
      <p:pic>
        <p:nvPicPr>
          <p:cNvPr id="5" name="Picture 4">
            <a:extLst>
              <a:ext uri="{FF2B5EF4-FFF2-40B4-BE49-F238E27FC236}">
                <a16:creationId xmlns:a16="http://schemas.microsoft.com/office/drawing/2014/main" id="{E93DF06A-D4DC-44DB-BEA7-778C7EAB9164}"/>
              </a:ext>
            </a:extLst>
          </p:cNvPr>
          <p:cNvPicPr>
            <a:picLocks noChangeAspect="1"/>
          </p:cNvPicPr>
          <p:nvPr/>
        </p:nvPicPr>
        <p:blipFill>
          <a:blip r:embed="rId3"/>
          <a:stretch>
            <a:fillRect/>
          </a:stretch>
        </p:blipFill>
        <p:spPr>
          <a:xfrm>
            <a:off x="6096000" y="942267"/>
            <a:ext cx="4938944" cy="4396629"/>
          </a:xfrm>
          <a:prstGeom prst="rect">
            <a:avLst/>
          </a:prstGeom>
        </p:spPr>
      </p:pic>
    </p:spTree>
    <p:extLst>
      <p:ext uri="{BB962C8B-B14F-4D97-AF65-F5344CB8AC3E}">
        <p14:creationId xmlns:p14="http://schemas.microsoft.com/office/powerpoint/2010/main" val="2231762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267B080-D943-43F2-9EBB-A5F06BA317BC}"/>
              </a:ext>
            </a:extLst>
          </p:cNvPr>
          <p:cNvPicPr>
            <a:picLocks noGrp="1" noChangeAspect="1"/>
          </p:cNvPicPr>
          <p:nvPr>
            <p:ph idx="1"/>
          </p:nvPr>
        </p:nvPicPr>
        <p:blipFill>
          <a:blip r:embed="rId2"/>
          <a:stretch>
            <a:fillRect/>
          </a:stretch>
        </p:blipFill>
        <p:spPr>
          <a:xfrm>
            <a:off x="938023" y="1253331"/>
            <a:ext cx="4918330" cy="4351338"/>
          </a:xfrm>
          <a:prstGeom prst="rect">
            <a:avLst/>
          </a:prstGeom>
        </p:spPr>
      </p:pic>
      <p:pic>
        <p:nvPicPr>
          <p:cNvPr id="5" name="Picture 4">
            <a:extLst>
              <a:ext uri="{FF2B5EF4-FFF2-40B4-BE49-F238E27FC236}">
                <a16:creationId xmlns:a16="http://schemas.microsoft.com/office/drawing/2014/main" id="{D624D764-9E75-4479-9117-EE3B33C0C420}"/>
              </a:ext>
            </a:extLst>
          </p:cNvPr>
          <p:cNvPicPr>
            <a:picLocks noChangeAspect="1"/>
          </p:cNvPicPr>
          <p:nvPr/>
        </p:nvPicPr>
        <p:blipFill>
          <a:blip r:embed="rId3"/>
          <a:stretch>
            <a:fillRect/>
          </a:stretch>
        </p:blipFill>
        <p:spPr>
          <a:xfrm>
            <a:off x="6470798" y="1253330"/>
            <a:ext cx="4277298" cy="4351339"/>
          </a:xfrm>
          <a:prstGeom prst="rect">
            <a:avLst/>
          </a:prstGeom>
        </p:spPr>
      </p:pic>
    </p:spTree>
    <p:extLst>
      <p:ext uri="{BB962C8B-B14F-4D97-AF65-F5344CB8AC3E}">
        <p14:creationId xmlns:p14="http://schemas.microsoft.com/office/powerpoint/2010/main" val="1599590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318BD3-2055-4110-BA62-062B5365C3EF}"/>
              </a:ext>
            </a:extLst>
          </p:cNvPr>
          <p:cNvPicPr>
            <a:picLocks noGrp="1" noChangeAspect="1"/>
          </p:cNvPicPr>
          <p:nvPr>
            <p:ph idx="1"/>
          </p:nvPr>
        </p:nvPicPr>
        <p:blipFill>
          <a:blip r:embed="rId2"/>
          <a:stretch>
            <a:fillRect/>
          </a:stretch>
        </p:blipFill>
        <p:spPr>
          <a:xfrm>
            <a:off x="763736" y="1253331"/>
            <a:ext cx="5639766" cy="4351338"/>
          </a:xfrm>
          <a:prstGeom prst="rect">
            <a:avLst/>
          </a:prstGeom>
        </p:spPr>
      </p:pic>
      <p:pic>
        <p:nvPicPr>
          <p:cNvPr id="5" name="Picture 4">
            <a:extLst>
              <a:ext uri="{FF2B5EF4-FFF2-40B4-BE49-F238E27FC236}">
                <a16:creationId xmlns:a16="http://schemas.microsoft.com/office/drawing/2014/main" id="{63FDED66-4285-4A7D-BF00-DB2834B10E27}"/>
              </a:ext>
            </a:extLst>
          </p:cNvPr>
          <p:cNvPicPr>
            <a:picLocks noChangeAspect="1"/>
          </p:cNvPicPr>
          <p:nvPr/>
        </p:nvPicPr>
        <p:blipFill>
          <a:blip r:embed="rId3"/>
          <a:stretch>
            <a:fillRect/>
          </a:stretch>
        </p:blipFill>
        <p:spPr>
          <a:xfrm>
            <a:off x="6403502" y="1253331"/>
            <a:ext cx="4885676" cy="4437878"/>
          </a:xfrm>
          <a:prstGeom prst="rect">
            <a:avLst/>
          </a:prstGeom>
        </p:spPr>
      </p:pic>
    </p:spTree>
    <p:extLst>
      <p:ext uri="{BB962C8B-B14F-4D97-AF65-F5344CB8AC3E}">
        <p14:creationId xmlns:p14="http://schemas.microsoft.com/office/powerpoint/2010/main" val="339107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28C8-6627-4274-8486-F9330DDBC3DE}"/>
              </a:ext>
            </a:extLst>
          </p:cNvPr>
          <p:cNvSpPr>
            <a:spLocks noGrp="1"/>
          </p:cNvSpPr>
          <p:nvPr>
            <p:ph type="title"/>
          </p:nvPr>
        </p:nvSpPr>
        <p:spPr/>
        <p:txBody>
          <a:bodyPr/>
          <a:lstStyle/>
          <a:p>
            <a:r>
              <a:rPr lang="tr-TR" dirty="0"/>
              <a:t>URI Nedir?</a:t>
            </a:r>
          </a:p>
        </p:txBody>
      </p:sp>
      <p:sp>
        <p:nvSpPr>
          <p:cNvPr id="3" name="Content Placeholder 2">
            <a:extLst>
              <a:ext uri="{FF2B5EF4-FFF2-40B4-BE49-F238E27FC236}">
                <a16:creationId xmlns:a16="http://schemas.microsoft.com/office/drawing/2014/main" id="{23083230-62A5-492A-B7E0-461AC18BC2AE}"/>
              </a:ext>
            </a:extLst>
          </p:cNvPr>
          <p:cNvSpPr>
            <a:spLocks noGrp="1"/>
          </p:cNvSpPr>
          <p:nvPr>
            <p:ph idx="1"/>
          </p:nvPr>
        </p:nvSpPr>
        <p:spPr>
          <a:xfrm>
            <a:off x="838200" y="1825625"/>
            <a:ext cx="10515600" cy="4351338"/>
          </a:xfrm>
        </p:spPr>
        <p:txBody>
          <a:bodyPr/>
          <a:lstStyle/>
          <a:p>
            <a:r>
              <a:rPr lang="tr-TR" dirty="0" err="1"/>
              <a:t>Uniform</a:t>
            </a:r>
            <a:r>
              <a:rPr lang="tr-TR" dirty="0"/>
              <a:t> Resource </a:t>
            </a:r>
            <a:r>
              <a:rPr lang="tr-TR" dirty="0" err="1"/>
              <a:t>Identifier’in</a:t>
            </a:r>
            <a:r>
              <a:rPr lang="tr-TR" dirty="0"/>
              <a:t> kısaltılmış hali olan URI, internet üzerinde bir kaynağın tam yerine işaret eden (resim veya belge) standart formata uygun bir karakter dizisidir. Kısaca bir URL’nin altında bulunan kaynağın tam yoluna işaret eder.</a:t>
            </a:r>
          </a:p>
          <a:p>
            <a:endParaRPr lang="tr-TR" dirty="0"/>
          </a:p>
          <a:p>
            <a:endParaRPr lang="tr-TR" dirty="0"/>
          </a:p>
        </p:txBody>
      </p:sp>
      <p:pic>
        <p:nvPicPr>
          <p:cNvPr id="2052" name="Picture 4" descr="URI, URL ve URN nedir ? - Gülçin Akın - Medium">
            <a:extLst>
              <a:ext uri="{FF2B5EF4-FFF2-40B4-BE49-F238E27FC236}">
                <a16:creationId xmlns:a16="http://schemas.microsoft.com/office/drawing/2014/main" id="{57D3F208-3C58-49BD-9ADD-04B114900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598" y="3587590"/>
            <a:ext cx="5631402" cy="3270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638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09F440A-35C0-4D49-967E-D78726914D9F}"/>
              </a:ext>
            </a:extLst>
          </p:cNvPr>
          <p:cNvPicPr>
            <a:picLocks noGrp="1" noChangeAspect="1"/>
          </p:cNvPicPr>
          <p:nvPr>
            <p:ph idx="1"/>
          </p:nvPr>
        </p:nvPicPr>
        <p:blipFill>
          <a:blip r:embed="rId2"/>
          <a:stretch>
            <a:fillRect/>
          </a:stretch>
        </p:blipFill>
        <p:spPr>
          <a:xfrm>
            <a:off x="791460" y="1253331"/>
            <a:ext cx="5690851" cy="4351338"/>
          </a:xfrm>
          <a:prstGeom prst="rect">
            <a:avLst/>
          </a:prstGeom>
        </p:spPr>
      </p:pic>
      <p:pic>
        <p:nvPicPr>
          <p:cNvPr id="5" name="Picture 4">
            <a:extLst>
              <a:ext uri="{FF2B5EF4-FFF2-40B4-BE49-F238E27FC236}">
                <a16:creationId xmlns:a16="http://schemas.microsoft.com/office/drawing/2014/main" id="{8976608D-052F-4C5F-AA17-7F9AB54163C0}"/>
              </a:ext>
            </a:extLst>
          </p:cNvPr>
          <p:cNvPicPr>
            <a:picLocks noChangeAspect="1"/>
          </p:cNvPicPr>
          <p:nvPr/>
        </p:nvPicPr>
        <p:blipFill>
          <a:blip r:embed="rId3"/>
          <a:stretch>
            <a:fillRect/>
          </a:stretch>
        </p:blipFill>
        <p:spPr>
          <a:xfrm>
            <a:off x="6482311" y="1253331"/>
            <a:ext cx="4504103" cy="4340953"/>
          </a:xfrm>
          <a:prstGeom prst="rect">
            <a:avLst/>
          </a:prstGeom>
        </p:spPr>
      </p:pic>
    </p:spTree>
    <p:extLst>
      <p:ext uri="{BB962C8B-B14F-4D97-AF65-F5344CB8AC3E}">
        <p14:creationId xmlns:p14="http://schemas.microsoft.com/office/powerpoint/2010/main" val="718722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D0FA-F0AD-495B-9906-BD0F9F693971}"/>
              </a:ext>
            </a:extLst>
          </p:cNvPr>
          <p:cNvSpPr>
            <a:spLocks noGrp="1"/>
          </p:cNvSpPr>
          <p:nvPr>
            <p:ph type="title"/>
          </p:nvPr>
        </p:nvSpPr>
        <p:spPr/>
        <p:txBody>
          <a:bodyPr/>
          <a:lstStyle/>
          <a:p>
            <a:r>
              <a:rPr lang="tr-TR" dirty="0" err="1"/>
              <a:t>box-sizing</a:t>
            </a:r>
            <a:r>
              <a:rPr lang="tr-TR" dirty="0"/>
              <a:t>: </a:t>
            </a:r>
            <a:r>
              <a:rPr lang="tr-TR" dirty="0" err="1"/>
              <a:t>content-box</a:t>
            </a:r>
            <a:r>
              <a:rPr lang="tr-TR" dirty="0"/>
              <a:t>; (</a:t>
            </a:r>
            <a:r>
              <a:rPr lang="tr-TR" dirty="0" err="1"/>
              <a:t>default</a:t>
            </a:r>
            <a:r>
              <a:rPr lang="tr-TR" dirty="0"/>
              <a:t>) nedir?</a:t>
            </a:r>
          </a:p>
        </p:txBody>
      </p:sp>
      <p:sp>
        <p:nvSpPr>
          <p:cNvPr id="3" name="Content Placeholder 2">
            <a:extLst>
              <a:ext uri="{FF2B5EF4-FFF2-40B4-BE49-F238E27FC236}">
                <a16:creationId xmlns:a16="http://schemas.microsoft.com/office/drawing/2014/main" id="{2AE78AE2-1B7C-4B46-A05C-ABA71D3DDB51}"/>
              </a:ext>
            </a:extLst>
          </p:cNvPr>
          <p:cNvSpPr>
            <a:spLocks noGrp="1"/>
          </p:cNvSpPr>
          <p:nvPr>
            <p:ph idx="1"/>
          </p:nvPr>
        </p:nvSpPr>
        <p:spPr/>
        <p:txBody>
          <a:bodyPr>
            <a:normAutofit fontScale="92500" lnSpcReduction="20000"/>
          </a:bodyPr>
          <a:lstStyle/>
          <a:p>
            <a:r>
              <a:rPr lang="tr-TR" dirty="0" err="1"/>
              <a:t>box-sizing</a:t>
            </a:r>
            <a:r>
              <a:rPr lang="tr-TR" dirty="0"/>
              <a:t> özelliği bize kutunun genişliğinin </a:t>
            </a:r>
            <a:r>
              <a:rPr lang="tr-TR" dirty="0" err="1"/>
              <a:t>border</a:t>
            </a:r>
            <a:r>
              <a:rPr lang="tr-TR" dirty="0"/>
              <a:t> ve </a:t>
            </a:r>
            <a:r>
              <a:rPr lang="tr-TR" dirty="0" err="1"/>
              <a:t>padding</a:t>
            </a:r>
            <a:r>
              <a:rPr lang="tr-TR" dirty="0"/>
              <a:t> değerlerinin içerip içermemesi gerektiğini tanımlama imkanı sağlıyor. İki adet değeri var</a:t>
            </a:r>
          </a:p>
          <a:p>
            <a:r>
              <a:rPr lang="tr-TR" dirty="0" err="1"/>
              <a:t>content-box</a:t>
            </a:r>
            <a:r>
              <a:rPr lang="tr-TR" dirty="0"/>
              <a:t>: Normal kabul halidir. Genişlik veya yükseklik değeri içerik alanını içerir; </a:t>
            </a:r>
            <a:r>
              <a:rPr lang="tr-TR" dirty="0" err="1"/>
              <a:t>border</a:t>
            </a:r>
            <a:r>
              <a:rPr lang="tr-TR" dirty="0"/>
              <a:t> ve </a:t>
            </a:r>
            <a:r>
              <a:rPr lang="tr-TR" dirty="0" err="1"/>
              <a:t>padding</a:t>
            </a:r>
            <a:r>
              <a:rPr lang="tr-TR" dirty="0"/>
              <a:t> değerlerini içermez.</a:t>
            </a:r>
          </a:p>
          <a:p>
            <a:r>
              <a:rPr lang="tr-TR" dirty="0" err="1"/>
              <a:t>border-box</a:t>
            </a:r>
            <a:r>
              <a:rPr lang="tr-TR" dirty="0"/>
              <a:t>: Genişlik veya yükseklik değeri </a:t>
            </a:r>
            <a:r>
              <a:rPr lang="tr-TR" dirty="0" err="1"/>
              <a:t>padding</a:t>
            </a:r>
            <a:r>
              <a:rPr lang="tr-TR" dirty="0"/>
              <a:t> ve </a:t>
            </a:r>
            <a:r>
              <a:rPr lang="tr-TR" dirty="0" err="1"/>
              <a:t>border</a:t>
            </a:r>
            <a:r>
              <a:rPr lang="tr-TR" dirty="0"/>
              <a:t> </a:t>
            </a:r>
            <a:r>
              <a:rPr lang="tr-TR" dirty="0" err="1"/>
              <a:t>değerlerinide</a:t>
            </a:r>
            <a:r>
              <a:rPr lang="tr-TR" dirty="0"/>
              <a:t> içerir.</a:t>
            </a:r>
          </a:p>
          <a:p>
            <a:r>
              <a:rPr lang="tr-TR" dirty="0"/>
              <a:t>W3C bu durum için bu kabulü bir özelliğe atadı ve bize seçme imkanı tanıdı. Artık biz kutu modelinin nasıl davranacağını seçebileceğiz.</a:t>
            </a:r>
          </a:p>
          <a:p>
            <a:pPr marL="0" indent="0">
              <a:buNone/>
            </a:pPr>
            <a:r>
              <a:rPr lang="tr-TR" b="1" dirty="0"/>
              <a:t>	Yapısı :</a:t>
            </a:r>
            <a:r>
              <a:rPr lang="tr-TR" dirty="0"/>
              <a:t> </a:t>
            </a:r>
            <a:r>
              <a:rPr lang="tr-TR" dirty="0" err="1"/>
              <a:t>box-sizing</a:t>
            </a:r>
            <a:r>
              <a:rPr lang="tr-TR" dirty="0"/>
              <a:t>: (değer) </a:t>
            </a:r>
            <a:r>
              <a:rPr lang="tr-TR" b="1" dirty="0"/>
              <a:t>Aldığı Değerler :</a:t>
            </a:r>
            <a:r>
              <a:rPr lang="tr-TR" dirty="0"/>
              <a:t> </a:t>
            </a:r>
            <a:r>
              <a:rPr lang="tr-TR" dirty="0" err="1"/>
              <a:t>content-box</a:t>
            </a:r>
            <a:r>
              <a:rPr lang="tr-TR" dirty="0"/>
              <a:t> | </a:t>
            </a:r>
            <a:r>
              <a:rPr lang="tr-TR" dirty="0" err="1"/>
              <a:t>border-box</a:t>
            </a:r>
            <a:br>
              <a:rPr lang="tr-TR" dirty="0"/>
            </a:br>
            <a:r>
              <a:rPr lang="tr-TR" dirty="0"/>
              <a:t>	</a:t>
            </a:r>
            <a:r>
              <a:rPr lang="tr-TR" b="1" dirty="0"/>
              <a:t>Başlangıç değeri:</a:t>
            </a:r>
            <a:r>
              <a:rPr lang="tr-TR" dirty="0"/>
              <a:t> </a:t>
            </a:r>
            <a:r>
              <a:rPr lang="tr-TR" dirty="0" err="1"/>
              <a:t>content-box</a:t>
            </a:r>
            <a:br>
              <a:rPr lang="tr-TR" dirty="0"/>
            </a:br>
            <a:r>
              <a:rPr lang="tr-TR" dirty="0"/>
              <a:t>	</a:t>
            </a:r>
            <a:r>
              <a:rPr lang="tr-TR" b="1" dirty="0"/>
              <a:t>Uygulanabilen elementler:</a:t>
            </a:r>
            <a:r>
              <a:rPr lang="tr-TR" dirty="0"/>
              <a:t> Tüm Elemanlara</a:t>
            </a:r>
            <a:br>
              <a:rPr lang="tr-TR" dirty="0"/>
            </a:br>
            <a:r>
              <a:rPr lang="tr-TR" dirty="0"/>
              <a:t>	</a:t>
            </a:r>
            <a:r>
              <a:rPr lang="tr-TR" b="1" dirty="0"/>
              <a:t>Kalıtsallık:</a:t>
            </a:r>
            <a:r>
              <a:rPr lang="tr-TR" dirty="0"/>
              <a:t> Yok</a:t>
            </a:r>
          </a:p>
          <a:p>
            <a:endParaRPr lang="tr-TR" dirty="0"/>
          </a:p>
        </p:txBody>
      </p:sp>
    </p:spTree>
    <p:extLst>
      <p:ext uri="{BB962C8B-B14F-4D97-AF65-F5344CB8AC3E}">
        <p14:creationId xmlns:p14="http://schemas.microsoft.com/office/powerpoint/2010/main" val="4196473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2945C-7816-4B99-9613-CB5DF1BDC119}"/>
              </a:ext>
            </a:extLst>
          </p:cNvPr>
          <p:cNvSpPr>
            <a:spLocks noGrp="1"/>
          </p:cNvSpPr>
          <p:nvPr>
            <p:ph idx="1"/>
          </p:nvPr>
        </p:nvSpPr>
        <p:spPr>
          <a:xfrm>
            <a:off x="838200" y="1253331"/>
            <a:ext cx="10515600" cy="4351338"/>
          </a:xfrm>
        </p:spPr>
        <p:txBody>
          <a:bodyPr/>
          <a:lstStyle/>
          <a:p>
            <a:endParaRPr lang="tr-TR" dirty="0"/>
          </a:p>
          <a:p>
            <a:endParaRPr lang="tr-TR" dirty="0"/>
          </a:p>
          <a:p>
            <a:endParaRPr lang="tr-TR" dirty="0"/>
          </a:p>
          <a:p>
            <a:r>
              <a:rPr lang="tr-TR" dirty="0"/>
              <a:t>Başlangıç değeri </a:t>
            </a:r>
            <a:r>
              <a:rPr lang="tr-TR" dirty="0" err="1"/>
              <a:t>content-box’dır</a:t>
            </a:r>
            <a:r>
              <a:rPr lang="tr-TR" dirty="0"/>
              <a:t>. Kutu genişliği 10px + 20px + 200 + 20</a:t>
            </a:r>
          </a:p>
          <a:p>
            <a:r>
              <a:rPr lang="tr-TR" dirty="0"/>
              <a:t>10px = 260px olacaktır.</a:t>
            </a:r>
          </a:p>
          <a:p>
            <a:r>
              <a:rPr lang="tr-TR" dirty="0"/>
              <a:t>Yukarıdaki koda </a:t>
            </a:r>
            <a:r>
              <a:rPr lang="tr-TR" dirty="0" err="1"/>
              <a:t>box-border</a:t>
            </a:r>
            <a:r>
              <a:rPr lang="tr-TR" dirty="0"/>
              <a:t> tanımı yapıldığında Kutunun genişlik değeri 200px olacaktır. İçerik alanı genişlik değeri ise 140px olacaktır.</a:t>
            </a:r>
          </a:p>
          <a:p>
            <a:pPr marL="0" indent="0">
              <a:buNone/>
            </a:pPr>
            <a:br>
              <a:rPr lang="tr-TR" dirty="0"/>
            </a:br>
            <a:endParaRPr lang="tr-TR" dirty="0"/>
          </a:p>
        </p:txBody>
      </p:sp>
      <p:pic>
        <p:nvPicPr>
          <p:cNvPr id="4" name="Picture 3">
            <a:extLst>
              <a:ext uri="{FF2B5EF4-FFF2-40B4-BE49-F238E27FC236}">
                <a16:creationId xmlns:a16="http://schemas.microsoft.com/office/drawing/2014/main" id="{A56DDAEF-15DB-404C-8C4F-B736F35AE52F}"/>
              </a:ext>
            </a:extLst>
          </p:cNvPr>
          <p:cNvPicPr>
            <a:picLocks noChangeAspect="1"/>
          </p:cNvPicPr>
          <p:nvPr/>
        </p:nvPicPr>
        <p:blipFill>
          <a:blip r:embed="rId2"/>
          <a:stretch>
            <a:fillRect/>
          </a:stretch>
        </p:blipFill>
        <p:spPr>
          <a:xfrm>
            <a:off x="1182718" y="218334"/>
            <a:ext cx="4295775" cy="2600325"/>
          </a:xfrm>
          <a:prstGeom prst="rect">
            <a:avLst/>
          </a:prstGeom>
        </p:spPr>
      </p:pic>
      <p:pic>
        <p:nvPicPr>
          <p:cNvPr id="5" name="Picture 4">
            <a:extLst>
              <a:ext uri="{FF2B5EF4-FFF2-40B4-BE49-F238E27FC236}">
                <a16:creationId xmlns:a16="http://schemas.microsoft.com/office/drawing/2014/main" id="{4D6AAB87-E32F-453B-95C7-E15298B25506}"/>
              </a:ext>
            </a:extLst>
          </p:cNvPr>
          <p:cNvPicPr>
            <a:picLocks noChangeAspect="1"/>
          </p:cNvPicPr>
          <p:nvPr/>
        </p:nvPicPr>
        <p:blipFill>
          <a:blip r:embed="rId3"/>
          <a:stretch>
            <a:fillRect/>
          </a:stretch>
        </p:blipFill>
        <p:spPr>
          <a:xfrm>
            <a:off x="5823011" y="168583"/>
            <a:ext cx="2629193" cy="2699828"/>
          </a:xfrm>
          <a:prstGeom prst="rect">
            <a:avLst/>
          </a:prstGeom>
        </p:spPr>
      </p:pic>
      <p:pic>
        <p:nvPicPr>
          <p:cNvPr id="6" name="Picture 5">
            <a:extLst>
              <a:ext uri="{FF2B5EF4-FFF2-40B4-BE49-F238E27FC236}">
                <a16:creationId xmlns:a16="http://schemas.microsoft.com/office/drawing/2014/main" id="{3A738B2B-D09B-4EF8-95D1-869DE867BE3B}"/>
              </a:ext>
            </a:extLst>
          </p:cNvPr>
          <p:cNvPicPr>
            <a:picLocks noChangeAspect="1"/>
          </p:cNvPicPr>
          <p:nvPr/>
        </p:nvPicPr>
        <p:blipFill>
          <a:blip r:embed="rId4"/>
          <a:stretch>
            <a:fillRect/>
          </a:stretch>
        </p:blipFill>
        <p:spPr>
          <a:xfrm>
            <a:off x="1062083" y="4696009"/>
            <a:ext cx="2268522" cy="1535326"/>
          </a:xfrm>
          <a:prstGeom prst="rect">
            <a:avLst/>
          </a:prstGeom>
        </p:spPr>
      </p:pic>
      <p:pic>
        <p:nvPicPr>
          <p:cNvPr id="7" name="Picture 6">
            <a:extLst>
              <a:ext uri="{FF2B5EF4-FFF2-40B4-BE49-F238E27FC236}">
                <a16:creationId xmlns:a16="http://schemas.microsoft.com/office/drawing/2014/main" id="{A8DE6C8C-C8E7-4E99-A5FD-D0135297A9DA}"/>
              </a:ext>
            </a:extLst>
          </p:cNvPr>
          <p:cNvPicPr>
            <a:picLocks noChangeAspect="1"/>
          </p:cNvPicPr>
          <p:nvPr/>
        </p:nvPicPr>
        <p:blipFill>
          <a:blip r:embed="rId5"/>
          <a:stretch>
            <a:fillRect/>
          </a:stretch>
        </p:blipFill>
        <p:spPr>
          <a:xfrm>
            <a:off x="3554488" y="4696009"/>
            <a:ext cx="1718893" cy="1712205"/>
          </a:xfrm>
          <a:prstGeom prst="rect">
            <a:avLst/>
          </a:prstGeom>
        </p:spPr>
      </p:pic>
    </p:spTree>
    <p:extLst>
      <p:ext uri="{BB962C8B-B14F-4D97-AF65-F5344CB8AC3E}">
        <p14:creationId xmlns:p14="http://schemas.microsoft.com/office/powerpoint/2010/main" val="2653589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9650-88F3-4175-B95A-9BCE00AB8CC9}"/>
              </a:ext>
            </a:extLst>
          </p:cNvPr>
          <p:cNvSpPr>
            <a:spLocks noGrp="1"/>
          </p:cNvSpPr>
          <p:nvPr>
            <p:ph type="title"/>
          </p:nvPr>
        </p:nvSpPr>
        <p:spPr/>
        <p:txBody>
          <a:bodyPr/>
          <a:lstStyle/>
          <a:p>
            <a:r>
              <a:rPr lang="tr-TR" dirty="0" err="1"/>
              <a:t>Crossorigin</a:t>
            </a:r>
            <a:r>
              <a:rPr lang="tr-TR" dirty="0"/>
              <a:t> </a:t>
            </a:r>
          </a:p>
        </p:txBody>
      </p:sp>
      <p:sp>
        <p:nvSpPr>
          <p:cNvPr id="3" name="Content Placeholder 2">
            <a:extLst>
              <a:ext uri="{FF2B5EF4-FFF2-40B4-BE49-F238E27FC236}">
                <a16:creationId xmlns:a16="http://schemas.microsoft.com/office/drawing/2014/main" id="{6A639F3D-992E-4E94-B735-604BB84894C5}"/>
              </a:ext>
            </a:extLst>
          </p:cNvPr>
          <p:cNvSpPr>
            <a:spLocks noGrp="1"/>
          </p:cNvSpPr>
          <p:nvPr>
            <p:ph idx="1"/>
          </p:nvPr>
        </p:nvSpPr>
        <p:spPr>
          <a:xfrm>
            <a:off x="838200" y="1372864"/>
            <a:ext cx="10515600" cy="4351338"/>
          </a:xfrm>
        </p:spPr>
        <p:txBody>
          <a:bodyPr/>
          <a:lstStyle/>
          <a:p>
            <a:r>
              <a:rPr lang="tr-TR" dirty="0"/>
              <a:t>kaynak farklı bir Köken üzerindeki bir sunucudan yüklendiğinde kullanılan seçenekleri tanımlar. Tarayıcı tarafından gönderilen HTTP isteğini etkili bir şekilde değiştirir. Eğer "</a:t>
            </a:r>
            <a:r>
              <a:rPr lang="tr-TR" dirty="0" err="1"/>
              <a:t>crossorigin</a:t>
            </a:r>
            <a:r>
              <a:rPr lang="tr-TR" dirty="0"/>
              <a:t>" niteliği eklenirse - bu aşağıda gösterildiği gibi HTTP isteğine Kaynak: &lt;</a:t>
            </a:r>
            <a:r>
              <a:rPr lang="tr-TR" dirty="0" err="1"/>
              <a:t>Origin</a:t>
            </a:r>
            <a:r>
              <a:rPr lang="tr-TR" dirty="0"/>
              <a:t>&gt; anahtar-değer çiftinin eklenmesine neden olacaktır.</a:t>
            </a:r>
          </a:p>
          <a:p>
            <a:r>
              <a:rPr lang="tr-TR" dirty="0" err="1"/>
              <a:t>crossorigin</a:t>
            </a:r>
            <a:r>
              <a:rPr lang="tr-TR" dirty="0"/>
              <a:t> şu şekilde ayarlanabilir: “anonim” veya “kullanım bilgileri”. Her ikisi de, talebe Kaynak: eklenmesiyle sonuçlanacaktır. Ancak ikincisi, kimlik bilgilerinin kontrol edilmesini sağlayacaktır. Etiketteki hiçbir </a:t>
            </a:r>
            <a:r>
              <a:rPr lang="tr-TR" dirty="0" err="1"/>
              <a:t>crossorigin</a:t>
            </a:r>
            <a:r>
              <a:rPr lang="tr-TR" dirty="0"/>
              <a:t> özelliği, </a:t>
            </a:r>
            <a:r>
              <a:rPr lang="tr-TR" dirty="0" err="1"/>
              <a:t>Origin</a:t>
            </a:r>
            <a:r>
              <a:rPr lang="tr-TR" dirty="0"/>
              <a:t>: </a:t>
            </a:r>
            <a:r>
              <a:rPr lang="tr-TR" dirty="0" err="1"/>
              <a:t>key-value</a:t>
            </a:r>
            <a:r>
              <a:rPr lang="tr-TR" dirty="0"/>
              <a:t> </a:t>
            </a:r>
            <a:r>
              <a:rPr lang="tr-TR" dirty="0" err="1"/>
              <a:t>pair</a:t>
            </a:r>
            <a:r>
              <a:rPr lang="tr-TR" dirty="0"/>
              <a:t> olmadan istek gönderilmesine neden olmaz.</a:t>
            </a:r>
          </a:p>
          <a:p>
            <a:endParaRPr lang="tr-TR" dirty="0"/>
          </a:p>
          <a:p>
            <a:endParaRPr lang="tr-TR" dirty="0"/>
          </a:p>
        </p:txBody>
      </p:sp>
      <p:pic>
        <p:nvPicPr>
          <p:cNvPr id="1034" name="Picture 10" descr="https://i.stack.imgur.com/Mh72m.png">
            <a:extLst>
              <a:ext uri="{FF2B5EF4-FFF2-40B4-BE49-F238E27FC236}">
                <a16:creationId xmlns:a16="http://schemas.microsoft.com/office/drawing/2014/main" id="{9A16E7F4-5A70-4D26-B3A8-4BEBF5598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4187" y="5009033"/>
            <a:ext cx="4089613" cy="1483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248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CC00C1-FF7A-438C-B0AB-3C851CB099D5}"/>
              </a:ext>
            </a:extLst>
          </p:cNvPr>
          <p:cNvSpPr>
            <a:spLocks noGrp="1"/>
          </p:cNvSpPr>
          <p:nvPr>
            <p:ph idx="1"/>
          </p:nvPr>
        </p:nvSpPr>
        <p:spPr/>
        <p:txBody>
          <a:bodyPr/>
          <a:lstStyle/>
          <a:p>
            <a:r>
              <a:rPr lang="tr-TR" dirty="0" err="1"/>
              <a:t>CDN'den</a:t>
            </a:r>
            <a:r>
              <a:rPr lang="tr-TR" dirty="0"/>
              <a:t> “kullanım bilgilerini” talep ederken bir örnek:</a:t>
            </a:r>
          </a:p>
          <a:p>
            <a:pPr marL="0" indent="0">
              <a:buNone/>
            </a:pPr>
            <a:r>
              <a:rPr lang="tr-TR" sz="1400" dirty="0">
                <a:latin typeface="Calibri Light" panose="020F0302020204030204" pitchFamily="34" charset="0"/>
                <a:cs typeface="Calibri Light" panose="020F0302020204030204" pitchFamily="34" charset="0"/>
              </a:rPr>
              <a:t>&lt;</a:t>
            </a:r>
            <a:r>
              <a:rPr lang="tr-TR" sz="1400" dirty="0" err="1">
                <a:latin typeface="Calibri Light" panose="020F0302020204030204" pitchFamily="34" charset="0"/>
                <a:cs typeface="Calibri Light" panose="020F0302020204030204" pitchFamily="34" charset="0"/>
              </a:rPr>
              <a:t>script</a:t>
            </a:r>
            <a:r>
              <a:rPr lang="tr-TR" sz="1400" dirty="0">
                <a:latin typeface="Calibri Light" panose="020F0302020204030204" pitchFamily="34" charset="0"/>
                <a:cs typeface="Calibri Light" panose="020F0302020204030204" pitchFamily="34" charset="0"/>
              </a:rPr>
              <a:t> </a:t>
            </a:r>
            <a:r>
              <a:rPr lang="tr-TR" sz="1400" dirty="0" err="1">
                <a:latin typeface="Calibri Light" panose="020F0302020204030204" pitchFamily="34" charset="0"/>
                <a:cs typeface="Calibri Light" panose="020F0302020204030204" pitchFamily="34" charset="0"/>
              </a:rPr>
              <a:t>src</a:t>
            </a:r>
            <a:r>
              <a:rPr lang="tr-TR" sz="1400" dirty="0">
                <a:latin typeface="Calibri Light" panose="020F0302020204030204" pitchFamily="34" charset="0"/>
                <a:cs typeface="Calibri Light" panose="020F0302020204030204" pitchFamily="34" charset="0"/>
              </a:rPr>
              <a:t>="https://maxcdn.bootstrapcdn.com/bootstrap/4.0.0-alpha.6/js/bootstrap.min.js" </a:t>
            </a:r>
            <a:r>
              <a:rPr lang="tr-TR" sz="1400" dirty="0" err="1">
                <a:latin typeface="Calibri Light" panose="020F0302020204030204" pitchFamily="34" charset="0"/>
                <a:cs typeface="Calibri Light" panose="020F0302020204030204" pitchFamily="34" charset="0"/>
              </a:rPr>
              <a:t>integrity</a:t>
            </a:r>
            <a:r>
              <a:rPr lang="tr-TR" sz="1400" dirty="0">
                <a:latin typeface="Calibri Light" panose="020F0302020204030204" pitchFamily="34" charset="0"/>
                <a:cs typeface="Calibri Light" panose="020F0302020204030204" pitchFamily="34" charset="0"/>
              </a:rPr>
              <a:t>="sha384vBWWzlZJ8ea9aCX4pEW3rVHjgjt7zpkNpZk+02D9phzyeVkE+jo0ieGizqPLForn" </a:t>
            </a:r>
            <a:r>
              <a:rPr lang="tr-TR" sz="1400" dirty="0" err="1">
                <a:latin typeface="Calibri Light" panose="020F0302020204030204" pitchFamily="34" charset="0"/>
                <a:cs typeface="Calibri Light" panose="020F0302020204030204" pitchFamily="34" charset="0"/>
              </a:rPr>
              <a:t>crossorigin</a:t>
            </a:r>
            <a:r>
              <a:rPr lang="tr-TR" sz="1400" dirty="0">
                <a:latin typeface="Calibri Light" panose="020F0302020204030204" pitchFamily="34" charset="0"/>
                <a:cs typeface="Calibri Light" panose="020F0302020204030204" pitchFamily="34" charset="0"/>
              </a:rPr>
              <a:t>="</a:t>
            </a:r>
            <a:r>
              <a:rPr lang="tr-TR" sz="1400" dirty="0" err="1">
                <a:latin typeface="Calibri Light" panose="020F0302020204030204" pitchFamily="34" charset="0"/>
                <a:cs typeface="Calibri Light" panose="020F0302020204030204" pitchFamily="34" charset="0"/>
              </a:rPr>
              <a:t>use-credentials</a:t>
            </a:r>
            <a:r>
              <a:rPr lang="tr-TR" sz="1400" dirty="0">
                <a:latin typeface="Calibri Light" panose="020F0302020204030204" pitchFamily="34" charset="0"/>
                <a:cs typeface="Calibri Light" panose="020F0302020204030204" pitchFamily="34" charset="0"/>
              </a:rPr>
              <a:t>"&gt;&lt;/</a:t>
            </a:r>
            <a:r>
              <a:rPr lang="tr-TR" sz="1400" dirty="0" err="1">
                <a:latin typeface="Calibri Light" panose="020F0302020204030204" pitchFamily="34" charset="0"/>
                <a:cs typeface="Calibri Light" panose="020F0302020204030204" pitchFamily="34" charset="0"/>
              </a:rPr>
              <a:t>script</a:t>
            </a:r>
            <a:r>
              <a:rPr lang="tr-TR" sz="1400" dirty="0">
                <a:latin typeface="Calibri Light" panose="020F0302020204030204" pitchFamily="34" charset="0"/>
                <a:cs typeface="Calibri Light" panose="020F0302020204030204" pitchFamily="34" charset="0"/>
              </a:rPr>
              <a:t>&gt;</a:t>
            </a:r>
            <a:endParaRPr lang="tr-TR" dirty="0">
              <a:latin typeface="+mj-lt"/>
              <a:cs typeface="Calibri Light" panose="020F0302020204030204" pitchFamily="34" charset="0"/>
            </a:endParaRPr>
          </a:p>
          <a:p>
            <a:r>
              <a:rPr lang="tr-TR" dirty="0" err="1"/>
              <a:t>Crossorigin</a:t>
            </a:r>
            <a:r>
              <a:rPr lang="tr-TR" dirty="0"/>
              <a:t> yanlış ayarlanmışsa, tarayıcı isteği iptal edebilir.</a:t>
            </a:r>
          </a:p>
          <a:p>
            <a:pPr marL="0" indent="0">
              <a:buNone/>
            </a:pPr>
            <a:endParaRPr lang="tr-TR" dirty="0" err="1"/>
          </a:p>
        </p:txBody>
      </p:sp>
      <p:pic>
        <p:nvPicPr>
          <p:cNvPr id="2053" name="Picture 5" descr="enter image description here">
            <a:extLst>
              <a:ext uri="{FF2B5EF4-FFF2-40B4-BE49-F238E27FC236}">
                <a16:creationId xmlns:a16="http://schemas.microsoft.com/office/drawing/2014/main" id="{27BE73D5-C39B-41B2-86DC-C37DE1053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703897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477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D80B-AA3D-44B1-911B-E4EC1FB41BA8}"/>
              </a:ext>
            </a:extLst>
          </p:cNvPr>
          <p:cNvSpPr>
            <a:spLocks noGrp="1"/>
          </p:cNvSpPr>
          <p:nvPr>
            <p:ph type="title"/>
          </p:nvPr>
        </p:nvSpPr>
        <p:spPr/>
        <p:txBody>
          <a:bodyPr/>
          <a:lstStyle/>
          <a:p>
            <a:r>
              <a:rPr lang="tr-TR" dirty="0" err="1"/>
              <a:t>Integrity</a:t>
            </a:r>
            <a:r>
              <a:rPr lang="tr-TR" dirty="0"/>
              <a:t> </a:t>
            </a:r>
          </a:p>
        </p:txBody>
      </p:sp>
      <p:sp>
        <p:nvSpPr>
          <p:cNvPr id="3" name="Content Placeholder 2">
            <a:extLst>
              <a:ext uri="{FF2B5EF4-FFF2-40B4-BE49-F238E27FC236}">
                <a16:creationId xmlns:a16="http://schemas.microsoft.com/office/drawing/2014/main" id="{12A8220C-5F58-4862-B005-496B2BC7628A}"/>
              </a:ext>
            </a:extLst>
          </p:cNvPr>
          <p:cNvSpPr>
            <a:spLocks noGrp="1"/>
          </p:cNvSpPr>
          <p:nvPr>
            <p:ph idx="1"/>
          </p:nvPr>
        </p:nvSpPr>
        <p:spPr/>
        <p:txBody>
          <a:bodyPr/>
          <a:lstStyle/>
          <a:p>
            <a:r>
              <a:rPr lang="tr-TR" dirty="0"/>
              <a:t>SRI, web uygulama geliştiricilerine, Content Delivery Networks (CDN) gibi üçüncü parti servislerde barındırılan kaynakların herhangi bir beklenmeyen modifikasyon olmadan dağıtıldığını garanti altına alma fırsatı sunan bir metottur.</a:t>
            </a:r>
          </a:p>
          <a:p>
            <a:r>
              <a:rPr lang="tr-TR" dirty="0"/>
              <a:t>W3C, kaynakların üçüncü parti bir servisten yüklenmesi halinde uygulanacak en iyi pratik olarak </a:t>
            </a:r>
            <a:r>
              <a:rPr lang="tr-TR" dirty="0" err="1"/>
              <a:t>SRI’yı</a:t>
            </a:r>
            <a:r>
              <a:rPr lang="tr-TR" dirty="0"/>
              <a:t> tavsiye etmektedir.</a:t>
            </a:r>
          </a:p>
        </p:txBody>
      </p:sp>
    </p:spTree>
    <p:extLst>
      <p:ext uri="{BB962C8B-B14F-4D97-AF65-F5344CB8AC3E}">
        <p14:creationId xmlns:p14="http://schemas.microsoft.com/office/powerpoint/2010/main" val="22255377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4475-E73A-4415-8743-138CD4FD2B25}"/>
              </a:ext>
            </a:extLst>
          </p:cNvPr>
          <p:cNvSpPr>
            <a:spLocks noGrp="1"/>
          </p:cNvSpPr>
          <p:nvPr>
            <p:ph type="title"/>
          </p:nvPr>
        </p:nvSpPr>
        <p:spPr/>
        <p:txBody>
          <a:bodyPr/>
          <a:lstStyle/>
          <a:p>
            <a:r>
              <a:rPr lang="tr-TR" dirty="0"/>
              <a:t>SRI Nasıl Çalışır?</a:t>
            </a:r>
          </a:p>
        </p:txBody>
      </p:sp>
      <p:sp>
        <p:nvSpPr>
          <p:cNvPr id="3" name="Content Placeholder 2">
            <a:extLst>
              <a:ext uri="{FF2B5EF4-FFF2-40B4-BE49-F238E27FC236}">
                <a16:creationId xmlns:a16="http://schemas.microsoft.com/office/drawing/2014/main" id="{A26FDC68-3ADF-4450-883F-908D411AB2B9}"/>
              </a:ext>
            </a:extLst>
          </p:cNvPr>
          <p:cNvSpPr>
            <a:spLocks noGrp="1"/>
          </p:cNvSpPr>
          <p:nvPr>
            <p:ph idx="1"/>
          </p:nvPr>
        </p:nvSpPr>
        <p:spPr/>
        <p:txBody>
          <a:bodyPr/>
          <a:lstStyle/>
          <a:p>
            <a:r>
              <a:rPr lang="tr-TR" dirty="0"/>
              <a:t>SRI, </a:t>
            </a:r>
            <a:r>
              <a:rPr lang="tr-TR" dirty="0" err="1"/>
              <a:t>hash</a:t>
            </a:r>
            <a:r>
              <a:rPr lang="tr-TR" dirty="0"/>
              <a:t> karşılaştırmalarını kullanarak çalışmaktadır. Web sunucusunda barındırılan kaynakların </a:t>
            </a:r>
            <a:r>
              <a:rPr lang="tr-TR" dirty="0" err="1"/>
              <a:t>hash</a:t>
            </a:r>
            <a:r>
              <a:rPr lang="tr-TR" dirty="0"/>
              <a:t> değeriyle üçüncü parti bir serviste barındırılan kaynakların </a:t>
            </a:r>
            <a:r>
              <a:rPr lang="tr-TR" dirty="0" err="1"/>
              <a:t>hash</a:t>
            </a:r>
            <a:r>
              <a:rPr lang="tr-TR" dirty="0"/>
              <a:t> değerlerini karşılaştırır.</a:t>
            </a:r>
          </a:p>
          <a:p>
            <a:r>
              <a:rPr lang="tr-TR" dirty="0"/>
              <a:t>Birçok kurum-kuruluş, web sitelerinin performansını artırmak için farklı kaynakları farklı sunucularda barındırma yolunu tercih ederler. Örneğin </a:t>
            </a:r>
            <a:r>
              <a:rPr lang="tr-TR" dirty="0" err="1"/>
              <a:t>scriptler</a:t>
            </a:r>
            <a:r>
              <a:rPr lang="tr-TR" dirty="0"/>
              <a:t>, CSS dosyaları ve imajlar genellikle </a:t>
            </a:r>
            <a:r>
              <a:rPr lang="tr-TR" dirty="0" err="1"/>
              <a:t>CDN’lerde</a:t>
            </a:r>
            <a:r>
              <a:rPr lang="tr-TR" dirty="0"/>
              <a:t> tutulur.</a:t>
            </a:r>
          </a:p>
        </p:txBody>
      </p:sp>
    </p:spTree>
    <p:extLst>
      <p:ext uri="{BB962C8B-B14F-4D97-AF65-F5344CB8AC3E}">
        <p14:creationId xmlns:p14="http://schemas.microsoft.com/office/powerpoint/2010/main" val="2189362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9F310-1841-4817-999E-8473C9331A71}"/>
              </a:ext>
            </a:extLst>
          </p:cNvPr>
          <p:cNvSpPr>
            <a:spLocks noGrp="1"/>
          </p:cNvSpPr>
          <p:nvPr>
            <p:ph idx="1"/>
          </p:nvPr>
        </p:nvSpPr>
        <p:spPr>
          <a:xfrm>
            <a:off x="838200" y="866836"/>
            <a:ext cx="10515600" cy="5454065"/>
          </a:xfrm>
        </p:spPr>
        <p:txBody>
          <a:bodyPr>
            <a:normAutofit/>
          </a:bodyPr>
          <a:lstStyle/>
          <a:p>
            <a:r>
              <a:rPr lang="tr-TR" dirty="0"/>
              <a:t>Fakat bunu yaparak, CDN ya da diğer üçüncü parti servislere açıkça itimat etmiş olurlar. Bu yüzden CDN </a:t>
            </a:r>
            <a:r>
              <a:rPr lang="tr-TR" dirty="0" err="1"/>
              <a:t>hacklendiğinde</a:t>
            </a:r>
            <a:r>
              <a:rPr lang="tr-TR" dirty="0"/>
              <a:t> ya da DNS </a:t>
            </a:r>
            <a:r>
              <a:rPr lang="tr-TR" dirty="0" err="1"/>
              <a:t>hijacking</a:t>
            </a:r>
            <a:r>
              <a:rPr lang="tr-TR" dirty="0"/>
              <a:t> saldırısına maruz kalındığında aynı zamanda kendi web uygulamaları da </a:t>
            </a:r>
            <a:r>
              <a:rPr lang="tr-TR" dirty="0" err="1"/>
              <a:t>hacklenebilir</a:t>
            </a:r>
            <a:r>
              <a:rPr lang="tr-TR" dirty="0"/>
              <a:t>. Böyle bir durumda saldırgan, CDN servisinde barındırılan ve bir Cross Site Scripting (XSS) zafiyetine yol açabilecek olan bir </a:t>
            </a:r>
            <a:r>
              <a:rPr lang="tr-TR" dirty="0" err="1"/>
              <a:t>script</a:t>
            </a:r>
            <a:r>
              <a:rPr lang="tr-TR" dirty="0"/>
              <a:t> dosyasının içeriğini değiştirme fırsatı elde edecektir.</a:t>
            </a:r>
          </a:p>
          <a:p>
            <a:r>
              <a:rPr lang="tr-TR" dirty="0"/>
              <a:t>Dolayısıyla </a:t>
            </a:r>
            <a:r>
              <a:rPr lang="tr-TR" dirty="0" err="1"/>
              <a:t>SRI’yı</a:t>
            </a:r>
            <a:r>
              <a:rPr lang="tr-TR" dirty="0"/>
              <a:t> devreye sokarak web uygulamanızın güçlendirilmiş bir dosyayı işaret ettiğinden ve dosya değiştirilse bile web tarayıcınızın bu dosyayı yüklemeyip saldırının başarısız olacağından emin olabilirsiniz.</a:t>
            </a:r>
          </a:p>
          <a:p>
            <a:pPr marL="0" indent="0">
              <a:buNone/>
            </a:pPr>
            <a:endParaRPr lang="tr-TR" dirty="0"/>
          </a:p>
        </p:txBody>
      </p:sp>
    </p:spTree>
    <p:extLst>
      <p:ext uri="{BB962C8B-B14F-4D97-AF65-F5344CB8AC3E}">
        <p14:creationId xmlns:p14="http://schemas.microsoft.com/office/powerpoint/2010/main" val="3620624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223E-997C-4470-BBF2-F43DB473B918}"/>
              </a:ext>
            </a:extLst>
          </p:cNvPr>
          <p:cNvSpPr>
            <a:spLocks noGrp="1"/>
          </p:cNvSpPr>
          <p:nvPr>
            <p:ph type="title"/>
          </p:nvPr>
        </p:nvSpPr>
        <p:spPr/>
        <p:txBody>
          <a:bodyPr/>
          <a:lstStyle/>
          <a:p>
            <a:r>
              <a:rPr lang="tr-TR" dirty="0" err="1"/>
              <a:t>Subresource</a:t>
            </a:r>
            <a:r>
              <a:rPr lang="tr-TR" dirty="0"/>
              <a:t> </a:t>
            </a:r>
            <a:r>
              <a:rPr lang="tr-TR" dirty="0" err="1"/>
              <a:t>Integrity’i</a:t>
            </a:r>
            <a:r>
              <a:rPr lang="tr-TR" dirty="0"/>
              <a:t> </a:t>
            </a:r>
            <a:r>
              <a:rPr lang="tr-TR" dirty="0" err="1"/>
              <a:t>İmplemente</a:t>
            </a:r>
            <a:r>
              <a:rPr lang="tr-TR" dirty="0"/>
              <a:t> Etme</a:t>
            </a:r>
          </a:p>
        </p:txBody>
      </p:sp>
      <p:sp>
        <p:nvSpPr>
          <p:cNvPr id="3" name="Content Placeholder 2">
            <a:extLst>
              <a:ext uri="{FF2B5EF4-FFF2-40B4-BE49-F238E27FC236}">
                <a16:creationId xmlns:a16="http://schemas.microsoft.com/office/drawing/2014/main" id="{133FB87F-C18B-4D72-A330-EE18034ED11A}"/>
              </a:ext>
            </a:extLst>
          </p:cNvPr>
          <p:cNvSpPr>
            <a:spLocks noGrp="1"/>
          </p:cNvSpPr>
          <p:nvPr>
            <p:ph idx="1"/>
          </p:nvPr>
        </p:nvSpPr>
        <p:spPr/>
        <p:txBody>
          <a:bodyPr>
            <a:normAutofit/>
          </a:bodyPr>
          <a:lstStyle/>
          <a:p>
            <a:r>
              <a:rPr lang="tr-TR" dirty="0" err="1"/>
              <a:t>Integrity</a:t>
            </a:r>
            <a:r>
              <a:rPr lang="tr-TR" dirty="0"/>
              <a:t> (bütünlük) HTML özniteliğinin formatı şöyledir:</a:t>
            </a:r>
          </a:p>
          <a:p>
            <a:pPr marL="0" indent="0">
              <a:buNone/>
            </a:pPr>
            <a:r>
              <a:rPr lang="tr-TR" sz="1800" dirty="0">
                <a:latin typeface="+mj-lt"/>
              </a:rPr>
              <a:t>	</a:t>
            </a:r>
            <a:r>
              <a:rPr lang="tr-TR" sz="1800" dirty="0" err="1">
                <a:latin typeface="+mj-lt"/>
              </a:rPr>
              <a:t>integrity</a:t>
            </a:r>
            <a:r>
              <a:rPr lang="tr-TR" sz="1800" dirty="0">
                <a:latin typeface="+mj-lt"/>
              </a:rPr>
              <a:t>=”[</a:t>
            </a:r>
            <a:r>
              <a:rPr lang="tr-TR" sz="1800" dirty="0" err="1">
                <a:latin typeface="+mj-lt"/>
              </a:rPr>
              <a:t>hash</a:t>
            </a:r>
            <a:r>
              <a:rPr lang="tr-TR" sz="1800" dirty="0">
                <a:latin typeface="+mj-lt"/>
              </a:rPr>
              <a:t> algoritması]-[base64 ile </a:t>
            </a:r>
            <a:r>
              <a:rPr lang="tr-TR" sz="1800" dirty="0" err="1">
                <a:latin typeface="+mj-lt"/>
              </a:rPr>
              <a:t>encode</a:t>
            </a:r>
            <a:r>
              <a:rPr lang="tr-TR" sz="1800" dirty="0">
                <a:latin typeface="+mj-lt"/>
              </a:rPr>
              <a:t> edilmiş kriptolu </a:t>
            </a:r>
            <a:r>
              <a:rPr lang="tr-TR" sz="1800" dirty="0" err="1">
                <a:latin typeface="+mj-lt"/>
              </a:rPr>
              <a:t>hash</a:t>
            </a:r>
            <a:r>
              <a:rPr lang="tr-TR" sz="1800" dirty="0">
                <a:latin typeface="+mj-lt"/>
              </a:rPr>
              <a:t> değeri]</a:t>
            </a:r>
          </a:p>
          <a:p>
            <a:r>
              <a:rPr lang="tr-TR" dirty="0" err="1"/>
              <a:t>Hash</a:t>
            </a:r>
            <a:r>
              <a:rPr lang="tr-TR" dirty="0"/>
              <a:t> algoritması olarak sha256, sha384 ya da sha512 kullanılabilir. Bu sebeple SRI kontrollerini aktif etmek için aşağıdaki örnekte gösterildiği gibi </a:t>
            </a:r>
            <a:r>
              <a:rPr lang="tr-TR" dirty="0" err="1"/>
              <a:t>Integrity</a:t>
            </a:r>
            <a:r>
              <a:rPr lang="tr-TR" dirty="0"/>
              <a:t> HTML özniteliğini </a:t>
            </a:r>
            <a:r>
              <a:rPr lang="tr-TR" dirty="0" err="1"/>
              <a:t>script</a:t>
            </a:r>
            <a:r>
              <a:rPr lang="tr-TR" dirty="0"/>
              <a:t> etiketine eklemelisiniz:</a:t>
            </a:r>
          </a:p>
          <a:p>
            <a:pPr marL="0" indent="0">
              <a:buNone/>
            </a:pPr>
            <a:r>
              <a:rPr lang="tr-TR" sz="1600" dirty="0"/>
              <a:t>	&lt;</a:t>
            </a:r>
            <a:r>
              <a:rPr lang="tr-TR" sz="1600" dirty="0" err="1"/>
              <a:t>script</a:t>
            </a:r>
            <a:r>
              <a:rPr lang="tr-TR" sz="1600" dirty="0"/>
              <a:t> </a:t>
            </a:r>
            <a:r>
              <a:rPr lang="tr-TR" sz="1600" dirty="0" err="1"/>
              <a:t>src</a:t>
            </a:r>
            <a:r>
              <a:rPr lang="tr-TR" sz="1600" dirty="0"/>
              <a:t>="https://code.jquery.com/jquery-2.1.4.min.js" </a:t>
            </a:r>
            <a:r>
              <a:rPr lang="tr-TR" sz="1600" dirty="0" err="1"/>
              <a:t>integrity</a:t>
            </a:r>
            <a:r>
              <a:rPr lang="tr-TR" sz="1600" dirty="0"/>
              <a:t>="sha384	R4/</a:t>
            </a:r>
            <a:r>
              <a:rPr lang="tr-TR" sz="1800" dirty="0"/>
              <a:t>ztc4ZlRqWjqIuvf6RX5yb</a:t>
            </a:r>
            <a:r>
              <a:rPr lang="tr-TR" sz="1600" dirty="0"/>
              <a:t>/v90qNGx6fS48N0tRxiGkqveZETq72KgDVJCp2TC" 	</a:t>
            </a:r>
            <a:r>
              <a:rPr lang="tr-TR" sz="1600" dirty="0" err="1"/>
              <a:t>crossorigin</a:t>
            </a:r>
            <a:r>
              <a:rPr lang="tr-TR" sz="1600" dirty="0"/>
              <a:t>="</a:t>
            </a:r>
            <a:r>
              <a:rPr lang="tr-TR" sz="1600" dirty="0" err="1"/>
              <a:t>anonymous</a:t>
            </a:r>
            <a:r>
              <a:rPr lang="tr-TR" sz="1600" dirty="0"/>
              <a:t>"&gt;&lt;/</a:t>
            </a:r>
            <a:r>
              <a:rPr lang="tr-TR" sz="1600" dirty="0" err="1"/>
              <a:t>script</a:t>
            </a:r>
            <a:r>
              <a:rPr lang="tr-TR" sz="1600" dirty="0"/>
              <a:t>&gt;</a:t>
            </a:r>
          </a:p>
        </p:txBody>
      </p:sp>
    </p:spTree>
    <p:extLst>
      <p:ext uri="{BB962C8B-B14F-4D97-AF65-F5344CB8AC3E}">
        <p14:creationId xmlns:p14="http://schemas.microsoft.com/office/powerpoint/2010/main" val="3168180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FEAD-BE86-4D4D-B0CA-1668B14BCBB4}"/>
              </a:ext>
            </a:extLst>
          </p:cNvPr>
          <p:cNvSpPr>
            <a:spLocks noGrp="1"/>
          </p:cNvSpPr>
          <p:nvPr>
            <p:ph type="title"/>
          </p:nvPr>
        </p:nvSpPr>
        <p:spPr/>
        <p:txBody>
          <a:bodyPr/>
          <a:lstStyle/>
          <a:p>
            <a:r>
              <a:rPr lang="tr-TR" dirty="0"/>
              <a:t>URI ve URL Arasındaki Farklar Neler?</a:t>
            </a:r>
          </a:p>
        </p:txBody>
      </p:sp>
      <p:sp>
        <p:nvSpPr>
          <p:cNvPr id="3" name="Content Placeholder 2">
            <a:extLst>
              <a:ext uri="{FF2B5EF4-FFF2-40B4-BE49-F238E27FC236}">
                <a16:creationId xmlns:a16="http://schemas.microsoft.com/office/drawing/2014/main" id="{243EDD19-DC28-4E16-814F-959E11D9AB0A}"/>
              </a:ext>
            </a:extLst>
          </p:cNvPr>
          <p:cNvSpPr>
            <a:spLocks noGrp="1"/>
          </p:cNvSpPr>
          <p:nvPr>
            <p:ph idx="1"/>
          </p:nvPr>
        </p:nvSpPr>
        <p:spPr/>
        <p:txBody>
          <a:bodyPr>
            <a:normAutofit/>
          </a:bodyPr>
          <a:lstStyle/>
          <a:p>
            <a:r>
              <a:rPr lang="tr-TR" sz="2400" dirty="0"/>
              <a:t>Tolga </a:t>
            </a:r>
            <a:r>
              <a:rPr lang="tr-TR" sz="2400" dirty="0" err="1"/>
              <a:t>Güreli:Bu</a:t>
            </a:r>
            <a:r>
              <a:rPr lang="tr-TR" sz="2400" dirty="0"/>
              <a:t> benim adım, bir tanımlayıcı. Bir </a:t>
            </a:r>
            <a:r>
              <a:rPr lang="tr-TR" sz="2400" dirty="0" err="1"/>
              <a:t>URI'ye</a:t>
            </a:r>
            <a:r>
              <a:rPr lang="tr-TR" sz="2400" dirty="0"/>
              <a:t> benzer, ancak konumum hakkında veya bana nasıl ulaşacağınız hakkında hiçbir şey söylemediğinden, bir URL olamaz. Bu durumda, Türkiye’de birden fazla tolga olma olasılığı yüksektir.</a:t>
            </a:r>
          </a:p>
          <a:p>
            <a:r>
              <a:rPr lang="tr-TR" sz="2400" dirty="0"/>
              <a:t>6300 Yıldırım, Bursa, Türkiye Bu, bu fiziksel konum için bir tanımlayıcı olan bir </a:t>
            </a:r>
            <a:r>
              <a:rPr lang="tr-TR" sz="2400" dirty="0" err="1"/>
              <a:t>konumlandırıcıdır</a:t>
            </a:r>
            <a:r>
              <a:rPr lang="tr-TR" sz="2400" dirty="0"/>
              <a:t>. Hem bir URL hem de </a:t>
            </a:r>
            <a:r>
              <a:rPr lang="tr-TR" sz="2400" dirty="0" err="1"/>
              <a:t>URI'ye</a:t>
            </a:r>
            <a:r>
              <a:rPr lang="tr-TR" sz="2400" dirty="0"/>
              <a:t> benzer (çünkü tüm URL'ler </a:t>
            </a:r>
            <a:r>
              <a:rPr lang="tr-TR" sz="2400" dirty="0" err="1"/>
              <a:t>URI'dir</a:t>
            </a:r>
            <a:r>
              <a:rPr lang="tr-TR" sz="2400" dirty="0"/>
              <a:t>) ve ayrıca beni dolaylı olarak "sakini .." olarak tanımlıyor. Bu durumda beni benzersiz bir şekilde tanımlar, ancak bir oda arkadaşı alırsam bu değişebilir.</a:t>
            </a:r>
          </a:p>
          <a:p>
            <a:endParaRPr lang="tr-TR" sz="2400" dirty="0"/>
          </a:p>
        </p:txBody>
      </p:sp>
      <p:pic>
        <p:nvPicPr>
          <p:cNvPr id="3074" name="Picture 2" descr="Examples of URI, URL and URN - Stack Overflow">
            <a:extLst>
              <a:ext uri="{FF2B5EF4-FFF2-40B4-BE49-F238E27FC236}">
                <a16:creationId xmlns:a16="http://schemas.microsoft.com/office/drawing/2014/main" id="{015AB75F-A511-4EA7-A9AF-1D8CD0C13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364" y="4344087"/>
            <a:ext cx="7597296" cy="2513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528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E0EC-884C-475A-90C7-01BD8CB26651}"/>
              </a:ext>
            </a:extLst>
          </p:cNvPr>
          <p:cNvSpPr>
            <a:spLocks noGrp="1"/>
          </p:cNvSpPr>
          <p:nvPr>
            <p:ph type="title"/>
          </p:nvPr>
        </p:nvSpPr>
        <p:spPr/>
        <p:txBody>
          <a:bodyPr/>
          <a:lstStyle/>
          <a:p>
            <a:r>
              <a:rPr lang="tr-TR" dirty="0"/>
              <a:t>HTTP Nedir?</a:t>
            </a:r>
          </a:p>
        </p:txBody>
      </p:sp>
      <p:sp>
        <p:nvSpPr>
          <p:cNvPr id="3" name="Content Placeholder 2">
            <a:extLst>
              <a:ext uri="{FF2B5EF4-FFF2-40B4-BE49-F238E27FC236}">
                <a16:creationId xmlns:a16="http://schemas.microsoft.com/office/drawing/2014/main" id="{CB7036D2-8837-488C-AA90-F9CDBACA101E}"/>
              </a:ext>
            </a:extLst>
          </p:cNvPr>
          <p:cNvSpPr>
            <a:spLocks noGrp="1"/>
          </p:cNvSpPr>
          <p:nvPr>
            <p:ph idx="1"/>
          </p:nvPr>
        </p:nvSpPr>
        <p:spPr/>
        <p:txBody>
          <a:bodyPr/>
          <a:lstStyle/>
          <a:p>
            <a:r>
              <a:rPr lang="tr-TR" dirty="0"/>
              <a:t>HTTP yani “</a:t>
            </a:r>
            <a:r>
              <a:rPr lang="tr-TR" dirty="0" err="1"/>
              <a:t>Hyper</a:t>
            </a:r>
            <a:r>
              <a:rPr lang="tr-TR" dirty="0"/>
              <a:t> </a:t>
            </a:r>
            <a:r>
              <a:rPr lang="tr-TR" dirty="0" err="1"/>
              <a:t>Text</a:t>
            </a:r>
            <a:r>
              <a:rPr lang="tr-TR" dirty="0"/>
              <a:t> Transfer Protocol”, web sayfalarının ağ üzerinden kullanıcıya ne şekilde aktarılacağını gösteren, ortak kullanıma açık bir iletişim protokolüdür. Aynı zamanda HTTP, istemci rolündeki bilgisayar ile sunucu arasındaki alışverişin kurallarını belirler.</a:t>
            </a:r>
          </a:p>
        </p:txBody>
      </p:sp>
    </p:spTree>
    <p:extLst>
      <p:ext uri="{BB962C8B-B14F-4D97-AF65-F5344CB8AC3E}">
        <p14:creationId xmlns:p14="http://schemas.microsoft.com/office/powerpoint/2010/main" val="753925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56078-4110-47F7-BBAB-112F981BA9B4}"/>
              </a:ext>
            </a:extLst>
          </p:cNvPr>
          <p:cNvSpPr>
            <a:spLocks noGrp="1"/>
          </p:cNvSpPr>
          <p:nvPr>
            <p:ph idx="1"/>
          </p:nvPr>
        </p:nvSpPr>
        <p:spPr/>
        <p:txBody>
          <a:bodyPr/>
          <a:lstStyle/>
          <a:p>
            <a:r>
              <a:rPr lang="tr-TR" dirty="0" err="1"/>
              <a:t>HTTP’nin</a:t>
            </a:r>
            <a:r>
              <a:rPr lang="tr-TR" dirty="0"/>
              <a:t> sürümleri:  HTTP / 0.9, HTTP / 1.0, HTTP / 1.1 HTTP / 2.0 ve HTTP / 3.0’dır. En yaygın olarak kullanılan sürüm HTTP / 1.1’dir. Gelecekte HTTP / 2.0 daha yaygın kullanılacaktır.</a:t>
            </a:r>
          </a:p>
          <a:p>
            <a:endParaRPr lang="tr-TR" dirty="0"/>
          </a:p>
        </p:txBody>
      </p:sp>
      <p:pic>
        <p:nvPicPr>
          <p:cNvPr id="4" name="Picture 3">
            <a:extLst>
              <a:ext uri="{FF2B5EF4-FFF2-40B4-BE49-F238E27FC236}">
                <a16:creationId xmlns:a16="http://schemas.microsoft.com/office/drawing/2014/main" id="{57FB81D6-D15B-4F70-AD27-A1EF610180F8}"/>
              </a:ext>
            </a:extLst>
          </p:cNvPr>
          <p:cNvPicPr>
            <a:picLocks noChangeAspect="1"/>
          </p:cNvPicPr>
          <p:nvPr/>
        </p:nvPicPr>
        <p:blipFill>
          <a:blip r:embed="rId2"/>
          <a:stretch>
            <a:fillRect/>
          </a:stretch>
        </p:blipFill>
        <p:spPr>
          <a:xfrm>
            <a:off x="2461981" y="3198735"/>
            <a:ext cx="7143750" cy="2857500"/>
          </a:xfrm>
          <a:prstGeom prst="rect">
            <a:avLst/>
          </a:prstGeom>
        </p:spPr>
      </p:pic>
    </p:spTree>
    <p:extLst>
      <p:ext uri="{BB962C8B-B14F-4D97-AF65-F5344CB8AC3E}">
        <p14:creationId xmlns:p14="http://schemas.microsoft.com/office/powerpoint/2010/main" val="1346458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BEC3C3-CEDE-4A04-AE20-48C6D535CF32}"/>
              </a:ext>
            </a:extLst>
          </p:cNvPr>
          <p:cNvSpPr>
            <a:spLocks noGrp="1"/>
          </p:cNvSpPr>
          <p:nvPr>
            <p:ph idx="1"/>
          </p:nvPr>
        </p:nvSpPr>
        <p:spPr/>
        <p:txBody>
          <a:bodyPr/>
          <a:lstStyle/>
          <a:p>
            <a:r>
              <a:rPr lang="tr-TR" dirty="0"/>
              <a:t>Temel olarak HTTP, World </a:t>
            </a:r>
            <a:r>
              <a:rPr lang="tr-TR" dirty="0" err="1"/>
              <a:t>Wide</a:t>
            </a:r>
            <a:r>
              <a:rPr lang="tr-TR" dirty="0"/>
              <a:t> </a:t>
            </a:r>
            <a:r>
              <a:rPr lang="tr-TR" dirty="0" err="1"/>
              <a:t>Web’de</a:t>
            </a:r>
            <a:r>
              <a:rPr lang="tr-TR" dirty="0"/>
              <a:t> veri (HTML dosyaları, görüntü dosyaları, sorgu sonuçları, vb.) sunmak için kullanılan TCP / IP tabanlı bir iletişim protokolüdür. Varsayılan bağlantı noktası TCP 80 portudur, ancak diğer bağlantı noktalarını da kullanılabilir. Bilgisayarların birbirleriyle iletişim kurması için standart bir yol sağlar. HTTP belirtimi, istemcilerin istek verilerinin nasıl oluşturulacağını ve sunucuya nasıl gönderileceğini ve sunucuların bu isteklere nasıl yanıt vereceğini belirtir.</a:t>
            </a:r>
          </a:p>
        </p:txBody>
      </p:sp>
    </p:spTree>
    <p:extLst>
      <p:ext uri="{BB962C8B-B14F-4D97-AF65-F5344CB8AC3E}">
        <p14:creationId xmlns:p14="http://schemas.microsoft.com/office/powerpoint/2010/main" val="2152099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F567-2ADB-4C3F-9E00-AC1D6F84E0E6}"/>
              </a:ext>
            </a:extLst>
          </p:cNvPr>
          <p:cNvSpPr>
            <a:spLocks noGrp="1"/>
          </p:cNvSpPr>
          <p:nvPr>
            <p:ph type="title"/>
          </p:nvPr>
        </p:nvSpPr>
        <p:spPr/>
        <p:txBody>
          <a:bodyPr>
            <a:normAutofit/>
          </a:bodyPr>
          <a:lstStyle/>
          <a:p>
            <a:r>
              <a:rPr lang="tr-TR" dirty="0"/>
              <a:t>Http ve </a:t>
            </a:r>
            <a:r>
              <a:rPr lang="tr-TR" dirty="0" err="1"/>
              <a:t>Https</a:t>
            </a:r>
            <a:r>
              <a:rPr lang="tr-TR" dirty="0"/>
              <a:t> arasındaki farklar nelerdir?</a:t>
            </a:r>
          </a:p>
        </p:txBody>
      </p:sp>
      <p:sp>
        <p:nvSpPr>
          <p:cNvPr id="3" name="Content Placeholder 2">
            <a:extLst>
              <a:ext uri="{FF2B5EF4-FFF2-40B4-BE49-F238E27FC236}">
                <a16:creationId xmlns:a16="http://schemas.microsoft.com/office/drawing/2014/main" id="{2DC55A5B-E29A-4992-8D3D-C28B86E9C7D5}"/>
              </a:ext>
            </a:extLst>
          </p:cNvPr>
          <p:cNvSpPr>
            <a:spLocks noGrp="1"/>
          </p:cNvSpPr>
          <p:nvPr>
            <p:ph idx="1"/>
          </p:nvPr>
        </p:nvSpPr>
        <p:spPr/>
        <p:txBody>
          <a:bodyPr/>
          <a:lstStyle/>
          <a:p>
            <a:r>
              <a:rPr lang="tr-TR" dirty="0"/>
              <a:t>HTTPS yani </a:t>
            </a:r>
            <a:r>
              <a:rPr lang="tr-TR" dirty="0" err="1"/>
              <a:t>Hypertext</a:t>
            </a:r>
            <a:r>
              <a:rPr lang="tr-TR" dirty="0"/>
              <a:t> Transfer Protocol </a:t>
            </a:r>
            <a:r>
              <a:rPr lang="tr-TR" dirty="0" err="1"/>
              <a:t>Secure</a:t>
            </a:r>
            <a:r>
              <a:rPr lang="tr-TR" dirty="0"/>
              <a:t>, güvenli </a:t>
            </a:r>
            <a:r>
              <a:rPr lang="tr-TR" dirty="0" err="1"/>
              <a:t>hiper</a:t>
            </a:r>
            <a:r>
              <a:rPr lang="tr-TR" dirty="0"/>
              <a:t> metin transferi anlamına gelir. İkisi birbirine karıştırılmamalıdır. Güvenli veri aktarımı http ile belli bir oranda gerçekleştirilir. HTTPS ise bu güvenlik düzeyinin artırılmış biçimidir. HTTPS bağlantısı için önce SSL sertifikası alınır. Bu sertifikayı Google sağlar. Belli bir ücret karşılığında alınır. Ardından HTTPS bağlantısı da yine Google tarafından verilir.</a:t>
            </a:r>
          </a:p>
          <a:p>
            <a:endParaRPr lang="tr-TR" dirty="0"/>
          </a:p>
        </p:txBody>
      </p:sp>
      <p:pic>
        <p:nvPicPr>
          <p:cNvPr id="4" name="Picture 3">
            <a:extLst>
              <a:ext uri="{FF2B5EF4-FFF2-40B4-BE49-F238E27FC236}">
                <a16:creationId xmlns:a16="http://schemas.microsoft.com/office/drawing/2014/main" id="{BF42E28A-D68A-44A9-9EC2-90D1F421EBCD}"/>
              </a:ext>
            </a:extLst>
          </p:cNvPr>
          <p:cNvPicPr>
            <a:picLocks noChangeAspect="1"/>
          </p:cNvPicPr>
          <p:nvPr/>
        </p:nvPicPr>
        <p:blipFill>
          <a:blip r:embed="rId2"/>
          <a:stretch>
            <a:fillRect/>
          </a:stretch>
        </p:blipFill>
        <p:spPr>
          <a:xfrm>
            <a:off x="2938507" y="4247348"/>
            <a:ext cx="5717221" cy="2064552"/>
          </a:xfrm>
          <a:prstGeom prst="rect">
            <a:avLst/>
          </a:prstGeom>
        </p:spPr>
      </p:pic>
    </p:spTree>
    <p:extLst>
      <p:ext uri="{BB962C8B-B14F-4D97-AF65-F5344CB8AC3E}">
        <p14:creationId xmlns:p14="http://schemas.microsoft.com/office/powerpoint/2010/main" val="2915295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2606</Words>
  <Application>Microsoft Office PowerPoint</Application>
  <PresentationFormat>Widescreen</PresentationFormat>
  <Paragraphs>179</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Calibri Light</vt:lpstr>
      <vt:lpstr>Office Theme</vt:lpstr>
      <vt:lpstr>Tolga Güreli Atmosware – Patika Bootcamp</vt:lpstr>
      <vt:lpstr>URL Nedir?</vt:lpstr>
      <vt:lpstr>URL Bölümleri Nelerden Oluşur?</vt:lpstr>
      <vt:lpstr>URI Nedir?</vt:lpstr>
      <vt:lpstr>URI ve URL Arasındaki Farklar Neler?</vt:lpstr>
      <vt:lpstr>HTTP Nedir?</vt:lpstr>
      <vt:lpstr>PowerPoint Presentation</vt:lpstr>
      <vt:lpstr>PowerPoint Presentation</vt:lpstr>
      <vt:lpstr>Http ve Https arasındaki farklar nelerdir?</vt:lpstr>
      <vt:lpstr>Npm nedir?</vt:lpstr>
      <vt:lpstr>Nodejs nedir?</vt:lpstr>
      <vt:lpstr>Java 8?</vt:lpstr>
      <vt:lpstr>Java 8 Gelen Özellikler</vt:lpstr>
      <vt:lpstr>Xhtml ile Html5 arasındaki farklar nelerdir? </vt:lpstr>
      <vt:lpstr>XHTML Nedir?</vt:lpstr>
      <vt:lpstr>XHTML'nin özellikleri</vt:lpstr>
      <vt:lpstr>HTML Nedir?</vt:lpstr>
      <vt:lpstr>HTML'nin başlıca özelliklerine bakalım:</vt:lpstr>
      <vt:lpstr>XHTML ve HTML arasındaki farklar nelerdir?</vt:lpstr>
      <vt:lpstr>HTML Anlamsal Taglar</vt:lpstr>
      <vt:lpstr>Anlamsal (Semantic) Elementlere Örnekler</vt:lpstr>
      <vt:lpstr>HTML Anlamsal olmayan (non-semantic) Taglar</vt:lpstr>
      <vt:lpstr>Table için Colspan Rowspan Nedir?</vt:lpstr>
      <vt:lpstr>PowerPoint Presentation</vt:lpstr>
      <vt:lpstr>CSS Display</vt:lpstr>
      <vt:lpstr>Display:None</vt:lpstr>
      <vt:lpstr>CSS Visibilty Özellikleri</vt:lpstr>
      <vt:lpstr>Display vs Visibilty</vt:lpstr>
      <vt:lpstr>pseudo class ile pseudo element nedir?</vt:lpstr>
      <vt:lpstr>Pseudo Sınıfları </vt:lpstr>
      <vt:lpstr>Dinamik Pseudo Sınıfları</vt:lpstr>
      <vt:lpstr>PowerPoint Presentation</vt:lpstr>
      <vt:lpstr>Pseudo Elementleri</vt:lpstr>
      <vt:lpstr>PowerPoint Presentation</vt:lpstr>
      <vt:lpstr>Css Group Selectors Nedir ?</vt:lpstr>
      <vt:lpstr>Bazı Örnekleri</vt:lpstr>
      <vt:lpstr>PowerPoint Presentation</vt:lpstr>
      <vt:lpstr>PowerPoint Presentation</vt:lpstr>
      <vt:lpstr>PowerPoint Presentation</vt:lpstr>
      <vt:lpstr>PowerPoint Presentation</vt:lpstr>
      <vt:lpstr>box-sizing: content-box; (default) nedir?</vt:lpstr>
      <vt:lpstr>PowerPoint Presentation</vt:lpstr>
      <vt:lpstr>Crossorigin </vt:lpstr>
      <vt:lpstr>PowerPoint Presentation</vt:lpstr>
      <vt:lpstr>Integrity </vt:lpstr>
      <vt:lpstr>SRI Nasıl Çalışır?</vt:lpstr>
      <vt:lpstr>PowerPoint Presentation</vt:lpstr>
      <vt:lpstr>Subresource Integrity’i İmplemente Etme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Patika Ödev 1. Hafta</dc:title>
  <dc:creator>TOLGA GURELI</dc:creator>
  <cp:lastModifiedBy>TOLGA GURELI</cp:lastModifiedBy>
  <cp:revision>25</cp:revision>
  <dcterms:created xsi:type="dcterms:W3CDTF">2022-05-23T18:55:33Z</dcterms:created>
  <dcterms:modified xsi:type="dcterms:W3CDTF">2022-05-26T15:18:46Z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864399a2-3101-48ac-a6f3-bbd3e612d836</vt:lpwstr>
  </property>
  <property fmtid="{D5CDD505-2E9C-101B-9397-08002B2CF9AE}" pid="3" name="TURKCELLCLASSIFICATION">
    <vt:lpwstr>TURKCELL DAHİLİ</vt:lpwstr>
  </property>
</Properties>
</file>