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hafta 1.gün   URI-URL arasındaki farklar" id="{74FBF640-2108-44A3-B2C9-FC27BFF997B3}">
          <p14:sldIdLst>
            <p14:sldId id="256"/>
            <p14:sldId id="257"/>
          </p14:sldIdLst>
        </p14:section>
        <p14:section name="HTTP Yapısı" id="{BFAF17EB-DC60-4A4B-8941-E3FE308ECB9F}">
          <p14:sldIdLst>
            <p14:sldId id="258"/>
            <p14:sldId id="259"/>
            <p14:sldId id="260"/>
            <p14:sldId id="261"/>
          </p14:sldIdLst>
        </p14:section>
        <p14:section name="Npm" id="{5EFC3FA7-A113-4579-839F-CCF910A122A2}">
          <p14:sldIdLst>
            <p14:sldId id="262"/>
            <p14:sldId id="263"/>
          </p14:sldIdLst>
        </p14:section>
        <p14:section name="Node.js" id="{DE71FDDD-C1A6-4D53-A944-C8D47FCAE56B}">
          <p14:sldIdLst>
            <p14:sldId id="264"/>
            <p14:sldId id="265"/>
          </p14:sldIdLst>
        </p14:section>
        <p14:section name="JAVA 8" id="{39383DF6-894E-485E-8DC9-EA28D852B72C}">
          <p14:sldIdLst>
            <p14:sldId id="266"/>
          </p14:sldIdLst>
        </p14:section>
        <p14:section name="1.hafta 2.gün   xhtml ile Html5 arasındaki farklar" id="{EE7AE767-FA59-4FBC-93A1-689B3C85E57B}">
          <p14:sldIdLst>
            <p14:sldId id="267"/>
            <p14:sldId id="268"/>
            <p14:sldId id="269"/>
          </p14:sldIdLst>
        </p14:section>
        <p14:section name="semantin   non-semantic" id="{F7BE0528-BBA8-4510-A844-DAA2ED600EE8}">
          <p14:sldIdLst>
            <p14:sldId id="270"/>
          </p14:sldIdLst>
        </p14:section>
        <p14:section name="Table- colspan-rowspan" id="{25DBA452-4A96-4761-9AC5-BDDFEBC73E65}">
          <p14:sldIdLst>
            <p14:sldId id="271"/>
            <p14:sldId id="272"/>
            <p14:sldId id="273"/>
          </p14:sldIdLst>
        </p14:section>
        <p14:section name="1.hafta 2.gün yazılım ödevleri" id="{E59D85D2-A7E5-4ABD-BDB7-D08269E06BE9}">
          <p14:sldIdLst>
            <p14:sldId id="274"/>
            <p14:sldId id="275"/>
            <p14:sldId id="276"/>
            <p14:sldId id="277"/>
            <p14:sldId id="278"/>
            <p14:sldId id="27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2436" y="-8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25.05.2022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25.05.2022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25.05.2022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25.05.2022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A23720DD-5B6D-40BF-8493-A6B52D484E6B}" type="datetimeFigureOut">
              <a:rPr lang="tr-TR" smtClean="0"/>
              <a:t>25.05.2022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A23720DD-5B6D-40BF-8493-A6B52D484E6B}" type="datetimeFigureOut">
              <a:rPr lang="tr-TR" smtClean="0"/>
              <a:t>25.05.2022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A23720DD-5B6D-40BF-8493-A6B52D484E6B}" type="datetimeFigureOut">
              <a:rPr lang="tr-TR" smtClean="0"/>
              <a:t>25.05.2022</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A23720DD-5B6D-40BF-8493-A6B52D484E6B}" type="datetimeFigureOut">
              <a:rPr lang="tr-TR" smtClean="0"/>
              <a:t>25.05.2022</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A23720DD-5B6D-40BF-8493-A6B52D484E6B}" type="datetimeFigureOut">
              <a:rPr lang="tr-TR" smtClean="0"/>
              <a:t>25.05.2022</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25.05.2022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25.05.2022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t>25.05.2022</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twitter.com/iz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827584" y="2204864"/>
            <a:ext cx="7772400" cy="1470025"/>
          </a:xfrm>
        </p:spPr>
        <p:txBody>
          <a:bodyPr/>
          <a:lstStyle/>
          <a:p>
            <a:r>
              <a:rPr lang="tr-TR" dirty="0" smtClean="0"/>
              <a:t>URI-URL Arasındaki Farklar</a:t>
            </a:r>
            <a:endParaRPr lang="tr-TR" dirty="0"/>
          </a:p>
        </p:txBody>
      </p:sp>
      <p:sp>
        <p:nvSpPr>
          <p:cNvPr id="4" name="Başlık 1"/>
          <p:cNvSpPr txBox="1">
            <a:spLocks/>
          </p:cNvSpPr>
          <p:nvPr/>
        </p:nvSpPr>
        <p:spPr>
          <a:xfrm>
            <a:off x="683568" y="116632"/>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dirty="0" smtClean="0"/>
              <a:t>Burak Can Gültekin</a:t>
            </a:r>
            <a:endParaRPr lang="tr-TR" dirty="0"/>
          </a:p>
        </p:txBody>
      </p:sp>
    </p:spTree>
    <p:extLst>
      <p:ext uri="{BB962C8B-B14F-4D97-AF65-F5344CB8AC3E}">
        <p14:creationId xmlns:p14="http://schemas.microsoft.com/office/powerpoint/2010/main" val="41313124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88640"/>
            <a:ext cx="8229600" cy="5937523"/>
          </a:xfrm>
        </p:spPr>
        <p:txBody>
          <a:bodyPr>
            <a:normAutofit/>
          </a:bodyPr>
          <a:lstStyle/>
          <a:p>
            <a:r>
              <a:rPr lang="tr-TR" sz="2400" dirty="0"/>
              <a:t>V8 engine </a:t>
            </a:r>
            <a:r>
              <a:rPr lang="tr-TR" sz="2400" dirty="0" err="1"/>
              <a:t>JavaScript</a:t>
            </a:r>
            <a:r>
              <a:rPr lang="tr-TR" sz="2400" dirty="0"/>
              <a:t> kodu makine koduna çevirdiği için uygulamalar çok hızlı performanslara erişebilmektedir. </a:t>
            </a:r>
            <a:endParaRPr lang="tr-TR" sz="2400" dirty="0" smtClean="0"/>
          </a:p>
          <a:p>
            <a:r>
              <a:rPr lang="tr-TR" sz="2400" dirty="0"/>
              <a:t>I/O ve network işlemlerini </a:t>
            </a:r>
            <a:r>
              <a:rPr lang="tr-TR" sz="2400" dirty="0" err="1"/>
              <a:t>non-blocking</a:t>
            </a:r>
            <a:r>
              <a:rPr lang="tr-TR" sz="2400" dirty="0"/>
              <a:t> olarak çalıştıran Node.js, zaman ve kaynak kullanımı konusunda çok başarılıdır. </a:t>
            </a:r>
            <a:endParaRPr lang="tr-TR" sz="2400" dirty="0" smtClean="0"/>
          </a:p>
          <a:p>
            <a:r>
              <a:rPr lang="tr-TR" sz="2400" dirty="0" err="1"/>
              <a:t>Non-bloking</a:t>
            </a:r>
            <a:r>
              <a:rPr lang="tr-TR" sz="2400" dirty="0"/>
              <a:t>; bir uygulama üzerinde bir işlem yaparken işlemlerin </a:t>
            </a:r>
            <a:r>
              <a:rPr lang="tr-TR" sz="2400" dirty="0" err="1"/>
              <a:t>birbiririni</a:t>
            </a:r>
            <a:r>
              <a:rPr lang="tr-TR" sz="2400" dirty="0"/>
              <a:t> beklemediği, </a:t>
            </a:r>
            <a:r>
              <a:rPr lang="tr-TR" sz="2400" dirty="0" err="1"/>
              <a:t>asekron</a:t>
            </a:r>
            <a:r>
              <a:rPr lang="tr-TR" sz="2400" dirty="0"/>
              <a:t> olarak gerçekleştiği anlamına gelir. </a:t>
            </a:r>
            <a:endParaRPr lang="tr-TR" sz="2400" dirty="0" smtClean="0"/>
          </a:p>
          <a:p>
            <a:r>
              <a:rPr lang="tr-TR" sz="2400" dirty="0"/>
              <a:t>Node.js performanslı ve gerçek zamanlı veriye dayalı uygulamalar geliştirmek için kullanılabilecek önde gelen teknolojilerden birisidir. </a:t>
            </a:r>
          </a:p>
        </p:txBody>
      </p:sp>
    </p:spTree>
    <p:extLst>
      <p:ext uri="{BB962C8B-B14F-4D97-AF65-F5344CB8AC3E}">
        <p14:creationId xmlns:p14="http://schemas.microsoft.com/office/powerpoint/2010/main" val="2683091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JAVA 8</a:t>
            </a:r>
            <a:endParaRPr lang="tr-TR" dirty="0"/>
          </a:p>
        </p:txBody>
      </p:sp>
      <p:sp>
        <p:nvSpPr>
          <p:cNvPr id="3" name="İçerik Yer Tutucusu 2"/>
          <p:cNvSpPr>
            <a:spLocks noGrp="1"/>
          </p:cNvSpPr>
          <p:nvPr>
            <p:ph idx="1"/>
          </p:nvPr>
        </p:nvSpPr>
        <p:spPr/>
        <p:txBody>
          <a:bodyPr>
            <a:normAutofit fontScale="92500" lnSpcReduction="10000"/>
          </a:bodyPr>
          <a:lstStyle/>
          <a:p>
            <a:r>
              <a:rPr lang="tr-TR" sz="2600" dirty="0"/>
              <a:t>18 Mart 2014’te ilk sürümü yayınlanan Java 8. Bir çok yeni özellik getirdi</a:t>
            </a:r>
            <a:r>
              <a:rPr lang="tr-TR" sz="2600" dirty="0" smtClean="0"/>
              <a:t>.</a:t>
            </a:r>
          </a:p>
          <a:p>
            <a:r>
              <a:rPr lang="tr-TR" sz="2600" dirty="0"/>
              <a:t>Java 8 ile birlikte hayatımıza giren yenilikleri genel olarak aşağıdaki şekilde listeleyebiliriz</a:t>
            </a:r>
            <a:r>
              <a:rPr lang="tr-TR" sz="2600" dirty="0" smtClean="0"/>
              <a:t>;</a:t>
            </a:r>
          </a:p>
          <a:p>
            <a:r>
              <a:rPr lang="tr-TR" sz="2600" b="1" dirty="0" err="1"/>
              <a:t>Lambda</a:t>
            </a:r>
            <a:r>
              <a:rPr lang="tr-TR" sz="2600" b="1" dirty="0"/>
              <a:t> </a:t>
            </a:r>
            <a:r>
              <a:rPr lang="tr-TR" sz="2600" b="1" dirty="0" err="1"/>
              <a:t>expressions</a:t>
            </a:r>
            <a:endParaRPr lang="tr-TR" sz="2600" dirty="0"/>
          </a:p>
          <a:p>
            <a:r>
              <a:rPr lang="tr-TR" sz="2600" b="1" dirty="0" err="1"/>
              <a:t>Functional</a:t>
            </a:r>
            <a:r>
              <a:rPr lang="tr-TR" sz="2600" b="1" dirty="0"/>
              <a:t> </a:t>
            </a:r>
            <a:r>
              <a:rPr lang="tr-TR" sz="2600" b="1" dirty="0" err="1"/>
              <a:t>interfaces</a:t>
            </a:r>
            <a:endParaRPr lang="tr-TR" sz="2600" dirty="0"/>
          </a:p>
          <a:p>
            <a:r>
              <a:rPr lang="tr-TR" sz="2600" b="1" dirty="0" err="1"/>
              <a:t>Method</a:t>
            </a:r>
            <a:r>
              <a:rPr lang="tr-TR" sz="2600" b="1" dirty="0"/>
              <a:t> </a:t>
            </a:r>
            <a:r>
              <a:rPr lang="tr-TR" sz="2600" b="1" dirty="0" err="1"/>
              <a:t>references</a:t>
            </a:r>
            <a:endParaRPr lang="tr-TR" sz="2600" dirty="0"/>
          </a:p>
          <a:p>
            <a:r>
              <a:rPr lang="tr-TR" sz="2600" b="1" dirty="0" err="1"/>
              <a:t>Stream</a:t>
            </a:r>
            <a:r>
              <a:rPr lang="tr-TR" sz="2600" b="1" dirty="0"/>
              <a:t> API</a:t>
            </a:r>
            <a:endParaRPr lang="tr-TR" sz="2600" dirty="0"/>
          </a:p>
          <a:p>
            <a:r>
              <a:rPr lang="tr-TR" sz="2600" b="1" dirty="0" err="1"/>
              <a:t>Optional</a:t>
            </a:r>
            <a:r>
              <a:rPr lang="tr-TR" sz="2600" b="1" dirty="0"/>
              <a:t> </a:t>
            </a:r>
            <a:r>
              <a:rPr lang="tr-TR" sz="2600" b="1" dirty="0" err="1"/>
              <a:t>class</a:t>
            </a:r>
            <a:endParaRPr lang="tr-TR" sz="2600" dirty="0"/>
          </a:p>
          <a:p>
            <a:r>
              <a:rPr lang="tr-TR" sz="2600" b="1" dirty="0" err="1"/>
              <a:t>Concurrency</a:t>
            </a:r>
            <a:r>
              <a:rPr lang="tr-TR" sz="2600" b="1" dirty="0"/>
              <a:t> </a:t>
            </a:r>
            <a:r>
              <a:rPr lang="tr-TR" sz="2600" b="1" dirty="0" err="1"/>
              <a:t>Enhancements</a:t>
            </a:r>
            <a:endParaRPr lang="tr-TR" sz="2600" dirty="0"/>
          </a:p>
          <a:p>
            <a:r>
              <a:rPr lang="tr-TR" sz="2600" b="1" dirty="0"/>
              <a:t>JDBC </a:t>
            </a:r>
            <a:r>
              <a:rPr lang="tr-TR" sz="2600" b="1" dirty="0" err="1"/>
              <a:t>Enhancements</a:t>
            </a:r>
            <a:r>
              <a:rPr lang="tr-TR" sz="2600" b="1" dirty="0"/>
              <a:t> </a:t>
            </a:r>
            <a:r>
              <a:rPr lang="tr-TR" sz="2600" b="1" dirty="0" err="1"/>
              <a:t>etc</a:t>
            </a:r>
            <a:r>
              <a:rPr lang="tr-TR" sz="2600" b="1" dirty="0"/>
              <a:t>.</a:t>
            </a:r>
            <a:endParaRPr lang="tr-TR" sz="2600" dirty="0"/>
          </a:p>
          <a:p>
            <a:endParaRPr lang="tr-TR" dirty="0"/>
          </a:p>
        </p:txBody>
      </p:sp>
    </p:spTree>
    <p:extLst>
      <p:ext uri="{BB962C8B-B14F-4D97-AF65-F5344CB8AC3E}">
        <p14:creationId xmlns:p14="http://schemas.microsoft.com/office/powerpoint/2010/main" val="19024040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XHTML-HTML5</a:t>
            </a:r>
            <a:br>
              <a:rPr lang="tr-TR" dirty="0" smtClean="0"/>
            </a:br>
            <a:endParaRPr lang="tr-TR" dirty="0"/>
          </a:p>
        </p:txBody>
      </p:sp>
      <p:sp>
        <p:nvSpPr>
          <p:cNvPr id="3" name="İçerik Yer Tutucusu 2"/>
          <p:cNvSpPr>
            <a:spLocks noGrp="1"/>
          </p:cNvSpPr>
          <p:nvPr>
            <p:ph idx="1"/>
          </p:nvPr>
        </p:nvSpPr>
        <p:spPr/>
        <p:txBody>
          <a:bodyPr/>
          <a:lstStyle/>
          <a:p>
            <a:r>
              <a:rPr lang="tr-TR" sz="2400" dirty="0"/>
              <a:t>HTML5, HTML in 5nci revizyonudur.</a:t>
            </a:r>
          </a:p>
          <a:p>
            <a:r>
              <a:rPr lang="tr-TR" sz="2400" dirty="0"/>
              <a:t>XHTML Genişletilebilir HTML </a:t>
            </a:r>
            <a:r>
              <a:rPr lang="tr-TR" sz="2400" dirty="0" err="1"/>
              <a:t>şeklindede</a:t>
            </a:r>
            <a:r>
              <a:rPr lang="tr-TR" sz="2400" dirty="0"/>
              <a:t> değerlendirilir.</a:t>
            </a:r>
          </a:p>
          <a:p>
            <a:r>
              <a:rPr lang="tr-TR" sz="2400" dirty="0"/>
              <a:t>XHTML, HTML ve XML arasında bir köprüdür.</a:t>
            </a:r>
          </a:p>
          <a:p>
            <a:r>
              <a:rPr lang="tr-TR" sz="2400" dirty="0"/>
              <a:t>XHTML daha çok HTML 4 için kullanılır.</a:t>
            </a:r>
          </a:p>
          <a:p>
            <a:r>
              <a:rPr lang="tr-TR" sz="2400" dirty="0"/>
              <a:t>HTML de açılan tüm etiketler kapanmalıdır.</a:t>
            </a:r>
          </a:p>
          <a:p>
            <a:r>
              <a:rPr lang="tr-TR" sz="2400" dirty="0"/>
              <a:t>HTML kodlama üzerindeki gereksinimleri XHTML göre daha azdır.</a:t>
            </a:r>
          </a:p>
          <a:p>
            <a:endParaRPr lang="tr-TR" dirty="0"/>
          </a:p>
        </p:txBody>
      </p:sp>
    </p:spTree>
    <p:extLst>
      <p:ext uri="{BB962C8B-B14F-4D97-AF65-F5344CB8AC3E}">
        <p14:creationId xmlns:p14="http://schemas.microsoft.com/office/powerpoint/2010/main" val="30763917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332656"/>
            <a:ext cx="8229600" cy="5793507"/>
          </a:xfrm>
        </p:spPr>
        <p:txBody>
          <a:bodyPr>
            <a:normAutofit/>
          </a:bodyPr>
          <a:lstStyle/>
          <a:p>
            <a:r>
              <a:rPr lang="tr-TR" sz="2400" dirty="0"/>
              <a:t>XHTML, açılımıyla </a:t>
            </a:r>
            <a:r>
              <a:rPr lang="tr-TR" sz="2400" dirty="0" err="1"/>
              <a:t>Extensible</a:t>
            </a:r>
            <a:r>
              <a:rPr lang="tr-TR" sz="2400" dirty="0"/>
              <a:t> </a:t>
            </a:r>
            <a:r>
              <a:rPr lang="tr-TR" sz="2400" dirty="0" err="1"/>
              <a:t>HyperText</a:t>
            </a:r>
            <a:r>
              <a:rPr lang="tr-TR" sz="2400" dirty="0"/>
              <a:t> </a:t>
            </a:r>
            <a:r>
              <a:rPr lang="tr-TR" sz="2400" dirty="0" err="1"/>
              <a:t>Markup</a:t>
            </a:r>
            <a:r>
              <a:rPr lang="tr-TR" sz="2400" dirty="0"/>
              <a:t> Language </a:t>
            </a:r>
            <a:r>
              <a:rPr lang="tr-TR" sz="2400" dirty="0" err="1"/>
              <a:t>türkçesi</a:t>
            </a:r>
            <a:r>
              <a:rPr lang="tr-TR" sz="2400" dirty="0"/>
              <a:t> Genişletilebilir Büyütülmüş Metin İşaretleme Dili istemci taraflı(</a:t>
            </a:r>
            <a:r>
              <a:rPr lang="tr-TR" sz="2400" dirty="0" err="1"/>
              <a:t>client</a:t>
            </a:r>
            <a:r>
              <a:rPr lang="tr-TR" sz="2400" dirty="0"/>
              <a:t> </a:t>
            </a:r>
            <a:r>
              <a:rPr lang="tr-TR" sz="2400" dirty="0" err="1"/>
              <a:t>side</a:t>
            </a:r>
            <a:r>
              <a:rPr lang="tr-TR" sz="2400" dirty="0"/>
              <a:t>) bir metin işaretleme dilidir. XHTML 26 Haziran 2000’den beri bir web </a:t>
            </a:r>
            <a:r>
              <a:rPr lang="tr-TR" sz="2400" dirty="0" err="1"/>
              <a:t>standartıdır</a:t>
            </a:r>
            <a:r>
              <a:rPr lang="tr-TR" sz="2400" dirty="0"/>
              <a:t>. Kodlama olarak oldukça büyük farklar yaratan bu dil </a:t>
            </a:r>
            <a:r>
              <a:rPr lang="tr-TR" sz="2400" dirty="0" err="1"/>
              <a:t>için:’XML</a:t>
            </a:r>
            <a:r>
              <a:rPr lang="tr-TR" sz="2400" dirty="0"/>
              <a:t> sözdiziminin HTML içinde kullanılması.’ diyebiliriz. HTML dilinin farklı tarayıcılarda </a:t>
            </a:r>
            <a:r>
              <a:rPr lang="tr-TR" sz="2400" dirty="0" smtClean="0"/>
              <a:t>farklı </a:t>
            </a:r>
            <a:r>
              <a:rPr lang="tr-TR" sz="2400" dirty="0"/>
              <a:t>yorumlanması ve sözdiziminde fazla düzensizlik ve hata olduğu için XHTML W3C(World </a:t>
            </a:r>
            <a:r>
              <a:rPr lang="tr-TR" sz="2400" dirty="0" err="1"/>
              <a:t>Wide</a:t>
            </a:r>
            <a:r>
              <a:rPr lang="tr-TR" sz="2400" dirty="0"/>
              <a:t> Web </a:t>
            </a:r>
            <a:r>
              <a:rPr lang="tr-TR" sz="2400" dirty="0" err="1"/>
              <a:t>Consortium</a:t>
            </a:r>
            <a:r>
              <a:rPr lang="tr-TR" sz="2400" dirty="0"/>
              <a:t> – WWW) tarafından önerilmiştir. </a:t>
            </a:r>
            <a:r>
              <a:rPr lang="tr-TR" sz="2400" dirty="0" err="1"/>
              <a:t>XHTML’nin</a:t>
            </a:r>
            <a:r>
              <a:rPr lang="tr-TR" sz="2400" dirty="0"/>
              <a:t> diğer bir özelliği de kodlama yapanları CSS teknolojisini kullanmaya özendirmesidir.</a:t>
            </a:r>
            <a:endParaRPr lang="tr-TR" sz="2400" dirty="0"/>
          </a:p>
        </p:txBody>
      </p:sp>
    </p:spTree>
    <p:extLst>
      <p:ext uri="{BB962C8B-B14F-4D97-AF65-F5344CB8AC3E}">
        <p14:creationId xmlns:p14="http://schemas.microsoft.com/office/powerpoint/2010/main" val="23209615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p:cNvSpPr>
            <a:spLocks noGrp="1"/>
          </p:cNvSpPr>
          <p:nvPr>
            <p:ph idx="1"/>
          </p:nvPr>
        </p:nvSpPr>
        <p:spPr>
          <a:xfrm>
            <a:off x="457200" y="188640"/>
            <a:ext cx="8229600" cy="5937523"/>
          </a:xfrm>
        </p:spPr>
        <p:txBody>
          <a:bodyPr>
            <a:noAutofit/>
          </a:bodyPr>
          <a:lstStyle/>
          <a:p>
            <a:r>
              <a:rPr lang="tr-TR" sz="2400" dirty="0"/>
              <a:t>Webde kullanılan en güçlü ve yaygın bir dildir. </a:t>
            </a:r>
            <a:r>
              <a:rPr lang="tr-TR" sz="2400" dirty="0" err="1"/>
              <a:t>İsmindende</a:t>
            </a:r>
            <a:r>
              <a:rPr lang="tr-TR" sz="2400" dirty="0"/>
              <a:t> anlaşıldığı gibi HTML5, HTML dilinin 5nci revizyonudur. HTML çevrimiçi komut geliştirilmesinde kullanılan bir dildir. Açılımı “</a:t>
            </a:r>
            <a:r>
              <a:rPr lang="tr-TR" sz="2400" dirty="0" err="1"/>
              <a:t>Hyper</a:t>
            </a:r>
            <a:r>
              <a:rPr lang="tr-TR" sz="2400" dirty="0"/>
              <a:t> </a:t>
            </a:r>
            <a:r>
              <a:rPr lang="tr-TR" sz="2400" dirty="0" err="1"/>
              <a:t>Text</a:t>
            </a:r>
            <a:r>
              <a:rPr lang="tr-TR" sz="2400" dirty="0"/>
              <a:t> Mark-</a:t>
            </a:r>
            <a:r>
              <a:rPr lang="tr-TR" sz="2400" dirty="0" err="1"/>
              <a:t>up</a:t>
            </a:r>
            <a:r>
              <a:rPr lang="tr-TR" sz="2400" dirty="0"/>
              <a:t> Language” </a:t>
            </a:r>
            <a:r>
              <a:rPr lang="tr-TR" sz="2400" dirty="0" err="1"/>
              <a:t>dir</a:t>
            </a:r>
            <a:r>
              <a:rPr lang="tr-TR" sz="2400" dirty="0"/>
              <a:t>. . Internet Explorer, </a:t>
            </a:r>
            <a:r>
              <a:rPr lang="tr-TR" sz="2400" dirty="0" err="1"/>
              <a:t>Mozilla</a:t>
            </a:r>
            <a:r>
              <a:rPr lang="tr-TR" sz="2400" dirty="0"/>
              <a:t> </a:t>
            </a:r>
            <a:r>
              <a:rPr lang="tr-TR" sz="2400" dirty="0" err="1"/>
              <a:t>Firefox</a:t>
            </a:r>
            <a:r>
              <a:rPr lang="tr-TR" sz="2400" dirty="0"/>
              <a:t> ve Opera tarayıcılarının güncel sürümleri tarafından kısmen desteklenmektedir. Günümüzde kullanılan HTML 4.1 sürümü, Youtube, deneme aşamasında HTML5’i kullanıcılarına sunmaktadır.</a:t>
            </a:r>
          </a:p>
          <a:p>
            <a:r>
              <a:rPr lang="tr-TR" sz="2400" dirty="0"/>
              <a:t>HTML5 kullanmak aynı zamanda UI (kullanıcı arabirimi) mühendislerinin ve </a:t>
            </a:r>
            <a:r>
              <a:rPr lang="tr-TR" sz="2400" dirty="0" err="1"/>
              <a:t>back</a:t>
            </a:r>
            <a:r>
              <a:rPr lang="tr-TR" sz="2400" dirty="0"/>
              <a:t> </a:t>
            </a:r>
            <a:r>
              <a:rPr lang="tr-TR" sz="2400" dirty="0" err="1"/>
              <a:t>end</a:t>
            </a:r>
            <a:r>
              <a:rPr lang="tr-TR" sz="2400" dirty="0"/>
              <a:t> (sunucu uygulama) geliştiricilerinin sadece tek </a:t>
            </a:r>
            <a:r>
              <a:rPr lang="tr-TR" sz="2400" dirty="0" err="1"/>
              <a:t>codebase</a:t>
            </a:r>
            <a:r>
              <a:rPr lang="tr-TR" sz="2400" dirty="0"/>
              <a:t> kullanımından yararlanabiliyor olmaları demektir. Yapının temelleri aynı kalsa da, her platforma entegre edilmiş </a:t>
            </a:r>
            <a:r>
              <a:rPr lang="tr-TR" sz="2400" dirty="0" err="1"/>
              <a:t>back</a:t>
            </a:r>
            <a:r>
              <a:rPr lang="tr-TR" sz="2400" dirty="0"/>
              <a:t> </a:t>
            </a:r>
            <a:r>
              <a:rPr lang="tr-TR" sz="2400" dirty="0" err="1"/>
              <a:t>end</a:t>
            </a:r>
            <a:r>
              <a:rPr lang="tr-TR" sz="2400" dirty="0"/>
              <a:t> </a:t>
            </a:r>
            <a:r>
              <a:rPr lang="tr-TR" sz="2400" dirty="0" err="1"/>
              <a:t>layerlar</a:t>
            </a:r>
            <a:r>
              <a:rPr lang="tr-TR" sz="2400" dirty="0"/>
              <a:t> ve görüntüler olabilecektir. Bu, birbirine bağlı bir ürün tecrübesinin yaratılmasına yardım eden ürün çizgisinin karşısında, gelişimin yayılma sürecini hızlandırmaktadır.</a:t>
            </a:r>
          </a:p>
        </p:txBody>
      </p:sp>
    </p:spTree>
    <p:extLst>
      <p:ext uri="{BB962C8B-B14F-4D97-AF65-F5344CB8AC3E}">
        <p14:creationId xmlns:p14="http://schemas.microsoft.com/office/powerpoint/2010/main" val="29728192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Semantic</a:t>
            </a:r>
            <a:r>
              <a:rPr lang="tr-TR" dirty="0" smtClean="0"/>
              <a:t>  </a:t>
            </a:r>
            <a:r>
              <a:rPr lang="tr-TR" dirty="0" err="1" smtClean="0"/>
              <a:t>non-Semantic</a:t>
            </a:r>
            <a:endParaRPr lang="tr-TR" dirty="0"/>
          </a:p>
        </p:txBody>
      </p:sp>
      <p:sp>
        <p:nvSpPr>
          <p:cNvPr id="3" name="İçerik Yer Tutucusu 2"/>
          <p:cNvSpPr>
            <a:spLocks noGrp="1"/>
          </p:cNvSpPr>
          <p:nvPr>
            <p:ph idx="1"/>
          </p:nvPr>
        </p:nvSpPr>
        <p:spPr/>
        <p:txBody>
          <a:bodyPr>
            <a:normAutofit/>
          </a:bodyPr>
          <a:lstStyle/>
          <a:p>
            <a:r>
              <a:rPr lang="tr-TR" sz="2400" dirty="0" err="1" smtClean="0"/>
              <a:t>Semantic</a:t>
            </a:r>
            <a:r>
              <a:rPr lang="tr-TR" sz="2400" dirty="0" smtClean="0"/>
              <a:t>(Anlamsal) Elemanlar: Tarayıcılara ve kod yazarlarına aynı anlamı ifade ederler.</a:t>
            </a:r>
          </a:p>
          <a:p>
            <a:r>
              <a:rPr lang="tr-TR" sz="2400" dirty="0" smtClean="0"/>
              <a:t>Kelime anlamı ile aynı işi yapan html elemanlarıdır. Mesela; &lt;</a:t>
            </a:r>
            <a:r>
              <a:rPr lang="tr-TR" sz="2400" dirty="0" err="1" smtClean="0"/>
              <a:t>article</a:t>
            </a:r>
            <a:r>
              <a:rPr lang="tr-TR" sz="2400" dirty="0" smtClean="0"/>
              <a:t>&gt; </a:t>
            </a:r>
            <a:r>
              <a:rPr lang="tr-TR" sz="2400" dirty="0" err="1" smtClean="0"/>
              <a:t>tagı</a:t>
            </a:r>
            <a:r>
              <a:rPr lang="tr-TR" sz="2400" dirty="0" smtClean="0"/>
              <a:t> semantik bir elemandır. Çünkü </a:t>
            </a:r>
            <a:r>
              <a:rPr lang="tr-TR" sz="2400" dirty="0" err="1" smtClean="0"/>
              <a:t>article</a:t>
            </a:r>
            <a:r>
              <a:rPr lang="tr-TR" sz="2400" dirty="0" smtClean="0"/>
              <a:t>, makale demektir ve &lt;</a:t>
            </a:r>
            <a:r>
              <a:rPr lang="tr-TR" sz="2400" dirty="0" err="1" smtClean="0"/>
              <a:t>article</a:t>
            </a:r>
            <a:r>
              <a:rPr lang="tr-TR" sz="2400" dirty="0" smtClean="0"/>
              <a:t>&gt; </a:t>
            </a:r>
            <a:r>
              <a:rPr lang="tr-TR" sz="2400" dirty="0" err="1" smtClean="0"/>
              <a:t>tagı</a:t>
            </a:r>
            <a:r>
              <a:rPr lang="tr-TR" sz="2400" dirty="0" smtClean="0"/>
              <a:t> da gerçekten, sayfamıza, bir makale elemanı eklemek için kullanılır.</a:t>
            </a:r>
          </a:p>
          <a:p>
            <a:r>
              <a:rPr lang="tr-TR" sz="2400" dirty="0" err="1" smtClean="0"/>
              <a:t>Non-Semantic</a:t>
            </a:r>
            <a:r>
              <a:rPr lang="tr-TR" sz="2400" dirty="0" smtClean="0"/>
              <a:t>(anlamsal olmayan) Elemanlar: Tarayıcılara ve kod yazarlarına aynı anlamı ifade etmezler.</a:t>
            </a:r>
          </a:p>
          <a:p>
            <a:r>
              <a:rPr lang="tr-TR" sz="2400" dirty="0" smtClean="0"/>
              <a:t>&lt;</a:t>
            </a:r>
            <a:r>
              <a:rPr lang="tr-TR" sz="2400" dirty="0" err="1" smtClean="0"/>
              <a:t>span</a:t>
            </a:r>
            <a:r>
              <a:rPr lang="tr-TR" sz="2400" dirty="0" smtClean="0"/>
              <a:t>&gt; ve &lt;div&gt; gibi elemanlar, kelime anlamının dışında görevler yaparlar. Yani içerikleri ile anlamları arasında benzerlik yoktur.</a:t>
            </a:r>
            <a:endParaRPr lang="tr-TR" sz="2400" dirty="0"/>
          </a:p>
        </p:txBody>
      </p:sp>
    </p:spTree>
    <p:extLst>
      <p:ext uri="{BB962C8B-B14F-4D97-AF65-F5344CB8AC3E}">
        <p14:creationId xmlns:p14="http://schemas.microsoft.com/office/powerpoint/2010/main" val="38933610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562074"/>
          </a:xfrm>
        </p:spPr>
        <p:txBody>
          <a:bodyPr>
            <a:normAutofit fontScale="90000"/>
          </a:bodyPr>
          <a:lstStyle/>
          <a:p>
            <a:r>
              <a:rPr lang="tr-TR" dirty="0" err="1" smtClean="0"/>
              <a:t>Colspan-Rowspan</a:t>
            </a:r>
            <a:endParaRPr lang="tr-TR" dirty="0"/>
          </a:p>
        </p:txBody>
      </p:sp>
      <p:sp>
        <p:nvSpPr>
          <p:cNvPr id="3" name="İçerik Yer Tutucusu 2"/>
          <p:cNvSpPr>
            <a:spLocks noGrp="1"/>
          </p:cNvSpPr>
          <p:nvPr>
            <p:ph idx="1"/>
          </p:nvPr>
        </p:nvSpPr>
        <p:spPr>
          <a:xfrm>
            <a:off x="519871" y="908721"/>
            <a:ext cx="8229600" cy="720080"/>
          </a:xfrm>
        </p:spPr>
        <p:txBody>
          <a:bodyPr>
            <a:normAutofit/>
          </a:bodyPr>
          <a:lstStyle/>
          <a:p>
            <a:r>
              <a:rPr lang="tr-TR" sz="2400" dirty="0" err="1" smtClean="0"/>
              <a:t>HTML’de</a:t>
            </a:r>
            <a:r>
              <a:rPr lang="tr-TR" sz="2400" dirty="0" smtClean="0"/>
              <a:t> tablo birleştirme için kullanılırlar.</a:t>
            </a:r>
          </a:p>
        </p:txBody>
      </p:sp>
      <p:pic>
        <p:nvPicPr>
          <p:cNvPr id="1026" name="Picture 2" descr="C:\Users\burakcan\Desktop\Patika\1.2 kod odevı\tab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772816"/>
            <a:ext cx="6793193" cy="4799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9196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332657"/>
            <a:ext cx="8229600" cy="1656184"/>
          </a:xfrm>
        </p:spPr>
        <p:txBody>
          <a:bodyPr/>
          <a:lstStyle/>
          <a:p>
            <a:r>
              <a:rPr lang="tr-TR" sz="2400" dirty="0"/>
              <a:t>HTML </a:t>
            </a:r>
            <a:r>
              <a:rPr lang="tr-TR" sz="2400" dirty="0" err="1"/>
              <a:t>Colspan</a:t>
            </a:r>
            <a:r>
              <a:rPr lang="tr-TR" sz="2400" dirty="0"/>
              <a:t> Kullanımı</a:t>
            </a:r>
            <a:r>
              <a:rPr lang="tr-TR" sz="2400" dirty="0" smtClean="0"/>
              <a:t>: HTML </a:t>
            </a:r>
            <a:r>
              <a:rPr lang="tr-TR" sz="2400" dirty="0"/>
              <a:t>hücreleri yatay olarak genişletmek istediğimiz zaman </a:t>
            </a:r>
            <a:r>
              <a:rPr lang="tr-TR" sz="2400" dirty="0" err="1"/>
              <a:t>colspan</a:t>
            </a:r>
            <a:r>
              <a:rPr lang="tr-TR" sz="2400" dirty="0"/>
              <a:t> kullanırız.  </a:t>
            </a:r>
            <a:r>
              <a:rPr lang="tr-TR" sz="2400" dirty="0" err="1"/>
              <a:t>colspan</a:t>
            </a:r>
            <a:r>
              <a:rPr lang="tr-TR" sz="2400" dirty="0"/>
              <a:t> ek niteliği içerisine kaç hücrelik birleştirme yapmak istediğimizi yazarız.</a:t>
            </a:r>
          </a:p>
          <a:p>
            <a:endParaRPr lang="tr-TR" dirty="0"/>
          </a:p>
        </p:txBody>
      </p:sp>
      <p:pic>
        <p:nvPicPr>
          <p:cNvPr id="2050" name="Picture 2" descr="C:\Users\burakcan\Desktop\Patika\1.2 kod odevı\Colspa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628800"/>
            <a:ext cx="6913977" cy="4958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8250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95536" y="116633"/>
            <a:ext cx="8229600" cy="1584176"/>
          </a:xfrm>
        </p:spPr>
        <p:txBody>
          <a:bodyPr>
            <a:normAutofit/>
          </a:bodyPr>
          <a:lstStyle/>
          <a:p>
            <a:r>
              <a:rPr lang="tr-TR" sz="2400" dirty="0" smtClean="0"/>
              <a:t>HTML </a:t>
            </a:r>
            <a:r>
              <a:rPr lang="tr-TR" sz="2400" dirty="0" err="1" smtClean="0"/>
              <a:t>Rowspan</a:t>
            </a:r>
            <a:r>
              <a:rPr lang="tr-TR" sz="2400" dirty="0" smtClean="0"/>
              <a:t> Kullanımı: </a:t>
            </a:r>
            <a:r>
              <a:rPr lang="tr-TR" sz="2400" dirty="0"/>
              <a:t>HTML Hücreleri dikey olarak genişletmek istersek </a:t>
            </a:r>
            <a:r>
              <a:rPr lang="tr-TR" sz="2400" dirty="0" err="1"/>
              <a:t>rowspan</a:t>
            </a:r>
            <a:r>
              <a:rPr lang="tr-TR" sz="2400" dirty="0"/>
              <a:t> </a:t>
            </a:r>
            <a:r>
              <a:rPr lang="tr-TR" sz="2400" dirty="0" err="1"/>
              <a:t>atr</a:t>
            </a:r>
            <a:r>
              <a:rPr lang="tr-TR" sz="2400" dirty="0"/>
              <a:t> kullanırız. </a:t>
            </a:r>
            <a:r>
              <a:rPr lang="tr-TR" sz="2400" dirty="0" err="1"/>
              <a:t>Rowspan</a:t>
            </a:r>
            <a:r>
              <a:rPr lang="tr-TR" sz="2400" dirty="0"/>
              <a:t> ek niteliği içerisinde kaç hücrelik dikey genişleme olacağını gireriz.</a:t>
            </a:r>
            <a:endParaRPr lang="tr-TR" sz="2400" dirty="0"/>
          </a:p>
        </p:txBody>
      </p:sp>
      <p:pic>
        <p:nvPicPr>
          <p:cNvPr id="3074" name="Picture 2" descr="C:\Users\burakcan\Desktop\Patika\1.2 kod odevı\Rowspa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412776"/>
            <a:ext cx="6811690" cy="4821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3915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dirty="0"/>
          </a:p>
        </p:txBody>
      </p:sp>
      <p:pic>
        <p:nvPicPr>
          <p:cNvPr id="4098" name="Picture 2" descr="C:\Users\burakcan\Desktop\Patika\1.2 kod odevı\1.2.ode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139"/>
            <a:ext cx="9144000" cy="7068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23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88640"/>
            <a:ext cx="8229600" cy="5937523"/>
          </a:xfrm>
        </p:spPr>
        <p:txBody>
          <a:bodyPr>
            <a:normAutofit/>
          </a:bodyPr>
          <a:lstStyle/>
          <a:p>
            <a:r>
              <a:rPr lang="tr-TR" sz="2400" b="1" dirty="0"/>
              <a:t>URI: </a:t>
            </a:r>
            <a:r>
              <a:rPr lang="tr-TR" sz="2400" dirty="0" err="1"/>
              <a:t>Uniform</a:t>
            </a:r>
            <a:r>
              <a:rPr lang="tr-TR" sz="2400" dirty="0"/>
              <a:t> Resource </a:t>
            </a:r>
            <a:r>
              <a:rPr lang="tr-TR" sz="2400" dirty="0" err="1"/>
              <a:t>Identifier</a:t>
            </a:r>
            <a:r>
              <a:rPr lang="tr-TR" sz="2400" dirty="0"/>
              <a:t> teriminin kısaltılmış halidir. İnternet’te bir kaynağın tam yerine işaret eden (belge veya resim gibi), standart bir formata uygun bir karakter dizgisidir. Bir URL’in altında bulunan bir kaynağın tam yoluna işaret eder. “https://www.tech-worm.com/rootkit-nedir/”, </a:t>
            </a:r>
            <a:r>
              <a:rPr lang="tr-TR" sz="2400" dirty="0" err="1"/>
              <a:t>URI’e</a:t>
            </a:r>
            <a:r>
              <a:rPr lang="tr-TR" sz="2400" dirty="0"/>
              <a:t> bir örnektir</a:t>
            </a:r>
            <a:r>
              <a:rPr lang="tr-TR" sz="2400" dirty="0" smtClean="0"/>
              <a:t>.</a:t>
            </a:r>
          </a:p>
          <a:p>
            <a:r>
              <a:rPr lang="tr-TR" sz="2400" b="1" dirty="0"/>
              <a:t>URL:</a:t>
            </a:r>
            <a:r>
              <a:rPr lang="tr-TR" sz="2400" dirty="0"/>
              <a:t> </a:t>
            </a:r>
            <a:r>
              <a:rPr lang="tr-TR" sz="2400" dirty="0" err="1"/>
              <a:t>Uniform</a:t>
            </a:r>
            <a:r>
              <a:rPr lang="tr-TR" sz="2400" dirty="0"/>
              <a:t> Resource </a:t>
            </a:r>
            <a:r>
              <a:rPr lang="tr-TR" sz="2400" dirty="0" err="1"/>
              <a:t>Locator</a:t>
            </a:r>
            <a:r>
              <a:rPr lang="tr-TR" sz="2400" dirty="0"/>
              <a:t> teriminin kısaltılmış halidir. Türkçeye doğrudan çevrildiğinde Birörnek Kaynak </a:t>
            </a:r>
            <a:r>
              <a:rPr lang="tr-TR" sz="2400" dirty="0" err="1"/>
              <a:t>Konumlayıcı</a:t>
            </a:r>
            <a:r>
              <a:rPr lang="tr-TR" sz="2400" dirty="0"/>
              <a:t> ya da Tekdüzen Kaynak Bulucu şeklinde çevrilebilir. İnternet’te bir kaynağın yerine işaret eden (belge veya resim gibi), standart bir formata uygun bir karakter dizgisidir. “https://www.tech-worm.com”, URL’e bir örnektir.</a:t>
            </a:r>
          </a:p>
        </p:txBody>
      </p:sp>
    </p:spTree>
    <p:extLst>
      <p:ext uri="{BB962C8B-B14F-4D97-AF65-F5344CB8AC3E}">
        <p14:creationId xmlns:p14="http://schemas.microsoft.com/office/powerpoint/2010/main" val="23484319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5122" name="Picture 2" descr="C:\Users\burakcan\Desktop\Patika\1.2 kod odevı\1.2.ode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4" y="0"/>
            <a:ext cx="9369102" cy="700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0126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6146" name="Picture 2" descr="C:\Users\burakcan\Desktop\Patika\1.2 kod odevı\1.2.odev-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21" y="0"/>
            <a:ext cx="9108679"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2591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7170" name="Picture 2" descr="C:\Users\burakcan\Desktop\Patika\1.2 kod odevı\1.2.odev-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23" y="0"/>
            <a:ext cx="911522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0809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8194" name="Picture 2" descr="C:\Users\burakcan\Desktop\Patika\1.2 kod odevı\1.2.odev-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5" y="34280"/>
            <a:ext cx="913834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063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9218" name="Picture 2" descr="C:\Users\burakcan\Desktop\Patika\1.2 kod odevı\1.2.odev-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4" y="0"/>
            <a:ext cx="913380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514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HTTP Yapısı</a:t>
            </a:r>
            <a:endParaRPr lang="tr-TR" dirty="0"/>
          </a:p>
        </p:txBody>
      </p:sp>
      <p:sp>
        <p:nvSpPr>
          <p:cNvPr id="3" name="İçerik Yer Tutucusu 2"/>
          <p:cNvSpPr>
            <a:spLocks noGrp="1"/>
          </p:cNvSpPr>
          <p:nvPr>
            <p:ph idx="1"/>
          </p:nvPr>
        </p:nvSpPr>
        <p:spPr/>
        <p:txBody>
          <a:bodyPr>
            <a:normAutofit/>
          </a:bodyPr>
          <a:lstStyle/>
          <a:p>
            <a:r>
              <a:rPr lang="tr-TR" sz="2400" dirty="0" err="1"/>
              <a:t>Hypertext</a:t>
            </a:r>
            <a:r>
              <a:rPr lang="tr-TR" sz="2400" dirty="0"/>
              <a:t> Transfer Protocol kelimesinin kısaltılmış şekli olan HTTP, web tarayıcıdan veya istemciden gelen talepler ile web sunucularından gelen cevaplar arasındaki yolu sağlayan yapıdır. HTML belgeleri, resimler, videolar, sorgu sonuçları vb. veriler, World </a:t>
            </a:r>
            <a:r>
              <a:rPr lang="tr-TR" sz="2400" dirty="0" err="1"/>
              <a:t>Wide</a:t>
            </a:r>
            <a:r>
              <a:rPr lang="tr-TR" sz="2400" dirty="0"/>
              <a:t> </a:t>
            </a:r>
            <a:r>
              <a:rPr lang="tr-TR" sz="2400" dirty="0" err="1"/>
              <a:t>Web’de</a:t>
            </a:r>
            <a:r>
              <a:rPr lang="tr-TR" sz="2400" dirty="0"/>
              <a:t> TCP kullanılarak HTTP tarafından iletilir. Çeşitli bağlantı noktaları kullanılsa da, yaygın olarak kullanılan bağlantı noktası TCP 80'dir. HTTP, web tarayıcılarının ve sunucularının ortak bir dilde güvenli iletişimini sağlayan bir protokoldür. İstekler ve cevaplar HTTP tarafından belirtilen dil kurallarına uyarak gerçekleştirilir.</a:t>
            </a:r>
          </a:p>
        </p:txBody>
      </p:sp>
    </p:spTree>
    <p:extLst>
      <p:ext uri="{BB962C8B-B14F-4D97-AF65-F5344CB8AC3E}">
        <p14:creationId xmlns:p14="http://schemas.microsoft.com/office/powerpoint/2010/main" val="20473803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88640"/>
            <a:ext cx="8229600" cy="5937523"/>
          </a:xfrm>
        </p:spPr>
        <p:txBody>
          <a:bodyPr>
            <a:normAutofit/>
          </a:bodyPr>
          <a:lstStyle/>
          <a:p>
            <a:r>
              <a:rPr lang="tr-TR" sz="2400" dirty="0" smtClean="0"/>
              <a:t>HTTP isteği 4 temel öğeden oluşur. Bir istek satırı, sıfır veya daha fazla başlık (</a:t>
            </a:r>
            <a:r>
              <a:rPr lang="tr-TR" sz="2400" dirty="0" err="1" smtClean="0"/>
              <a:t>Genel,İstek,Varlık</a:t>
            </a:r>
            <a:r>
              <a:rPr lang="tr-TR" sz="2400" dirty="0" smtClean="0"/>
              <a:t>) alanları ve ardından CRLF, </a:t>
            </a:r>
            <a:r>
              <a:rPr lang="tr-TR" sz="2400" dirty="0" err="1" smtClean="0"/>
              <a:t>CRLF’den</a:t>
            </a:r>
            <a:r>
              <a:rPr lang="tr-TR" sz="2400" dirty="0" smtClean="0"/>
              <a:t> önce hiçbir şey içermez(başlık alanlarının sonunu gösterir), isteğe bağlı olarak bir mesaj gövdesi içerebilir.</a:t>
            </a:r>
          </a:p>
          <a:p>
            <a:r>
              <a:rPr lang="tr-TR" sz="2400" dirty="0"/>
              <a:t>İstek satırı, önce büyük harflerle yazılmış yöntemi belirtir. HTTP / 1.1 sürümündeki bu </a:t>
            </a:r>
            <a:r>
              <a:rPr lang="tr-TR" sz="2400" dirty="0" err="1"/>
              <a:t>metodlar</a:t>
            </a:r>
            <a:r>
              <a:rPr lang="tr-TR" sz="2400" dirty="0"/>
              <a:t> şöyle sıralanabilir: GET, POST, PUT, HEAD, DELETE, PATCH ve OPTIONS.</a:t>
            </a:r>
          </a:p>
        </p:txBody>
      </p:sp>
    </p:spTree>
    <p:extLst>
      <p:ext uri="{BB962C8B-B14F-4D97-AF65-F5344CB8AC3E}">
        <p14:creationId xmlns:p14="http://schemas.microsoft.com/office/powerpoint/2010/main" val="37155881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88640"/>
            <a:ext cx="8229600" cy="5937523"/>
          </a:xfrm>
        </p:spPr>
        <p:txBody>
          <a:bodyPr>
            <a:normAutofit/>
          </a:bodyPr>
          <a:lstStyle/>
          <a:p>
            <a:r>
              <a:rPr lang="tr-TR" sz="2400" dirty="0" smtClean="0"/>
              <a:t>GET: En </a:t>
            </a:r>
            <a:r>
              <a:rPr lang="tr-TR" sz="2400" dirty="0"/>
              <a:t>yaygın GET metodu yalnızca belirtilen kaynaktan veri almak için kullanılır</a:t>
            </a:r>
            <a:r>
              <a:rPr lang="tr-TR" sz="2400" dirty="0" smtClean="0"/>
              <a:t>.</a:t>
            </a:r>
          </a:p>
          <a:p>
            <a:r>
              <a:rPr lang="tr-TR" sz="2400" dirty="0" smtClean="0"/>
              <a:t>POST: </a:t>
            </a:r>
            <a:r>
              <a:rPr lang="tr-TR" sz="2400" dirty="0"/>
              <a:t>Resim dosyaları, kullanıcı bilgileri gibi verileri gönderirken POST metodu kullanılır</a:t>
            </a:r>
            <a:r>
              <a:rPr lang="tr-TR" sz="2400" dirty="0" smtClean="0"/>
              <a:t>.</a:t>
            </a:r>
          </a:p>
          <a:p>
            <a:r>
              <a:rPr lang="tr-TR" sz="2400" dirty="0" smtClean="0"/>
              <a:t>PUT: </a:t>
            </a:r>
            <a:r>
              <a:rPr lang="tr-TR" sz="2400" dirty="0"/>
              <a:t>PUT metodu, dosyayı belirtilen kaynaktan güncellemek için kullanılır</a:t>
            </a:r>
            <a:r>
              <a:rPr lang="tr-TR" sz="2400" dirty="0" smtClean="0"/>
              <a:t>.</a:t>
            </a:r>
          </a:p>
          <a:p>
            <a:r>
              <a:rPr lang="tr-TR" sz="2400" dirty="0" smtClean="0"/>
              <a:t>HEAD: </a:t>
            </a:r>
            <a:r>
              <a:rPr lang="tr-TR" sz="2400" dirty="0"/>
              <a:t>HEAD metodu, GET metodu gibi verileri almak için kullanılır, ancak yanıt gövdesini aktaramaz</a:t>
            </a:r>
            <a:r>
              <a:rPr lang="tr-TR" sz="2400" dirty="0" smtClean="0"/>
              <a:t>.</a:t>
            </a:r>
          </a:p>
          <a:p>
            <a:r>
              <a:rPr lang="tr-TR" sz="2400" dirty="0" smtClean="0"/>
              <a:t>DELETE: </a:t>
            </a:r>
            <a:r>
              <a:rPr lang="tr-TR" sz="2400" dirty="0"/>
              <a:t>DELETE metodu, belirtilen kaynağı silmek için kullanılır</a:t>
            </a:r>
            <a:r>
              <a:rPr lang="tr-TR" sz="2400" dirty="0" smtClean="0"/>
              <a:t>.</a:t>
            </a:r>
          </a:p>
          <a:p>
            <a:r>
              <a:rPr lang="tr-TR" sz="2400" dirty="0" smtClean="0"/>
              <a:t>PATCH: </a:t>
            </a:r>
            <a:r>
              <a:rPr lang="tr-TR" sz="2400" dirty="0"/>
              <a:t>PATCH metodu, kaynağın bazı kısımlarını değiştirmek için kullanılır</a:t>
            </a:r>
            <a:r>
              <a:rPr lang="tr-TR" sz="2400" dirty="0" smtClean="0"/>
              <a:t>.</a:t>
            </a:r>
          </a:p>
          <a:p>
            <a:r>
              <a:rPr lang="tr-TR" sz="2400" dirty="0" smtClean="0"/>
              <a:t>OPTIONS: </a:t>
            </a:r>
            <a:r>
              <a:rPr lang="tr-TR" sz="2400" dirty="0"/>
              <a:t>OPTIONS metodu, belirtilen kaynak için iletim seçeneklerini tanımlamak için kullanılır.</a:t>
            </a:r>
          </a:p>
        </p:txBody>
      </p:sp>
    </p:spTree>
    <p:extLst>
      <p:ext uri="{BB962C8B-B14F-4D97-AF65-F5344CB8AC3E}">
        <p14:creationId xmlns:p14="http://schemas.microsoft.com/office/powerpoint/2010/main" val="4145639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332656"/>
            <a:ext cx="8229600" cy="5793507"/>
          </a:xfrm>
        </p:spPr>
        <p:txBody>
          <a:bodyPr>
            <a:normAutofit/>
          </a:bodyPr>
          <a:lstStyle/>
          <a:p>
            <a:r>
              <a:rPr lang="tr-TR" sz="2400" dirty="0"/>
              <a:t>Aslında en basit haliyle söylersek web sayfalarının görüntülenmesini sağlayan protokoldür. </a:t>
            </a:r>
            <a:r>
              <a:rPr lang="tr-TR" sz="2400" b="1" dirty="0"/>
              <a:t>HTTP</a:t>
            </a:r>
            <a:r>
              <a:rPr lang="tr-TR" sz="2400" dirty="0"/>
              <a:t>, kullanıcının bilgisayarı ve sunucu(server) arasındaki veri alışverişinin kurallarını belirler. Bu protokolü kullanmak için tarayıcı </a:t>
            </a:r>
            <a:r>
              <a:rPr lang="tr-TR" sz="2400" b="1" dirty="0"/>
              <a:t>kullanılır</a:t>
            </a:r>
            <a:r>
              <a:rPr lang="tr-TR" sz="2400" dirty="0"/>
              <a:t>.</a:t>
            </a:r>
          </a:p>
        </p:txBody>
      </p:sp>
    </p:spTree>
    <p:extLst>
      <p:ext uri="{BB962C8B-B14F-4D97-AF65-F5344CB8AC3E}">
        <p14:creationId xmlns:p14="http://schemas.microsoft.com/office/powerpoint/2010/main" val="986343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N</a:t>
            </a:r>
            <a:r>
              <a:rPr lang="tr-TR" dirty="0" err="1" smtClean="0"/>
              <a:t>pm</a:t>
            </a:r>
            <a:endParaRPr lang="tr-TR" dirty="0"/>
          </a:p>
        </p:txBody>
      </p:sp>
      <p:sp>
        <p:nvSpPr>
          <p:cNvPr id="3" name="İçerik Yer Tutucusu 2"/>
          <p:cNvSpPr>
            <a:spLocks noGrp="1"/>
          </p:cNvSpPr>
          <p:nvPr>
            <p:ph idx="1"/>
          </p:nvPr>
        </p:nvSpPr>
        <p:spPr/>
        <p:txBody>
          <a:bodyPr>
            <a:normAutofit/>
          </a:bodyPr>
          <a:lstStyle/>
          <a:p>
            <a:r>
              <a:rPr lang="tr-TR" sz="2400" dirty="0" err="1"/>
              <a:t>Npm</a:t>
            </a:r>
            <a:r>
              <a:rPr lang="tr-TR" sz="2400" dirty="0"/>
              <a:t>; </a:t>
            </a:r>
            <a:r>
              <a:rPr lang="tr-TR" sz="2400" b="1" dirty="0" err="1"/>
              <a:t>N</a:t>
            </a:r>
            <a:r>
              <a:rPr lang="tr-TR" sz="2400" dirty="0" err="1"/>
              <a:t>ode</a:t>
            </a:r>
            <a:r>
              <a:rPr lang="tr-TR" sz="2400" dirty="0"/>
              <a:t> </a:t>
            </a:r>
            <a:r>
              <a:rPr lang="tr-TR" sz="2400" b="1" dirty="0" err="1"/>
              <a:t>P</a:t>
            </a:r>
            <a:r>
              <a:rPr lang="tr-TR" sz="2400" dirty="0" err="1"/>
              <a:t>ackage</a:t>
            </a:r>
            <a:r>
              <a:rPr lang="tr-TR" sz="2400" dirty="0"/>
              <a:t> </a:t>
            </a:r>
            <a:r>
              <a:rPr lang="tr-TR" sz="2400" b="1" dirty="0"/>
              <a:t>M</a:t>
            </a:r>
            <a:r>
              <a:rPr lang="tr-TR" sz="2400" dirty="0"/>
              <a:t>anager ya da </a:t>
            </a:r>
            <a:r>
              <a:rPr lang="tr-TR" sz="2400" dirty="0" err="1"/>
              <a:t>Node</a:t>
            </a:r>
            <a:r>
              <a:rPr lang="tr-TR" sz="2400" dirty="0"/>
              <a:t> </a:t>
            </a:r>
            <a:r>
              <a:rPr lang="tr-TR" sz="2400" dirty="0" err="1"/>
              <a:t>Packaged</a:t>
            </a:r>
            <a:r>
              <a:rPr lang="tr-TR" sz="2400" dirty="0"/>
              <a:t> </a:t>
            </a:r>
            <a:r>
              <a:rPr lang="tr-TR" sz="2400" dirty="0" err="1"/>
              <a:t>Modules</a:t>
            </a:r>
            <a:r>
              <a:rPr lang="tr-TR" sz="2400" dirty="0"/>
              <a:t> olarak da denmektedir. </a:t>
            </a:r>
            <a:r>
              <a:rPr lang="tr-TR" sz="2400" u="sng" dirty="0">
                <a:hlinkClick r:id="rId2"/>
              </a:rPr>
              <a:t>Isaac Z. </a:t>
            </a:r>
            <a:r>
              <a:rPr lang="tr-TR" sz="2400" u="sng" dirty="0" err="1">
                <a:hlinkClick r:id="rId2"/>
              </a:rPr>
              <a:t>Schlueter</a:t>
            </a:r>
            <a:r>
              <a:rPr lang="tr-TR" sz="2400" dirty="0"/>
              <a:t> tarafından tamamen </a:t>
            </a:r>
            <a:r>
              <a:rPr lang="tr-TR" sz="2400" dirty="0" err="1"/>
              <a:t>javascript</a:t>
            </a:r>
            <a:r>
              <a:rPr lang="tr-TR" sz="2400" dirty="0"/>
              <a:t> dili kullanılarak geliştirilmiştir</a:t>
            </a:r>
            <a:r>
              <a:rPr lang="tr-TR" sz="2400" dirty="0" smtClean="0"/>
              <a:t>.</a:t>
            </a:r>
          </a:p>
          <a:p>
            <a:r>
              <a:rPr lang="tr-TR" sz="2400" dirty="0" err="1"/>
              <a:t>Npm</a:t>
            </a:r>
            <a:r>
              <a:rPr lang="tr-TR" sz="2400" dirty="0"/>
              <a:t> temel olarak 3. parti yazılımları yüklemeyi sağlayan bir araçtır</a:t>
            </a:r>
            <a:r>
              <a:rPr lang="tr-TR" sz="2400" dirty="0" smtClean="0"/>
              <a:t>.</a:t>
            </a:r>
          </a:p>
          <a:p>
            <a:r>
              <a:rPr lang="tr-TR" sz="2400" dirty="0" err="1" smtClean="0"/>
              <a:t>Npm’i</a:t>
            </a:r>
            <a:r>
              <a:rPr lang="tr-TR" sz="2400" dirty="0" smtClean="0"/>
              <a:t> Google Play </a:t>
            </a:r>
            <a:r>
              <a:rPr lang="tr-TR" sz="2400" dirty="0" err="1" smtClean="0"/>
              <a:t>Store’a</a:t>
            </a:r>
            <a:r>
              <a:rPr lang="tr-TR" sz="2400" dirty="0" smtClean="0"/>
              <a:t> </a:t>
            </a:r>
            <a:r>
              <a:rPr lang="tr-TR" sz="2400" dirty="0" err="1" smtClean="0"/>
              <a:t>npm’den</a:t>
            </a:r>
            <a:r>
              <a:rPr lang="tr-TR" sz="2400" dirty="0" smtClean="0"/>
              <a:t> yükleyeceğimiz paketleri de </a:t>
            </a:r>
            <a:r>
              <a:rPr lang="tr-TR" sz="2400" dirty="0" err="1" smtClean="0"/>
              <a:t>app’lere</a:t>
            </a:r>
            <a:r>
              <a:rPr lang="tr-TR" sz="2400" dirty="0" smtClean="0"/>
              <a:t> benzetebiliriz.</a:t>
            </a:r>
            <a:endParaRPr lang="tr-TR" sz="2400" dirty="0"/>
          </a:p>
        </p:txBody>
      </p:sp>
    </p:spTree>
    <p:extLst>
      <p:ext uri="{BB962C8B-B14F-4D97-AF65-F5344CB8AC3E}">
        <p14:creationId xmlns:p14="http://schemas.microsoft.com/office/powerpoint/2010/main" val="40280596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260648"/>
            <a:ext cx="8229600" cy="5865515"/>
          </a:xfrm>
        </p:spPr>
        <p:txBody>
          <a:bodyPr>
            <a:normAutofit/>
          </a:bodyPr>
          <a:lstStyle/>
          <a:p>
            <a:r>
              <a:rPr lang="tr-TR" sz="2400" dirty="0"/>
              <a:t>Aslında </a:t>
            </a:r>
            <a:r>
              <a:rPr lang="tr-TR" sz="2400" dirty="0" err="1"/>
              <a:t>npm</a:t>
            </a:r>
            <a:r>
              <a:rPr lang="tr-TR" sz="2400" dirty="0"/>
              <a:t> projemizdeki paketlerin yönetimini otomatikleştiriyor diyebiliriz. </a:t>
            </a:r>
            <a:r>
              <a:rPr lang="tr-TR" sz="2400" dirty="0" err="1"/>
              <a:t>Npm</a:t>
            </a:r>
            <a:r>
              <a:rPr lang="tr-TR" sz="2400" dirty="0"/>
              <a:t> ile temel olarak yapabileceğimiz şeyler ise şöyledir </a:t>
            </a:r>
            <a:r>
              <a:rPr lang="tr-TR" sz="2400" dirty="0" smtClean="0"/>
              <a:t>:</a:t>
            </a:r>
          </a:p>
          <a:p>
            <a:r>
              <a:rPr lang="tr-TR" sz="2400" dirty="0"/>
              <a:t>Otomatik ya da manuel olarak paketleri </a:t>
            </a:r>
            <a:r>
              <a:rPr lang="tr-TR" sz="2400" dirty="0" smtClean="0"/>
              <a:t>yükleme</a:t>
            </a:r>
          </a:p>
          <a:p>
            <a:r>
              <a:rPr lang="tr-TR" sz="2400" dirty="0"/>
              <a:t>Sistemdeki paketleri </a:t>
            </a:r>
            <a:r>
              <a:rPr lang="tr-TR" sz="2400" dirty="0" smtClean="0"/>
              <a:t>silmek</a:t>
            </a:r>
          </a:p>
          <a:p>
            <a:r>
              <a:rPr lang="tr-TR" sz="2400" dirty="0"/>
              <a:t> Sistemdeki paketleri </a:t>
            </a:r>
            <a:r>
              <a:rPr lang="tr-TR" sz="2400" dirty="0" smtClean="0"/>
              <a:t>listeleme</a:t>
            </a:r>
          </a:p>
          <a:p>
            <a:r>
              <a:rPr lang="tr-TR" sz="2400" dirty="0"/>
              <a:t>Sistemdeki paketleri </a:t>
            </a:r>
            <a:r>
              <a:rPr lang="tr-TR" sz="2400" dirty="0" err="1"/>
              <a:t>update</a:t>
            </a:r>
            <a:r>
              <a:rPr lang="tr-TR" sz="2400" dirty="0"/>
              <a:t> </a:t>
            </a:r>
            <a:r>
              <a:rPr lang="tr-TR" sz="2400" dirty="0" smtClean="0"/>
              <a:t>etmek</a:t>
            </a:r>
          </a:p>
          <a:p>
            <a:r>
              <a:rPr lang="tr-TR" sz="2400" dirty="0" err="1"/>
              <a:t>Npm</a:t>
            </a:r>
            <a:r>
              <a:rPr lang="tr-TR" sz="2400" dirty="0"/>
              <a:t> komut satırı üzerinden çalışan bir uygulamadır</a:t>
            </a:r>
            <a:r>
              <a:rPr lang="tr-TR" sz="2400" dirty="0" smtClean="0"/>
              <a:t>.</a:t>
            </a:r>
          </a:p>
          <a:p>
            <a:r>
              <a:rPr lang="tr-TR" sz="2400" dirty="0" err="1"/>
              <a:t>Npm</a:t>
            </a:r>
            <a:r>
              <a:rPr lang="tr-TR" sz="2400" dirty="0"/>
              <a:t> için </a:t>
            </a:r>
            <a:r>
              <a:rPr lang="tr-TR" sz="2400" dirty="0" err="1"/>
              <a:t>nodejs</a:t>
            </a:r>
            <a:r>
              <a:rPr lang="tr-TR" sz="2400" dirty="0"/>
              <a:t> kurmanız gerekiyor ve </a:t>
            </a:r>
            <a:r>
              <a:rPr lang="tr-TR" sz="2400" dirty="0" err="1"/>
              <a:t>nodejs</a:t>
            </a:r>
            <a:r>
              <a:rPr lang="tr-TR" sz="2400" dirty="0"/>
              <a:t> kurulumu gerçekleşince </a:t>
            </a:r>
            <a:r>
              <a:rPr lang="tr-TR" sz="2400" dirty="0" err="1"/>
              <a:t>npm’de</a:t>
            </a:r>
            <a:r>
              <a:rPr lang="tr-TR" sz="2400" dirty="0"/>
              <a:t> otomatik olarak içinde kurulu gelmiş olacak.</a:t>
            </a:r>
          </a:p>
        </p:txBody>
      </p:sp>
    </p:spTree>
    <p:extLst>
      <p:ext uri="{BB962C8B-B14F-4D97-AF65-F5344CB8AC3E}">
        <p14:creationId xmlns:p14="http://schemas.microsoft.com/office/powerpoint/2010/main" val="1418489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Node.js</a:t>
            </a:r>
            <a:endParaRPr lang="tr-TR" dirty="0"/>
          </a:p>
        </p:txBody>
      </p:sp>
      <p:sp>
        <p:nvSpPr>
          <p:cNvPr id="3" name="İçerik Yer Tutucusu 2"/>
          <p:cNvSpPr>
            <a:spLocks noGrp="1"/>
          </p:cNvSpPr>
          <p:nvPr>
            <p:ph idx="1"/>
          </p:nvPr>
        </p:nvSpPr>
        <p:spPr/>
        <p:txBody>
          <a:bodyPr>
            <a:normAutofit lnSpcReduction="10000"/>
          </a:bodyPr>
          <a:lstStyle/>
          <a:p>
            <a:r>
              <a:rPr lang="tr-TR" sz="2400" dirty="0" err="1"/>
              <a:t>Node</a:t>
            </a:r>
            <a:r>
              <a:rPr lang="tr-TR" sz="2400" dirty="0"/>
              <a:t> </a:t>
            </a:r>
            <a:r>
              <a:rPr lang="tr-TR" sz="2400" dirty="0" err="1"/>
              <a:t>js</a:t>
            </a:r>
            <a:r>
              <a:rPr lang="tr-TR" sz="2400" dirty="0"/>
              <a:t>, </a:t>
            </a:r>
            <a:r>
              <a:rPr lang="tr-TR" sz="2400" b="1" dirty="0"/>
              <a:t>V8</a:t>
            </a:r>
            <a:r>
              <a:rPr lang="tr-TR" sz="2400" dirty="0"/>
              <a:t> isimli bir </a:t>
            </a:r>
            <a:r>
              <a:rPr lang="tr-TR" sz="2400" dirty="0" err="1"/>
              <a:t>javascript</a:t>
            </a:r>
            <a:r>
              <a:rPr lang="tr-TR" sz="2400" dirty="0"/>
              <a:t> motoru üzerinde çalışır. </a:t>
            </a:r>
          </a:p>
          <a:p>
            <a:r>
              <a:rPr lang="tr-TR" sz="2400" dirty="0"/>
              <a:t>V8, Google tarafından geliştirilen, </a:t>
            </a:r>
            <a:r>
              <a:rPr lang="tr-TR" sz="2400" b="1" dirty="0" err="1"/>
              <a:t>Chrome</a:t>
            </a:r>
            <a:r>
              <a:rPr lang="tr-TR" sz="2400" dirty="0"/>
              <a:t> web browserlarının da üzerinde çalıştığı C, C++ ve </a:t>
            </a:r>
            <a:r>
              <a:rPr lang="tr-TR" sz="2400" dirty="0" err="1"/>
              <a:t>javascript</a:t>
            </a:r>
            <a:r>
              <a:rPr lang="tr-TR" sz="2400" dirty="0"/>
              <a:t> dilleri ile kodlanan açık kaynak kodlu bir motordur</a:t>
            </a:r>
            <a:r>
              <a:rPr lang="tr-TR" sz="2400" dirty="0" smtClean="0"/>
              <a:t>.</a:t>
            </a:r>
          </a:p>
          <a:p>
            <a:r>
              <a:rPr lang="tr-TR" sz="2400" dirty="0"/>
              <a:t>Node.js, </a:t>
            </a:r>
            <a:r>
              <a:rPr lang="tr-TR" sz="2400" dirty="0" err="1"/>
              <a:t>JavaScript</a:t>
            </a:r>
            <a:r>
              <a:rPr lang="tr-TR" sz="2400" dirty="0"/>
              <a:t> ile yazılmış bir programı çalıştırmak için gerekli olan her şeyi içerir</a:t>
            </a:r>
            <a:r>
              <a:rPr lang="tr-TR" sz="2400" dirty="0" smtClean="0"/>
              <a:t>.</a:t>
            </a:r>
          </a:p>
          <a:p>
            <a:r>
              <a:rPr lang="tr-TR" sz="2400" dirty="0"/>
              <a:t>Node.js; bir </a:t>
            </a:r>
            <a:r>
              <a:rPr lang="tr-TR" sz="2400" dirty="0" err="1"/>
              <a:t>JavaScript</a:t>
            </a:r>
            <a:r>
              <a:rPr lang="tr-TR" sz="2400" dirty="0"/>
              <a:t> kodunu sadece tarayıcılarda değil aynı zamanda bilgisayarınızda bağımsız şekilde çalışacak bir uygulama şeklinde kullanmak istenmesinden ortaya çıkmıştır. </a:t>
            </a:r>
          </a:p>
          <a:p>
            <a:r>
              <a:rPr lang="tr-TR" sz="2400" dirty="0"/>
              <a:t>Böylece </a:t>
            </a:r>
            <a:r>
              <a:rPr lang="tr-TR" sz="2400" dirty="0" err="1"/>
              <a:t>JavaScript</a:t>
            </a:r>
            <a:r>
              <a:rPr lang="tr-TR" sz="2400" dirty="0"/>
              <a:t> sadece web uygulamaları için kullanılan bir teknoloji olmaktan çıkmış, </a:t>
            </a:r>
            <a:r>
              <a:rPr lang="tr-TR" sz="2400" dirty="0" err="1"/>
              <a:t>Python</a:t>
            </a:r>
            <a:r>
              <a:rPr lang="tr-TR" sz="2400" dirty="0"/>
              <a:t> gibi Java gibi programlama dilleri ile aynı kapasitelere ulaşmıştır.</a:t>
            </a:r>
          </a:p>
          <a:p>
            <a:endParaRPr lang="tr-TR" sz="2400" dirty="0"/>
          </a:p>
          <a:p>
            <a:pPr marL="0" indent="0">
              <a:buNone/>
            </a:pPr>
            <a:endParaRPr lang="tr-TR" dirty="0"/>
          </a:p>
        </p:txBody>
      </p:sp>
    </p:spTree>
    <p:extLst>
      <p:ext uri="{BB962C8B-B14F-4D97-AF65-F5344CB8AC3E}">
        <p14:creationId xmlns:p14="http://schemas.microsoft.com/office/powerpoint/2010/main" val="34805564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680</Words>
  <Application>Microsoft Office PowerPoint</Application>
  <PresentationFormat>Ekran Gösterisi (4:3)</PresentationFormat>
  <Paragraphs>66</Paragraphs>
  <Slides>24</Slides>
  <Notes>0</Notes>
  <HiddenSlides>0</HiddenSlides>
  <MMClips>0</MMClips>
  <ScaleCrop>false</ScaleCrop>
  <HeadingPairs>
    <vt:vector size="4" baseType="variant">
      <vt:variant>
        <vt:lpstr>Tema</vt:lpstr>
      </vt:variant>
      <vt:variant>
        <vt:i4>1</vt:i4>
      </vt:variant>
      <vt:variant>
        <vt:lpstr>Slayt Başlıkları</vt:lpstr>
      </vt:variant>
      <vt:variant>
        <vt:i4>24</vt:i4>
      </vt:variant>
    </vt:vector>
  </HeadingPairs>
  <TitlesOfParts>
    <vt:vector size="25" baseType="lpstr">
      <vt:lpstr>Ofis Teması</vt:lpstr>
      <vt:lpstr>URI-URL Arasındaki Farklar</vt:lpstr>
      <vt:lpstr>PowerPoint Sunusu</vt:lpstr>
      <vt:lpstr>HTTP Yapısı</vt:lpstr>
      <vt:lpstr>PowerPoint Sunusu</vt:lpstr>
      <vt:lpstr>PowerPoint Sunusu</vt:lpstr>
      <vt:lpstr>PowerPoint Sunusu</vt:lpstr>
      <vt:lpstr>Npm</vt:lpstr>
      <vt:lpstr>PowerPoint Sunusu</vt:lpstr>
      <vt:lpstr>Node.js</vt:lpstr>
      <vt:lpstr>PowerPoint Sunusu</vt:lpstr>
      <vt:lpstr>JAVA 8</vt:lpstr>
      <vt:lpstr>XHTML-HTML5 </vt:lpstr>
      <vt:lpstr>PowerPoint Sunusu</vt:lpstr>
      <vt:lpstr>PowerPoint Sunusu</vt:lpstr>
      <vt:lpstr>Semantic  non-Semantic</vt:lpstr>
      <vt:lpstr>Colspan-Rowspan</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URI-URL Arasındaki Farklar</dc:title>
  <dc:creator>burak can gültekin</dc:creator>
  <cp:lastModifiedBy>burak can gültekin</cp:lastModifiedBy>
  <cp:revision>8</cp:revision>
  <dcterms:created xsi:type="dcterms:W3CDTF">2022-05-23T21:42:27Z</dcterms:created>
  <dcterms:modified xsi:type="dcterms:W3CDTF">2022-05-24T23:32:35Z</dcterms:modified>
</cp:coreProperties>
</file>