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B525-EB72-9B4C-8444-C0173B0EE4FD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BB6E1-C7CA-BB4F-9777-0531EAC81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42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BB6E1-C7CA-BB4F-9777-0531EAC81EB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266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3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6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2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2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A7413B-2E53-07B4-43C6-20DED08B8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47481"/>
            <a:ext cx="4244341" cy="253298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Atmosware</a:t>
            </a:r>
            <a:r>
              <a:rPr lang="tr-TR" b="1" dirty="0"/>
              <a:t> Java </a:t>
            </a:r>
            <a:r>
              <a:rPr lang="tr-TR" b="1" dirty="0" err="1"/>
              <a:t>Bootcamp</a:t>
            </a:r>
            <a:br>
              <a:rPr lang="tr-TR" b="1" dirty="0"/>
            </a:br>
            <a:br>
              <a:rPr lang="tr-TR" dirty="0"/>
            </a:br>
            <a:r>
              <a:rPr lang="tr-TR" dirty="0"/>
              <a:t>Araştırma Ödevi-2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B1A6B-C917-DDBE-236B-C53A0C8C2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1" r="19600" b="2"/>
          <a:stretch/>
        </p:blipFill>
        <p:spPr>
          <a:xfrm>
            <a:off x="5979412" y="756110"/>
            <a:ext cx="5360306" cy="5360306"/>
          </a:xfrm>
          <a:custGeom>
            <a:avLst/>
            <a:gdLst/>
            <a:ahLst/>
            <a:cxnLst/>
            <a:rect l="l" t="t" r="r" b="b"/>
            <a:pathLst>
              <a:path w="5360306" h="5360306">
                <a:moveTo>
                  <a:pt x="2680153" y="0"/>
                </a:moveTo>
                <a:cubicBezTo>
                  <a:pt x="4160361" y="0"/>
                  <a:pt x="5360306" y="1199945"/>
                  <a:pt x="5360306" y="2680153"/>
                </a:cubicBezTo>
                <a:cubicBezTo>
                  <a:pt x="5360306" y="4160361"/>
                  <a:pt x="4160361" y="5360306"/>
                  <a:pt x="2680153" y="5360306"/>
                </a:cubicBezTo>
                <a:cubicBezTo>
                  <a:pt x="1199945" y="5360306"/>
                  <a:pt x="0" y="4160361"/>
                  <a:pt x="0" y="2680153"/>
                </a:cubicBezTo>
                <a:cubicBezTo>
                  <a:pt x="0" y="1199945"/>
                  <a:pt x="1199945" y="0"/>
                  <a:pt x="2680153" y="0"/>
                </a:cubicBez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id="{1162B057-EC34-7943-43AD-007EF0EDCA7E}"/>
              </a:ext>
            </a:extLst>
          </p:cNvPr>
          <p:cNvSpPr txBox="1"/>
          <p:nvPr/>
        </p:nvSpPr>
        <p:spPr>
          <a:xfrm>
            <a:off x="216568" y="6116416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Şeyda Özdemir</a:t>
            </a:r>
          </a:p>
        </p:txBody>
      </p:sp>
    </p:spTree>
    <p:extLst>
      <p:ext uri="{BB962C8B-B14F-4D97-AF65-F5344CB8AC3E}">
        <p14:creationId xmlns:p14="http://schemas.microsoft.com/office/powerpoint/2010/main" val="2658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8EE9A3-9518-D76F-8CB0-85C91724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9238434" cy="1141004"/>
          </a:xfrm>
        </p:spPr>
        <p:txBody>
          <a:bodyPr/>
          <a:lstStyle/>
          <a:p>
            <a:r>
              <a:rPr lang="tr-TR" b="0" dirty="0">
                <a:solidFill>
                  <a:srgbClr val="7030A0"/>
                </a:solidFill>
              </a:rPr>
              <a:t>XHTML ve HTML5 ARASINDAKİ FARKLAR NELERDİR?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9EF50F-4EC9-1D4F-DCDE-7BD3800B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/>
              <a:t>Başlıca Farklar;</a:t>
            </a:r>
            <a:endParaRPr lang="tr-TR" u="sng" dirty="0"/>
          </a:p>
          <a:p>
            <a:r>
              <a:rPr lang="tr-TR" dirty="0"/>
              <a:t>HTML5, HTML in 5nci revizyonudur.</a:t>
            </a:r>
          </a:p>
          <a:p>
            <a:r>
              <a:rPr lang="tr-TR" dirty="0"/>
              <a:t>XHTML Genişletilebilir HTML şeklinde de değerlendirilir.</a:t>
            </a:r>
          </a:p>
          <a:p>
            <a:r>
              <a:rPr lang="tr-TR" dirty="0"/>
              <a:t>XHTML, HTML ve XML arasında bir köprüdür.</a:t>
            </a:r>
          </a:p>
          <a:p>
            <a:r>
              <a:rPr lang="tr-TR" dirty="0"/>
              <a:t>XHTML daha çok HTML 4 için kullanılır.</a:t>
            </a:r>
          </a:p>
          <a:p>
            <a:r>
              <a:rPr lang="tr-TR" dirty="0"/>
              <a:t>HTML de açılan tüm etiketler kapanmalıdır.</a:t>
            </a:r>
          </a:p>
          <a:p>
            <a:r>
              <a:rPr lang="tr-TR" dirty="0"/>
              <a:t>HTML kodlama üzerindeki gereksinimleri XHTML göre daha azdır.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723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3E2863-895F-2609-BBFB-7D0AA7C4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solidFill>
                  <a:srgbClr val="7030A0"/>
                </a:solidFill>
              </a:rPr>
              <a:t>Semantıc</a:t>
            </a:r>
            <a:r>
              <a:rPr lang="tr-TR" b="0" dirty="0">
                <a:solidFill>
                  <a:srgbClr val="7030A0"/>
                </a:solidFill>
              </a:rPr>
              <a:t> ve </a:t>
            </a:r>
            <a:r>
              <a:rPr lang="tr-TR" b="0" dirty="0" err="1">
                <a:solidFill>
                  <a:srgbClr val="7030A0"/>
                </a:solidFill>
              </a:rPr>
              <a:t>non-semantıc</a:t>
            </a:r>
            <a:r>
              <a:rPr lang="tr-TR" b="0" dirty="0">
                <a:solidFill>
                  <a:srgbClr val="7030A0"/>
                </a:solidFill>
              </a:rPr>
              <a:t> elementler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1636BD-F6AA-D0B0-B34D-073D4C50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Semantik Elementler kısaca anlamı olan elementler. </a:t>
            </a:r>
            <a:r>
              <a:rPr lang="tr-TR" dirty="0"/>
              <a:t>Anlamdan kasıt semantik bir element hem tarayıcıya hem de geliştiriciye kendisinin anlamını açıkça belirten element demektir. Daha basit açıklamak gerekirse &lt;form&gt;, &lt;</a:t>
            </a:r>
            <a:r>
              <a:rPr lang="tr-TR" dirty="0" err="1"/>
              <a:t>table</a:t>
            </a:r>
            <a:r>
              <a:rPr lang="tr-TR" dirty="0"/>
              <a:t>&gt;, ve &lt;</a:t>
            </a:r>
            <a:r>
              <a:rPr lang="tr-TR" dirty="0" err="1"/>
              <a:t>img</a:t>
            </a:r>
            <a:r>
              <a:rPr lang="tr-TR" dirty="0"/>
              <a:t>&gt; elementleri içeriği açıkça belirtirler yani birer semantik elementtirler. Semantik olmayan elementlere ise &lt;div&gt; ve &lt;</a:t>
            </a:r>
            <a:r>
              <a:rPr lang="tr-TR" dirty="0" err="1"/>
              <a:t>span</a:t>
            </a:r>
            <a:r>
              <a:rPr lang="tr-TR" dirty="0"/>
              <a:t>&gt; gibi içerik hakkında bir şey söylemeyen elementleri örnek verebiliriz.</a:t>
            </a:r>
          </a:p>
        </p:txBody>
      </p:sp>
    </p:spTree>
    <p:extLst>
      <p:ext uri="{BB962C8B-B14F-4D97-AF65-F5344CB8AC3E}">
        <p14:creationId xmlns:p14="http://schemas.microsoft.com/office/powerpoint/2010/main" val="376632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6194F2-80F9-0CF1-9605-546F26E6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07" y="1032661"/>
            <a:ext cx="9238434" cy="857559"/>
          </a:xfrm>
        </p:spPr>
        <p:txBody>
          <a:bodyPr/>
          <a:lstStyle/>
          <a:p>
            <a:r>
              <a:rPr lang="tr-TR" b="0" dirty="0" err="1">
                <a:solidFill>
                  <a:srgbClr val="7030A0"/>
                </a:solidFill>
              </a:rPr>
              <a:t>colspan-rowspan</a:t>
            </a:r>
            <a:r>
              <a:rPr lang="tr-TR" b="0" dirty="0">
                <a:solidFill>
                  <a:srgbClr val="7030A0"/>
                </a:solidFill>
              </a:rPr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BD7554-DFE5-C7B6-34E2-419926DD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612"/>
            <a:ext cx="10515600" cy="4043364"/>
          </a:xfrm>
        </p:spPr>
        <p:txBody>
          <a:bodyPr/>
          <a:lstStyle/>
          <a:p>
            <a:r>
              <a:rPr lang="tr-TR" dirty="0" err="1"/>
              <a:t>XHTML’de</a:t>
            </a:r>
            <a:r>
              <a:rPr lang="tr-TR" dirty="0"/>
              <a:t> </a:t>
            </a:r>
            <a:r>
              <a:rPr lang="tr-TR" b="1" dirty="0" err="1"/>
              <a:t>rowspan</a:t>
            </a:r>
            <a:r>
              <a:rPr lang="tr-TR" b="1" dirty="0"/>
              <a:t> </a:t>
            </a:r>
            <a:r>
              <a:rPr lang="tr-TR" dirty="0"/>
              <a:t>öz niteliği satırları birleştirmemizi sağlar. Bir uygulama yapalım; </a:t>
            </a:r>
            <a:r>
              <a:rPr lang="tr-TR" dirty="0" err="1"/>
              <a:t>ünvan</a:t>
            </a:r>
            <a:r>
              <a:rPr lang="tr-TR" dirty="0"/>
              <a:t>, adı soyadı, branşı ve bildiği diller gibi bilgilerin tutulduğu bir tablomuz bulunsun. Profesör ve Doç. Dr. </a:t>
            </a:r>
            <a:r>
              <a:rPr lang="tr-TR" dirty="0" err="1"/>
              <a:t>ünvanları</a:t>
            </a:r>
            <a:r>
              <a:rPr lang="tr-TR" dirty="0"/>
              <a:t> bulunsun, profesör </a:t>
            </a:r>
            <a:r>
              <a:rPr lang="tr-TR" dirty="0" err="1"/>
              <a:t>ünvanın</a:t>
            </a:r>
            <a:r>
              <a:rPr lang="tr-TR" dirty="0"/>
              <a:t> da 2 kişi bulunsun ve biz profesör satırını birleştirelim.</a:t>
            </a:r>
          </a:p>
        </p:txBody>
      </p:sp>
      <p:sp>
        <p:nvSpPr>
          <p:cNvPr id="6" name="Çentikli Sağ Ok 5">
            <a:extLst>
              <a:ext uri="{FF2B5EF4-FFF2-40B4-BE49-F238E27FC236}">
                <a16:creationId xmlns:a16="http://schemas.microsoft.com/office/drawing/2014/main" id="{A0B7B07D-2602-1B68-8083-EF4CBFE89754}"/>
              </a:ext>
            </a:extLst>
          </p:cNvPr>
          <p:cNvSpPr/>
          <p:nvPr/>
        </p:nvSpPr>
        <p:spPr>
          <a:xfrm>
            <a:off x="9688178" y="5349890"/>
            <a:ext cx="842963" cy="4754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5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E77E536-F984-D7E0-838B-3856F024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85310" cy="6858000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48355EDB-1250-9C0E-9B6D-A1CD6DEDB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1" t="-94" r="-1044"/>
          <a:stretch/>
        </p:blipFill>
        <p:spPr>
          <a:xfrm>
            <a:off x="5073652" y="2593471"/>
            <a:ext cx="6989761" cy="3471283"/>
          </a:xfrm>
          <a:prstGeom prst="rect">
            <a:avLst/>
          </a:prstGeom>
        </p:spPr>
      </p:pic>
      <p:sp>
        <p:nvSpPr>
          <p:cNvPr id="15" name="U Dönüş Oku 14">
            <a:extLst>
              <a:ext uri="{FF2B5EF4-FFF2-40B4-BE49-F238E27FC236}">
                <a16:creationId xmlns:a16="http://schemas.microsoft.com/office/drawing/2014/main" id="{F84132AF-722A-1BCA-F515-2AA1E892F1DB}"/>
              </a:ext>
            </a:extLst>
          </p:cNvPr>
          <p:cNvSpPr/>
          <p:nvPr/>
        </p:nvSpPr>
        <p:spPr>
          <a:xfrm rot="2556959">
            <a:off x="5979695" y="793246"/>
            <a:ext cx="1780673" cy="109487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0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969C5-3551-96DE-8FEF-6F448ACC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827042" cy="1275347"/>
          </a:xfrm>
        </p:spPr>
        <p:txBody>
          <a:bodyPr/>
          <a:lstStyle/>
          <a:p>
            <a:r>
              <a:rPr lang="tr-TR" dirty="0" err="1"/>
              <a:t>XHTML’de</a:t>
            </a:r>
            <a:r>
              <a:rPr lang="tr-TR" dirty="0"/>
              <a:t> </a:t>
            </a:r>
            <a:r>
              <a:rPr lang="tr-TR" b="1" dirty="0" err="1"/>
              <a:t>colspan</a:t>
            </a:r>
            <a:r>
              <a:rPr lang="tr-TR" b="1" dirty="0"/>
              <a:t> </a:t>
            </a:r>
            <a:r>
              <a:rPr lang="tr-TR" dirty="0"/>
              <a:t>öz niteliği sütunları birleştirmemizi sağlar. Bir senaryo üzerinden uygulama yapalım, programlama dersini alan öğrenciler içerisinden başarılı olan 3 başarısız olan 2 öğrenci olsun. Başarılı ve başarısız olan öğrencilerin adı soyadı ve not ortalamalarının tutulduğu ayrı iki tablo oluşturalım.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4FA4A7AC-4504-ED0D-47ED-2C840CB0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90" y="1188380"/>
            <a:ext cx="3793585" cy="5648564"/>
          </a:xfrm>
          <a:prstGeom prst="rect">
            <a:avLst/>
          </a:prstGeom>
        </p:spPr>
      </p:pic>
      <p:sp>
        <p:nvSpPr>
          <p:cNvPr id="8" name="Sağ Ok 7">
            <a:extLst>
              <a:ext uri="{FF2B5EF4-FFF2-40B4-BE49-F238E27FC236}">
                <a16:creationId xmlns:a16="http://schemas.microsoft.com/office/drawing/2014/main" id="{0D989AAD-C295-87A5-7BB2-C807DE6FC304}"/>
              </a:ext>
            </a:extLst>
          </p:cNvPr>
          <p:cNvSpPr/>
          <p:nvPr/>
        </p:nvSpPr>
        <p:spPr>
          <a:xfrm>
            <a:off x="5000625" y="3657600"/>
            <a:ext cx="1314450" cy="35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DDEC154-76A3-C5F4-6DB8-FE15F064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58" y="2165350"/>
            <a:ext cx="5660978" cy="26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6972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235</Words>
  <Application>Microsoft Macintosh PowerPoint</Application>
  <PresentationFormat>Geniş ekran</PresentationFormat>
  <Paragraphs>16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Next Cond</vt:lpstr>
      <vt:lpstr>Trade Gothic Next Light</vt:lpstr>
      <vt:lpstr>PortalVTI</vt:lpstr>
      <vt:lpstr>Atmosware Java Bootcamp  Araştırma Ödevi-2</vt:lpstr>
      <vt:lpstr>XHTML ve HTML5 ARASINDAKİ FARKLAR NELERDİR?</vt:lpstr>
      <vt:lpstr>Semantıc ve non-semantıc elementler</vt:lpstr>
      <vt:lpstr>colspan-rowspan nedir?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Atmosware Java Bootcamp  Araştırma Ödevi-2</dc:title>
  <dc:creator>seyda.ozdemir</dc:creator>
  <cp:lastModifiedBy>seyda.ozdemir</cp:lastModifiedBy>
  <cp:revision>1</cp:revision>
  <dcterms:created xsi:type="dcterms:W3CDTF">2022-05-24T10:13:37Z</dcterms:created>
  <dcterms:modified xsi:type="dcterms:W3CDTF">2022-05-24T10:39:19Z</dcterms:modified>
</cp:coreProperties>
</file>