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 id="301" r:id="rId44"/>
    <p:sldId id="304" r:id="rId45"/>
    <p:sldId id="302" r:id="rId46"/>
    <p:sldId id="303" r:id="rId47"/>
    <p:sldId id="305" r:id="rId48"/>
    <p:sldId id="306" r:id="rId49"/>
    <p:sldId id="307" r:id="rId50"/>
    <p:sldId id="308" r:id="rId51"/>
    <p:sldId id="30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 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 name="2.ödev/31.05.2022" id="{3003FC02-CE6A-4F78-AEBC-E0978DAC717E}">
          <p14:sldIdLst>
            <p14:sldId id="301"/>
            <p14:sldId id="304"/>
            <p14:sldId id="302"/>
            <p14:sldId id="303"/>
            <p14:sldId id="305"/>
          </p14:sldIdLst>
        </p14:section>
        <p14:section name="3.ödev/01.06.2022" id="{613503EB-30C7-4F7C-980B-CF64F4075D53}">
          <p14:sldIdLst>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2.06.2022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2.06.2022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2.06.2022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2.06.2022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2.06.2022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BB096-BCA2-48F8-ACBF-664B218F3AAE}"/>
              </a:ext>
            </a:extLst>
          </p:cNvPr>
          <p:cNvSpPr>
            <a:spLocks noGrp="1"/>
          </p:cNvSpPr>
          <p:nvPr>
            <p:ph type="ctrTitle"/>
          </p:nvPr>
        </p:nvSpPr>
        <p:spPr>
          <a:xfrm>
            <a:off x="2417779" y="802298"/>
            <a:ext cx="8637073" cy="2541431"/>
          </a:xfrm>
        </p:spPr>
        <p:txBody>
          <a:bodyPr>
            <a:normAutofit/>
          </a:bodyPr>
          <a:lstStyle/>
          <a:p>
            <a:r>
              <a:rPr lang="tr-TR" sz="3200" b="1" cap="none">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Library ile Framework Arasındaki Fark?</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a:t>
            </a:r>
            <a:r>
              <a:rPr lang="tr-TR" sz="3200">
                <a:latin typeface="Arial" panose="020B0604020202020204" pitchFamily="34" charset="0"/>
                <a:cs typeface="Arial" panose="020B0604020202020204" pitchFamily="34" charset="0"/>
              </a:rPr>
              <a:t>JDK – sdk </a:t>
            </a:r>
            <a:r>
              <a:rPr lang="tr-TR" sz="3200" cap="none">
                <a:latin typeface="Arial" panose="020B0604020202020204" pitchFamily="34" charset="0"/>
                <a:cs typeface="Arial" panose="020B0604020202020204" pitchFamily="34" charset="0"/>
              </a:rPr>
              <a:t>Farkı</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3-</a:t>
            </a:r>
            <a:r>
              <a:rPr lang="tr-TR" sz="3200" cap="none">
                <a:latin typeface="Arial" panose="020B0604020202020204" pitchFamily="34" charset="0"/>
                <a:cs typeface="Arial" panose="020B0604020202020204" pitchFamily="34" charset="0"/>
              </a:rPr>
              <a:t> Fast-Forward No-Fast-Forward</a:t>
            </a:r>
            <a:endParaRPr lang="tr-TR" sz="3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6ABDC8E-6038-4680-AD4B-C596A0DE5133}"/>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salı ödev </a:t>
            </a:r>
            <a:r>
              <a:rPr lang="tr-TR">
                <a:latin typeface="Arial" panose="020B0604020202020204" pitchFamily="34" charset="0"/>
                <a:cs typeface="Arial" panose="020B0604020202020204" pitchFamily="34" charset="0"/>
              </a:rPr>
              <a:t>(31.05.2022)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90057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A46-1F5A-40F0-93CC-A34E4C260169}"/>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br>
              <a:rPr lang="tr-TR"/>
            </a:br>
            <a:endParaRPr lang="tr-TR"/>
          </a:p>
        </p:txBody>
      </p:sp>
      <p:sp>
        <p:nvSpPr>
          <p:cNvPr id="3" name="Content Placeholder 2">
            <a:extLst>
              <a:ext uri="{FF2B5EF4-FFF2-40B4-BE49-F238E27FC236}">
                <a16:creationId xmlns:a16="http://schemas.microsoft.com/office/drawing/2014/main" id="{9E2C5E36-E1F7-4928-A9E5-270D06CCBB03}"/>
              </a:ext>
            </a:extLst>
          </p:cNvPr>
          <p:cNvSpPr>
            <a:spLocks noGrp="1"/>
          </p:cNvSpPr>
          <p:nvPr>
            <p:ph idx="1"/>
          </p:nvPr>
        </p:nvSpPr>
        <p:spPr/>
        <p:txBody>
          <a:bodyPr>
            <a:normAutofit fontScale="70000" lnSpcReduction="20000"/>
          </a:bodyPr>
          <a:lstStyle/>
          <a:p>
            <a:r>
              <a:rPr lang="tr-TR" sz="2600" b="1">
                <a:latin typeface="Arial" panose="020B0604020202020204" pitchFamily="34" charset="0"/>
                <a:cs typeface="Arial" panose="020B0604020202020204" pitchFamily="34" charset="0"/>
              </a:rPr>
              <a:t>Library:</a:t>
            </a:r>
            <a:r>
              <a:rPr lang="tr-TR" sz="2600">
                <a:latin typeface="Arial" panose="020B0604020202020204" pitchFamily="34" charset="0"/>
                <a:cs typeface="Arial" panose="020B0604020202020204" pitchFamily="34" charset="0"/>
              </a:rPr>
              <a:t>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Bir JS kütüphanesi olan Jquery.</a:t>
            </a:r>
          </a:p>
          <a:p>
            <a:r>
              <a:rPr lang="tr-TR" sz="2600" b="1">
                <a:latin typeface="Arial" panose="020B0604020202020204" pitchFamily="34" charset="0"/>
                <a:cs typeface="Arial" panose="020B0604020202020204" pitchFamily="34" charset="0"/>
              </a:rPr>
              <a:t>Framework: </a:t>
            </a:r>
            <a:r>
              <a:rPr lang="tr-TR" sz="2600">
                <a:latin typeface="Arial" panose="020B0604020202020204" pitchFamily="34" charset="0"/>
                <a:cs typeface="Arial" panose="020B0604020202020204" pitchFamily="34" charset="0"/>
              </a:rPr>
              <a:t>Bir programlama dilini base alarak geliştirilen, belirli platformlar için uygulamalar oluşturan yazılım</a:t>
            </a:r>
            <a:r>
              <a:rPr lang="tr-TR" sz="2600" b="1">
                <a:latin typeface="Arial" panose="020B0604020202020204" pitchFamily="34" charset="0"/>
                <a:cs typeface="Arial" panose="020B0604020202020204" pitchFamily="34" charset="0"/>
              </a:rPr>
              <a:t>.</a:t>
            </a:r>
            <a:r>
              <a:rPr lang="tr-TR" sz="2600">
                <a:latin typeface="Arial" panose="020B0604020202020204" pitchFamily="34" charset="0"/>
                <a:cs typeface="Arial" panose="020B0604020202020204" pitchFamily="34" charset="0"/>
              </a:rPr>
              <a:t> Frameworklerde bir yazılım mimarisi bulunmaktadır ve içerisinden bir fonksiyonu ya da bir metodu kullanırken uymanız gereken standartlar vardır. Framework akıştan sorumludur. </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Spring Framework Java için geliştirilmiş, açık kaynak olan bir uygulama geliştirme framework'üdür.</a:t>
            </a:r>
          </a:p>
          <a:p>
            <a:endParaRPr lang="tr-TR"/>
          </a:p>
          <a:p>
            <a:endParaRPr lang="tr-TR"/>
          </a:p>
        </p:txBody>
      </p:sp>
    </p:spTree>
    <p:extLst>
      <p:ext uri="{BB962C8B-B14F-4D97-AF65-F5344CB8AC3E}">
        <p14:creationId xmlns:p14="http://schemas.microsoft.com/office/powerpoint/2010/main" val="99946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81AD-4608-48DC-B675-5AA1C330E08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endParaRPr lang="tr-TR"/>
          </a:p>
        </p:txBody>
      </p:sp>
      <p:sp>
        <p:nvSpPr>
          <p:cNvPr id="3" name="Content Placeholder 2">
            <a:extLst>
              <a:ext uri="{FF2B5EF4-FFF2-40B4-BE49-F238E27FC236}">
                <a16:creationId xmlns:a16="http://schemas.microsoft.com/office/drawing/2014/main" id="{4CFBEE4F-1251-4E22-B5A8-C0BF9C239F8E}"/>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İki arasındaki temel teknik fark, kodun nasıl çağrıldığıdır. Library kullanırken, library size bazı özellikler vererek kullanmanızı sağlar, bu şekilde almış olduğunuzu kodu kendi sisteminize uygularken size kodu nerede ve ne zaman kullanacağınıza karışmaz. Framework ise Library'in tersine kullanacağız özelliğe göre kodu nerede ve ne zaman kullanacağınız söyler, kullanacağız bu işlev, eğer Framework standartlarının belirtildiği gibi kullanılmaz ise kullanım dışı kalır. Library daha esnektir, framework yapı ve standartlara bağlıdır.</a:t>
            </a:r>
          </a:p>
          <a:p>
            <a:r>
              <a:rPr lang="tr-TR">
                <a:latin typeface="Arial" panose="020B0604020202020204" pitchFamily="34" charset="0"/>
                <a:cs typeface="Arial" panose="020B0604020202020204" pitchFamily="34" charset="0"/>
              </a:rPr>
              <a:t>Kütüphane, evinizi sıfırdan inşa etmek gibidir, evinizi istediğiniz gibi yapma seçeneğiniz var, istediğiniz mimari ile odalarınızı istediğiniz gibi düzenleyebilirsiniz.</a:t>
            </a:r>
          </a:p>
          <a:p>
            <a:r>
              <a:rPr lang="tr-TR">
                <a:latin typeface="Arial" panose="020B0604020202020204" pitchFamily="34" charset="0"/>
                <a:cs typeface="Arial" panose="020B0604020202020204" pitchFamily="34" charset="0"/>
              </a:rPr>
              <a:t>Öte yandan, Framework yeni bir ev satın almak gibidir, bina sorunları ile uğraşmanıza gerek kalmaz, ancak ev zaten inşa edildiğinden odalarınızı nasıl düzenleyeceğinizi seçemezsiniz.</a:t>
            </a:r>
          </a:p>
          <a:p>
            <a:endParaRPr lang="tr-TR"/>
          </a:p>
        </p:txBody>
      </p:sp>
    </p:spTree>
    <p:extLst>
      <p:ext uri="{BB962C8B-B14F-4D97-AF65-F5344CB8AC3E}">
        <p14:creationId xmlns:p14="http://schemas.microsoft.com/office/powerpoint/2010/main" val="255992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BD14-9505-4E4D-B457-1697667074F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JDK – sdk </a:t>
            </a:r>
            <a:r>
              <a:rPr lang="tr-TR" cap="none">
                <a:latin typeface="Arial" panose="020B0604020202020204" pitchFamily="34" charset="0"/>
                <a:cs typeface="Arial" panose="020B0604020202020204" pitchFamily="34" charset="0"/>
              </a:rPr>
              <a:t>Farkı</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535A60-8267-4D06-80EE-810FFAC3C8CD}"/>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SDK(Software Development Kit/ YazılımGeliştirme Kiti): B</a:t>
            </a:r>
            <a:r>
              <a:rPr lang="tr-TR">
                <a:latin typeface="Arial" panose="020B0604020202020204" pitchFamily="34" charset="0"/>
                <a:cs typeface="Arial" panose="020B0604020202020204" pitchFamily="34" charset="0"/>
              </a:rPr>
              <a:t>elirli yazılım paketleri veya platformları için uygulamaların oluşturulmasına izin veren bir dizi geliştirme aracıdır; </a:t>
            </a:r>
          </a:p>
          <a:p>
            <a:r>
              <a:rPr lang="tr-TR" b="1">
                <a:latin typeface="Arial" panose="020B0604020202020204" pitchFamily="34" charset="0"/>
                <a:cs typeface="Arial" panose="020B0604020202020204" pitchFamily="34" charset="0"/>
              </a:rPr>
              <a:t>JDK (Java Development Kit/ Java Geliştirme Kiti): </a:t>
            </a:r>
            <a:r>
              <a:rPr lang="tr-TR">
                <a:latin typeface="Arial" panose="020B0604020202020204" pitchFamily="34" charset="0"/>
                <a:cs typeface="Arial" panose="020B0604020202020204" pitchFamily="34" charset="0"/>
              </a:rPr>
              <a:t>Java tabanlı uygulamaları geliştirmek için kullanabileceğiniz bir yazılım paketidir. En yaygın kullanılan SDK'dır ve SDK'nın Java programlarını yazmaktan ve çalıştırmaktan sorumlu bir uzantısıdır.</a:t>
            </a:r>
          </a:p>
          <a:p>
            <a:r>
              <a:rPr lang="tr-TR">
                <a:latin typeface="Arial" panose="020B0604020202020204" pitchFamily="34" charset="0"/>
                <a:cs typeface="Arial" panose="020B0604020202020204" pitchFamily="34" charset="0"/>
              </a:rPr>
              <a:t>Bir SDK, örnek kod ve teknik notlar veya diğer destekleyici belgeleri içeren genel olarak yazılım geliştirme kitidir. JDK, bir dizi programlama aracı olan bileşenler içeren Java özelinde yazılım geliştirme kitidir. </a:t>
            </a:r>
          </a:p>
          <a:p>
            <a:endParaRPr lang="tr-TR"/>
          </a:p>
        </p:txBody>
      </p:sp>
    </p:spTree>
    <p:extLst>
      <p:ext uri="{BB962C8B-B14F-4D97-AF65-F5344CB8AC3E}">
        <p14:creationId xmlns:p14="http://schemas.microsoft.com/office/powerpoint/2010/main" val="241356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4-7CAB-4C70-A91B-D6727A21094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Fast-Forward No-Fast-Forward</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95CFE-C58D-47E3-947A-8975BEB9F601}"/>
              </a:ext>
            </a:extLst>
          </p:cNvPr>
          <p:cNvSpPr>
            <a:spLocks noGrp="1"/>
          </p:cNvSpPr>
          <p:nvPr>
            <p:ph sz="half" idx="1"/>
          </p:nvPr>
        </p:nvSpPr>
        <p:spPr/>
        <p:txBody>
          <a:bodyPr>
            <a:normAutofit fontScale="85000" lnSpcReduction="10000"/>
          </a:bodyPr>
          <a:lstStyle/>
          <a:p>
            <a:r>
              <a:rPr lang="tr-TR" sz="1900" b="1">
                <a:latin typeface="Arial" panose="020B0604020202020204" pitchFamily="34" charset="0"/>
                <a:cs typeface="Arial" panose="020B0604020202020204" pitchFamily="34" charset="0"/>
              </a:rPr>
              <a:t>Fast-Forward Merge: </a:t>
            </a:r>
            <a:r>
              <a:rPr lang="tr-TR" sz="1900">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denir.</a:t>
            </a:r>
          </a:p>
          <a:p>
            <a:r>
              <a:rPr lang="tr-TR" sz="1900" b="1">
                <a:latin typeface="Arial" panose="020B0604020202020204" pitchFamily="34" charset="0"/>
                <a:cs typeface="Arial" panose="020B0604020202020204" pitchFamily="34" charset="0"/>
              </a:rPr>
              <a:t>No-Fast-Forward:</a:t>
            </a:r>
            <a:r>
              <a:rPr lang="tr-TR" sz="1900">
                <a:latin typeface="Arial" panose="020B0604020202020204" pitchFamily="34" charset="0"/>
                <a:cs typeface="Arial" panose="020B0604020202020204" pitchFamily="34" charset="0"/>
              </a:rPr>
              <a:t> Feature branch'inizden commitler olmuş ve master branch’e kodlar eklense bile önceki commitler hala diğer branch’ten atılmış olarak birleştirme seçeneği dal geçmişini korur ve bir birleştirme taahhüdü oluşturur.</a:t>
            </a:r>
          </a:p>
          <a:p>
            <a:endParaRPr lang="tr-TR"/>
          </a:p>
        </p:txBody>
      </p:sp>
      <p:pic>
        <p:nvPicPr>
          <p:cNvPr id="6" name="Content Placeholder 5">
            <a:extLst>
              <a:ext uri="{FF2B5EF4-FFF2-40B4-BE49-F238E27FC236}">
                <a16:creationId xmlns:a16="http://schemas.microsoft.com/office/drawing/2014/main" id="{59084679-5D6B-4745-93A4-146A78C91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088" y="2017713"/>
            <a:ext cx="3971849" cy="3441700"/>
          </a:xfrm>
        </p:spPr>
      </p:pic>
    </p:spTree>
    <p:extLst>
      <p:ext uri="{BB962C8B-B14F-4D97-AF65-F5344CB8AC3E}">
        <p14:creationId xmlns:p14="http://schemas.microsoft.com/office/powerpoint/2010/main" val="155574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BD46DB-F6A7-4C66-93EC-98DB3A95C61A}"/>
              </a:ext>
            </a:extLst>
          </p:cNvPr>
          <p:cNvSpPr>
            <a:spLocks noGrp="1"/>
          </p:cNvSpPr>
          <p:nvPr>
            <p:ph type="ctrTitle"/>
          </p:nvPr>
        </p:nvSpPr>
        <p:spPr/>
        <p:txBody>
          <a:bodyPr>
            <a:normAutofit/>
          </a:bodyPr>
          <a:lstStyle/>
          <a:p>
            <a:r>
              <a:rPr lang="tr-TR" sz="3200">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Compiler - Syntax - Runtime Error </a:t>
            </a:r>
            <a:endParaRPr lang="tr-TR" sz="320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AF0716F-D18E-45F7-8A8A-BE99BDBD66C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çarşamba ödev </a:t>
            </a:r>
            <a:r>
              <a:rPr lang="tr-TR">
                <a:latin typeface="Arial" panose="020B0604020202020204" pitchFamily="34" charset="0"/>
                <a:cs typeface="Arial" panose="020B0604020202020204" pitchFamily="34" charset="0"/>
              </a:rPr>
              <a:t>(01.06.2022)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00848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1EA-FDA5-4D54-9B69-DE9FE869ABF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5" name="Content Placeholder 4">
            <a:extLst>
              <a:ext uri="{FF2B5EF4-FFF2-40B4-BE49-F238E27FC236}">
                <a16:creationId xmlns:a16="http://schemas.microsoft.com/office/drawing/2014/main" id="{AE776D77-6E6E-45BF-83AB-EEB7067623D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Syntax Error (Sözdizimi Hatası): Y</a:t>
            </a:r>
            <a:r>
              <a:rPr lang="tr-TR" sz="1800">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sz="1800" b="1">
                <a:latin typeface="Arial" panose="020B0604020202020204" pitchFamily="34" charset="0"/>
                <a:cs typeface="Arial" panose="020B0604020202020204" pitchFamily="34" charset="0"/>
              </a:rPr>
              <a:t> Syntax Error </a:t>
            </a:r>
            <a:r>
              <a:rPr lang="tr-TR" sz="1800">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sz="1800">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p:txBody>
      </p:sp>
    </p:spTree>
    <p:extLst>
      <p:ext uri="{BB962C8B-B14F-4D97-AF65-F5344CB8AC3E}">
        <p14:creationId xmlns:p14="http://schemas.microsoft.com/office/powerpoint/2010/main" val="313041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863-1C8C-45D5-A22E-42EDD1F34A22}"/>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3E525FF6-0853-449B-A600-78B3CD87CBC7}"/>
              </a:ext>
            </a:extLst>
          </p:cNvPr>
          <p:cNvSpPr>
            <a:spLocks noGrp="1"/>
          </p:cNvSpPr>
          <p:nvPr>
            <p:ph idx="1"/>
          </p:nvPr>
        </p:nvSpPr>
        <p:spPr/>
        <p:txBody>
          <a:bodyPr>
            <a:normAutofit/>
          </a:bodyPr>
          <a:lstStyle/>
          <a:p>
            <a:r>
              <a:rPr lang="tr-TR" sz="1700" b="1">
                <a:latin typeface="Arial" panose="020B0604020202020204" pitchFamily="34" charset="0"/>
                <a:cs typeface="Arial" panose="020B0604020202020204" pitchFamily="34" charset="0"/>
              </a:rPr>
              <a:t>Compiler (Derleyici Hatası): </a:t>
            </a:r>
            <a:r>
              <a:rPr lang="tr-TR" sz="1700">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sz="1700" b="1">
                <a:latin typeface="Arial" panose="020B0604020202020204" pitchFamily="34" charset="0"/>
                <a:cs typeface="Arial" panose="020B0604020202020204" pitchFamily="34" charset="0"/>
              </a:rPr>
              <a:t>Bazı yaygın derleme hataları</a:t>
            </a:r>
            <a:endParaRPr lang="tr-TR" sz="1700">
              <a:latin typeface="Arial" panose="020B0604020202020204" pitchFamily="34" charset="0"/>
              <a:cs typeface="Arial" panose="020B0604020202020204" pitchFamily="34" charset="0"/>
            </a:endParaRPr>
          </a:p>
          <a:p>
            <a:r>
              <a:rPr lang="tr-TR" sz="1700">
                <a:latin typeface="Arial" panose="020B0604020202020204" pitchFamily="34" charset="0"/>
                <a:cs typeface="Arial" panose="020B0604020202020204" pitchFamily="34" charset="0"/>
              </a:rPr>
              <a:t>Eksik veya fazladan noktalı virgül</a:t>
            </a:r>
          </a:p>
          <a:p>
            <a:r>
              <a:rPr lang="tr-TR" sz="1700">
                <a:latin typeface="Arial" panose="020B0604020202020204" pitchFamily="34" charset="0"/>
                <a:cs typeface="Arial" panose="020B0604020202020204" pitchFamily="34" charset="0"/>
              </a:rPr>
              <a:t>Sözdizimi hatası, yanlış sayıda argüman, </a:t>
            </a:r>
          </a:p>
          <a:p>
            <a:r>
              <a:rPr lang="tr-TR" sz="1700">
                <a:latin typeface="Arial" panose="020B0604020202020204" pitchFamily="34" charset="0"/>
                <a:cs typeface="Arial" panose="020B0604020202020204" pitchFamily="34" charset="0"/>
              </a:rPr>
              <a:t>Tip hatası, Bildirilmemiş değişken</a:t>
            </a:r>
          </a:p>
          <a:p>
            <a:r>
              <a:rPr lang="tr-TR" sz="1700">
                <a:latin typeface="Arial" panose="020B0604020202020204" pitchFamily="34" charset="0"/>
                <a:cs typeface="Arial" panose="020B0604020202020204" pitchFamily="34" charset="0"/>
              </a:rPr>
              <a:t>Değer döndürme hatası vs.</a:t>
            </a:r>
          </a:p>
          <a:p>
            <a:endParaRPr lang="tr-T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707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0E0-10C3-4C0C-A0CD-6B1CFF47E6E1}"/>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4ED5649E-A7E5-44BC-B440-F4C2E4E2090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Runtime Error (Çalışma zamanı Hatası)</a:t>
            </a:r>
            <a:r>
              <a:rPr lang="tr-TR" sz="1800">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p:txBody>
      </p:sp>
    </p:spTree>
    <p:extLst>
      <p:ext uri="{BB962C8B-B14F-4D97-AF65-F5344CB8AC3E}">
        <p14:creationId xmlns:p14="http://schemas.microsoft.com/office/powerpoint/2010/main" val="252192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999</TotalTime>
  <Words>3265</Words>
  <Application>Microsoft Office PowerPoint</Application>
  <PresentationFormat>Widescreen</PresentationFormat>
  <Paragraphs>175</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-apple-system</vt:lpstr>
      <vt:lpstr>Arial</vt:lpstr>
      <vt:lpstr>Gill Sans MT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lpstr>1- Library ile Framework Arasındaki Fark? 2- JDK – sdk Farkı 3- Fast-Forward No-Fast-Forward</vt:lpstr>
      <vt:lpstr>1- Library ile Framework Arasındaki Fark? </vt:lpstr>
      <vt:lpstr>1- Library ile Framework Arasındaki Fark?</vt:lpstr>
      <vt:lpstr>2- JDK – sdk Farkı</vt:lpstr>
      <vt:lpstr>3- Fast-Forward No-Fast-Forward</vt:lpstr>
      <vt:lpstr>1- Compiler - Syntax - Runtime Error </vt:lpstr>
      <vt:lpstr>1- Compiler - Syntax - Runtime Error </vt:lpstr>
      <vt:lpstr>1- Compiler - Syntax - Runtime Error </vt:lpstr>
      <vt:lpstr>1- Compiler - Syntax - Runtime Error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127</cp:revision>
  <dcterms:created xsi:type="dcterms:W3CDTF">2022-05-23T19:36:26Z</dcterms:created>
  <dcterms:modified xsi:type="dcterms:W3CDTF">2022-06-02T17:39:56Z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