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62" r:id="rId6"/>
    <p:sldId id="263" r:id="rId7"/>
    <p:sldId id="264" r:id="rId8"/>
    <p:sldId id="265" r:id="rId9"/>
    <p:sldId id="266" r:id="rId10"/>
    <p:sldId id="267" r:id="rId11"/>
    <p:sldId id="261" r:id="rId12"/>
    <p:sldId id="258"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AAC535-06DD-4190-B2C8-5056CD2DB8D7}">
          <p14:sldIdLst>
            <p14:sldId id="256"/>
          </p14:sldIdLst>
        </p14:section>
        <p14:section name="2.hata.1gün" id="{743D0739-2A1F-40D7-8134-3AAE6889BAB5}">
          <p14:sldIdLst>
            <p14:sldId id="259"/>
            <p14:sldId id="260"/>
            <p14:sldId id="257"/>
            <p14:sldId id="262"/>
            <p14:sldId id="263"/>
            <p14:sldId id="264"/>
          </p14:sldIdLst>
        </p14:section>
        <p14:section name="2.hafta.2gün" id="{6F3A6AC7-2A86-45D8-9303-2030EF302D8F}">
          <p14:sldIdLst>
            <p14:sldId id="265"/>
            <p14:sldId id="266"/>
            <p14:sldId id="267"/>
          </p14:sldIdLst>
        </p14:section>
        <p14:section name="2.hafta.3gün" id="{D6AC16AA-862E-4FA4-8E27-DB3DA27951BC}">
          <p14:sldIdLst>
            <p14:sldId id="261"/>
            <p14:sldId id="258"/>
            <p14:sldId id="268"/>
          </p14:sldIdLst>
        </p14:section>
        <p14:section name="2.hafta.4gün" id="{8FE470DA-9674-4D3B-8A98-3CD37D6D34FC}">
          <p14:sldIdLst>
            <p14:sldId id="269"/>
          </p14:sldIdLst>
        </p14:section>
        <p14:section name="2.hafta.5gün" id="{E688B8D9-22FC-4F75-A4C7-C0F8457E3167}">
          <p14:sldIdLst>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12FE3B3D-99E7-40EC-A5D5-46F6526869CB}"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417555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71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38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886781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16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88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19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83505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2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DFD9F-82F3-4C76-BC65-D350EC9120AF}"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30235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DFD9F-82F3-4C76-BC65-D350EC9120AF}" type="datetimeFigureOut">
              <a:rPr lang="tr-TR" smtClean="0"/>
              <a:t>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FE3B3D-99E7-40EC-A5D5-46F6526869CB}"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5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DFD9F-82F3-4C76-BC65-D350EC9120AF}" type="datetimeFigureOut">
              <a:rPr lang="tr-TR" smtClean="0"/>
              <a:t>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65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FD9F-82F3-4C76-BC65-D350EC9120AF}" type="datetimeFigureOut">
              <a:rPr lang="tr-TR" smtClean="0"/>
              <a:t>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358791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20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413425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CDFD9F-82F3-4C76-BC65-D350EC9120AF}" type="datetimeFigureOut">
              <a:rPr lang="tr-TR" smtClean="0"/>
              <a:t>3.06.2022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FE3B3D-99E7-40EC-A5D5-46F6526869CB}" type="slidenum">
              <a:rPr lang="tr-TR" smtClean="0"/>
              <a:t>‹#›</a:t>
            </a:fld>
            <a:endParaRPr lang="tr-TR"/>
          </a:p>
        </p:txBody>
      </p:sp>
    </p:spTree>
    <p:extLst>
      <p:ext uri="{BB962C8B-B14F-4D97-AF65-F5344CB8AC3E}">
        <p14:creationId xmlns:p14="http://schemas.microsoft.com/office/powerpoint/2010/main" val="2828043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5222-2AAE-4903-A4A4-F44E34E19C7E}"/>
              </a:ext>
            </a:extLst>
          </p:cNvPr>
          <p:cNvSpPr>
            <a:spLocks noGrp="1"/>
          </p:cNvSpPr>
          <p:nvPr>
            <p:ph type="ctrTitle"/>
          </p:nvPr>
        </p:nvSpPr>
        <p:spPr/>
        <p:txBody>
          <a:bodyPr/>
          <a:lstStyle/>
          <a:p>
            <a:r>
              <a:rPr lang="tr-TR" sz="7200" dirty="0"/>
              <a:t>EMRE YILDIZ</a:t>
            </a:r>
          </a:p>
        </p:txBody>
      </p:sp>
      <p:sp>
        <p:nvSpPr>
          <p:cNvPr id="3" name="Subtitle 2">
            <a:extLst>
              <a:ext uri="{FF2B5EF4-FFF2-40B4-BE49-F238E27FC236}">
                <a16:creationId xmlns:a16="http://schemas.microsoft.com/office/drawing/2014/main" id="{75FAB8BF-3131-46A7-9A33-EEC82E9A2EF7}"/>
              </a:ext>
            </a:extLst>
          </p:cNvPr>
          <p:cNvSpPr>
            <a:spLocks noGrp="1"/>
          </p:cNvSpPr>
          <p:nvPr>
            <p:ph type="subTitle" idx="1"/>
          </p:nvPr>
        </p:nvSpPr>
        <p:spPr>
          <a:xfrm>
            <a:off x="2688165" y="3870661"/>
            <a:ext cx="6815669" cy="1320802"/>
          </a:xfrm>
        </p:spPr>
        <p:txBody>
          <a:bodyPr>
            <a:normAutofit/>
          </a:bodyPr>
          <a:lstStyle/>
          <a:p>
            <a:r>
              <a:rPr lang="tr-TR" sz="2400" dirty="0"/>
              <a:t>ATMOSWARE BOOTCAMP 2.HAFTA ÖDEVLER</a:t>
            </a:r>
          </a:p>
        </p:txBody>
      </p:sp>
    </p:spTree>
    <p:extLst>
      <p:ext uri="{BB962C8B-B14F-4D97-AF65-F5344CB8AC3E}">
        <p14:creationId xmlns:p14="http://schemas.microsoft.com/office/powerpoint/2010/main" val="224304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9D25-238A-4667-BBA9-7F903ACC80AD}"/>
              </a:ext>
            </a:extLst>
          </p:cNvPr>
          <p:cNvSpPr>
            <a:spLocks noGrp="1"/>
          </p:cNvSpPr>
          <p:nvPr>
            <p:ph type="title"/>
          </p:nvPr>
        </p:nvSpPr>
        <p:spPr/>
        <p:txBody>
          <a:bodyPr/>
          <a:lstStyle/>
          <a:p>
            <a:r>
              <a:rPr lang="tr-TR"/>
              <a:t>JDK / SDK</a:t>
            </a:r>
          </a:p>
        </p:txBody>
      </p:sp>
      <p:sp>
        <p:nvSpPr>
          <p:cNvPr id="3" name="Content Placeholder 2">
            <a:extLst>
              <a:ext uri="{FF2B5EF4-FFF2-40B4-BE49-F238E27FC236}">
                <a16:creationId xmlns:a16="http://schemas.microsoft.com/office/drawing/2014/main" id="{F9564055-1194-402D-8E7A-D502923F64CD}"/>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12082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A027-6AE7-4E41-882D-9598F675CAD6}"/>
              </a:ext>
            </a:extLst>
          </p:cNvPr>
          <p:cNvSpPr>
            <a:spLocks noGrp="1"/>
          </p:cNvSpPr>
          <p:nvPr>
            <p:ph type="title"/>
          </p:nvPr>
        </p:nvSpPr>
        <p:spPr/>
        <p:txBody>
          <a:bodyPr/>
          <a:lstStyle/>
          <a:p>
            <a:r>
              <a:rPr lang="tr-TR" dirty="0" err="1"/>
              <a:t>Fast-Forward</a:t>
            </a:r>
            <a:r>
              <a:rPr lang="tr-TR" dirty="0"/>
              <a:t> </a:t>
            </a:r>
            <a:r>
              <a:rPr lang="tr-TR" dirty="0" err="1"/>
              <a:t>Merge</a:t>
            </a:r>
            <a:endParaRPr lang="tr-TR" dirty="0"/>
          </a:p>
        </p:txBody>
      </p:sp>
      <p:sp>
        <p:nvSpPr>
          <p:cNvPr id="3" name="Content Placeholder 2">
            <a:extLst>
              <a:ext uri="{FF2B5EF4-FFF2-40B4-BE49-F238E27FC236}">
                <a16:creationId xmlns:a16="http://schemas.microsoft.com/office/drawing/2014/main" id="{BFFF04FE-C89D-491B-A127-98BC98752537}"/>
              </a:ext>
            </a:extLst>
          </p:cNvPr>
          <p:cNvSpPr>
            <a:spLocks noGrp="1"/>
          </p:cNvSpPr>
          <p:nvPr>
            <p:ph idx="1"/>
          </p:nvPr>
        </p:nvSpPr>
        <p:spPr/>
        <p:txBody>
          <a:bodyPr/>
          <a:lstStyle/>
          <a:p>
            <a:r>
              <a:rPr lang="tr-TR" b="1" u="sng" dirty="0" err="1">
                <a:solidFill>
                  <a:srgbClr val="00B0F0"/>
                </a:solidFill>
              </a:rPr>
              <a:t>Fast-Forward</a:t>
            </a:r>
            <a:r>
              <a:rPr lang="tr-TR" b="1" u="sng" dirty="0">
                <a:solidFill>
                  <a:srgbClr val="00B0F0"/>
                </a:solidFill>
              </a:rPr>
              <a:t> </a:t>
            </a:r>
            <a:r>
              <a:rPr lang="tr-TR" b="1" u="sng" dirty="0" err="1">
                <a:solidFill>
                  <a:srgbClr val="00B0F0"/>
                </a:solidFill>
              </a:rPr>
              <a:t>Merge</a:t>
            </a:r>
            <a:r>
              <a:rPr lang="tr-TR" b="1" dirty="0">
                <a:solidFill>
                  <a:srgbClr val="00B0F0"/>
                </a:solidFill>
              </a:rPr>
              <a:t>:</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a:t>
            </a:r>
            <a:r>
              <a:rPr lang="tr-TR" b="1" dirty="0"/>
              <a:t>git varsayılan olarak </a:t>
            </a:r>
            <a:r>
              <a:rPr lang="tr-TR" b="1" dirty="0" err="1"/>
              <a:t>master</a:t>
            </a:r>
            <a:r>
              <a:rPr lang="tr-TR" b="1" dirty="0"/>
              <a:t> hattının son </a:t>
            </a:r>
            <a:r>
              <a:rPr lang="tr-TR" b="1" dirty="0" err="1"/>
              <a:t>commit</a:t>
            </a:r>
            <a:r>
              <a:rPr lang="tr-TR" b="1" dirty="0"/>
              <a:t> </a:t>
            </a:r>
            <a:r>
              <a:rPr lang="tr-TR" b="1" dirty="0" err="1"/>
              <a:t>hash’i</a:t>
            </a:r>
            <a:r>
              <a:rPr lang="tr-TR" b="1" dirty="0"/>
              <a:t> olarak, </a:t>
            </a:r>
            <a:r>
              <a:rPr lang="tr-TR" b="1" dirty="0" err="1"/>
              <a:t>feature</a:t>
            </a:r>
            <a:r>
              <a:rPr lang="tr-TR" b="1" dirty="0"/>
              <a:t> </a:t>
            </a:r>
            <a:r>
              <a:rPr lang="tr-TR" b="1" dirty="0" err="1"/>
              <a:t>branch’in</a:t>
            </a:r>
            <a:r>
              <a:rPr lang="tr-TR" b="1" dirty="0"/>
              <a:t> </a:t>
            </a:r>
            <a:r>
              <a:rPr lang="tr-TR" b="1" dirty="0" err="1"/>
              <a:t>hash’ini</a:t>
            </a:r>
            <a:r>
              <a:rPr lang="tr-TR" b="1" dirty="0"/>
              <a:t> alır</a:t>
            </a:r>
            <a:r>
              <a:rPr lang="tr-TR" dirty="0"/>
              <a:t>. Bu duruma </a:t>
            </a:r>
            <a:r>
              <a:rPr lang="tr-TR" u="sng" dirty="0" err="1">
                <a:solidFill>
                  <a:srgbClr val="FF0000"/>
                </a:solidFill>
              </a:rPr>
              <a:t>Fast-Forward</a:t>
            </a:r>
            <a:r>
              <a:rPr lang="tr-TR" u="sng" dirty="0">
                <a:solidFill>
                  <a:srgbClr val="FF0000"/>
                </a:solidFill>
              </a:rPr>
              <a:t> </a:t>
            </a:r>
            <a:r>
              <a:rPr lang="tr-TR" u="sng" dirty="0" err="1">
                <a:solidFill>
                  <a:srgbClr val="FF0000"/>
                </a:solidFill>
              </a:rPr>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162433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DEA1-D52F-44AC-8D10-A574DE6355CF}"/>
              </a:ext>
            </a:extLst>
          </p:cNvPr>
          <p:cNvSpPr>
            <a:spLocks noGrp="1"/>
          </p:cNvSpPr>
          <p:nvPr>
            <p:ph type="title"/>
          </p:nvPr>
        </p:nvSpPr>
        <p:spPr/>
        <p:txBody>
          <a:bodyPr/>
          <a:lstStyle/>
          <a:p>
            <a:r>
              <a:rPr lang="tr-TR"/>
              <a:t>Rebase</a:t>
            </a:r>
            <a:endParaRPr lang="tr-TR" dirty="0"/>
          </a:p>
        </p:txBody>
      </p:sp>
      <p:sp>
        <p:nvSpPr>
          <p:cNvPr id="3" name="Content Placeholder 2">
            <a:extLst>
              <a:ext uri="{FF2B5EF4-FFF2-40B4-BE49-F238E27FC236}">
                <a16:creationId xmlns:a16="http://schemas.microsoft.com/office/drawing/2014/main" id="{0B279D26-D0A8-4320-A748-828D8424CE84}"/>
              </a:ext>
            </a:extLst>
          </p:cNvPr>
          <p:cNvSpPr>
            <a:spLocks noGrp="1"/>
          </p:cNvSpPr>
          <p:nvPr>
            <p:ph idx="1"/>
          </p:nvPr>
        </p:nvSpPr>
        <p:spPr/>
        <p:txBody>
          <a:bodyPr>
            <a:normAutofit fontScale="85000" lnSpcReduction="10000"/>
          </a:bodyPr>
          <a:lstStyle/>
          <a:p>
            <a:r>
              <a:rPr lang="tr-TR"/>
              <a:t>Git’de merge ve rebase komutları benzer işlevleri yerine getirmek için kullanılıyor. Her iki komut da bir daldaki değişiklikleri başka bir dala birleştirmek için kullanılır. Ancak bu iki komut arasında proje tarihçesinin oluşturulması ile ilgili ciddi bir farklılık vardır.</a:t>
            </a:r>
          </a:p>
          <a:p>
            <a:r>
              <a:rPr lang="tr-TR"/>
              <a:t>Merge komutu ile A dalındaki değişiklikler B dalı ile birleştirildiğinde B dalının commit tarihçesinde merge işleminden kaynaklanan ve merge commit adı verilen otomatik oluşturulmuş bir commit yer alır. Bu commit A ve B dallarının tarihçelerini birbiri ile ilişkilendirir.</a:t>
            </a:r>
          </a:p>
          <a:p>
            <a:r>
              <a:rPr lang="tr-TR"/>
              <a:t>rebase komutu kullandığımızda ise ile A dalındaki her bir commit B dalına sanki commit işlemi B dalında yapılmış gibi yeniden yazılır. Bu sayede B dalının commit tarihçesi sanki tüm değişiklikler bu dalda olmuş gibi düz ve kesintisiz görünür.</a:t>
            </a:r>
          </a:p>
          <a:p>
            <a:endParaRPr lang="tr-TR" dirty="0"/>
          </a:p>
        </p:txBody>
      </p:sp>
    </p:spTree>
    <p:extLst>
      <p:ext uri="{BB962C8B-B14F-4D97-AF65-F5344CB8AC3E}">
        <p14:creationId xmlns:p14="http://schemas.microsoft.com/office/powerpoint/2010/main" val="285010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67F7-2FB4-4F8A-9C1D-18C1C70C871E}"/>
              </a:ext>
            </a:extLst>
          </p:cNvPr>
          <p:cNvSpPr>
            <a:spLocks noGrp="1"/>
          </p:cNvSpPr>
          <p:nvPr>
            <p:ph type="title"/>
          </p:nvPr>
        </p:nvSpPr>
        <p:spPr/>
        <p:txBody>
          <a:bodyPr>
            <a:normAutofit/>
          </a:bodyPr>
          <a:lstStyle/>
          <a:p>
            <a:r>
              <a:rPr lang="tr-TR" b="1" dirty="0"/>
              <a:t>JSON Nedir?</a:t>
            </a:r>
            <a:endParaRPr lang="tr-TR" dirty="0"/>
          </a:p>
        </p:txBody>
      </p:sp>
      <p:sp>
        <p:nvSpPr>
          <p:cNvPr id="3" name="Content Placeholder 2">
            <a:extLst>
              <a:ext uri="{FF2B5EF4-FFF2-40B4-BE49-F238E27FC236}">
                <a16:creationId xmlns:a16="http://schemas.microsoft.com/office/drawing/2014/main" id="{2DB52836-0FF5-4E38-95C9-2C2F0DD36C52}"/>
              </a:ext>
            </a:extLst>
          </p:cNvPr>
          <p:cNvSpPr>
            <a:spLocks noGrp="1"/>
          </p:cNvSpPr>
          <p:nvPr>
            <p:ph idx="1"/>
          </p:nvPr>
        </p:nvSpPr>
        <p:spPr/>
        <p:txBody>
          <a:bodyPr>
            <a:normAutofit fontScale="85000" lnSpcReduction="10000"/>
          </a:bodyPr>
          <a:lstStyle/>
          <a:p>
            <a:r>
              <a:rPr lang="tr-TR" dirty="0"/>
              <a:t>JSON (</a:t>
            </a:r>
            <a:r>
              <a:rPr lang="tr-TR" dirty="0" err="1"/>
              <a:t>JavaScript</a:t>
            </a:r>
            <a:r>
              <a:rPr lang="tr-TR" dirty="0"/>
              <a:t> Object </a:t>
            </a:r>
            <a:r>
              <a:rPr lang="tr-TR" dirty="0" err="1"/>
              <a:t>Notation</a:t>
            </a:r>
            <a:r>
              <a:rPr lang="tr-TR" dirty="0"/>
              <a:t>), basit veri yapılarını temsil etmek için tasarlanmış bağımsız bir veri değişim formatıdır. Esas olarak iki sistem arasındaki veri alışverişi için kullanılır. Örneğin JSON kullanarak sunucu ile web uygulaması arasında veri aktarabilirsiniz.</a:t>
            </a:r>
            <a:r>
              <a:rPr lang="tr-TR" b="1" dirty="0"/>
              <a:t> </a:t>
            </a:r>
          </a:p>
          <a:p>
            <a:r>
              <a:rPr lang="tr-TR" dirty="0"/>
              <a:t>Hemen hemen her ana dil, JSON dizelerini o dildeki nesnelere veya sınıflara ayrıştırmak için bir tür kitaplığa veya yerleşik işlevselliğe sahiptir. Bu, bir programlama dili içinde JSON verileriyle çalışmayı son derece kolaylaştırır.</a:t>
            </a:r>
          </a:p>
          <a:p>
            <a:r>
              <a:rPr lang="tr-TR" dirty="0"/>
              <a:t>JSON formatı 2000’lerin başında </a:t>
            </a:r>
            <a:r>
              <a:rPr lang="tr-TR" b="1" dirty="0"/>
              <a:t>Douglas </a:t>
            </a:r>
            <a:r>
              <a:rPr lang="tr-TR" b="1" dirty="0" err="1"/>
              <a:t>Crockford</a:t>
            </a:r>
            <a:r>
              <a:rPr lang="tr-TR" dirty="0"/>
              <a:t> tarafından belirlenmiştir. Aralık 2005’te </a:t>
            </a:r>
            <a:r>
              <a:rPr lang="tr-TR" dirty="0" err="1"/>
              <a:t>Yahoo</a:t>
            </a:r>
            <a:r>
              <a:rPr lang="tr-TR" dirty="0"/>
              <a:t>! web hizmetlerinden bazılarını JSON biçiminde sunmaya başlamıştır ve JSON, 2013 yılında bir ECMA standardı haline gelmiştir.</a:t>
            </a:r>
            <a:br>
              <a:rPr lang="tr-TR" dirty="0"/>
            </a:br>
            <a:endParaRPr lang="tr-TR" dirty="0"/>
          </a:p>
        </p:txBody>
      </p:sp>
    </p:spTree>
    <p:extLst>
      <p:ext uri="{BB962C8B-B14F-4D97-AF65-F5344CB8AC3E}">
        <p14:creationId xmlns:p14="http://schemas.microsoft.com/office/powerpoint/2010/main" val="304218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1D9E-6C8A-42CF-B24E-683BAB52B8AA}"/>
              </a:ext>
            </a:extLst>
          </p:cNvPr>
          <p:cNvSpPr>
            <a:spLocks noGrp="1"/>
          </p:cNvSpPr>
          <p:nvPr>
            <p:ph type="title"/>
          </p:nvPr>
        </p:nvSpPr>
        <p:spPr/>
        <p:txBody>
          <a:bodyPr/>
          <a:lstStyle/>
          <a:p>
            <a:r>
              <a:rPr lang="tr-TR" dirty="0"/>
              <a:t>ödev</a:t>
            </a:r>
          </a:p>
        </p:txBody>
      </p:sp>
      <p:pic>
        <p:nvPicPr>
          <p:cNvPr id="6" name="Content Placeholder 3">
            <a:extLst>
              <a:ext uri="{FF2B5EF4-FFF2-40B4-BE49-F238E27FC236}">
                <a16:creationId xmlns:a16="http://schemas.microsoft.com/office/drawing/2014/main" id="{4BE74F07-B627-4B63-9003-E2EBA479E677}"/>
              </a:ext>
            </a:extLst>
          </p:cNvPr>
          <p:cNvPicPr>
            <a:picLocks noGrp="1" noChangeAspect="1"/>
          </p:cNvPicPr>
          <p:nvPr>
            <p:ph idx="1"/>
          </p:nvPr>
        </p:nvPicPr>
        <p:blipFill>
          <a:blip r:embed="rId2"/>
          <a:stretch>
            <a:fillRect/>
          </a:stretch>
        </p:blipFill>
        <p:spPr>
          <a:xfrm>
            <a:off x="6232257" y="2467992"/>
            <a:ext cx="4344006" cy="961008"/>
          </a:xfrm>
          <a:prstGeom prst="rect">
            <a:avLst/>
          </a:prstGeom>
        </p:spPr>
      </p:pic>
      <p:sp>
        <p:nvSpPr>
          <p:cNvPr id="7" name="TextBox 6">
            <a:extLst>
              <a:ext uri="{FF2B5EF4-FFF2-40B4-BE49-F238E27FC236}">
                <a16:creationId xmlns:a16="http://schemas.microsoft.com/office/drawing/2014/main" id="{6A0B3140-141E-4A2A-A6EC-0418E90AECC1}"/>
              </a:ext>
            </a:extLst>
          </p:cNvPr>
          <p:cNvSpPr txBox="1"/>
          <p:nvPr/>
        </p:nvSpPr>
        <p:spPr>
          <a:xfrm>
            <a:off x="1615737" y="2746236"/>
            <a:ext cx="2044149" cy="369332"/>
          </a:xfrm>
          <a:prstGeom prst="rect">
            <a:avLst/>
          </a:prstGeom>
          <a:noFill/>
        </p:spPr>
        <p:txBody>
          <a:bodyPr wrap="none" rtlCol="0">
            <a:spAutoFit/>
          </a:bodyPr>
          <a:lstStyle/>
          <a:p>
            <a:r>
              <a:rPr lang="tr-TR" dirty="0"/>
              <a:t>2 den küçükse </a:t>
            </a:r>
            <a:r>
              <a:rPr lang="tr-TR" dirty="0" err="1"/>
              <a:t>input</a:t>
            </a:r>
            <a:r>
              <a:rPr lang="tr-TR" dirty="0"/>
              <a:t> </a:t>
            </a:r>
          </a:p>
        </p:txBody>
      </p:sp>
      <p:sp>
        <p:nvSpPr>
          <p:cNvPr id="8" name="Arrow: Right 7">
            <a:extLst>
              <a:ext uri="{FF2B5EF4-FFF2-40B4-BE49-F238E27FC236}">
                <a16:creationId xmlns:a16="http://schemas.microsoft.com/office/drawing/2014/main" id="{4E100D3B-53FE-4CEB-8B9A-30A4EA330D4B}"/>
              </a:ext>
            </a:extLst>
          </p:cNvPr>
          <p:cNvSpPr/>
          <p:nvPr/>
        </p:nvSpPr>
        <p:spPr>
          <a:xfrm>
            <a:off x="4361289" y="2733213"/>
            <a:ext cx="1455938" cy="46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TextBox 8">
            <a:extLst>
              <a:ext uri="{FF2B5EF4-FFF2-40B4-BE49-F238E27FC236}">
                <a16:creationId xmlns:a16="http://schemas.microsoft.com/office/drawing/2014/main" id="{25D1150E-AD44-474E-91E5-10E459A11E06}"/>
              </a:ext>
            </a:extLst>
          </p:cNvPr>
          <p:cNvSpPr txBox="1"/>
          <p:nvPr/>
        </p:nvSpPr>
        <p:spPr>
          <a:xfrm>
            <a:off x="1615737" y="3844032"/>
            <a:ext cx="2266967" cy="369332"/>
          </a:xfrm>
          <a:prstGeom prst="rect">
            <a:avLst/>
          </a:prstGeom>
          <a:noFill/>
        </p:spPr>
        <p:txBody>
          <a:bodyPr wrap="none" rtlCol="0">
            <a:spAutoFit/>
          </a:bodyPr>
          <a:lstStyle/>
          <a:p>
            <a:r>
              <a:rPr lang="tr-TR" dirty="0" err="1"/>
              <a:t>Input</a:t>
            </a:r>
            <a:r>
              <a:rPr lang="tr-TR" dirty="0"/>
              <a:t> olarak 50 girilirse</a:t>
            </a:r>
          </a:p>
        </p:txBody>
      </p:sp>
      <p:pic>
        <p:nvPicPr>
          <p:cNvPr id="10" name="Picture 9">
            <a:extLst>
              <a:ext uri="{FF2B5EF4-FFF2-40B4-BE49-F238E27FC236}">
                <a16:creationId xmlns:a16="http://schemas.microsoft.com/office/drawing/2014/main" id="{2E843644-FDE5-4F1A-8399-4B87832E6B3F}"/>
              </a:ext>
            </a:extLst>
          </p:cNvPr>
          <p:cNvPicPr>
            <a:picLocks noChangeAspect="1"/>
          </p:cNvPicPr>
          <p:nvPr/>
        </p:nvPicPr>
        <p:blipFill>
          <a:blip r:embed="rId3"/>
          <a:stretch>
            <a:fillRect/>
          </a:stretch>
        </p:blipFill>
        <p:spPr>
          <a:xfrm>
            <a:off x="6232257" y="3547450"/>
            <a:ext cx="4961148" cy="1070514"/>
          </a:xfrm>
          <a:prstGeom prst="rect">
            <a:avLst/>
          </a:prstGeom>
        </p:spPr>
      </p:pic>
      <p:sp>
        <p:nvSpPr>
          <p:cNvPr id="11" name="Arrow: Right 10">
            <a:extLst>
              <a:ext uri="{FF2B5EF4-FFF2-40B4-BE49-F238E27FC236}">
                <a16:creationId xmlns:a16="http://schemas.microsoft.com/office/drawing/2014/main" id="{76AAB9B1-5B40-400C-A9CD-0966D425F051}"/>
              </a:ext>
            </a:extLst>
          </p:cNvPr>
          <p:cNvSpPr/>
          <p:nvPr/>
        </p:nvSpPr>
        <p:spPr>
          <a:xfrm>
            <a:off x="4272987" y="3898041"/>
            <a:ext cx="16867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C2C1E79F-5B17-44B2-B464-40C9A7C6615E}"/>
              </a:ext>
            </a:extLst>
          </p:cNvPr>
          <p:cNvPicPr>
            <a:picLocks noChangeAspect="1"/>
          </p:cNvPicPr>
          <p:nvPr/>
        </p:nvPicPr>
        <p:blipFill>
          <a:blip r:embed="rId4"/>
          <a:stretch>
            <a:fillRect/>
          </a:stretch>
        </p:blipFill>
        <p:spPr>
          <a:xfrm>
            <a:off x="6129601" y="4845357"/>
            <a:ext cx="5492630" cy="1049669"/>
          </a:xfrm>
          <a:prstGeom prst="rect">
            <a:avLst/>
          </a:prstGeom>
        </p:spPr>
      </p:pic>
      <p:sp>
        <p:nvSpPr>
          <p:cNvPr id="13" name="TextBox 12">
            <a:extLst>
              <a:ext uri="{FF2B5EF4-FFF2-40B4-BE49-F238E27FC236}">
                <a16:creationId xmlns:a16="http://schemas.microsoft.com/office/drawing/2014/main" id="{FE333F0C-1E74-47BA-8F5A-C8872CC6B26F}"/>
              </a:ext>
            </a:extLst>
          </p:cNvPr>
          <p:cNvSpPr txBox="1"/>
          <p:nvPr/>
        </p:nvSpPr>
        <p:spPr>
          <a:xfrm>
            <a:off x="1321630" y="5148249"/>
            <a:ext cx="3042821" cy="369332"/>
          </a:xfrm>
          <a:prstGeom prst="rect">
            <a:avLst/>
          </a:prstGeom>
          <a:noFill/>
        </p:spPr>
        <p:txBody>
          <a:bodyPr wrap="none" rtlCol="0">
            <a:spAutoFit/>
          </a:bodyPr>
          <a:lstStyle/>
          <a:p>
            <a:r>
              <a:rPr lang="tr-TR" dirty="0"/>
              <a:t>100 den büyük bir </a:t>
            </a:r>
            <a:r>
              <a:rPr lang="tr-TR" dirty="0" err="1"/>
              <a:t>input</a:t>
            </a:r>
            <a:r>
              <a:rPr lang="tr-TR" dirty="0"/>
              <a:t> girilirse</a:t>
            </a:r>
          </a:p>
        </p:txBody>
      </p:sp>
      <p:sp>
        <p:nvSpPr>
          <p:cNvPr id="14" name="Arrow: Right 13">
            <a:extLst>
              <a:ext uri="{FF2B5EF4-FFF2-40B4-BE49-F238E27FC236}">
                <a16:creationId xmlns:a16="http://schemas.microsoft.com/office/drawing/2014/main" id="{218B7580-BB29-400D-9507-2C089575F824}"/>
              </a:ext>
            </a:extLst>
          </p:cNvPr>
          <p:cNvSpPr/>
          <p:nvPr/>
        </p:nvSpPr>
        <p:spPr>
          <a:xfrm>
            <a:off x="4699115" y="5148249"/>
            <a:ext cx="126062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0701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0D7B-F3AF-4062-850A-5F09A2A0C9BD}"/>
              </a:ext>
            </a:extLst>
          </p:cNvPr>
          <p:cNvSpPr>
            <a:spLocks noGrp="1"/>
          </p:cNvSpPr>
          <p:nvPr>
            <p:ph type="title"/>
          </p:nvPr>
        </p:nvSpPr>
        <p:spPr/>
        <p:txBody>
          <a:bodyPr>
            <a:normAutofit/>
          </a:bodyPr>
          <a:lstStyle/>
          <a:p>
            <a:r>
              <a:rPr lang="tr-TR" b="1" dirty="0" err="1"/>
              <a:t>Callback</a:t>
            </a:r>
            <a:r>
              <a:rPr lang="tr-TR" b="1" dirty="0"/>
              <a:t> </a:t>
            </a:r>
            <a:r>
              <a:rPr lang="tr-TR" b="1" dirty="0" err="1"/>
              <a:t>Function</a:t>
            </a:r>
            <a:endParaRPr lang="tr-TR" dirty="0"/>
          </a:p>
        </p:txBody>
      </p:sp>
      <p:sp>
        <p:nvSpPr>
          <p:cNvPr id="3" name="Content Placeholder 2">
            <a:extLst>
              <a:ext uri="{FF2B5EF4-FFF2-40B4-BE49-F238E27FC236}">
                <a16:creationId xmlns:a16="http://schemas.microsoft.com/office/drawing/2014/main" id="{65C21A2C-95F5-4E0F-A4C8-8B89B6C77389}"/>
              </a:ext>
            </a:extLst>
          </p:cNvPr>
          <p:cNvSpPr>
            <a:spLocks noGrp="1"/>
          </p:cNvSpPr>
          <p:nvPr>
            <p:ph idx="1"/>
          </p:nvPr>
        </p:nvSpPr>
        <p:spPr/>
        <p:txBody>
          <a:bodyPr/>
          <a:lstStyle/>
          <a:p>
            <a:r>
              <a:rPr lang="tr-TR" i="1"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295219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A0B4-DEDC-4C56-A48E-A050B2720EF9}"/>
              </a:ext>
            </a:extLst>
          </p:cNvPr>
          <p:cNvSpPr>
            <a:spLocks noGrp="1"/>
          </p:cNvSpPr>
          <p:nvPr>
            <p:ph type="title"/>
          </p:nvPr>
        </p:nvSpPr>
        <p:spPr/>
        <p:txBody>
          <a:bodyPr>
            <a:normAutofit/>
          </a:bodyPr>
          <a:lstStyle/>
          <a:p>
            <a:r>
              <a:rPr lang="tr-TR" dirty="0" err="1"/>
              <a:t>JavaScript</a:t>
            </a:r>
            <a:r>
              <a:rPr lang="tr-TR" dirty="0"/>
              <a:t>: </a:t>
            </a:r>
            <a:r>
              <a:rPr lang="tr-TR" dirty="0" err="1"/>
              <a:t>for</a:t>
            </a:r>
            <a:r>
              <a:rPr lang="tr-TR" dirty="0"/>
              <a:t>-in Kullanımı</a:t>
            </a:r>
          </a:p>
        </p:txBody>
      </p:sp>
      <p:sp>
        <p:nvSpPr>
          <p:cNvPr id="3" name="Content Placeholder 2">
            <a:extLst>
              <a:ext uri="{FF2B5EF4-FFF2-40B4-BE49-F238E27FC236}">
                <a16:creationId xmlns:a16="http://schemas.microsoft.com/office/drawing/2014/main" id="{8E56FD89-A260-42A8-80C4-C82D5CD6876F}"/>
              </a:ext>
            </a:extLst>
          </p:cNvPr>
          <p:cNvSpPr>
            <a:spLocks noGrp="1"/>
          </p:cNvSpPr>
          <p:nvPr>
            <p:ph idx="1"/>
          </p:nvPr>
        </p:nvSpPr>
        <p:spPr/>
        <p:txBody>
          <a:bodyPr/>
          <a:lstStyle/>
          <a:p>
            <a:r>
              <a:rPr lang="tr-TR" dirty="0" err="1">
                <a:solidFill>
                  <a:srgbClr val="444444"/>
                </a:solidFill>
                <a:latin typeface="Open Sans"/>
              </a:rPr>
              <a:t>Dögnü</a:t>
            </a:r>
            <a:r>
              <a:rPr lang="tr-TR" dirty="0">
                <a:solidFill>
                  <a:srgbClr val="444444"/>
                </a:solidFill>
                <a:latin typeface="Open Sans"/>
              </a:rPr>
              <a:t> içinde nesne </a:t>
            </a:r>
            <a:r>
              <a:rPr lang="tr-TR" dirty="0" err="1">
                <a:solidFill>
                  <a:srgbClr val="444444"/>
                </a:solidFill>
                <a:latin typeface="Open Sans"/>
              </a:rPr>
              <a:t>nesne</a:t>
            </a:r>
            <a:r>
              <a:rPr lang="tr-TR" dirty="0">
                <a:solidFill>
                  <a:srgbClr val="444444"/>
                </a:solidFill>
                <a:latin typeface="Open Sans"/>
              </a:rPr>
              <a:t> özelliklerine ulaşmak için kullanılır.  Eğer </a:t>
            </a:r>
            <a:r>
              <a:rPr lang="tr-TR" dirty="0" err="1">
                <a:solidFill>
                  <a:srgbClr val="CF4D35"/>
                </a:solidFill>
                <a:latin typeface="Open Sans"/>
              </a:rPr>
              <a:t>JavaScript</a:t>
            </a:r>
            <a:r>
              <a:rPr lang="tr-TR" dirty="0">
                <a:solidFill>
                  <a:srgbClr val="CF4D35"/>
                </a:solidFill>
                <a:latin typeface="Open Sans"/>
              </a:rPr>
              <a:t> nesne oluşturma</a:t>
            </a:r>
            <a:r>
              <a:rPr lang="tr-TR" dirty="0">
                <a:solidFill>
                  <a:srgbClr val="444444"/>
                </a:solidFill>
                <a:latin typeface="Open Sans"/>
              </a:rPr>
              <a:t> hakkında fazla bir fikriniz yoksa bu yazıyı anlamakta zorluk çekebilirsiniz. </a:t>
            </a:r>
            <a:r>
              <a:rPr lang="tr-TR" dirty="0" err="1">
                <a:solidFill>
                  <a:srgbClr val="444444"/>
                </a:solidFill>
                <a:latin typeface="Open Sans"/>
              </a:rPr>
              <a:t>JavaScriptte</a:t>
            </a:r>
            <a:r>
              <a:rPr lang="tr-TR" dirty="0">
                <a:solidFill>
                  <a:srgbClr val="444444"/>
                </a:solidFill>
                <a:latin typeface="Open Sans"/>
              </a:rPr>
              <a:t> nesneleri kavradığınızda bu deyimi </a:t>
            </a:r>
            <a:r>
              <a:rPr lang="tr-TR" dirty="0" err="1">
                <a:solidFill>
                  <a:srgbClr val="444444"/>
                </a:solidFill>
                <a:latin typeface="Open Sans"/>
              </a:rPr>
              <a:t>kullanamak</a:t>
            </a:r>
            <a:r>
              <a:rPr lang="tr-TR" dirty="0">
                <a:solidFill>
                  <a:srgbClr val="444444"/>
                </a:solidFill>
                <a:latin typeface="Open Sans"/>
              </a:rPr>
              <a:t> çok faydalı olacaktır.</a:t>
            </a:r>
            <a:endParaRPr lang="tr-TR" dirty="0"/>
          </a:p>
        </p:txBody>
      </p:sp>
    </p:spTree>
    <p:extLst>
      <p:ext uri="{BB962C8B-B14F-4D97-AF65-F5344CB8AC3E}">
        <p14:creationId xmlns:p14="http://schemas.microsoft.com/office/powerpoint/2010/main" val="24115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3E54-3A20-4A58-8582-660575F4386F}"/>
              </a:ext>
            </a:extLst>
          </p:cNvPr>
          <p:cNvSpPr>
            <a:spLocks noGrp="1"/>
          </p:cNvSpPr>
          <p:nvPr>
            <p:ph type="title"/>
          </p:nvPr>
        </p:nvSpPr>
        <p:spPr/>
        <p:txBody>
          <a:bodyPr>
            <a:normAutofit/>
          </a:bodyPr>
          <a:lstStyle/>
          <a:p>
            <a:r>
              <a:rPr lang="tr-TR" dirty="0" err="1"/>
              <a:t>JavaScript</a:t>
            </a:r>
            <a:r>
              <a:rPr lang="tr-TR" dirty="0"/>
              <a:t> </a:t>
            </a:r>
            <a:r>
              <a:rPr lang="tr-TR" dirty="0" err="1"/>
              <a:t>for</a:t>
            </a:r>
            <a:r>
              <a:rPr lang="tr-TR" dirty="0"/>
              <a:t> … of Kullanımı</a:t>
            </a:r>
          </a:p>
        </p:txBody>
      </p:sp>
      <p:sp>
        <p:nvSpPr>
          <p:cNvPr id="3" name="Content Placeholder 2">
            <a:extLst>
              <a:ext uri="{FF2B5EF4-FFF2-40B4-BE49-F238E27FC236}">
                <a16:creationId xmlns:a16="http://schemas.microsoft.com/office/drawing/2014/main" id="{3F54F23A-8387-4A32-BFB5-494E7C6C3B58}"/>
              </a:ext>
            </a:extLst>
          </p:cNvPr>
          <p:cNvSpPr>
            <a:spLocks noGrp="1"/>
          </p:cNvSpPr>
          <p:nvPr>
            <p:ph idx="1"/>
          </p:nvPr>
        </p:nvSpPr>
        <p:spPr/>
        <p:txBody>
          <a:bodyPr/>
          <a:lstStyle/>
          <a:p>
            <a:r>
              <a:rPr lang="tr-TR" dirty="0" err="1">
                <a:solidFill>
                  <a:srgbClr val="444444"/>
                </a:solidFill>
                <a:latin typeface="Open Sans"/>
              </a:rPr>
              <a:t>for</a:t>
            </a:r>
            <a:r>
              <a:rPr lang="tr-TR" dirty="0">
                <a:solidFill>
                  <a:srgbClr val="444444"/>
                </a:solidFill>
                <a:latin typeface="Open Sans"/>
              </a:rPr>
              <a:t> of deyimi tekrar eden (</a:t>
            </a:r>
            <a:r>
              <a:rPr lang="tr-TR" dirty="0" err="1">
                <a:solidFill>
                  <a:srgbClr val="FF0000"/>
                </a:solidFill>
                <a:latin typeface="Open Sans"/>
              </a:rPr>
              <a:t>iterable</a:t>
            </a:r>
            <a:r>
              <a:rPr lang="tr-TR" dirty="0">
                <a:solidFill>
                  <a:srgbClr val="444444"/>
                </a:solidFill>
                <a:latin typeface="Open Sans"/>
              </a:rPr>
              <a:t>) nesneler üzerinde hareket ederek nesnenin değerini okumak için kullanılan özel bir </a:t>
            </a:r>
            <a:r>
              <a:rPr lang="tr-TR" dirty="0" err="1">
                <a:solidFill>
                  <a:srgbClr val="444444"/>
                </a:solidFill>
                <a:latin typeface="Open Sans"/>
              </a:rPr>
              <a:t>javascript</a:t>
            </a:r>
            <a:r>
              <a:rPr lang="tr-TR" dirty="0">
                <a:solidFill>
                  <a:srgbClr val="444444"/>
                </a:solidFill>
                <a:latin typeface="Open Sans"/>
              </a:rPr>
              <a:t> deyimidir.  </a:t>
            </a:r>
            <a:r>
              <a:rPr lang="tr-TR" dirty="0" err="1">
                <a:solidFill>
                  <a:srgbClr val="444444"/>
                </a:solidFill>
                <a:latin typeface="Open Sans"/>
              </a:rPr>
              <a:t>Iterable</a:t>
            </a:r>
            <a:r>
              <a:rPr lang="tr-TR" dirty="0">
                <a:solidFill>
                  <a:srgbClr val="444444"/>
                </a:solidFill>
                <a:latin typeface="Open Sans"/>
              </a:rPr>
              <a:t> nesneler (</a:t>
            </a:r>
            <a:r>
              <a:rPr lang="tr-TR" dirty="0" err="1">
                <a:solidFill>
                  <a:srgbClr val="FF0000"/>
                </a:solidFill>
                <a:latin typeface="Open Sans"/>
              </a:rPr>
              <a:t>Array</a:t>
            </a:r>
            <a:r>
              <a:rPr lang="tr-TR" dirty="0">
                <a:solidFill>
                  <a:srgbClr val="FF0000"/>
                </a:solidFill>
                <a:latin typeface="Open Sans"/>
              </a:rPr>
              <a:t>, </a:t>
            </a:r>
            <a:r>
              <a:rPr lang="tr-TR" dirty="0" err="1">
                <a:solidFill>
                  <a:srgbClr val="FF0000"/>
                </a:solidFill>
                <a:latin typeface="Open Sans"/>
              </a:rPr>
              <a:t>Map</a:t>
            </a:r>
            <a:r>
              <a:rPr lang="tr-TR" dirty="0">
                <a:solidFill>
                  <a:srgbClr val="FF0000"/>
                </a:solidFill>
                <a:latin typeface="Open Sans"/>
              </a:rPr>
              <a:t>, Set, </a:t>
            </a:r>
            <a:r>
              <a:rPr lang="tr-TR" dirty="0" err="1">
                <a:solidFill>
                  <a:srgbClr val="FF0000"/>
                </a:solidFill>
                <a:latin typeface="Open Sans"/>
              </a:rPr>
              <a:t>String</a:t>
            </a:r>
            <a:r>
              <a:rPr lang="tr-TR" dirty="0">
                <a:solidFill>
                  <a:srgbClr val="FF0000"/>
                </a:solidFill>
                <a:latin typeface="Open Sans"/>
              </a:rPr>
              <a:t>, </a:t>
            </a:r>
            <a:r>
              <a:rPr lang="tr-TR" dirty="0" err="1">
                <a:solidFill>
                  <a:srgbClr val="FF0000"/>
                </a:solidFill>
                <a:latin typeface="Open Sans"/>
              </a:rPr>
              <a:t>TypedArray</a:t>
            </a:r>
            <a:r>
              <a:rPr lang="tr-TR" dirty="0">
                <a:solidFill>
                  <a:srgbClr val="FF0000"/>
                </a:solidFill>
                <a:latin typeface="Open Sans"/>
              </a:rPr>
              <a:t> ve nesne içindeki </a:t>
            </a:r>
            <a:r>
              <a:rPr lang="tr-TR" dirty="0" err="1">
                <a:solidFill>
                  <a:srgbClr val="FF0000"/>
                </a:solidFill>
                <a:latin typeface="Open Sans"/>
              </a:rPr>
              <a:t>yield</a:t>
            </a:r>
            <a:r>
              <a:rPr lang="tr-TR" dirty="0">
                <a:solidFill>
                  <a:srgbClr val="FF0000"/>
                </a:solidFill>
                <a:latin typeface="Open Sans"/>
              </a:rPr>
              <a:t> ile oluşturulan değişkenler vb.</a:t>
            </a:r>
            <a:r>
              <a:rPr lang="tr-TR" dirty="0">
                <a:solidFill>
                  <a:schemeClr val="tx1"/>
                </a:solidFill>
                <a:latin typeface="Open Sans"/>
              </a:rPr>
              <a:t>)</a:t>
            </a:r>
            <a:r>
              <a:rPr lang="tr-TR" dirty="0">
                <a:solidFill>
                  <a:srgbClr val="FF0000"/>
                </a:solidFill>
                <a:latin typeface="Open Sans"/>
              </a:rPr>
              <a:t> </a:t>
            </a:r>
            <a:r>
              <a:rPr lang="tr-TR" dirty="0">
                <a:solidFill>
                  <a:srgbClr val="444444"/>
                </a:solidFill>
                <a:latin typeface="Open Sans"/>
              </a:rPr>
              <a:t>üzerinde okumak yapmak için kullanılır. </a:t>
            </a:r>
            <a:r>
              <a:rPr lang="tr-TR" dirty="0" err="1">
                <a:solidFill>
                  <a:srgbClr val="444444"/>
                </a:solidFill>
                <a:latin typeface="Open Sans"/>
              </a:rPr>
              <a:t>For</a:t>
            </a:r>
            <a:r>
              <a:rPr lang="tr-TR" dirty="0">
                <a:solidFill>
                  <a:srgbClr val="444444"/>
                </a:solidFill>
                <a:latin typeface="Open Sans"/>
              </a:rPr>
              <a:t> of ES6 ile </a:t>
            </a:r>
            <a:r>
              <a:rPr lang="tr-TR" dirty="0" err="1">
                <a:solidFill>
                  <a:srgbClr val="444444"/>
                </a:solidFill>
                <a:latin typeface="Open Sans"/>
              </a:rPr>
              <a:t>javascript</a:t>
            </a:r>
            <a:r>
              <a:rPr lang="tr-TR" dirty="0">
                <a:solidFill>
                  <a:srgbClr val="444444"/>
                </a:solidFill>
                <a:latin typeface="Open Sans"/>
              </a:rPr>
              <a:t> içine dahil olmuş bir deyimdir. </a:t>
            </a:r>
            <a:r>
              <a:rPr lang="tr-TR" dirty="0" err="1">
                <a:solidFill>
                  <a:srgbClr val="444444"/>
                </a:solidFill>
                <a:latin typeface="Open Sans"/>
              </a:rPr>
              <a:t>For</a:t>
            </a:r>
            <a:r>
              <a:rPr lang="tr-TR" dirty="0">
                <a:solidFill>
                  <a:srgbClr val="444444"/>
                </a:solidFill>
                <a:latin typeface="Open Sans"/>
              </a:rPr>
              <a:t> in deyiminden farklı olarak </a:t>
            </a:r>
            <a:r>
              <a:rPr lang="tr-TR" dirty="0" err="1">
                <a:solidFill>
                  <a:srgbClr val="444444"/>
                </a:solidFill>
                <a:latin typeface="Open Sans"/>
              </a:rPr>
              <a:t>koleysiyonlar</a:t>
            </a:r>
            <a:r>
              <a:rPr lang="tr-TR" dirty="0">
                <a:solidFill>
                  <a:srgbClr val="444444"/>
                </a:solidFill>
                <a:latin typeface="Open Sans"/>
              </a:rPr>
              <a:t> üzerinde sadece okuma yapmaktadır.</a:t>
            </a:r>
            <a:endParaRPr lang="tr-TR" dirty="0"/>
          </a:p>
        </p:txBody>
      </p:sp>
    </p:spTree>
    <p:extLst>
      <p:ext uri="{BB962C8B-B14F-4D97-AF65-F5344CB8AC3E}">
        <p14:creationId xmlns:p14="http://schemas.microsoft.com/office/powerpoint/2010/main" val="372824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6BC9-68B6-4F12-8CC0-2BBF6D1875E5}"/>
              </a:ext>
            </a:extLst>
          </p:cNvPr>
          <p:cNvSpPr>
            <a:spLocks noGrp="1"/>
          </p:cNvSpPr>
          <p:nvPr>
            <p:ph type="title"/>
          </p:nvPr>
        </p:nvSpPr>
        <p:spPr/>
        <p:txBody>
          <a:bodyPr>
            <a:normAutofit/>
          </a:bodyPr>
          <a:lstStyle/>
          <a:p>
            <a:r>
              <a:rPr lang="tr-TR" b="1" dirty="0"/>
              <a:t>SHIFT VE UNSHIFT</a:t>
            </a:r>
            <a:endParaRPr lang="tr-TR" dirty="0"/>
          </a:p>
        </p:txBody>
      </p:sp>
      <p:sp>
        <p:nvSpPr>
          <p:cNvPr id="3" name="Content Placeholder 2">
            <a:extLst>
              <a:ext uri="{FF2B5EF4-FFF2-40B4-BE49-F238E27FC236}">
                <a16:creationId xmlns:a16="http://schemas.microsoft.com/office/drawing/2014/main" id="{C18EF96C-CB9D-4763-950A-BFE5E6FBA57B}"/>
              </a:ext>
            </a:extLst>
          </p:cNvPr>
          <p:cNvSpPr>
            <a:spLocks noGrp="1"/>
          </p:cNvSpPr>
          <p:nvPr>
            <p:ph idx="1"/>
          </p:nvPr>
        </p:nvSpPr>
        <p:spPr/>
        <p:txBody>
          <a:bodyPr>
            <a:normAutofit lnSpcReduction="10000"/>
          </a:bodyPr>
          <a:lstStyle/>
          <a:p>
            <a:pPr marL="0" indent="0">
              <a:buNone/>
            </a:pPr>
            <a:r>
              <a:rPr lang="tr-TR" b="1" dirty="0"/>
              <a:t>SHIFT </a:t>
            </a:r>
            <a:endParaRPr lang="tr-TR" dirty="0"/>
          </a:p>
          <a:p>
            <a:r>
              <a:rPr lang="tr-TR" dirty="0" err="1"/>
              <a:t>Shift</a:t>
            </a:r>
            <a:r>
              <a:rPr lang="tr-TR" dirty="0"/>
              <a:t> </a:t>
            </a:r>
            <a:r>
              <a:rPr lang="tr-TR" dirty="0" err="1"/>
              <a:t>fonskiyonu</a:t>
            </a:r>
            <a:r>
              <a:rPr lang="tr-TR" dirty="0"/>
              <a:t> diziye ait ilk elemanı </a:t>
            </a:r>
            <a:r>
              <a:rPr lang="tr-TR" dirty="0" err="1"/>
              <a:t>dönderir</a:t>
            </a:r>
            <a:r>
              <a:rPr lang="tr-TR" dirty="0"/>
              <a:t>. Yani indis numarası en küçük olan (0) eleman hangisi ise bu eleman dönecektir . Aşağıdaki örnek ile şimdi bunu deneyelim .</a:t>
            </a:r>
          </a:p>
          <a:p>
            <a:pPr marL="0" indent="0">
              <a:buNone/>
            </a:pPr>
            <a:r>
              <a:rPr lang="tr-TR" b="1" dirty="0"/>
              <a:t>UNSHIFT</a:t>
            </a:r>
            <a:endParaRPr lang="tr-TR" dirty="0"/>
          </a:p>
          <a:p>
            <a:r>
              <a:rPr lang="tr-TR" dirty="0" err="1"/>
              <a:t>Javascript</a:t>
            </a:r>
            <a:r>
              <a:rPr lang="tr-TR" dirty="0"/>
              <a:t> </a:t>
            </a:r>
            <a:r>
              <a:rPr lang="tr-TR" dirty="0" err="1"/>
              <a:t>unshift</a:t>
            </a:r>
            <a:r>
              <a:rPr lang="tr-TR" dirty="0"/>
              <a:t> fonksiyonu sepet dizisinin 0 indis numarasına yani ilk elemanı olacak şekilde yeni bir eleman ekler . Yani dizinin en başına yeni bir eleman eklemek istiyorsanız UNSHIFT kullanılabilir.</a:t>
            </a:r>
          </a:p>
          <a:p>
            <a:endParaRPr lang="tr-TR" dirty="0"/>
          </a:p>
        </p:txBody>
      </p:sp>
    </p:spTree>
    <p:extLst>
      <p:ext uri="{BB962C8B-B14F-4D97-AF65-F5344CB8AC3E}">
        <p14:creationId xmlns:p14="http://schemas.microsoft.com/office/powerpoint/2010/main" val="35383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3589-4611-4931-9F5D-9658CF24190D}"/>
              </a:ext>
            </a:extLst>
          </p:cNvPr>
          <p:cNvSpPr>
            <a:spLocks noGrp="1"/>
          </p:cNvSpPr>
          <p:nvPr>
            <p:ph type="title"/>
          </p:nvPr>
        </p:nvSpPr>
        <p:spPr>
          <a:xfrm>
            <a:off x="1295401" y="982132"/>
            <a:ext cx="9601196" cy="1043125"/>
          </a:xfrm>
        </p:spPr>
        <p:txBody>
          <a:bodyPr>
            <a:normAutofit fontScale="90000"/>
          </a:bodyPr>
          <a:lstStyle/>
          <a:p>
            <a:r>
              <a:rPr lang="tr-TR" b="1" dirty="0" err="1"/>
              <a:t>Javascript</a:t>
            </a:r>
            <a:r>
              <a:rPr lang="tr-TR" b="1" dirty="0"/>
              <a:t> pop() Metodu Kullanımı ve </a:t>
            </a:r>
            <a:r>
              <a:rPr lang="tr-TR" b="1" dirty="0" err="1"/>
              <a:t>Javascript</a:t>
            </a:r>
            <a:r>
              <a:rPr lang="tr-TR" b="1" dirty="0"/>
              <a:t> </a:t>
            </a:r>
            <a:r>
              <a:rPr lang="tr-TR" b="1" dirty="0" err="1"/>
              <a:t>push</a:t>
            </a:r>
            <a:r>
              <a:rPr lang="tr-TR" b="1" dirty="0"/>
              <a:t>() Metodu</a:t>
            </a:r>
            <a:endParaRPr lang="tr-TR" dirty="0"/>
          </a:p>
        </p:txBody>
      </p:sp>
      <p:sp>
        <p:nvSpPr>
          <p:cNvPr id="3" name="Content Placeholder 2">
            <a:extLst>
              <a:ext uri="{FF2B5EF4-FFF2-40B4-BE49-F238E27FC236}">
                <a16:creationId xmlns:a16="http://schemas.microsoft.com/office/drawing/2014/main" id="{1F3F5FBD-5810-4D40-B76D-0FFB8205B059}"/>
              </a:ext>
            </a:extLst>
          </p:cNvPr>
          <p:cNvSpPr>
            <a:spLocks noGrp="1"/>
          </p:cNvSpPr>
          <p:nvPr>
            <p:ph idx="1"/>
          </p:nvPr>
        </p:nvSpPr>
        <p:spPr/>
        <p:txBody>
          <a:bodyPr/>
          <a:lstStyle/>
          <a:p>
            <a:r>
              <a:rPr lang="tr-TR" b="1" dirty="0"/>
              <a:t>pop()</a:t>
            </a:r>
            <a:r>
              <a:rPr lang="tr-TR" dirty="0"/>
              <a:t> metodu dizinin son elemanını siler ve dizinin yapısını değiştirir. Aynı zamanda da diziden silinen elemanı döndürür.</a:t>
            </a:r>
          </a:p>
          <a:p>
            <a:endParaRPr lang="tr-TR" dirty="0"/>
          </a:p>
          <a:p>
            <a:r>
              <a:rPr lang="tr-TR" b="1" dirty="0" err="1">
                <a:solidFill>
                  <a:schemeClr val="tx1"/>
                </a:solidFill>
              </a:rPr>
              <a:t>Push</a:t>
            </a:r>
            <a:r>
              <a:rPr lang="tr-TR" b="1" dirty="0">
                <a:solidFill>
                  <a:schemeClr val="tx1"/>
                </a:solidFill>
              </a:rPr>
              <a:t>()</a:t>
            </a:r>
            <a:r>
              <a:rPr lang="tr-TR" b="1" dirty="0"/>
              <a:t> </a:t>
            </a:r>
            <a:r>
              <a:rPr lang="tr-TR" dirty="0"/>
              <a:t>metodu, dizinin sonuna yeni değerler eklemek için kullanılır. İşlem sonucunda ise, dizinin yeni uzunluğunu geriye döner.</a:t>
            </a:r>
          </a:p>
        </p:txBody>
      </p:sp>
    </p:spTree>
    <p:extLst>
      <p:ext uri="{BB962C8B-B14F-4D97-AF65-F5344CB8AC3E}">
        <p14:creationId xmlns:p14="http://schemas.microsoft.com/office/powerpoint/2010/main" val="348639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84E8-E741-4AE0-BD0F-3DC058278894}"/>
              </a:ext>
            </a:extLst>
          </p:cNvPr>
          <p:cNvSpPr>
            <a:spLocks noGrp="1"/>
          </p:cNvSpPr>
          <p:nvPr>
            <p:ph type="title"/>
          </p:nvPr>
        </p:nvSpPr>
        <p:spPr/>
        <p:txBody>
          <a:bodyPr>
            <a:normAutofit fontScale="90000"/>
          </a:bodyPr>
          <a:lstStyle/>
          <a:p>
            <a:r>
              <a:rPr lang="tr-TR" dirty="0"/>
              <a:t>mb-md-0 Nedir? </a:t>
            </a:r>
            <a:br>
              <a:rPr lang="tr-TR" dirty="0"/>
            </a:br>
            <a:endParaRPr lang="tr-TR" dirty="0"/>
          </a:p>
        </p:txBody>
      </p:sp>
      <p:pic>
        <p:nvPicPr>
          <p:cNvPr id="5" name="Content Placeholder 4">
            <a:extLst>
              <a:ext uri="{FF2B5EF4-FFF2-40B4-BE49-F238E27FC236}">
                <a16:creationId xmlns:a16="http://schemas.microsoft.com/office/drawing/2014/main" id="{F6CD4AAD-F705-4E06-93F0-07F6881B3F0C}"/>
              </a:ext>
            </a:extLst>
          </p:cNvPr>
          <p:cNvPicPr>
            <a:picLocks noGrp="1" noChangeAspect="1"/>
          </p:cNvPicPr>
          <p:nvPr>
            <p:ph idx="1"/>
          </p:nvPr>
        </p:nvPicPr>
        <p:blipFill>
          <a:blip r:embed="rId2"/>
          <a:stretch>
            <a:fillRect/>
          </a:stretch>
        </p:blipFill>
        <p:spPr>
          <a:xfrm>
            <a:off x="1192656" y="2381936"/>
            <a:ext cx="9601196" cy="3859171"/>
          </a:xfrm>
          <a:prstGeom prst="rect">
            <a:avLst/>
          </a:prstGeom>
        </p:spPr>
      </p:pic>
    </p:spTree>
    <p:extLst>
      <p:ext uri="{BB962C8B-B14F-4D97-AF65-F5344CB8AC3E}">
        <p14:creationId xmlns:p14="http://schemas.microsoft.com/office/powerpoint/2010/main" val="427023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461D-8D20-477A-ACF8-A65B1C059D64}"/>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39B117C4-4FAA-4164-95EF-9947553E5295}"/>
              </a:ext>
            </a:extLst>
          </p:cNvPr>
          <p:cNvSpPr>
            <a:spLocks noGrp="1"/>
          </p:cNvSpPr>
          <p:nvPr>
            <p:ph idx="1"/>
          </p:nvPr>
        </p:nvSpPr>
        <p:spPr/>
        <p:txBody>
          <a:bodyPr/>
          <a:lstStyle/>
          <a:p>
            <a:r>
              <a:rPr lang="tr-TR" sz="2800" dirty="0" err="1"/>
              <a:t>list-unstyled</a:t>
            </a:r>
            <a:r>
              <a:rPr lang="tr-TR" sz="2800" dirty="0"/>
              <a:t> sınıfı, liste öğelerindeki varsayılan liste stilini kaldırır.</a:t>
            </a:r>
            <a:endParaRPr lang="tr-TR" dirty="0"/>
          </a:p>
        </p:txBody>
      </p:sp>
      <p:pic>
        <p:nvPicPr>
          <p:cNvPr id="4" name="Picture 3">
            <a:extLst>
              <a:ext uri="{FF2B5EF4-FFF2-40B4-BE49-F238E27FC236}">
                <a16:creationId xmlns:a16="http://schemas.microsoft.com/office/drawing/2014/main" id="{B9F31667-FD4C-4BB8-A016-1A28D40BCAF7}"/>
              </a:ext>
            </a:extLst>
          </p:cNvPr>
          <p:cNvPicPr>
            <a:picLocks noChangeAspect="1"/>
          </p:cNvPicPr>
          <p:nvPr/>
        </p:nvPicPr>
        <p:blipFill>
          <a:blip r:embed="rId2"/>
          <a:stretch>
            <a:fillRect/>
          </a:stretch>
        </p:blipFill>
        <p:spPr>
          <a:xfrm>
            <a:off x="1237380" y="3294802"/>
            <a:ext cx="2167523" cy="2420738"/>
          </a:xfrm>
          <a:prstGeom prst="rect">
            <a:avLst/>
          </a:prstGeom>
        </p:spPr>
      </p:pic>
      <p:pic>
        <p:nvPicPr>
          <p:cNvPr id="6" name="Picture 5">
            <a:extLst>
              <a:ext uri="{FF2B5EF4-FFF2-40B4-BE49-F238E27FC236}">
                <a16:creationId xmlns:a16="http://schemas.microsoft.com/office/drawing/2014/main" id="{E4D08A7C-7B1B-46A9-B0EA-AFECB00D5B9A}"/>
              </a:ext>
            </a:extLst>
          </p:cNvPr>
          <p:cNvPicPr>
            <a:picLocks noChangeAspect="1"/>
          </p:cNvPicPr>
          <p:nvPr/>
        </p:nvPicPr>
        <p:blipFill>
          <a:blip r:embed="rId3"/>
          <a:stretch>
            <a:fillRect/>
          </a:stretch>
        </p:blipFill>
        <p:spPr>
          <a:xfrm>
            <a:off x="4312243" y="3429000"/>
            <a:ext cx="3029590" cy="2349997"/>
          </a:xfrm>
          <a:prstGeom prst="rect">
            <a:avLst/>
          </a:prstGeom>
        </p:spPr>
      </p:pic>
      <p:sp>
        <p:nvSpPr>
          <p:cNvPr id="7" name="Arrow: Right 6">
            <a:extLst>
              <a:ext uri="{FF2B5EF4-FFF2-40B4-BE49-F238E27FC236}">
                <a16:creationId xmlns:a16="http://schemas.microsoft.com/office/drawing/2014/main" id="{A9D366DC-0037-4270-A480-2BDDF6640D79}"/>
              </a:ext>
            </a:extLst>
          </p:cNvPr>
          <p:cNvSpPr/>
          <p:nvPr/>
        </p:nvSpPr>
        <p:spPr>
          <a:xfrm>
            <a:off x="3346882" y="4216400"/>
            <a:ext cx="914400"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rrow: Right 7">
            <a:extLst>
              <a:ext uri="{FF2B5EF4-FFF2-40B4-BE49-F238E27FC236}">
                <a16:creationId xmlns:a16="http://schemas.microsoft.com/office/drawing/2014/main" id="{B1527C67-D637-40D2-B178-4FAAB242DD6C}"/>
              </a:ext>
            </a:extLst>
          </p:cNvPr>
          <p:cNvSpPr/>
          <p:nvPr/>
        </p:nvSpPr>
        <p:spPr>
          <a:xfrm>
            <a:off x="7617041" y="4216400"/>
            <a:ext cx="781235"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Picture 8">
            <a:extLst>
              <a:ext uri="{FF2B5EF4-FFF2-40B4-BE49-F238E27FC236}">
                <a16:creationId xmlns:a16="http://schemas.microsoft.com/office/drawing/2014/main" id="{84538D36-B3CD-4F80-90EF-882ED02631C1}"/>
              </a:ext>
            </a:extLst>
          </p:cNvPr>
          <p:cNvPicPr>
            <a:picLocks noChangeAspect="1"/>
          </p:cNvPicPr>
          <p:nvPr/>
        </p:nvPicPr>
        <p:blipFill>
          <a:blip r:embed="rId4"/>
          <a:stretch>
            <a:fillRect/>
          </a:stretch>
        </p:blipFill>
        <p:spPr>
          <a:xfrm>
            <a:off x="8601658" y="3383539"/>
            <a:ext cx="2091557" cy="2395458"/>
          </a:xfrm>
          <a:prstGeom prst="rect">
            <a:avLst/>
          </a:prstGeom>
        </p:spPr>
      </p:pic>
    </p:spTree>
    <p:extLst>
      <p:ext uri="{BB962C8B-B14F-4D97-AF65-F5344CB8AC3E}">
        <p14:creationId xmlns:p14="http://schemas.microsoft.com/office/powerpoint/2010/main" val="139337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C43D-C1D0-434B-871C-9794EAF088C1}"/>
              </a:ext>
            </a:extLst>
          </p:cNvPr>
          <p:cNvSpPr>
            <a:spLocks noGrp="1"/>
          </p:cNvSpPr>
          <p:nvPr>
            <p:ph type="title"/>
          </p:nvPr>
        </p:nvSpPr>
        <p:spPr/>
        <p:txBody>
          <a:bodyPr/>
          <a:lstStyle/>
          <a:p>
            <a:r>
              <a:rPr lang="tr-TR" dirty="0"/>
              <a:t>STACK VE HEAP MEMORY</a:t>
            </a:r>
          </a:p>
        </p:txBody>
      </p:sp>
      <p:sp>
        <p:nvSpPr>
          <p:cNvPr id="3" name="Content Placeholder 2">
            <a:extLst>
              <a:ext uri="{FF2B5EF4-FFF2-40B4-BE49-F238E27FC236}">
                <a16:creationId xmlns:a16="http://schemas.microsoft.com/office/drawing/2014/main" id="{16DDB825-84E4-49CD-84BA-9AF639FCF74F}"/>
              </a:ext>
            </a:extLst>
          </p:cNvPr>
          <p:cNvSpPr>
            <a:spLocks noGrp="1"/>
          </p:cNvSpPr>
          <p:nvPr>
            <p:ph idx="1"/>
          </p:nvPr>
        </p:nvSpPr>
        <p:spPr>
          <a:xfrm>
            <a:off x="1295402" y="2449497"/>
            <a:ext cx="9601196" cy="3318936"/>
          </a:xfrm>
        </p:spPr>
        <p:txBody>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demiştik.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p:txBody>
      </p:sp>
      <p:pic>
        <p:nvPicPr>
          <p:cNvPr id="1028" name="Picture 4" descr="Stack ve Heap ">
            <a:extLst>
              <a:ext uri="{FF2B5EF4-FFF2-40B4-BE49-F238E27FC236}">
                <a16:creationId xmlns:a16="http://schemas.microsoft.com/office/drawing/2014/main" id="{E4687755-4EA4-45FF-A8C2-04AECCB80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725" y="4731798"/>
            <a:ext cx="6133275" cy="212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7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5AF9-2A3D-42DB-8974-FC0B08FD5BE8}"/>
              </a:ext>
            </a:extLst>
          </p:cNvPr>
          <p:cNvSpPr>
            <a:spLocks noGrp="1"/>
          </p:cNvSpPr>
          <p:nvPr>
            <p:ph type="title"/>
          </p:nvPr>
        </p:nvSpPr>
        <p:spPr/>
        <p:txBody>
          <a:bodyPr/>
          <a:lstStyle/>
          <a:p>
            <a:r>
              <a:rPr lang="tr-TR" b="1" dirty="0"/>
              <a:t>ASCII</a:t>
            </a:r>
            <a:endParaRPr lang="tr-TR" dirty="0"/>
          </a:p>
        </p:txBody>
      </p:sp>
      <p:sp>
        <p:nvSpPr>
          <p:cNvPr id="3" name="Content Placeholder 2">
            <a:extLst>
              <a:ext uri="{FF2B5EF4-FFF2-40B4-BE49-F238E27FC236}">
                <a16:creationId xmlns:a16="http://schemas.microsoft.com/office/drawing/2014/main" id="{31773458-03E0-46E6-BDD1-83A054E836A9}"/>
              </a:ext>
            </a:extLst>
          </p:cNvPr>
          <p:cNvSpPr>
            <a:spLocks noGrp="1"/>
          </p:cNvSpPr>
          <p:nvPr>
            <p:ph idx="1"/>
          </p:nvPr>
        </p:nvSpPr>
        <p:spPr/>
        <p:txBody>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2410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E86C-06E3-4447-A77F-B6F15C4A3C12}"/>
              </a:ext>
            </a:extLst>
          </p:cNvPr>
          <p:cNvSpPr>
            <a:spLocks noGrp="1"/>
          </p:cNvSpPr>
          <p:nvPr>
            <p:ph type="title"/>
          </p:nvPr>
        </p:nvSpPr>
        <p:spPr/>
        <p:txBody>
          <a:bodyPr/>
          <a:lstStyle/>
          <a:p>
            <a:r>
              <a:rPr lang="tr-TR" dirty="0"/>
              <a:t>UNICODE</a:t>
            </a:r>
          </a:p>
        </p:txBody>
      </p:sp>
      <p:sp>
        <p:nvSpPr>
          <p:cNvPr id="3" name="Content Placeholder 2">
            <a:extLst>
              <a:ext uri="{FF2B5EF4-FFF2-40B4-BE49-F238E27FC236}">
                <a16:creationId xmlns:a16="http://schemas.microsoft.com/office/drawing/2014/main" id="{3004641C-A7A5-4DCF-AB4D-38BA60F69A40}"/>
              </a:ext>
            </a:extLst>
          </p:cNvPr>
          <p:cNvSpPr>
            <a:spLocks noGrp="1"/>
          </p:cNvSpPr>
          <p:nvPr>
            <p:ph idx="1"/>
          </p:nvPr>
        </p:nvSpPr>
        <p:spPr/>
        <p:txBody>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39137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B33-2DA4-4F3A-8004-4E519BD35A10}"/>
              </a:ext>
            </a:extLst>
          </p:cNvPr>
          <p:cNvSpPr>
            <a:spLocks noGrp="1"/>
          </p:cNvSpPr>
          <p:nvPr>
            <p:ph type="title"/>
          </p:nvPr>
        </p:nvSpPr>
        <p:spPr/>
        <p:txBody>
          <a:bodyPr>
            <a:normAutofit/>
          </a:bodyPr>
          <a:lstStyle/>
          <a:p>
            <a:r>
              <a:rPr lang="tr-TR" b="1" dirty="0"/>
              <a:t>Unicode ve ASCII Başlıca Farklar</a:t>
            </a:r>
            <a:endParaRPr lang="tr-TR" dirty="0"/>
          </a:p>
        </p:txBody>
      </p:sp>
      <p:sp>
        <p:nvSpPr>
          <p:cNvPr id="3" name="Content Placeholder 2">
            <a:extLst>
              <a:ext uri="{FF2B5EF4-FFF2-40B4-BE49-F238E27FC236}">
                <a16:creationId xmlns:a16="http://schemas.microsoft.com/office/drawing/2014/main" id="{F0321198-31B9-427D-AF31-1B97D6BE23E8}"/>
              </a:ext>
            </a:extLst>
          </p:cNvPr>
          <p:cNvSpPr>
            <a:spLocks noGrp="1"/>
          </p:cNvSpPr>
          <p:nvPr>
            <p:ph idx="1"/>
          </p:nvPr>
        </p:nvSpPr>
        <p:spPr/>
        <p:txBody>
          <a:bodyPr>
            <a:normAutofit fontScale="62500" lnSpcReduction="20000"/>
          </a:bodyPr>
          <a:lstStyle/>
          <a:p>
            <a:r>
              <a:rPr lang="tr-TR" b="1" dirty="0"/>
              <a:t>ASCII </a:t>
            </a:r>
            <a:r>
              <a:rPr lang="tr-TR" dirty="0"/>
              <a:t>Latin alfabesi üzerine kurulu 7 bitlik bir karakter kümesidir,</a:t>
            </a:r>
          </a:p>
          <a:p>
            <a:r>
              <a:rPr lang="tr-TR" dirty="0"/>
              <a:t>ASCII, 1963 yılında ANSI tarafından standart olarak kullanıma sunulmuştur.</a:t>
            </a:r>
          </a:p>
          <a:p>
            <a:r>
              <a:rPr lang="tr-TR" b="1" dirty="0"/>
              <a:t>Unicode</a:t>
            </a:r>
            <a:r>
              <a:rPr lang="tr-TR" dirty="0"/>
              <a:t>, Unicode </a:t>
            </a:r>
            <a:r>
              <a:rPr lang="tr-TR" dirty="0" err="1"/>
              <a:t>Consortium</a:t>
            </a:r>
            <a:r>
              <a:rPr lang="tr-TR" dirty="0"/>
              <a:t> organizasyonu tarafından geliştirilen ve her karaktere bir sayı değeri karşılığı atayan bir standarttır.</a:t>
            </a:r>
          </a:p>
          <a:p>
            <a:r>
              <a:rPr lang="tr-TR" dirty="0" err="1"/>
              <a:t>Unicodeun</a:t>
            </a:r>
            <a:r>
              <a:rPr lang="tr-TR" dirty="0"/>
              <a:t>  amacı farklı karakter kodlama sistemlerinin birbiriyle tutarlı çalışmasını ve dünyadaki tüm yazım sistemlerinden metinlerin bilgisayar ortamında tek bir standart altında temsil edilebilmesini sağlamaktır.</a:t>
            </a:r>
          </a:p>
          <a:p>
            <a:r>
              <a:rPr lang="tr-TR" dirty="0"/>
              <a:t>Unicode’un Haziran 2014 tarihi itibarıyla standardın en son sürümü Unicode 7.0’dır.</a:t>
            </a:r>
          </a:p>
          <a:p>
            <a:r>
              <a:rPr lang="tr-TR" dirty="0"/>
              <a:t>UTF-8 ve UTF-16 Unicode karakter kodlamalarından </a:t>
            </a:r>
            <a:r>
              <a:rPr lang="tr-TR" dirty="0" err="1"/>
              <a:t>dır</a:t>
            </a:r>
            <a:r>
              <a:rPr lang="tr-TR" dirty="0"/>
              <a:t>,</a:t>
            </a:r>
          </a:p>
          <a:p>
            <a:r>
              <a:rPr lang="tr-TR" dirty="0"/>
              <a:t>ASCII’de 33 tane basılmayan kontrol karakteri ve 95 tane basılan karakter bulunur</a:t>
            </a:r>
          </a:p>
          <a:p>
            <a:r>
              <a:rPr lang="tr-TR" dirty="0" err="1"/>
              <a:t>Unicodeun</a:t>
            </a:r>
            <a:r>
              <a:rPr lang="tr-TR" dirty="0"/>
              <a:t> standartlaştırılmış iken ASCII standartlaştırılmamıştır,</a:t>
            </a:r>
          </a:p>
          <a:p>
            <a:r>
              <a:rPr lang="tr-TR" dirty="0"/>
              <a:t>Unicode dünyanın en çok kullanılan dilleri temsil ederken, ASCII daha az temsil eder,</a:t>
            </a:r>
          </a:p>
          <a:p>
            <a:endParaRPr lang="tr-TR" dirty="0"/>
          </a:p>
        </p:txBody>
      </p:sp>
    </p:spTree>
    <p:extLst>
      <p:ext uri="{BB962C8B-B14F-4D97-AF65-F5344CB8AC3E}">
        <p14:creationId xmlns:p14="http://schemas.microsoft.com/office/powerpoint/2010/main" val="19083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289B-75F9-47AE-A88C-2D5AC490B95B}"/>
              </a:ext>
            </a:extLst>
          </p:cNvPr>
          <p:cNvSpPr>
            <a:spLocks noGrp="1"/>
          </p:cNvSpPr>
          <p:nvPr>
            <p:ph type="title"/>
          </p:nvPr>
        </p:nvSpPr>
        <p:spPr/>
        <p:txBody>
          <a:bodyPr>
            <a:normAutofit/>
          </a:bodyPr>
          <a:lstStyle/>
          <a:p>
            <a:r>
              <a:rPr lang="tr-TR" b="1" dirty="0"/>
              <a:t>Framework nedir?</a:t>
            </a:r>
            <a:endParaRPr lang="tr-TR" dirty="0"/>
          </a:p>
        </p:txBody>
      </p:sp>
      <p:sp>
        <p:nvSpPr>
          <p:cNvPr id="3" name="Content Placeholder 2">
            <a:extLst>
              <a:ext uri="{FF2B5EF4-FFF2-40B4-BE49-F238E27FC236}">
                <a16:creationId xmlns:a16="http://schemas.microsoft.com/office/drawing/2014/main" id="{CE9F2EF2-69C4-4C24-8E40-C0BA84E212EA}"/>
              </a:ext>
            </a:extLst>
          </p:cNvPr>
          <p:cNvSpPr>
            <a:spLocks noGrp="1"/>
          </p:cNvSpPr>
          <p:nvPr>
            <p:ph idx="1"/>
          </p:nvPr>
        </p:nvSpPr>
        <p:spPr>
          <a:xfrm>
            <a:off x="1193678" y="2565647"/>
            <a:ext cx="9804644" cy="3310221"/>
          </a:xfrm>
        </p:spPr>
        <p:txBody>
          <a:bodyPr>
            <a:normAutofit fontScale="85000" lnSpcReduction="10000"/>
          </a:bodyPr>
          <a:lstStyle/>
          <a:p>
            <a:r>
              <a:rPr lang="tr-TR" dirty="0"/>
              <a:t>Dilimize çerçeve olarak çevirebileceğimiz </a:t>
            </a:r>
            <a:r>
              <a:rPr lang="tr-TR" dirty="0" err="1"/>
              <a:t>framework</a:t>
            </a:r>
            <a:r>
              <a:rPr lang="tr-TR" dirty="0"/>
              <a:t>; yazılım ya da uygulama geliştirmek için deneyimli mühendisler ve yazılımcılar tarafından geliştirilen, optimize edilen ve test edilerek kullanıma sunulan bir yazılımdır. Geliştiricilere ufak detaylarla uğraşmadan alanlarında ustalıklarını konuşturacakları bir çerçeve çizdiği için çok yönlüdür, güvenilirdir ve verimlidir.</a:t>
            </a:r>
          </a:p>
          <a:p>
            <a:endParaRPr lang="tr-TR" dirty="0"/>
          </a:p>
          <a:p>
            <a:r>
              <a:rPr lang="tr-TR" dirty="0"/>
              <a:t>Geliştiriciler, hangi alanda bir uygulama ya da yazılım geliştirdiklerine bağlı olarak farklı </a:t>
            </a:r>
            <a:r>
              <a:rPr lang="tr-TR" dirty="0" err="1"/>
              <a:t>framework</a:t>
            </a:r>
            <a:r>
              <a:rPr lang="tr-TR" dirty="0"/>
              <a:t> çerçevelerinden birini tercih edebilirler. Herhangi bir </a:t>
            </a:r>
            <a:r>
              <a:rPr lang="tr-TR" dirty="0" err="1"/>
              <a:t>framework</a:t>
            </a:r>
            <a:r>
              <a:rPr lang="tr-TR" dirty="0"/>
              <a:t>, geliştiricilere bazı temel düzenlemelerin olduğu bir alan sunar. Geliştirici, bu alan üzerinde çalışmaya başladığı için işin en büyük yükünden daha başlamadan kurtulmuş olur.</a:t>
            </a:r>
          </a:p>
        </p:txBody>
      </p:sp>
    </p:spTree>
    <p:extLst>
      <p:ext uri="{BB962C8B-B14F-4D97-AF65-F5344CB8AC3E}">
        <p14:creationId xmlns:p14="http://schemas.microsoft.com/office/powerpoint/2010/main" val="109333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BDA4-2D0F-40BF-ACDB-896CFE49FCDA}"/>
              </a:ext>
            </a:extLst>
          </p:cNvPr>
          <p:cNvSpPr>
            <a:spLocks noGrp="1"/>
          </p:cNvSpPr>
          <p:nvPr>
            <p:ph type="title"/>
          </p:nvPr>
        </p:nvSpPr>
        <p:spPr/>
        <p:txBody>
          <a:bodyPr/>
          <a:lstStyle/>
          <a:p>
            <a:r>
              <a:rPr lang="tr-TR" dirty="0"/>
              <a:t>Software Library</a:t>
            </a:r>
          </a:p>
        </p:txBody>
      </p:sp>
      <p:sp>
        <p:nvSpPr>
          <p:cNvPr id="3" name="Content Placeholder 2">
            <a:extLst>
              <a:ext uri="{FF2B5EF4-FFF2-40B4-BE49-F238E27FC236}">
                <a16:creationId xmlns:a16="http://schemas.microsoft.com/office/drawing/2014/main" id="{EB554C72-10AF-4F3F-96DE-1FB319791A89}"/>
              </a:ext>
            </a:extLst>
          </p:cNvPr>
          <p:cNvSpPr>
            <a:spLocks noGrp="1"/>
          </p:cNvSpPr>
          <p:nvPr>
            <p:ph idx="1"/>
          </p:nvPr>
        </p:nvSpPr>
        <p:spPr/>
        <p:txBody>
          <a:bodyPr>
            <a:normAutofit fontScale="77500" lnSpcReduction="20000"/>
          </a:bodyPr>
          <a:lstStyle/>
          <a:p>
            <a:r>
              <a:rPr lang="tr-TR" dirty="0"/>
              <a:t>Yazılım geliştiricilerinin program geliştirirken kullandıkları bir tür program kodları ve veriler takımıdır. Yazılım kütüphaneleri, yazılımcılar ve programlama dilinin derleyicilerine çalıştırılabilir programlar geliştirme konusunda yardımcı olurlar. Yazılım kütüphaneleri içinde genellikle önceden hazırlanmış kodlar, sınıflar, prosedürler, betikler, konfigürasyon verilerini içerir.</a:t>
            </a:r>
          </a:p>
          <a:p>
            <a:r>
              <a:rPr lang="tr-TR" dirty="0"/>
              <a:t>Bir geliştirici yazılım geliştirirken yazılımını daha işlevsel hale getirmek veya çeşitli fonksiyonlar kazandırmak için yazılım kütüphanelerinden faydalanır. Yazılım kütüphaneleri yazılımcıların iş yükünü hafifletir ve aynı kodu tekrar yazmalarına gerek kalmadan onlara hazır bir kalıp sunar. Basit bir örnekle açıklamamız gerekirse; bir geliştirici matematikle ilgili bir yazılım geliştirdiğinde bu yazılıma karmaşık matematik işlemlerini yaptırması için ayrı ayrı modüller yazmak zorunda kalacaktır. Bu kodları yazmaya uğraşmak yerine yazılım kütüphanesindeki bir matematik modülünü alıp bu modülü doğrudan kendi yazılımına ilave edebilir.</a:t>
            </a:r>
          </a:p>
        </p:txBody>
      </p:sp>
    </p:spTree>
    <p:extLst>
      <p:ext uri="{BB962C8B-B14F-4D97-AF65-F5344CB8AC3E}">
        <p14:creationId xmlns:p14="http://schemas.microsoft.com/office/powerpoint/2010/main" val="23145075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250</TotalTime>
  <Words>1322</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Open Sans</vt:lpstr>
      <vt:lpstr>Organic</vt:lpstr>
      <vt:lpstr>EMRE YILDIZ</vt:lpstr>
      <vt:lpstr>mb-md-0 Nedir?  </vt:lpstr>
      <vt:lpstr>list-unstyled nedir?</vt:lpstr>
      <vt:lpstr>STACK VE HEAP MEMORY</vt:lpstr>
      <vt:lpstr>ASCII</vt:lpstr>
      <vt:lpstr>UNICODE</vt:lpstr>
      <vt:lpstr>Unicode ve ASCII Başlıca Farklar</vt:lpstr>
      <vt:lpstr>Framework nedir?</vt:lpstr>
      <vt:lpstr>Software Library</vt:lpstr>
      <vt:lpstr>JDK / SDK</vt:lpstr>
      <vt:lpstr>Fast-Forward Merge</vt:lpstr>
      <vt:lpstr>Rebase</vt:lpstr>
      <vt:lpstr>JSON Nedir?</vt:lpstr>
      <vt:lpstr>ödev</vt:lpstr>
      <vt:lpstr>Callback Function</vt:lpstr>
      <vt:lpstr>JavaScript: for-in Kullanımı</vt:lpstr>
      <vt:lpstr>JavaScript for … of Kullanımı</vt:lpstr>
      <vt:lpstr>SHIFT VE UNSHIFT</vt:lpstr>
      <vt:lpstr>Javascript pop() Metodu Kullanımı ve Javascript push() Metodu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EMRE YILDIZ</dc:title>
  <dc:creator>EMRE YILDIZ</dc:creator>
  <cp:lastModifiedBy>EMRE YILDIZ</cp:lastModifiedBy>
  <cp:revision>8</cp:revision>
  <dcterms:created xsi:type="dcterms:W3CDTF">2022-06-02T15:57:32Z</dcterms:created>
  <dcterms:modified xsi:type="dcterms:W3CDTF">2022-06-03T12:47:28Z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a2d84e25-2cb2-47c3-bc88-7a9b8154f536</vt:lpwstr>
  </property>
  <property fmtid="{D5CDD505-2E9C-101B-9397-08002B2CF9AE}" pid="3" name="TURKCELLCLASSIFICATION">
    <vt:lpwstr>TURKCELL DAHİLİ</vt:lpwstr>
  </property>
</Properties>
</file>