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64" r:id="rId2"/>
    <p:sldId id="261" r:id="rId3"/>
    <p:sldId id="257" r:id="rId4"/>
    <p:sldId id="258" r:id="rId5"/>
    <p:sldId id="260" r:id="rId6"/>
    <p:sldId id="259" r:id="rId7"/>
    <p:sldId id="262" r:id="rId8"/>
    <p:sldId id="265" r:id="rId9"/>
    <p:sldId id="272" r:id="rId10"/>
    <p:sldId id="273" r:id="rId11"/>
    <p:sldId id="277" r:id="rId12"/>
    <p:sldId id="274" r:id="rId13"/>
    <p:sldId id="278" r:id="rId14"/>
    <p:sldId id="275" r:id="rId15"/>
    <p:sldId id="276" r:id="rId16"/>
    <p:sldId id="266" r:id="rId17"/>
    <p:sldId id="267" r:id="rId18"/>
    <p:sldId id="268" r:id="rId19"/>
    <p:sldId id="269" r:id="rId20"/>
    <p:sldId id="270" r:id="rId21"/>
    <p:sldId id="271" r:id="rId22"/>
    <p:sldId id="279" r:id="rId23"/>
    <p:sldId id="280" r:id="rId24"/>
    <p:sldId id="281" r:id="rId25"/>
    <p:sldId id="282" r:id="rId26"/>
    <p:sldId id="283" r:id="rId27"/>
    <p:sldId id="284" r:id="rId28"/>
    <p:sldId id="285" r:id="rId29"/>
    <p:sldId id="286" r:id="rId30"/>
    <p:sldId id="287" r:id="rId31"/>
    <p:sldId id="288" r:id="rId32"/>
    <p:sldId id="291" r:id="rId33"/>
    <p:sldId id="292" r:id="rId34"/>
    <p:sldId id="290" r:id="rId35"/>
    <p:sldId id="293" r:id="rId36"/>
    <p:sldId id="294" r:id="rId37"/>
    <p:sldId id="295" r:id="rId38"/>
    <p:sldId id="296" r:id="rId39"/>
    <p:sldId id="297" r:id="rId40"/>
    <p:sldId id="299" r:id="rId41"/>
    <p:sldId id="298" r:id="rId42"/>
    <p:sldId id="300" r:id="rId43"/>
    <p:sldId id="301" r:id="rId44"/>
    <p:sldId id="304" r:id="rId45"/>
    <p:sldId id="302" r:id="rId46"/>
    <p:sldId id="303" r:id="rId47"/>
    <p:sldId id="305" r:id="rId48"/>
    <p:sldId id="306" r:id="rId49"/>
    <p:sldId id="307" r:id="rId50"/>
    <p:sldId id="308" r:id="rId51"/>
    <p:sldId id="309" r:id="rId52"/>
    <p:sldId id="310" r:id="rId53"/>
    <p:sldId id="316" r:id="rId54"/>
    <p:sldId id="315" r:id="rId55"/>
    <p:sldId id="317" r:id="rId56"/>
    <p:sldId id="318" r:id="rId57"/>
    <p:sldId id="319" r:id="rId58"/>
    <p:sldId id="320" r:id="rId59"/>
    <p:sldId id="321" r:id="rId60"/>
    <p:sldId id="322" r:id="rId61"/>
    <p:sldId id="313" r:id="rId62"/>
    <p:sldId id="323" r:id="rId63"/>
    <p:sldId id="324" r:id="rId64"/>
    <p:sldId id="325"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ödev/23.05.2022" id="{89CBB1EA-B78A-433B-A769-7EACCC4462AD}">
          <p14:sldIdLst>
            <p14:sldId id="264"/>
            <p14:sldId id="261"/>
            <p14:sldId id="257"/>
            <p14:sldId id="258"/>
            <p14:sldId id="260"/>
            <p14:sldId id="259"/>
            <p14:sldId id="262"/>
          </p14:sldIdLst>
        </p14:section>
        <p14:section name="2.ödev/24.05.2022" id="{21A00A58-25DA-4558-B57F-BFED7BE69378}">
          <p14:sldIdLst>
            <p14:sldId id="265"/>
            <p14:sldId id="272"/>
            <p14:sldId id="273"/>
            <p14:sldId id="277"/>
            <p14:sldId id="274"/>
            <p14:sldId id="278"/>
            <p14:sldId id="275"/>
            <p14:sldId id="276"/>
            <p14:sldId id="266"/>
            <p14:sldId id="267"/>
            <p14:sldId id="268"/>
            <p14:sldId id="269"/>
            <p14:sldId id="270"/>
            <p14:sldId id="271"/>
          </p14:sldIdLst>
        </p14:section>
        <p14:section name="3. ödev/25.05.2022" id="{139EED04-08BA-4C94-AC65-AEF4516B9518}">
          <p14:sldIdLst>
            <p14:sldId id="279"/>
            <p14:sldId id="280"/>
            <p14:sldId id="281"/>
            <p14:sldId id="282"/>
            <p14:sldId id="283"/>
            <p14:sldId id="284"/>
            <p14:sldId id="285"/>
            <p14:sldId id="286"/>
            <p14:sldId id="287"/>
          </p14:sldIdLst>
        </p14:section>
        <p14:section name="4. ödev - 5. ödev/26.05.2022-27.05.2022" id="{4BA56726-B2A7-408C-9B3C-A4B6F7554816}">
          <p14:sldIdLst>
            <p14:sldId id="288"/>
            <p14:sldId id="291"/>
            <p14:sldId id="292"/>
            <p14:sldId id="290"/>
          </p14:sldIdLst>
        </p14:section>
        <p14:section name="1.ödev/30.05.2022" id="{42695D82-C7B6-43E4-B00F-09A72379D494}">
          <p14:sldIdLst>
            <p14:sldId id="293"/>
            <p14:sldId id="294"/>
            <p14:sldId id="295"/>
            <p14:sldId id="296"/>
            <p14:sldId id="297"/>
            <p14:sldId id="299"/>
            <p14:sldId id="298"/>
            <p14:sldId id="300"/>
          </p14:sldIdLst>
        </p14:section>
        <p14:section name="2.ödev/31.05.2022" id="{3003FC02-CE6A-4F78-AEBC-E0978DAC717E}">
          <p14:sldIdLst>
            <p14:sldId id="301"/>
            <p14:sldId id="304"/>
            <p14:sldId id="302"/>
            <p14:sldId id="303"/>
            <p14:sldId id="305"/>
          </p14:sldIdLst>
        </p14:section>
        <p14:section name="3.ödev/01.06.2022" id="{613503EB-30C7-4F7C-980B-CF64F4075D53}">
          <p14:sldIdLst>
            <p14:sldId id="306"/>
            <p14:sldId id="307"/>
            <p14:sldId id="308"/>
            <p14:sldId id="309"/>
          </p14:sldIdLst>
        </p14:section>
        <p14:section name="4.ödev/02.06.2022" id="{E01B4345-A0C8-4B77-BF65-9C20160D5D79}">
          <p14:sldIdLst>
            <p14:sldId id="310"/>
            <p14:sldId id="316"/>
            <p14:sldId id="315"/>
            <p14:sldId id="317"/>
            <p14:sldId id="318"/>
            <p14:sldId id="319"/>
            <p14:sldId id="320"/>
            <p14:sldId id="321"/>
            <p14:sldId id="322"/>
            <p14:sldId id="313"/>
          </p14:sldIdLst>
        </p14:section>
        <p14:section name="5.ödev/03.06.2022" id="{C7A5C4A7-C6EB-4C2D-8516-A29D5DFF88F3}">
          <p14:sldIdLst>
            <p14:sldId id="323"/>
            <p14:sldId id="324"/>
            <p14:sldId id="32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5.06.2022</a:t>
            </a:fld>
            <a:endParaRPr lang="tr-T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903F3663-6ADF-42FF-B138-45371E966C50}"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6595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5.06.2022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6549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5.06.2022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668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5.06.2022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8968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1B3F11-318B-4243-9994-399E92B1F9E2}" type="datetimeFigureOut">
              <a:rPr lang="tr-TR" smtClean="0"/>
              <a:t>5.06.2022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1428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1B3F11-318B-4243-9994-399E92B1F9E2}" type="datetimeFigureOut">
              <a:rPr lang="tr-TR" smtClean="0"/>
              <a:t>5.06.2022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3810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1B3F11-318B-4243-9994-399E92B1F9E2}" type="datetimeFigureOut">
              <a:rPr lang="tr-TR" smtClean="0"/>
              <a:t>5.06.2022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03F3663-6ADF-42FF-B138-45371E966C50}"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1648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1B3F11-318B-4243-9994-399E92B1F9E2}" type="datetimeFigureOut">
              <a:rPr lang="tr-TR" smtClean="0"/>
              <a:t>5.06.2022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03F3663-6ADF-42FF-B138-45371E966C50}"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078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B3F11-318B-4243-9994-399E92B1F9E2}" type="datetimeFigureOut">
              <a:rPr lang="tr-TR" smtClean="0"/>
              <a:t>5.06.2022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03F3663-6ADF-42FF-B138-45371E966C50}" type="slidenum">
              <a:rPr lang="tr-TR" smtClean="0"/>
              <a:t>‹#›</a:t>
            </a:fld>
            <a:endParaRPr lang="tr-TR"/>
          </a:p>
        </p:txBody>
      </p:sp>
    </p:spTree>
    <p:extLst>
      <p:ext uri="{BB962C8B-B14F-4D97-AF65-F5344CB8AC3E}">
        <p14:creationId xmlns:p14="http://schemas.microsoft.com/office/powerpoint/2010/main" val="14256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1B3F11-318B-4243-9994-399E92B1F9E2}" type="datetimeFigureOut">
              <a:rPr lang="tr-TR" smtClean="0"/>
              <a:t>5.06.2022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3004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71B3F11-318B-4243-9994-399E92B1F9E2}" type="datetimeFigureOut">
              <a:rPr lang="tr-TR" smtClean="0"/>
              <a:t>5.06.2022</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6564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71B3F11-318B-4243-9994-399E92B1F9E2}" type="datetimeFigureOut">
              <a:rPr lang="tr-TR" smtClean="0"/>
              <a:t>5.06.2022</a:t>
            </a:fld>
            <a:endParaRPr lang="tr-T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03F3663-6ADF-42FF-B138-45371E966C50}"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48706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www.geeksforgeeks.org/html5-semantic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A9E42B-456D-40F8-9DCA-94CAEE7B70AE}"/>
              </a:ext>
            </a:extLst>
          </p:cNvPr>
          <p:cNvSpPr>
            <a:spLocks noGrp="1"/>
          </p:cNvSpPr>
          <p:nvPr>
            <p:ph type="title"/>
          </p:nvPr>
        </p:nvSpPr>
        <p:spPr>
          <a:xfrm>
            <a:off x="1441531" y="841730"/>
            <a:ext cx="8643154" cy="1887950"/>
          </a:xfrm>
        </p:spPr>
        <p:txBody>
          <a:bodyPr>
            <a:normAutofit/>
          </a:bodyPr>
          <a:lstStyle/>
          <a:p>
            <a:r>
              <a:rPr lang="tr-TR" sz="2400" b="1" cap="none">
                <a:latin typeface="Arial" panose="020B0604020202020204" pitchFamily="34" charset="0"/>
                <a:cs typeface="Arial" panose="020B0604020202020204" pitchFamily="34" charset="0"/>
              </a:rPr>
              <a:t>1) </a:t>
            </a:r>
            <a:r>
              <a:rPr lang="tr-TR" sz="2400" cap="none">
                <a:latin typeface="Arial" panose="020B0604020202020204" pitchFamily="34" charset="0"/>
                <a:cs typeface="Arial" panose="020B0604020202020204" pitchFamily="34" charset="0"/>
              </a:rPr>
              <a:t>URL VE URI ARASINDAKİ FARKLAR NELERDİR?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2) </a:t>
            </a:r>
            <a:r>
              <a:rPr lang="tr-TR" sz="2400" cap="none">
                <a:latin typeface="Arial" panose="020B0604020202020204" pitchFamily="34" charset="0"/>
                <a:cs typeface="Arial" panose="020B0604020202020204" pitchFamily="34" charset="0"/>
              </a:rPr>
              <a:t>HTTP YAPISI NEDİR NE İÇİN KULLANILIR?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3) </a:t>
            </a:r>
            <a:r>
              <a:rPr lang="tr-TR" sz="2400" cap="none">
                <a:latin typeface="Arial" panose="020B0604020202020204" pitchFamily="34" charset="0"/>
                <a:cs typeface="Arial" panose="020B0604020202020204" pitchFamily="34" charset="0"/>
              </a:rPr>
              <a:t>NPM NODE.JS NEDİR?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4) </a:t>
            </a:r>
            <a:r>
              <a:rPr lang="tr-TR" sz="2400" cap="none">
                <a:latin typeface="Arial" panose="020B0604020202020204" pitchFamily="34" charset="0"/>
                <a:cs typeface="Arial" panose="020B0604020202020204" pitchFamily="34" charset="0"/>
              </a:rPr>
              <a:t>NEDEN JAVA 8 KULLANILIYOR?</a:t>
            </a:r>
          </a:p>
        </p:txBody>
      </p:sp>
      <p:sp>
        <p:nvSpPr>
          <p:cNvPr id="8" name="Text Placeholder 7">
            <a:extLst>
              <a:ext uri="{FF2B5EF4-FFF2-40B4-BE49-F238E27FC236}">
                <a16:creationId xmlns:a16="http://schemas.microsoft.com/office/drawing/2014/main" id="{6568F8F0-FC57-4CA2-9D3D-AF674E09730B}"/>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1. hafta pazartesi ödev (23.05.2022)</a:t>
            </a:r>
          </a:p>
          <a:p>
            <a:r>
              <a:rPr lang="tr-TR" b="1"/>
              <a:t>Hazırlayan:  </a:t>
            </a:r>
            <a:r>
              <a:rPr lang="tr-TR"/>
              <a:t>Tuba ARĞIN</a:t>
            </a:r>
          </a:p>
        </p:txBody>
      </p:sp>
    </p:spTree>
    <p:extLst>
      <p:ext uri="{BB962C8B-B14F-4D97-AF65-F5344CB8AC3E}">
        <p14:creationId xmlns:p14="http://schemas.microsoft.com/office/powerpoint/2010/main" val="720178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42BD-AB1D-45C8-85F3-E6A668863347}"/>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 </a:t>
            </a:r>
            <a:r>
              <a:rPr lang="tr-TR" b="1" cap="none" err="1">
                <a:latin typeface="Arial" panose="020B0604020202020204" pitchFamily="34" charset="0"/>
                <a:cs typeface="Arial" panose="020B0604020202020204" pitchFamily="34" charset="0"/>
              </a:rPr>
              <a:t>Semantic</a:t>
            </a:r>
            <a:r>
              <a:rPr lang="tr-TR" b="1" cap="none">
                <a:latin typeface="Arial" panose="020B0604020202020204" pitchFamily="34" charset="0"/>
                <a:cs typeface="Arial" panose="020B0604020202020204" pitchFamily="34" charset="0"/>
              </a:rPr>
              <a:t>/</a:t>
            </a:r>
            <a:r>
              <a:rPr lang="tr-TR" b="1" cap="none" err="1">
                <a:latin typeface="Arial" panose="020B0604020202020204" pitchFamily="34" charset="0"/>
                <a:cs typeface="Arial" panose="020B0604020202020204" pitchFamily="34" charset="0"/>
              </a:rPr>
              <a:t>Non-semanatic</a:t>
            </a:r>
            <a:endParaRPr lang="tr-TR" b="1" cap="none"/>
          </a:p>
        </p:txBody>
      </p:sp>
      <p:sp>
        <p:nvSpPr>
          <p:cNvPr id="3" name="Content Placeholder 2">
            <a:extLst>
              <a:ext uri="{FF2B5EF4-FFF2-40B4-BE49-F238E27FC236}">
                <a16:creationId xmlns:a16="http://schemas.microsoft.com/office/drawing/2014/main" id="{9C78D75F-F6ED-4763-9EAF-CD915514BF33}"/>
              </a:ext>
            </a:extLst>
          </p:cNvPr>
          <p:cNvSpPr>
            <a:spLocks noGrp="1"/>
          </p:cNvSpPr>
          <p:nvPr>
            <p:ph idx="1"/>
          </p:nvPr>
        </p:nvSpPr>
        <p:spPr/>
        <p:txBody>
          <a:bodyPr>
            <a:normAutofit fontScale="92500" lnSpcReduction="20000"/>
          </a:bodyPr>
          <a:lstStyle/>
          <a:p>
            <a:pPr marL="0" indent="0" fontAlgn="base">
              <a:buNone/>
            </a:pPr>
            <a:endParaRPr lang="tr-TR" b="1" u="sng">
              <a:hlinkClick r:id="rId2">
                <a:extLst>
                  <a:ext uri="{A12FA001-AC4F-418D-AE19-62706E023703}">
                    <ahyp:hlinkClr xmlns:ahyp="http://schemas.microsoft.com/office/drawing/2018/hyperlinkcolor" val="tx"/>
                  </a:ext>
                </a:extLst>
              </a:hlinkClick>
            </a:endParaRPr>
          </a:p>
          <a:p>
            <a:pPr fontAlgn="base"/>
            <a:r>
              <a:rPr lang="tr-TR" b="1">
                <a:latin typeface="Arial" panose="020B0604020202020204" pitchFamily="34" charset="0"/>
                <a:cs typeface="Arial" panose="020B0604020202020204" pitchFamily="34" charset="0"/>
              </a:rPr>
              <a:t>Semantic HTML Elements:</a:t>
            </a:r>
            <a:br>
              <a:rPr lang="tr-TR">
                <a:latin typeface="Arial" panose="020B0604020202020204" pitchFamily="34" charset="0"/>
                <a:cs typeface="Arial" panose="020B0604020202020204" pitchFamily="34" charset="0"/>
              </a:rPr>
            </a:br>
            <a:r>
              <a:rPr lang="tr-TR">
                <a:latin typeface="Arial" panose="020B0604020202020204" pitchFamily="34" charset="0"/>
                <a:cs typeface="Arial" panose="020B0604020202020204" pitchFamily="34" charset="0"/>
              </a:rPr>
              <a:t>Bu elementler basitçe anlam ifade eder, anlamı olan elementlerdir. Bunun nedeni, koddaki tanım, tarayıcıya ve geliştiriciye ne yapmaları gerektiğini söyler. Daha basit kelimelerle çerçeveleyen bu öğeler, içermeleri gereken içerik türünü tanımlar.</a:t>
            </a:r>
          </a:p>
          <a:p>
            <a:pPr fontAlgn="base"/>
            <a:r>
              <a:rPr lang="tr-TR">
                <a:latin typeface="Arial" panose="020B0604020202020204" pitchFamily="34" charset="0"/>
                <a:cs typeface="Arial" panose="020B0604020202020204" pitchFamily="34" charset="0"/>
              </a:rPr>
              <a:t>Bazı anlamsal öğelerin listesi aşağıdadır:</a:t>
            </a:r>
          </a:p>
          <a:p>
            <a:pPr fontAlgn="base"/>
            <a:r>
              <a:rPr lang="tr-TR" err="1">
                <a:latin typeface="Arial" panose="020B0604020202020204" pitchFamily="34" charset="0"/>
                <a:cs typeface="Arial" panose="020B0604020202020204" pitchFamily="34" charset="0"/>
              </a:rPr>
              <a:t>Article</a:t>
            </a:r>
            <a:r>
              <a:rPr lang="tr-TR">
                <a:latin typeface="Arial" panose="020B0604020202020204" pitchFamily="34" charset="0"/>
                <a:cs typeface="Arial" panose="020B0604020202020204" pitchFamily="34" charset="0"/>
              </a:rPr>
              <a:t>-aside-</a:t>
            </a:r>
            <a:r>
              <a:rPr lang="tr-TR" err="1">
                <a:latin typeface="Arial" panose="020B0604020202020204" pitchFamily="34" charset="0"/>
                <a:cs typeface="Arial" panose="020B0604020202020204" pitchFamily="34" charset="0"/>
              </a:rPr>
              <a:t>details</a:t>
            </a:r>
            <a:r>
              <a:rPr lang="tr-TR">
                <a:latin typeface="Arial" panose="020B0604020202020204" pitchFamily="34" charset="0"/>
                <a:cs typeface="Arial" panose="020B0604020202020204" pitchFamily="34" charset="0"/>
              </a:rPr>
              <a:t>-</a:t>
            </a:r>
            <a:r>
              <a:rPr lang="tr-TR" err="1">
                <a:latin typeface="Arial" panose="020B0604020202020204" pitchFamily="34" charset="0"/>
                <a:cs typeface="Arial" panose="020B0604020202020204" pitchFamily="34" charset="0"/>
              </a:rPr>
              <a:t>figcaption</a:t>
            </a:r>
            <a:endParaRPr lang="tr-TR">
              <a:latin typeface="Arial" panose="020B0604020202020204" pitchFamily="34" charset="0"/>
              <a:cs typeface="Arial" panose="020B0604020202020204" pitchFamily="34" charset="0"/>
            </a:endParaRPr>
          </a:p>
          <a:p>
            <a:pPr fontAlgn="base"/>
            <a:r>
              <a:rPr lang="tr-TR">
                <a:latin typeface="Arial" panose="020B0604020202020204" pitchFamily="34" charset="0"/>
                <a:cs typeface="Arial" panose="020B0604020202020204" pitchFamily="34" charset="0"/>
              </a:rPr>
              <a:t>Figüre-</a:t>
            </a:r>
            <a:r>
              <a:rPr lang="tr-TR" err="1">
                <a:latin typeface="Arial" panose="020B0604020202020204" pitchFamily="34" charset="0"/>
                <a:cs typeface="Arial" panose="020B0604020202020204" pitchFamily="34" charset="0"/>
              </a:rPr>
              <a:t>footer</a:t>
            </a:r>
            <a:r>
              <a:rPr lang="tr-TR">
                <a:latin typeface="Arial" panose="020B0604020202020204" pitchFamily="34" charset="0"/>
                <a:cs typeface="Arial" panose="020B0604020202020204" pitchFamily="34" charset="0"/>
              </a:rPr>
              <a:t>-form-</a:t>
            </a:r>
            <a:r>
              <a:rPr lang="tr-TR" err="1">
                <a:latin typeface="Arial" panose="020B0604020202020204" pitchFamily="34" charset="0"/>
                <a:cs typeface="Arial" panose="020B0604020202020204" pitchFamily="34" charset="0"/>
              </a:rPr>
              <a:t>header</a:t>
            </a:r>
            <a:r>
              <a:rPr lang="tr-TR">
                <a:latin typeface="Arial" panose="020B0604020202020204" pitchFamily="34" charset="0"/>
                <a:cs typeface="Arial" panose="020B0604020202020204" pitchFamily="34" charset="0"/>
              </a:rPr>
              <a:t> </a:t>
            </a:r>
          </a:p>
          <a:p>
            <a:pPr fontAlgn="base"/>
            <a:r>
              <a:rPr lang="tr-TR">
                <a:latin typeface="Arial" panose="020B0604020202020204" pitchFamily="34" charset="0"/>
                <a:cs typeface="Arial" panose="020B0604020202020204" pitchFamily="34" charset="0"/>
              </a:rPr>
              <a:t>Main-mark-</a:t>
            </a:r>
            <a:r>
              <a:rPr lang="tr-TR" err="1">
                <a:latin typeface="Arial" panose="020B0604020202020204" pitchFamily="34" charset="0"/>
                <a:cs typeface="Arial" panose="020B0604020202020204" pitchFamily="34" charset="0"/>
              </a:rPr>
              <a:t>nav</a:t>
            </a:r>
            <a:r>
              <a:rPr lang="tr-TR">
                <a:latin typeface="Arial" panose="020B0604020202020204" pitchFamily="34" charset="0"/>
                <a:cs typeface="Arial" panose="020B0604020202020204" pitchFamily="34" charset="0"/>
              </a:rPr>
              <a:t>-</a:t>
            </a:r>
            <a:r>
              <a:rPr lang="tr-TR" err="1">
                <a:latin typeface="Arial" panose="020B0604020202020204" pitchFamily="34" charset="0"/>
                <a:cs typeface="Arial" panose="020B0604020202020204" pitchFamily="34" charset="0"/>
              </a:rPr>
              <a:t>table-section</a:t>
            </a:r>
            <a:endParaRPr lang="tr-TR">
              <a:latin typeface="Arial" panose="020B0604020202020204" pitchFamily="34" charset="0"/>
              <a:cs typeface="Arial" panose="020B0604020202020204" pitchFamily="34" charset="0"/>
            </a:endParaRPr>
          </a:p>
          <a:p>
            <a:endParaRPr lang="tr-TR"/>
          </a:p>
        </p:txBody>
      </p:sp>
    </p:spTree>
    <p:extLst>
      <p:ext uri="{BB962C8B-B14F-4D97-AF65-F5344CB8AC3E}">
        <p14:creationId xmlns:p14="http://schemas.microsoft.com/office/powerpoint/2010/main" val="3636559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5A45-9A65-491B-90C7-3C9C1E8D45EB}"/>
              </a:ext>
            </a:extLst>
          </p:cNvPr>
          <p:cNvSpPr>
            <a:spLocks noGrp="1"/>
          </p:cNvSpPr>
          <p:nvPr>
            <p:ph type="title"/>
          </p:nvPr>
        </p:nvSpPr>
        <p:spPr/>
        <p:txBody>
          <a:bodyPr/>
          <a:lstStyle/>
          <a:p>
            <a:r>
              <a:rPr lang="tr-TR" b="1" cap="none" err="1"/>
              <a:t>Non-Semantic</a:t>
            </a:r>
            <a:r>
              <a:rPr lang="tr-TR" b="1" cap="none"/>
              <a:t> </a:t>
            </a:r>
            <a:r>
              <a:rPr lang="tr-TR" b="1" cap="none" err="1"/>
              <a:t>Elements</a:t>
            </a:r>
            <a:endParaRPr lang="tr-TR" cap="none"/>
          </a:p>
        </p:txBody>
      </p:sp>
      <p:sp>
        <p:nvSpPr>
          <p:cNvPr id="3" name="Content Placeholder 2">
            <a:extLst>
              <a:ext uri="{FF2B5EF4-FFF2-40B4-BE49-F238E27FC236}">
                <a16:creationId xmlns:a16="http://schemas.microsoft.com/office/drawing/2014/main" id="{349492F7-CB8A-4CAB-835E-AC11A7794D5F}"/>
              </a:ext>
            </a:extLst>
          </p:cNvPr>
          <p:cNvSpPr>
            <a:spLocks noGrp="1"/>
          </p:cNvSpPr>
          <p:nvPr>
            <p:ph idx="1"/>
          </p:nvPr>
        </p:nvSpPr>
        <p:spPr/>
        <p:txBody>
          <a:bodyPr/>
          <a:lstStyle/>
          <a:p>
            <a:pPr fontAlgn="base"/>
            <a:r>
              <a:rPr lang="tr-TR" b="1" err="1"/>
              <a:t>Non-Semantic</a:t>
            </a:r>
            <a:r>
              <a:rPr lang="tr-TR" b="1"/>
              <a:t> </a:t>
            </a:r>
            <a:r>
              <a:rPr lang="tr-TR" b="1" err="1"/>
              <a:t>Elements</a:t>
            </a:r>
            <a:r>
              <a:rPr lang="tr-TR" b="1"/>
              <a:t>: </a:t>
            </a:r>
            <a:r>
              <a:rPr lang="tr-TR"/>
              <a:t>Anlamsal öğelerin aksine, hiçbir anlamları yoktur. İçerdikleri içerik hakkında hiçbir şey söylemezler. Bir grup için ortak olan semantiği işaretlemek için farklı niteliklerle kullanılabilirler.</a:t>
            </a:r>
          </a:p>
          <a:p>
            <a:pPr fontAlgn="base"/>
            <a:r>
              <a:rPr lang="tr-TR"/>
              <a:t>Anlamsal olmayan bazı öğelerin listesi aşağıdadır:</a:t>
            </a:r>
          </a:p>
          <a:p>
            <a:pPr fontAlgn="base"/>
            <a:r>
              <a:rPr lang="tr-TR"/>
              <a:t>div</a:t>
            </a:r>
          </a:p>
          <a:p>
            <a:pPr fontAlgn="base"/>
            <a:r>
              <a:rPr lang="tr-TR" err="1"/>
              <a:t>span</a:t>
            </a:r>
            <a:endParaRPr lang="tr-TR"/>
          </a:p>
          <a:p>
            <a:endParaRPr lang="tr-TR"/>
          </a:p>
        </p:txBody>
      </p:sp>
    </p:spTree>
    <p:extLst>
      <p:ext uri="{BB962C8B-B14F-4D97-AF65-F5344CB8AC3E}">
        <p14:creationId xmlns:p14="http://schemas.microsoft.com/office/powerpoint/2010/main" val="2317733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87D5C-08D3-4E44-94D4-E56287357C58}"/>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3-Table </a:t>
            </a:r>
            <a:r>
              <a:rPr lang="tr-TR" b="1" cap="none" err="1">
                <a:latin typeface="Arial" panose="020B0604020202020204" pitchFamily="34" charset="0"/>
                <a:cs typeface="Arial" panose="020B0604020202020204" pitchFamily="34" charset="0"/>
              </a:rPr>
              <a:t>Colspan</a:t>
            </a:r>
            <a:r>
              <a:rPr lang="tr-TR" b="1" cap="none">
                <a:latin typeface="Arial" panose="020B0604020202020204" pitchFamily="34" charset="0"/>
                <a:cs typeface="Arial" panose="020B0604020202020204" pitchFamily="34" charset="0"/>
              </a:rPr>
              <a:t> </a:t>
            </a:r>
            <a:r>
              <a:rPr lang="tr-TR" b="1" cap="none" err="1">
                <a:latin typeface="Arial" panose="020B0604020202020204" pitchFamily="34" charset="0"/>
                <a:cs typeface="Arial" panose="020B0604020202020204" pitchFamily="34" charset="0"/>
              </a:rPr>
              <a:t>Rowspan</a:t>
            </a:r>
            <a:r>
              <a:rPr lang="tr-TR" b="1" cap="none">
                <a:latin typeface="Arial" panose="020B0604020202020204" pitchFamily="34" charset="0"/>
                <a:cs typeface="Arial" panose="020B0604020202020204" pitchFamily="34" charset="0"/>
              </a:rPr>
              <a:t> Nedir Örneği</a:t>
            </a:r>
            <a:endParaRPr lang="tr-TR" b="1" cap="none"/>
          </a:p>
        </p:txBody>
      </p:sp>
      <p:sp>
        <p:nvSpPr>
          <p:cNvPr id="3" name="Content Placeholder 2">
            <a:extLst>
              <a:ext uri="{FF2B5EF4-FFF2-40B4-BE49-F238E27FC236}">
                <a16:creationId xmlns:a16="http://schemas.microsoft.com/office/drawing/2014/main" id="{500B85BF-9899-456A-AE93-9A4E48185A66}"/>
              </a:ext>
            </a:extLst>
          </p:cNvPr>
          <p:cNvSpPr>
            <a:spLocks noGrp="1"/>
          </p:cNvSpPr>
          <p:nvPr>
            <p:ph sz="half" idx="1"/>
          </p:nvPr>
        </p:nvSpPr>
        <p:spPr>
          <a:xfrm>
            <a:off x="1447331" y="2010878"/>
            <a:ext cx="4492636" cy="3448595"/>
          </a:xfrm>
        </p:spPr>
        <p:txBody>
          <a:bodyPr/>
          <a:lstStyle/>
          <a:p>
            <a:pPr fontAlgn="base"/>
            <a:r>
              <a:rPr lang="tr-TR"/>
              <a:t>HTML </a:t>
            </a:r>
            <a:r>
              <a:rPr lang="tr-TR" err="1"/>
              <a:t>Colspan</a:t>
            </a:r>
            <a:r>
              <a:rPr lang="tr-TR"/>
              <a:t> Kullanımı</a:t>
            </a:r>
          </a:p>
          <a:p>
            <a:pPr fontAlgn="base"/>
            <a:r>
              <a:rPr lang="tr-TR"/>
              <a:t>HTML hücreleri yatay olarak genişletmek istediğimiz zaman </a:t>
            </a:r>
            <a:r>
              <a:rPr lang="tr-TR" err="1"/>
              <a:t>colspan</a:t>
            </a:r>
            <a:r>
              <a:rPr lang="tr-TR"/>
              <a:t> kullanırız. Colspan ek niteliği içerisine kaç hücrelik birleştirme yapmak istediğimizi yazarız.</a:t>
            </a:r>
          </a:p>
          <a:p>
            <a:endParaRPr lang="tr-TR"/>
          </a:p>
        </p:txBody>
      </p:sp>
      <p:pic>
        <p:nvPicPr>
          <p:cNvPr id="6" name="Content Placeholder 5">
            <a:extLst>
              <a:ext uri="{FF2B5EF4-FFF2-40B4-BE49-F238E27FC236}">
                <a16:creationId xmlns:a16="http://schemas.microsoft.com/office/drawing/2014/main" id="{56B1F49E-21A2-4708-B6B7-C57452B477A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52034" y="2010878"/>
            <a:ext cx="5239370" cy="3689049"/>
          </a:xfrm>
        </p:spPr>
      </p:pic>
    </p:spTree>
    <p:extLst>
      <p:ext uri="{BB962C8B-B14F-4D97-AF65-F5344CB8AC3E}">
        <p14:creationId xmlns:p14="http://schemas.microsoft.com/office/powerpoint/2010/main" val="3583723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522302-671B-47BD-A275-AFD3B23BCE29}"/>
              </a:ext>
            </a:extLst>
          </p:cNvPr>
          <p:cNvSpPr>
            <a:spLocks noGrp="1"/>
          </p:cNvSpPr>
          <p:nvPr>
            <p:ph type="title"/>
          </p:nvPr>
        </p:nvSpPr>
        <p:spPr/>
        <p:txBody>
          <a:bodyPr/>
          <a:lstStyle/>
          <a:p>
            <a:r>
              <a:rPr lang="tr-TR" cap="none"/>
              <a:t>HTML </a:t>
            </a:r>
            <a:r>
              <a:rPr lang="tr-TR" cap="none" err="1"/>
              <a:t>Rowspan</a:t>
            </a:r>
            <a:r>
              <a:rPr lang="tr-TR" cap="none"/>
              <a:t> Kullanımı</a:t>
            </a:r>
            <a:r>
              <a:rPr lang="tr-TR"/>
              <a:t> </a:t>
            </a:r>
            <a:br>
              <a:rPr lang="tr-TR"/>
            </a:br>
            <a:endParaRPr lang="tr-TR"/>
          </a:p>
        </p:txBody>
      </p:sp>
      <p:sp>
        <p:nvSpPr>
          <p:cNvPr id="3" name="Content Placeholder 2">
            <a:extLst>
              <a:ext uri="{FF2B5EF4-FFF2-40B4-BE49-F238E27FC236}">
                <a16:creationId xmlns:a16="http://schemas.microsoft.com/office/drawing/2014/main" id="{2B7A389B-2AB5-499D-8EFA-117194CFC2CB}"/>
              </a:ext>
            </a:extLst>
          </p:cNvPr>
          <p:cNvSpPr>
            <a:spLocks noGrp="1"/>
          </p:cNvSpPr>
          <p:nvPr>
            <p:ph sz="half" idx="1"/>
          </p:nvPr>
        </p:nvSpPr>
        <p:spPr>
          <a:xfrm>
            <a:off x="1447331" y="2017343"/>
            <a:ext cx="4321635" cy="3442130"/>
          </a:xfrm>
        </p:spPr>
        <p:txBody>
          <a:bodyPr/>
          <a:lstStyle/>
          <a:p>
            <a:pPr fontAlgn="base"/>
            <a:r>
              <a:rPr lang="tr-TR"/>
              <a:t>HTML Hücreleri dikey olarak genişletmek istersek </a:t>
            </a:r>
            <a:r>
              <a:rPr lang="tr-TR" err="1"/>
              <a:t>rowspan</a:t>
            </a:r>
            <a:r>
              <a:rPr lang="tr-TR"/>
              <a:t>  kullanırız. </a:t>
            </a:r>
            <a:r>
              <a:rPr lang="tr-TR" err="1"/>
              <a:t>Rowspan</a:t>
            </a:r>
            <a:r>
              <a:rPr lang="tr-TR"/>
              <a:t> ek niteliği içerisinde kaç hücrelik dikey genişleme olacağını gireriz.</a:t>
            </a:r>
          </a:p>
          <a:p>
            <a:endParaRPr lang="tr-TR"/>
          </a:p>
        </p:txBody>
      </p:sp>
      <p:sp>
        <p:nvSpPr>
          <p:cNvPr id="7" name="Content Placeholder 6">
            <a:extLst>
              <a:ext uri="{FF2B5EF4-FFF2-40B4-BE49-F238E27FC236}">
                <a16:creationId xmlns:a16="http://schemas.microsoft.com/office/drawing/2014/main" id="{EF905BBF-D723-4ED2-AEEB-7B54CDA19286}"/>
              </a:ext>
            </a:extLst>
          </p:cNvPr>
          <p:cNvSpPr>
            <a:spLocks noGrp="1"/>
          </p:cNvSpPr>
          <p:nvPr>
            <p:ph sz="half" idx="2"/>
          </p:nvPr>
        </p:nvSpPr>
        <p:spPr/>
        <p:txBody>
          <a:bodyPr/>
          <a:lstStyle/>
          <a:p>
            <a:endParaRPr lang="tr-TR"/>
          </a:p>
        </p:txBody>
      </p:sp>
      <p:pic>
        <p:nvPicPr>
          <p:cNvPr id="5" name="Picture 4">
            <a:extLst>
              <a:ext uri="{FF2B5EF4-FFF2-40B4-BE49-F238E27FC236}">
                <a16:creationId xmlns:a16="http://schemas.microsoft.com/office/drawing/2014/main" id="{A85E3A7C-AFF2-427A-A3A4-6E83C4B4B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398" y="1864194"/>
            <a:ext cx="5698330" cy="4266646"/>
          </a:xfrm>
          <a:prstGeom prst="rect">
            <a:avLst/>
          </a:prstGeom>
        </p:spPr>
      </p:pic>
    </p:spTree>
    <p:extLst>
      <p:ext uri="{BB962C8B-B14F-4D97-AF65-F5344CB8AC3E}">
        <p14:creationId xmlns:p14="http://schemas.microsoft.com/office/powerpoint/2010/main" val="4203224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96F2-7FB3-43EA-BD34-649675BCFC16}"/>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4-</a:t>
            </a:r>
            <a:r>
              <a:rPr lang="tr-TR" cap="none">
                <a:latin typeface="Arial" panose="020B0604020202020204" pitchFamily="34" charset="0"/>
                <a:cs typeface="Arial" panose="020B0604020202020204" pitchFamily="34" charset="0"/>
              </a:rPr>
              <a:t>Register</a:t>
            </a:r>
            <a:br>
              <a:rPr lang="tr-TR">
                <a:latin typeface="Arial" panose="020B0604020202020204" pitchFamily="34" charset="0"/>
                <a:cs typeface="Arial" panose="020B0604020202020204" pitchFamily="34" charset="0"/>
              </a:rPr>
            </a:br>
            <a:endParaRPr lang="tr-TR"/>
          </a:p>
        </p:txBody>
      </p:sp>
      <p:pic>
        <p:nvPicPr>
          <p:cNvPr id="5" name="Content Placeholder 4">
            <a:extLst>
              <a:ext uri="{FF2B5EF4-FFF2-40B4-BE49-F238E27FC236}">
                <a16:creationId xmlns:a16="http://schemas.microsoft.com/office/drawing/2014/main" id="{855F80D0-8D64-44FC-B27E-91D4A09B78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5038" y="2016125"/>
            <a:ext cx="6796248" cy="3449638"/>
          </a:xfrm>
        </p:spPr>
      </p:pic>
    </p:spTree>
    <p:extLst>
      <p:ext uri="{BB962C8B-B14F-4D97-AF65-F5344CB8AC3E}">
        <p14:creationId xmlns:p14="http://schemas.microsoft.com/office/powerpoint/2010/main" val="1019580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B868E-B26F-43C5-8D02-1869171BCC91}"/>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5- </a:t>
            </a:r>
            <a:r>
              <a:rPr lang="tr-TR" cap="none" err="1">
                <a:latin typeface="Arial" panose="020B0604020202020204" pitchFamily="34" charset="0"/>
                <a:cs typeface="Arial" panose="020B0604020202020204" pitchFamily="34" charset="0"/>
              </a:rPr>
              <a:t>To</a:t>
            </a:r>
            <a:r>
              <a:rPr lang="tr-TR" cap="none">
                <a:latin typeface="Arial" panose="020B0604020202020204" pitchFamily="34" charset="0"/>
                <a:cs typeface="Arial" panose="020B0604020202020204" pitchFamily="34" charset="0"/>
              </a:rPr>
              <a:t>-Do </a:t>
            </a:r>
            <a:r>
              <a:rPr lang="tr-TR" cap="none" err="1">
                <a:latin typeface="Arial" panose="020B0604020202020204" pitchFamily="34" charset="0"/>
                <a:cs typeface="Arial" panose="020B0604020202020204" pitchFamily="34" charset="0"/>
              </a:rPr>
              <a:t>List</a:t>
            </a:r>
            <a:endParaRPr lang="tr-TR" cap="none"/>
          </a:p>
        </p:txBody>
      </p:sp>
      <p:pic>
        <p:nvPicPr>
          <p:cNvPr id="5" name="Content Placeholder 4">
            <a:extLst>
              <a:ext uri="{FF2B5EF4-FFF2-40B4-BE49-F238E27FC236}">
                <a16:creationId xmlns:a16="http://schemas.microsoft.com/office/drawing/2014/main" id="{E86CBA93-5E1C-4A18-B0FD-FDF2CD7DA5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0584" y="2016125"/>
            <a:ext cx="9265156" cy="3449638"/>
          </a:xfrm>
        </p:spPr>
      </p:pic>
    </p:spTree>
    <p:extLst>
      <p:ext uri="{BB962C8B-B14F-4D97-AF65-F5344CB8AC3E}">
        <p14:creationId xmlns:p14="http://schemas.microsoft.com/office/powerpoint/2010/main" val="3259535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9DDB-1D32-4EC7-87F2-7B87AEF4748E}"/>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6- </a:t>
            </a:r>
            <a:r>
              <a:rPr lang="tr-TR" cap="none">
                <a:latin typeface="Arial" panose="020B0604020202020204" pitchFamily="34" charset="0"/>
                <a:cs typeface="Arial" panose="020B0604020202020204" pitchFamily="34" charset="0"/>
              </a:rPr>
              <a:t>Ödev-1.Png</a:t>
            </a:r>
            <a:endParaRPr lang="tr-TR">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4F978DA9-6A25-4A42-9DD3-19018C071B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7696" y="2016125"/>
            <a:ext cx="7110933" cy="3449638"/>
          </a:xfrm>
        </p:spPr>
      </p:pic>
    </p:spTree>
    <p:extLst>
      <p:ext uri="{BB962C8B-B14F-4D97-AF65-F5344CB8AC3E}">
        <p14:creationId xmlns:p14="http://schemas.microsoft.com/office/powerpoint/2010/main" val="2137536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B710-CE60-43A2-9125-CE56B2C0491A}"/>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7- </a:t>
            </a:r>
            <a:r>
              <a:rPr lang="tr-TR" cap="none">
                <a:latin typeface="Arial" panose="020B0604020202020204" pitchFamily="34" charset="0"/>
                <a:cs typeface="Arial" panose="020B0604020202020204" pitchFamily="34" charset="0"/>
              </a:rPr>
              <a:t>Ödev-2.Png</a:t>
            </a:r>
            <a:endParaRPr lang="tr-TR"/>
          </a:p>
        </p:txBody>
      </p:sp>
      <p:pic>
        <p:nvPicPr>
          <p:cNvPr id="5" name="Content Placeholder 4">
            <a:extLst>
              <a:ext uri="{FF2B5EF4-FFF2-40B4-BE49-F238E27FC236}">
                <a16:creationId xmlns:a16="http://schemas.microsoft.com/office/drawing/2014/main" id="{9892C4D7-E78C-4ACE-88F8-F48DFE67DA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4519" y="2016125"/>
            <a:ext cx="6677286" cy="3449638"/>
          </a:xfrm>
        </p:spPr>
      </p:pic>
    </p:spTree>
    <p:extLst>
      <p:ext uri="{BB962C8B-B14F-4D97-AF65-F5344CB8AC3E}">
        <p14:creationId xmlns:p14="http://schemas.microsoft.com/office/powerpoint/2010/main" val="2143828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218DB-FEF5-4433-9FBC-EB6D45A703A5}"/>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8- </a:t>
            </a:r>
            <a:r>
              <a:rPr lang="tr-TR" cap="none">
                <a:latin typeface="Arial" panose="020B0604020202020204" pitchFamily="34" charset="0"/>
                <a:cs typeface="Arial" panose="020B0604020202020204" pitchFamily="34" charset="0"/>
              </a:rPr>
              <a:t>Ödev-3.Png</a:t>
            </a:r>
            <a:endParaRPr lang="tr-TR"/>
          </a:p>
        </p:txBody>
      </p:sp>
      <p:pic>
        <p:nvPicPr>
          <p:cNvPr id="5" name="Content Placeholder 4">
            <a:extLst>
              <a:ext uri="{FF2B5EF4-FFF2-40B4-BE49-F238E27FC236}">
                <a16:creationId xmlns:a16="http://schemas.microsoft.com/office/drawing/2014/main" id="{C89224D1-0481-4A52-B5AB-388AB2706C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6330" y="2016125"/>
            <a:ext cx="6733664" cy="3449638"/>
          </a:xfrm>
        </p:spPr>
      </p:pic>
    </p:spTree>
    <p:extLst>
      <p:ext uri="{BB962C8B-B14F-4D97-AF65-F5344CB8AC3E}">
        <p14:creationId xmlns:p14="http://schemas.microsoft.com/office/powerpoint/2010/main" val="3524282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21B25-1280-4CF8-9665-32F2BEC8AE51}"/>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9- </a:t>
            </a:r>
            <a:r>
              <a:rPr lang="tr-TR" cap="none">
                <a:latin typeface="Arial" panose="020B0604020202020204" pitchFamily="34" charset="0"/>
                <a:cs typeface="Arial" panose="020B0604020202020204" pitchFamily="34" charset="0"/>
              </a:rPr>
              <a:t>Ödev-4.Png</a:t>
            </a:r>
            <a:endParaRPr lang="tr-TR"/>
          </a:p>
        </p:txBody>
      </p:sp>
      <p:pic>
        <p:nvPicPr>
          <p:cNvPr id="5" name="Content Placeholder 4">
            <a:extLst>
              <a:ext uri="{FF2B5EF4-FFF2-40B4-BE49-F238E27FC236}">
                <a16:creationId xmlns:a16="http://schemas.microsoft.com/office/drawing/2014/main" id="{C5ADD627-DB04-4010-A567-76467EA8BE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9678" y="2016125"/>
            <a:ext cx="6726969" cy="3449638"/>
          </a:xfrm>
        </p:spPr>
      </p:pic>
    </p:spTree>
    <p:extLst>
      <p:ext uri="{BB962C8B-B14F-4D97-AF65-F5344CB8AC3E}">
        <p14:creationId xmlns:p14="http://schemas.microsoft.com/office/powerpoint/2010/main" val="1438672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2FA19C7-AB20-4741-8F96-6C2518182BFC}"/>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 </a:t>
            </a:r>
            <a:r>
              <a:rPr lang="tr-TR" cap="none">
                <a:latin typeface="Arial" panose="020B0604020202020204" pitchFamily="34" charset="0"/>
                <a:cs typeface="Arial" panose="020B0604020202020204" pitchFamily="34" charset="0"/>
              </a:rPr>
              <a:t>URL ve URI arasındaki farklar nelerdir?</a:t>
            </a:r>
            <a:endParaRPr lang="tr-TR"/>
          </a:p>
        </p:txBody>
      </p:sp>
      <p:sp>
        <p:nvSpPr>
          <p:cNvPr id="11" name="Content Placeholder 10">
            <a:extLst>
              <a:ext uri="{FF2B5EF4-FFF2-40B4-BE49-F238E27FC236}">
                <a16:creationId xmlns:a16="http://schemas.microsoft.com/office/drawing/2014/main" id="{0EED1993-99D5-48DB-9D7E-DDE4D3BBDD74}"/>
              </a:ext>
            </a:extLst>
          </p:cNvPr>
          <p:cNvSpPr>
            <a:spLocks noGrp="1"/>
          </p:cNvSpPr>
          <p:nvPr>
            <p:ph sz="half" idx="2"/>
          </p:nvPr>
        </p:nvSpPr>
        <p:spPr>
          <a:xfrm>
            <a:off x="1447191" y="2056081"/>
            <a:ext cx="4733929" cy="3803181"/>
          </a:xfrm>
        </p:spPr>
        <p:txBody>
          <a:bodyPr>
            <a:normAutofit fontScale="70000" lnSpcReduction="20000"/>
          </a:bodyPr>
          <a:lstStyle/>
          <a:p>
            <a:r>
              <a:rPr lang="tr-TR" sz="1900" b="1">
                <a:latin typeface="Arial" panose="020B0604020202020204" pitchFamily="34" charset="0"/>
                <a:cs typeface="Arial" panose="020B0604020202020204" pitchFamily="34" charset="0"/>
              </a:rPr>
              <a:t>URL (Uniform Resource Locator -Tekdüzen Kaynak Bulucu): </a:t>
            </a:r>
            <a:r>
              <a:rPr lang="tr-TR" sz="1900">
                <a:latin typeface="Arial" panose="020B0604020202020204" pitchFamily="34" charset="0"/>
                <a:cs typeface="Arial" panose="020B0604020202020204" pitchFamily="34" charset="0"/>
              </a:rPr>
              <a:t>İnternette</a:t>
            </a:r>
            <a:r>
              <a:rPr lang="tr-TR" sz="1900" b="1">
                <a:latin typeface="Arial" panose="020B0604020202020204" pitchFamily="34" charset="0"/>
                <a:cs typeface="Arial" panose="020B0604020202020204" pitchFamily="34" charset="0"/>
              </a:rPr>
              <a:t> </a:t>
            </a:r>
            <a:r>
              <a:rPr lang="tr-TR" sz="1900">
                <a:latin typeface="Arial" panose="020B0604020202020204" pitchFamily="34" charset="0"/>
                <a:cs typeface="Arial" panose="020B0604020202020204" pitchFamily="34" charset="0"/>
              </a:rPr>
              <a:t>bir kaynağın yerini işaret eden (sayfa, belge, resim vb.) belirli bir formata sahip karakter dizgisidir.</a:t>
            </a:r>
          </a:p>
          <a:p>
            <a:r>
              <a:rPr lang="tr-TR" sz="1900" b="1">
                <a:latin typeface="Arial" panose="020B0604020202020204" pitchFamily="34" charset="0"/>
                <a:cs typeface="Arial" panose="020B0604020202020204" pitchFamily="34" charset="0"/>
              </a:rPr>
              <a:t>URI (Uniform Resource Identifier -Tekdüzen Kaynak Tanımlayıcı):</a:t>
            </a:r>
            <a:r>
              <a:rPr lang="tr-TR" sz="1900">
                <a:latin typeface="Arial" panose="020B0604020202020204" pitchFamily="34" charset="0"/>
                <a:cs typeface="Arial" panose="020B0604020202020204" pitchFamily="34" charset="0"/>
              </a:rPr>
              <a:t> Bir kaynağı, adı veya her ikisini de tanımlamak için kullanılan karakter dizgisidir. Kısaca bir URL'nin altında bulunan kaynağın tam yoluna işaret eder.</a:t>
            </a:r>
            <a:r>
              <a:rPr lang="tr-TR" sz="1900" b="1">
                <a:latin typeface="Arial" panose="020B0604020202020204" pitchFamily="34" charset="0"/>
                <a:cs typeface="Arial" panose="020B0604020202020204" pitchFamily="34" charset="0"/>
              </a:rPr>
              <a:t> </a:t>
            </a:r>
            <a:r>
              <a:rPr lang="tr-TR" sz="1900">
                <a:latin typeface="Arial" panose="020B0604020202020204" pitchFamily="34" charset="0"/>
                <a:cs typeface="Arial" panose="020B0604020202020204" pitchFamily="34" charset="0"/>
              </a:rPr>
              <a:t>URI altında URL ve URN olmak üzere iki alanı kapsar.</a:t>
            </a:r>
          </a:p>
          <a:p>
            <a:r>
              <a:rPr lang="tr-TR" sz="1900">
                <a:latin typeface="Arial" panose="020B0604020202020204" pitchFamily="34" charset="0"/>
                <a:cs typeface="Arial" panose="020B0604020202020204" pitchFamily="34" charset="0"/>
              </a:rPr>
              <a:t>URL ile URI arasındaki fark ise URL’ler ana kaynak, URI’ler ise detayları gösterir.</a:t>
            </a:r>
          </a:p>
          <a:p>
            <a:r>
              <a:rPr lang="tr-TR" sz="1900">
                <a:latin typeface="Arial" panose="020B0604020202020204" pitchFamily="34" charset="0"/>
                <a:cs typeface="Arial" panose="020B0604020202020204" pitchFamily="34" charset="0"/>
              </a:rPr>
              <a:t>URL, bir web kaynağını yalnızca konumuna göre belirlemeye izin verirken, URI, adı veya konumu veya her ikisini de kullanarak bir web kaynağını tanımlamaya izin verir.</a:t>
            </a:r>
          </a:p>
          <a:p>
            <a:r>
              <a:rPr lang="tr-TR" sz="1900">
                <a:latin typeface="Arial" panose="020B0604020202020204" pitchFamily="34" charset="0"/>
                <a:cs typeface="Arial" panose="020B0604020202020204" pitchFamily="34" charset="0"/>
              </a:rPr>
              <a:t>Her URL, URI’dır ama her URI, URL değildir ve sadece tanımlayıcıdır.</a:t>
            </a:r>
          </a:p>
          <a:p>
            <a:endParaRPr lang="tr-TR"/>
          </a:p>
          <a:p>
            <a:endParaRPr lang="tr-TR">
              <a:latin typeface="Arial" panose="020B0604020202020204" pitchFamily="34" charset="0"/>
              <a:cs typeface="Arial" panose="020B0604020202020204" pitchFamily="34" charset="0"/>
            </a:endParaRPr>
          </a:p>
          <a:p>
            <a:endParaRPr lang="tr-TR"/>
          </a:p>
          <a:p>
            <a:pPr marL="0" indent="0">
              <a:buNone/>
            </a:pPr>
            <a:endParaRPr lang="tr-TR"/>
          </a:p>
        </p:txBody>
      </p:sp>
      <p:pic>
        <p:nvPicPr>
          <p:cNvPr id="13" name="Picture 3" descr="URI, URL ve URN nedir ? - Gülçin Akın - Medium">
            <a:extLst>
              <a:ext uri="{FF2B5EF4-FFF2-40B4-BE49-F238E27FC236}">
                <a16:creationId xmlns:a16="http://schemas.microsoft.com/office/drawing/2014/main" id="{2E63818B-C797-4921-B68B-0A6FD028A5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0025" y="2621245"/>
            <a:ext cx="4614827" cy="2680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869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D8725-5800-42F1-B231-656BEC728E99}"/>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10- </a:t>
            </a:r>
            <a:r>
              <a:rPr lang="tr-TR" cap="none">
                <a:latin typeface="Arial" panose="020B0604020202020204" pitchFamily="34" charset="0"/>
                <a:cs typeface="Arial" panose="020B0604020202020204" pitchFamily="34" charset="0"/>
              </a:rPr>
              <a:t>Ödev-5.Png</a:t>
            </a:r>
            <a:endParaRPr lang="tr-TR"/>
          </a:p>
        </p:txBody>
      </p:sp>
      <p:pic>
        <p:nvPicPr>
          <p:cNvPr id="5" name="Content Placeholder 4">
            <a:extLst>
              <a:ext uri="{FF2B5EF4-FFF2-40B4-BE49-F238E27FC236}">
                <a16:creationId xmlns:a16="http://schemas.microsoft.com/office/drawing/2014/main" id="{A095DF57-0B38-43A2-94C6-C2B5E67260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0340" y="2016125"/>
            <a:ext cx="6685644" cy="3449638"/>
          </a:xfrm>
        </p:spPr>
      </p:pic>
    </p:spTree>
    <p:extLst>
      <p:ext uri="{BB962C8B-B14F-4D97-AF65-F5344CB8AC3E}">
        <p14:creationId xmlns:p14="http://schemas.microsoft.com/office/powerpoint/2010/main" val="1414634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FD27-807E-4EFE-94A7-6563108B4E18}"/>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11- </a:t>
            </a:r>
            <a:r>
              <a:rPr lang="tr-TR" cap="none">
                <a:latin typeface="Arial" panose="020B0604020202020204" pitchFamily="34" charset="0"/>
                <a:cs typeface="Arial" panose="020B0604020202020204" pitchFamily="34" charset="0"/>
              </a:rPr>
              <a:t>Ödev-6.Png</a:t>
            </a:r>
            <a:endParaRPr lang="tr-TR"/>
          </a:p>
        </p:txBody>
      </p:sp>
      <p:pic>
        <p:nvPicPr>
          <p:cNvPr id="5" name="Content Placeholder 4">
            <a:extLst>
              <a:ext uri="{FF2B5EF4-FFF2-40B4-BE49-F238E27FC236}">
                <a16:creationId xmlns:a16="http://schemas.microsoft.com/office/drawing/2014/main" id="{A2DAE257-0ED4-4368-915E-8F6BCB164E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975" y="2294019"/>
            <a:ext cx="9604375" cy="2893850"/>
          </a:xfrm>
        </p:spPr>
      </p:pic>
    </p:spTree>
    <p:extLst>
      <p:ext uri="{BB962C8B-B14F-4D97-AF65-F5344CB8AC3E}">
        <p14:creationId xmlns:p14="http://schemas.microsoft.com/office/powerpoint/2010/main" val="1379874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0C360E6-F32F-4B7D-B0C1-E7E02A5779D2}"/>
              </a:ext>
            </a:extLst>
          </p:cNvPr>
          <p:cNvSpPr>
            <a:spLocks noGrp="1"/>
          </p:cNvSpPr>
          <p:nvPr>
            <p:ph type="title"/>
          </p:nvPr>
        </p:nvSpPr>
        <p:spPr>
          <a:xfrm>
            <a:off x="1454239" y="639192"/>
            <a:ext cx="8643154" cy="3004888"/>
          </a:xfrm>
        </p:spPr>
        <p:txBody>
          <a:bodyPr>
            <a:normAutofit/>
          </a:bodyPr>
          <a:lstStyle/>
          <a:p>
            <a:r>
              <a:rPr lang="tr-TR" sz="2400" b="1" cap="none">
                <a:latin typeface="Arial" panose="020B0604020202020204" pitchFamily="34" charset="0"/>
                <a:cs typeface="Arial" panose="020B0604020202020204" pitchFamily="34" charset="0"/>
              </a:rPr>
              <a:t>1-</a:t>
            </a:r>
            <a:r>
              <a:rPr lang="tr-TR" sz="2400" cap="none">
                <a:latin typeface="Arial" panose="020B0604020202020204" pitchFamily="34" charset="0"/>
                <a:cs typeface="Arial" panose="020B0604020202020204" pitchFamily="34" charset="0"/>
              </a:rPr>
              <a:t> display:none; visibility:none arasındaki fark nedir?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2-</a:t>
            </a:r>
            <a:r>
              <a:rPr lang="tr-TR" sz="2400" cap="none">
                <a:latin typeface="Arial" panose="020B0604020202020204" pitchFamily="34" charset="0"/>
                <a:cs typeface="Arial" panose="020B0604020202020204" pitchFamily="34" charset="0"/>
              </a:rPr>
              <a:t> pseudo class ile pseudo element nedir?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3-</a:t>
            </a:r>
            <a:r>
              <a:rPr lang="tr-TR" sz="2400" cap="none">
                <a:latin typeface="Arial" panose="020B0604020202020204" pitchFamily="34" charset="0"/>
                <a:cs typeface="Arial" panose="020B0604020202020204" pitchFamily="34" charset="0"/>
              </a:rPr>
              <a:t> group selectors: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4-</a:t>
            </a:r>
            <a:r>
              <a:rPr lang="tr-TR" sz="2400" cap="none">
                <a:latin typeface="Arial" panose="020B0604020202020204" pitchFamily="34" charset="0"/>
                <a:cs typeface="Arial" panose="020B0604020202020204" pitchFamily="34" charset="0"/>
              </a:rPr>
              <a:t> *  ==&gt;  div,p{} ==&gt; div p{} ==&gt;  div&gt;p{} ==&gt;  div+p{} ==&gt; div~p{} ==&gt;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5- </a:t>
            </a:r>
            <a:r>
              <a:rPr lang="tr-TR" sz="2400" cap="none">
                <a:latin typeface="Arial" panose="020B0604020202020204" pitchFamily="34" charset="0"/>
                <a:cs typeface="Arial" panose="020B0604020202020204" pitchFamily="34" charset="0"/>
              </a:rPr>
              <a:t>box-sizing: content-box; (default) / box-sizing: border-box;</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6-</a:t>
            </a:r>
            <a:r>
              <a:rPr lang="tr-TR" sz="2400" cap="none">
                <a:latin typeface="Arial" panose="020B0604020202020204" pitchFamily="34" charset="0"/>
                <a:cs typeface="Arial" panose="020B0604020202020204" pitchFamily="34" charset="0"/>
              </a:rPr>
              <a:t> tur1.png</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7-</a:t>
            </a:r>
            <a:r>
              <a:rPr lang="tr-TR" sz="2400" cap="none">
                <a:latin typeface="Arial" panose="020B0604020202020204" pitchFamily="34" charset="0"/>
                <a:cs typeface="Arial" panose="020B0604020202020204" pitchFamily="34" charset="0"/>
              </a:rPr>
              <a:t> tur2.png</a:t>
            </a:r>
          </a:p>
        </p:txBody>
      </p:sp>
      <p:sp>
        <p:nvSpPr>
          <p:cNvPr id="9" name="Text Placeholder 8">
            <a:extLst>
              <a:ext uri="{FF2B5EF4-FFF2-40B4-BE49-F238E27FC236}">
                <a16:creationId xmlns:a16="http://schemas.microsoft.com/office/drawing/2014/main" id="{68714243-BEC2-4A3A-B819-AAEC5FBCE268}"/>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1. hafta Çarşamba ödev (25.05.2022)</a:t>
            </a:r>
          </a:p>
          <a:p>
            <a:r>
              <a:rPr lang="tr-TR" b="1"/>
              <a:t>Hazırlayan:  </a:t>
            </a:r>
            <a:r>
              <a:rPr lang="tr-TR"/>
              <a:t>Tuba ARĞIN</a:t>
            </a:r>
          </a:p>
          <a:p>
            <a:endParaRPr lang="tr-TR"/>
          </a:p>
        </p:txBody>
      </p:sp>
    </p:spTree>
    <p:extLst>
      <p:ext uri="{BB962C8B-B14F-4D97-AF65-F5344CB8AC3E}">
        <p14:creationId xmlns:p14="http://schemas.microsoft.com/office/powerpoint/2010/main" val="968079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692188-D0D8-4D1A-B75A-EF9FC83EE370}"/>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display:none; visibility:none; Arasındaki Fark Nedir?</a:t>
            </a:r>
            <a:endParaRPr lang="tr-TR"/>
          </a:p>
        </p:txBody>
      </p:sp>
      <p:sp>
        <p:nvSpPr>
          <p:cNvPr id="5" name="Content Placeholder 4">
            <a:extLst>
              <a:ext uri="{FF2B5EF4-FFF2-40B4-BE49-F238E27FC236}">
                <a16:creationId xmlns:a16="http://schemas.microsoft.com/office/drawing/2014/main" id="{AE4176CD-FD77-4D7A-A25A-28AAC0CC4A4F}"/>
              </a:ext>
            </a:extLst>
          </p:cNvPr>
          <p:cNvSpPr>
            <a:spLocks noGrp="1"/>
          </p:cNvSpPr>
          <p:nvPr>
            <p:ph idx="1"/>
          </p:nvPr>
        </p:nvSpPr>
        <p:spPr/>
        <p:txBody>
          <a:bodyPr/>
          <a:lstStyle/>
          <a:p>
            <a:r>
              <a:rPr lang="tr-TR" b="1"/>
              <a:t>display</a:t>
            </a:r>
            <a:r>
              <a:rPr lang="tr-TR"/>
              <a:t>:</a:t>
            </a:r>
            <a:r>
              <a:rPr lang="tr-TR" b="1"/>
              <a:t>none; </a:t>
            </a:r>
            <a:r>
              <a:rPr lang="tr-TR" b="1">
                <a:sym typeface="Wingdings" panose="05000000000000000000" pitchFamily="2" charset="2"/>
              </a:rPr>
              <a:t></a:t>
            </a:r>
            <a:r>
              <a:rPr lang="tr-TR"/>
              <a:t> Elementi yok eder. </a:t>
            </a:r>
          </a:p>
          <a:p>
            <a:r>
              <a:rPr lang="tr-TR" b="1"/>
              <a:t>visibility:none; </a:t>
            </a:r>
            <a:r>
              <a:rPr lang="tr-TR">
                <a:sym typeface="Wingdings" panose="05000000000000000000" pitchFamily="2" charset="2"/>
              </a:rPr>
              <a:t></a:t>
            </a:r>
            <a:r>
              <a:rPr lang="tr-TR"/>
              <a:t> Element</a:t>
            </a:r>
            <a:r>
              <a:rPr lang="tr-TR">
                <a:solidFill>
                  <a:srgbClr val="24292F"/>
                </a:solidFill>
                <a:latin typeface="-apple-system"/>
              </a:rPr>
              <a:t> sayfada yer alır ancak kullanıcı tarafından görülmez. </a:t>
            </a:r>
            <a:r>
              <a:rPr lang="tr-TR"/>
              <a:t>Elementi ve sayfada kapladığı boşluğu yok eder.</a:t>
            </a:r>
          </a:p>
          <a:p>
            <a:endParaRPr lang="tr-TR"/>
          </a:p>
        </p:txBody>
      </p:sp>
    </p:spTree>
    <p:extLst>
      <p:ext uri="{BB962C8B-B14F-4D97-AF65-F5344CB8AC3E}">
        <p14:creationId xmlns:p14="http://schemas.microsoft.com/office/powerpoint/2010/main" val="1840369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4EC1F-D8EF-44E7-9B4D-1D96EE41E2DC}"/>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Pseudo Class ile Pseudo Element Nedir?</a:t>
            </a:r>
            <a:endParaRPr lang="tr-TR"/>
          </a:p>
        </p:txBody>
      </p:sp>
      <p:sp>
        <p:nvSpPr>
          <p:cNvPr id="3" name="Content Placeholder 2">
            <a:extLst>
              <a:ext uri="{FF2B5EF4-FFF2-40B4-BE49-F238E27FC236}">
                <a16:creationId xmlns:a16="http://schemas.microsoft.com/office/drawing/2014/main" id="{93AB1F9E-B3C4-4B14-ACAA-F51DEDA984DC}"/>
              </a:ext>
            </a:extLst>
          </p:cNvPr>
          <p:cNvSpPr>
            <a:spLocks noGrp="1"/>
          </p:cNvSpPr>
          <p:nvPr>
            <p:ph idx="1"/>
          </p:nvPr>
        </p:nvSpPr>
        <p:spPr/>
        <p:txBody>
          <a:bodyPr/>
          <a:lstStyle/>
          <a:p>
            <a:r>
              <a:rPr lang="tr-TR"/>
              <a:t>CSS</a:t>
            </a:r>
            <a:r>
              <a:rPr lang="tr-TR" b="1"/>
              <a:t> pseudo</a:t>
            </a:r>
            <a:r>
              <a:rPr lang="tr-TR"/>
              <a:t>-</a:t>
            </a:r>
            <a:r>
              <a:rPr lang="tr-TR" b="1"/>
              <a:t>class</a:t>
            </a:r>
            <a:r>
              <a:rPr lang="tr-TR"/>
              <a:t> ve </a:t>
            </a:r>
            <a:r>
              <a:rPr lang="tr-TR" b="1"/>
              <a:t>pseudo-elements</a:t>
            </a:r>
            <a:r>
              <a:rPr lang="tr-TR"/>
              <a:t> CSS'i destekleyen web tarayıcıları tarafından otomatik olarak tanınan (x)html hiyerarşisi ile erişemediğimiz element ve sınıflara erişmemizi sağlayan özel sınıf ve elementler olarak adlandırılmaktadır.</a:t>
            </a:r>
          </a:p>
          <a:p>
            <a:r>
              <a:rPr lang="tr-TR"/>
              <a:t>Bir öğenin özel durumunu tanımlamak için </a:t>
            </a:r>
            <a:r>
              <a:rPr lang="tr-TR" b="1"/>
              <a:t>pseudo</a:t>
            </a:r>
            <a:r>
              <a:rPr lang="tr-TR"/>
              <a:t>-</a:t>
            </a:r>
            <a:r>
              <a:rPr lang="tr-TR" b="1"/>
              <a:t>class </a:t>
            </a:r>
            <a:r>
              <a:rPr lang="tr-TR"/>
              <a:t>kullanılır.</a:t>
            </a:r>
          </a:p>
          <a:p>
            <a:r>
              <a:rPr lang="tr-TR"/>
              <a:t>Bir öğenin belirtilen bölümlerine stil vermek için bir </a:t>
            </a:r>
            <a:r>
              <a:rPr lang="tr-TR" b="1"/>
              <a:t>pseudo-elements</a:t>
            </a:r>
            <a:r>
              <a:rPr lang="tr-TR"/>
              <a:t> kullanılır.</a:t>
            </a:r>
          </a:p>
        </p:txBody>
      </p:sp>
    </p:spTree>
    <p:extLst>
      <p:ext uri="{BB962C8B-B14F-4D97-AF65-F5344CB8AC3E}">
        <p14:creationId xmlns:p14="http://schemas.microsoft.com/office/powerpoint/2010/main" val="2079525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EC1D7-5C2E-413C-AA89-8EA7E133AF1E}"/>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Group Selectors:</a:t>
            </a:r>
            <a:endParaRPr lang="tr-TR"/>
          </a:p>
        </p:txBody>
      </p:sp>
      <p:sp>
        <p:nvSpPr>
          <p:cNvPr id="3" name="Content Placeholder 2">
            <a:extLst>
              <a:ext uri="{FF2B5EF4-FFF2-40B4-BE49-F238E27FC236}">
                <a16:creationId xmlns:a16="http://schemas.microsoft.com/office/drawing/2014/main" id="{1390FF4F-AE27-4FEC-9CD6-BE896B36ACF5}"/>
              </a:ext>
            </a:extLst>
          </p:cNvPr>
          <p:cNvSpPr>
            <a:spLocks noGrp="1"/>
          </p:cNvSpPr>
          <p:nvPr>
            <p:ph sz="half" idx="1"/>
          </p:nvPr>
        </p:nvSpPr>
        <p:spPr/>
        <p:txBody>
          <a:bodyPr/>
          <a:lstStyle/>
          <a:p>
            <a:r>
              <a:rPr lang="tr-TR"/>
              <a:t>CSS gruplama seçicisi, birden çok öğeyi seçmek ve bunları birlikte biçimlendirmek için kullanılır. Bu, her öğe için ortak stiller bildirmek için kodu ve ekstra çabayı azaltır. Seçicileri gruplamak için her seçici bir boşlukla ayrılır.</a:t>
            </a:r>
          </a:p>
          <a:p>
            <a:endParaRPr lang="tr-TR"/>
          </a:p>
        </p:txBody>
      </p:sp>
      <p:pic>
        <p:nvPicPr>
          <p:cNvPr id="13" name="Content Placeholder 12">
            <a:extLst>
              <a:ext uri="{FF2B5EF4-FFF2-40B4-BE49-F238E27FC236}">
                <a16:creationId xmlns:a16="http://schemas.microsoft.com/office/drawing/2014/main" id="{29402F86-B277-47E3-BDD1-FFEA748F384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074901"/>
            <a:ext cx="4645025" cy="3327323"/>
          </a:xfrm>
        </p:spPr>
      </p:pic>
    </p:spTree>
    <p:extLst>
      <p:ext uri="{BB962C8B-B14F-4D97-AF65-F5344CB8AC3E}">
        <p14:creationId xmlns:p14="http://schemas.microsoft.com/office/powerpoint/2010/main" val="4271821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D2487-C5D4-47A0-B7D6-FBEF99592ACE}"/>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4-</a:t>
            </a:r>
            <a:r>
              <a:rPr lang="tr-TR" cap="none">
                <a:latin typeface="Arial" panose="020B0604020202020204" pitchFamily="34" charset="0"/>
                <a:cs typeface="Arial" panose="020B0604020202020204" pitchFamily="34" charset="0"/>
              </a:rPr>
              <a:t> *  ==&gt;  div,p{} ==&gt; div p{} ==&gt;  div&gt;p{} ==&gt;  div+p{} ==&gt; div~p{} ==&gt;</a:t>
            </a:r>
            <a:endParaRPr lang="tr-TR"/>
          </a:p>
        </p:txBody>
      </p:sp>
      <p:sp>
        <p:nvSpPr>
          <p:cNvPr id="3" name="Content Placeholder 2">
            <a:extLst>
              <a:ext uri="{FF2B5EF4-FFF2-40B4-BE49-F238E27FC236}">
                <a16:creationId xmlns:a16="http://schemas.microsoft.com/office/drawing/2014/main" id="{15388A0F-B03F-4213-8F36-E945C35A5802}"/>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 *  ==&gt; Tüm elementleri seçer.</a:t>
            </a:r>
          </a:p>
          <a:p>
            <a:r>
              <a:rPr lang="tr-TR">
                <a:latin typeface="Arial" panose="020B0604020202020204" pitchFamily="34" charset="0"/>
                <a:cs typeface="Arial" panose="020B0604020202020204" pitchFamily="34" charset="0"/>
              </a:rPr>
              <a:t>div,p{} ==&gt;</a:t>
            </a:r>
            <a:r>
              <a:rPr lang="en-US"/>
              <a:t> Tüm &lt;div&gt; öğelerini ve tüm &lt;p&gt; öğelerini seçer</a:t>
            </a:r>
            <a:r>
              <a:rPr lang="tr-TR"/>
              <a:t>.</a:t>
            </a:r>
          </a:p>
          <a:p>
            <a:r>
              <a:rPr lang="tr-TR">
                <a:latin typeface="Arial" panose="020B0604020202020204" pitchFamily="34" charset="0"/>
                <a:cs typeface="Arial" panose="020B0604020202020204" pitchFamily="34" charset="0"/>
              </a:rPr>
              <a:t>div p{} ==&gt;</a:t>
            </a:r>
            <a:r>
              <a:rPr lang="en-US"/>
              <a:t> &lt;</a:t>
            </a:r>
            <a:r>
              <a:rPr lang="tr-TR"/>
              <a:t>d</a:t>
            </a:r>
            <a:r>
              <a:rPr lang="en-US"/>
              <a:t>iv&gt; öğelerinin içindeki tüm &lt;p&gt; öğelerini seçer</a:t>
            </a:r>
            <a:r>
              <a:rPr lang="tr-TR"/>
              <a:t>.</a:t>
            </a:r>
          </a:p>
          <a:p>
            <a:r>
              <a:rPr lang="tr-TR">
                <a:latin typeface="Arial" panose="020B0604020202020204" pitchFamily="34" charset="0"/>
                <a:cs typeface="Arial" panose="020B0604020202020204" pitchFamily="34" charset="0"/>
              </a:rPr>
              <a:t>div&gt;p{} ==&gt;</a:t>
            </a:r>
            <a:r>
              <a:rPr lang="en-US"/>
              <a:t> Üst öğenin &lt;div&gt; öğesi olduğu tüm &lt;p&gt; öğelerini seçer</a:t>
            </a:r>
            <a:r>
              <a:rPr lang="tr-TR"/>
              <a:t>.</a:t>
            </a:r>
          </a:p>
          <a:p>
            <a:r>
              <a:rPr lang="tr-TR">
                <a:latin typeface="Arial" panose="020B0604020202020204" pitchFamily="34" charset="0"/>
                <a:cs typeface="Arial" panose="020B0604020202020204" pitchFamily="34" charset="0"/>
              </a:rPr>
              <a:t>div+p{} ==&gt;</a:t>
            </a:r>
            <a:r>
              <a:rPr lang="en-US"/>
              <a:t> &lt;</a:t>
            </a:r>
            <a:r>
              <a:rPr lang="tr-TR"/>
              <a:t>d</a:t>
            </a:r>
            <a:r>
              <a:rPr lang="en-US"/>
              <a:t>iv&gt;</a:t>
            </a:r>
            <a:r>
              <a:rPr lang="tr-TR"/>
              <a:t> ve &lt;p&gt; aynı seviyede olacak,</a:t>
            </a:r>
            <a:r>
              <a:rPr lang="en-US"/>
              <a:t> &lt;</a:t>
            </a:r>
            <a:r>
              <a:rPr lang="tr-TR"/>
              <a:t>d</a:t>
            </a:r>
            <a:r>
              <a:rPr lang="en-US"/>
              <a:t>iv&gt;</a:t>
            </a:r>
            <a:r>
              <a:rPr lang="tr-TR"/>
              <a:t> </a:t>
            </a:r>
            <a:r>
              <a:rPr lang="en-US"/>
              <a:t>öğelerinden hemen sonra yerleştirilen ilk &lt;p&gt; öğesini seçer</a:t>
            </a:r>
            <a:r>
              <a:rPr lang="tr-TR"/>
              <a:t>.</a:t>
            </a:r>
            <a:r>
              <a:rPr lang="en-US"/>
              <a:t> </a:t>
            </a:r>
            <a:endParaRPr lang="tr-TR"/>
          </a:p>
          <a:p>
            <a:r>
              <a:rPr lang="tr-TR">
                <a:latin typeface="Arial" panose="020B0604020202020204" pitchFamily="34" charset="0"/>
                <a:cs typeface="Arial" panose="020B0604020202020204" pitchFamily="34" charset="0"/>
              </a:rPr>
              <a:t>div~p{} ==&gt;</a:t>
            </a:r>
            <a:r>
              <a:rPr lang="tr-TR">
                <a:solidFill>
                  <a:srgbClr val="24292F"/>
                </a:solidFill>
                <a:latin typeface="-apple-system"/>
              </a:rPr>
              <a:t> &lt;div&gt; ile &lt;p&gt; aynı seviyede gelen &lt;p&gt; ögelerini seçer.</a:t>
            </a:r>
            <a:endParaRPr lang="tr-TR"/>
          </a:p>
        </p:txBody>
      </p:sp>
    </p:spTree>
    <p:extLst>
      <p:ext uri="{BB962C8B-B14F-4D97-AF65-F5344CB8AC3E}">
        <p14:creationId xmlns:p14="http://schemas.microsoft.com/office/powerpoint/2010/main" val="3815307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E8B2-75F3-4324-87C3-574BF03B1694}"/>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5- </a:t>
            </a:r>
            <a:r>
              <a:rPr lang="tr-TR" cap="none">
                <a:latin typeface="Arial" panose="020B0604020202020204" pitchFamily="34" charset="0"/>
                <a:cs typeface="Arial" panose="020B0604020202020204" pitchFamily="34" charset="0"/>
              </a:rPr>
              <a:t>box-sizing: content-box; (default)/ box-sizing: border-box;</a:t>
            </a:r>
            <a:endParaRPr lang="tr-TR"/>
          </a:p>
        </p:txBody>
      </p:sp>
      <p:sp>
        <p:nvSpPr>
          <p:cNvPr id="3" name="Content Placeholder 2">
            <a:extLst>
              <a:ext uri="{FF2B5EF4-FFF2-40B4-BE49-F238E27FC236}">
                <a16:creationId xmlns:a16="http://schemas.microsoft.com/office/drawing/2014/main" id="{6A244693-FD29-4EFF-B3C6-09B606C7C01C}"/>
              </a:ext>
            </a:extLst>
          </p:cNvPr>
          <p:cNvSpPr>
            <a:spLocks noGrp="1"/>
          </p:cNvSpPr>
          <p:nvPr>
            <p:ph idx="1"/>
          </p:nvPr>
        </p:nvSpPr>
        <p:spPr/>
        <p:txBody>
          <a:bodyPr/>
          <a:lstStyle/>
          <a:p>
            <a:pPr marL="0" indent="0">
              <a:buNone/>
            </a:pPr>
            <a:r>
              <a:rPr lang="tr-TR"/>
              <a:t>HTML'de varsayılan olarak her öğe dikdörtgen şekilli bir nesnedir. Web sayfasında göründükleri şekilden bağımsız olarak tüm öğeler tarayıcı tarafından dikdörtgen olarak çizilir ve işlenir.</a:t>
            </a:r>
          </a:p>
          <a:p>
            <a:r>
              <a:rPr lang="tr-TR" b="1">
                <a:latin typeface="Arial" panose="020B0604020202020204" pitchFamily="34" charset="0"/>
                <a:cs typeface="Arial" panose="020B0604020202020204" pitchFamily="34" charset="0"/>
              </a:rPr>
              <a:t>box-sizing: content-box;</a:t>
            </a:r>
            <a:r>
              <a:rPr lang="tr-TR">
                <a:latin typeface="Arial" panose="020B0604020202020204" pitchFamily="34" charset="0"/>
                <a:cs typeface="Arial" panose="020B0604020202020204" pitchFamily="34" charset="0"/>
                <a:sym typeface="Wingdings" panose="05000000000000000000" pitchFamily="2" charset="2"/>
              </a:rPr>
              <a:t></a:t>
            </a:r>
            <a:r>
              <a:rPr lang="tr-TR" b="1"/>
              <a:t>  </a:t>
            </a:r>
            <a:r>
              <a:rPr lang="tr-TR"/>
              <a:t>Varsayılan genişlik ve yükseklik değerleri yalnızca öğenin içeriği için geçerlidir. Dolgu ve kenarlık kutunun dışına eklenir.</a:t>
            </a:r>
          </a:p>
          <a:p>
            <a:r>
              <a:rPr lang="tr-TR" b="1">
                <a:latin typeface="Arial" panose="020B0604020202020204" pitchFamily="34" charset="0"/>
                <a:cs typeface="Arial" panose="020B0604020202020204" pitchFamily="34" charset="0"/>
              </a:rPr>
              <a:t>box-sizing: border-box</a:t>
            </a:r>
            <a:r>
              <a:rPr lang="tr-TR">
                <a:latin typeface="Arial" panose="020B0604020202020204" pitchFamily="34" charset="0"/>
                <a:cs typeface="Arial" panose="020B0604020202020204" pitchFamily="34" charset="0"/>
              </a:rPr>
              <a:t>; </a:t>
            </a:r>
            <a:r>
              <a:rPr lang="tr-TR">
                <a:latin typeface="Arial" panose="020B0604020202020204" pitchFamily="34" charset="0"/>
                <a:cs typeface="Arial" panose="020B0604020202020204" pitchFamily="34" charset="0"/>
                <a:sym typeface="Wingdings" panose="05000000000000000000" pitchFamily="2" charset="2"/>
              </a:rPr>
              <a:t></a:t>
            </a:r>
            <a:r>
              <a:rPr lang="tr-TR"/>
              <a:t>Genişlik ve yükseklik değerleri içerik, dolgu ve kenarlık için geçerlidir.</a:t>
            </a:r>
          </a:p>
          <a:p>
            <a:endParaRPr lang="tr-TR"/>
          </a:p>
        </p:txBody>
      </p:sp>
    </p:spTree>
    <p:extLst>
      <p:ext uri="{BB962C8B-B14F-4D97-AF65-F5344CB8AC3E}">
        <p14:creationId xmlns:p14="http://schemas.microsoft.com/office/powerpoint/2010/main" val="3388165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CC3C6-E5A4-4510-8D8E-98BD141E83F6}"/>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5- </a:t>
            </a:r>
            <a:r>
              <a:rPr lang="tr-TR" cap="none">
                <a:latin typeface="Arial" panose="020B0604020202020204" pitchFamily="34" charset="0"/>
                <a:cs typeface="Arial" panose="020B0604020202020204" pitchFamily="34" charset="0"/>
              </a:rPr>
              <a:t>box-sizing: content-box; (default)/ box-sizing: border-box;</a:t>
            </a:r>
            <a:endParaRPr lang="tr-TR"/>
          </a:p>
        </p:txBody>
      </p:sp>
      <p:pic>
        <p:nvPicPr>
          <p:cNvPr id="5" name="Content Placeholder 4">
            <a:extLst>
              <a:ext uri="{FF2B5EF4-FFF2-40B4-BE49-F238E27FC236}">
                <a16:creationId xmlns:a16="http://schemas.microsoft.com/office/drawing/2014/main" id="{1D7C6282-C739-4F13-B9AE-AA266A4295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6211" y="2016125"/>
            <a:ext cx="8573902" cy="3449638"/>
          </a:xfrm>
        </p:spPr>
      </p:pic>
    </p:spTree>
    <p:extLst>
      <p:ext uri="{BB962C8B-B14F-4D97-AF65-F5344CB8AC3E}">
        <p14:creationId xmlns:p14="http://schemas.microsoft.com/office/powerpoint/2010/main" val="26343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760F-DBA1-4B35-87DB-66ECD834A5D2}"/>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6-</a:t>
            </a:r>
            <a:r>
              <a:rPr lang="tr-TR" cap="none">
                <a:latin typeface="Arial" panose="020B0604020202020204" pitchFamily="34" charset="0"/>
                <a:cs typeface="Arial" panose="020B0604020202020204" pitchFamily="34" charset="0"/>
              </a:rPr>
              <a:t> tur1.png</a:t>
            </a:r>
            <a:endParaRPr lang="tr-TR"/>
          </a:p>
        </p:txBody>
      </p:sp>
      <p:pic>
        <p:nvPicPr>
          <p:cNvPr id="5" name="Content Placeholder 4">
            <a:extLst>
              <a:ext uri="{FF2B5EF4-FFF2-40B4-BE49-F238E27FC236}">
                <a16:creationId xmlns:a16="http://schemas.microsoft.com/office/drawing/2014/main" id="{DC681D5A-5F53-4092-9FBE-429F0349AA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2386" y="2016125"/>
            <a:ext cx="7581552" cy="3449638"/>
          </a:xfrm>
        </p:spPr>
      </p:pic>
    </p:spTree>
    <p:extLst>
      <p:ext uri="{BB962C8B-B14F-4D97-AF65-F5344CB8AC3E}">
        <p14:creationId xmlns:p14="http://schemas.microsoft.com/office/powerpoint/2010/main" val="1827261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8AE1-53AA-4600-89C5-C676F879C5B7}"/>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HTTP Yapısı Nedir Ne İçin Kullanılır? </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535C2F8-7723-46BC-A685-6E3CA4FCCA6D}"/>
              </a:ext>
            </a:extLst>
          </p:cNvPr>
          <p:cNvSpPr>
            <a:spLocks noGrp="1"/>
          </p:cNvSpPr>
          <p:nvPr>
            <p:ph idx="1"/>
          </p:nvPr>
        </p:nvSpPr>
        <p:spPr/>
        <p:txBody>
          <a:bodyPr>
            <a:normAutofit fontScale="92500" lnSpcReduction="20000"/>
          </a:bodyPr>
          <a:lstStyle/>
          <a:p>
            <a:r>
              <a:rPr lang="tr-TR" sz="1900" b="1">
                <a:latin typeface="Arial" panose="020B0604020202020204" pitchFamily="34" charset="0"/>
                <a:cs typeface="Arial" panose="020B0604020202020204" pitchFamily="34" charset="0"/>
              </a:rPr>
              <a:t>HTTP (Hypertext Transfer Protocol – Hiper Metin Transferi Protokolü):  </a:t>
            </a:r>
            <a:r>
              <a:rPr lang="tr-TR" sz="1900">
                <a:latin typeface="Arial" panose="020B0604020202020204" pitchFamily="34" charset="0"/>
                <a:cs typeface="Arial" panose="020B0604020202020204" pitchFamily="34" charset="0"/>
              </a:rPr>
              <a:t>Web tarayıcıdan veya istemciden gelen talepler ile web sunucularından gelen cevaplar arasındaki yolu sağlayan yapıdır. HTML belgeleri, resimler, videolar, sorgu sonuçları vb. veriler, World Wide Web'de TCP kullanılarak HTTP tarafından iletilir.</a:t>
            </a:r>
          </a:p>
          <a:p>
            <a:pPr fontAlgn="t"/>
            <a:r>
              <a:rPr lang="tr-TR" sz="1900" b="1">
                <a:latin typeface="Arial" panose="020B0604020202020204" pitchFamily="34" charset="0"/>
                <a:cs typeface="Arial" panose="020B0604020202020204" pitchFamily="34" charset="0"/>
              </a:rPr>
              <a:t>HTTP Ne İşe Yarar?</a:t>
            </a:r>
          </a:p>
          <a:p>
            <a:pPr fontAlgn="t"/>
            <a:r>
              <a:rPr lang="tr-TR" sz="1900">
                <a:latin typeface="Arial" panose="020B0604020202020204" pitchFamily="34" charset="0"/>
                <a:cs typeface="Arial" panose="020B0604020202020204" pitchFamily="34" charset="0"/>
              </a:rPr>
              <a:t>İnternet tarayıcımızı açıp bir web sitesine giriş yapmak için adresini başında http koyarak yazıp enter tuşuna bastığımızda, aslında web tarayıcınız bağlanmak istediğiniz internet sitesinin web sunucusunda bir http komutu gönderir. İstek ve cevap olarak yanıtlanan bu olayın gerçekleşmesinin sonucundaysa karşınıza web sitesi getirilir. Başka bir deyişle HTTP’ye daha genel bir çerçeveden bakarak kullanıcıların internet sitelerine bağlanabilmelerine olanak sağlayan anahtardır diyebiliriz.</a:t>
            </a:r>
          </a:p>
          <a:p>
            <a:pPr marL="0" indent="0">
              <a:buNone/>
            </a:pPr>
            <a:endParaRPr lang="tr-TR"/>
          </a:p>
        </p:txBody>
      </p:sp>
    </p:spTree>
    <p:extLst>
      <p:ext uri="{BB962C8B-B14F-4D97-AF65-F5344CB8AC3E}">
        <p14:creationId xmlns:p14="http://schemas.microsoft.com/office/powerpoint/2010/main" val="3221028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39470-9A84-4EFD-8371-A4AD7CD9C84F}"/>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7-</a:t>
            </a:r>
            <a:r>
              <a:rPr lang="tr-TR" cap="none">
                <a:latin typeface="Arial" panose="020B0604020202020204" pitchFamily="34" charset="0"/>
                <a:cs typeface="Arial" panose="020B0604020202020204" pitchFamily="34" charset="0"/>
              </a:rPr>
              <a:t> tur2.png</a:t>
            </a:r>
            <a:endParaRPr lang="tr-TR"/>
          </a:p>
        </p:txBody>
      </p:sp>
      <p:pic>
        <p:nvPicPr>
          <p:cNvPr id="5" name="Content Placeholder 4">
            <a:extLst>
              <a:ext uri="{FF2B5EF4-FFF2-40B4-BE49-F238E27FC236}">
                <a16:creationId xmlns:a16="http://schemas.microsoft.com/office/drawing/2014/main" id="{76238288-C710-483A-9565-CD84D3ABBB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8661" y="2016125"/>
            <a:ext cx="7529003" cy="3449638"/>
          </a:xfrm>
        </p:spPr>
      </p:pic>
    </p:spTree>
    <p:extLst>
      <p:ext uri="{BB962C8B-B14F-4D97-AF65-F5344CB8AC3E}">
        <p14:creationId xmlns:p14="http://schemas.microsoft.com/office/powerpoint/2010/main" val="327895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3123C1-AF03-4A91-8F61-6314A5186CF2}"/>
              </a:ext>
            </a:extLst>
          </p:cNvPr>
          <p:cNvSpPr>
            <a:spLocks noGrp="1"/>
          </p:cNvSpPr>
          <p:nvPr>
            <p:ph type="title"/>
          </p:nvPr>
        </p:nvSpPr>
        <p:spPr>
          <a:xfrm>
            <a:off x="1454239" y="1438183"/>
            <a:ext cx="8643154" cy="2205897"/>
          </a:xfrm>
        </p:spPr>
        <p:txBody>
          <a:bodyPr>
            <a:normAutofit/>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bootstrap ==&gt; cdn, integrity ve crossorigin </a:t>
            </a:r>
            <a:br>
              <a:rPr lang="tr-TR" cap="none">
                <a:latin typeface="Arial" panose="020B0604020202020204" pitchFamily="34" charset="0"/>
                <a:cs typeface="Arial" panose="020B0604020202020204" pitchFamily="34" charset="0"/>
              </a:rPr>
            </a:br>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ödev6.png/to-do list</a:t>
            </a:r>
          </a:p>
        </p:txBody>
      </p:sp>
      <p:sp>
        <p:nvSpPr>
          <p:cNvPr id="5" name="Text Placeholder 4">
            <a:extLst>
              <a:ext uri="{FF2B5EF4-FFF2-40B4-BE49-F238E27FC236}">
                <a16:creationId xmlns:a16="http://schemas.microsoft.com/office/drawing/2014/main" id="{34586F03-787A-4F2A-BA90-1DA7F346DFFE}"/>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1. hafta perşembe ödev (26.05.2022)</a:t>
            </a:r>
          </a:p>
          <a:p>
            <a:r>
              <a:rPr lang="tr-TR" b="1"/>
              <a:t>Hazırlayan:  </a:t>
            </a:r>
            <a:r>
              <a:rPr lang="tr-TR"/>
              <a:t>Tuba ARĞIN</a:t>
            </a:r>
          </a:p>
          <a:p>
            <a:endParaRPr lang="tr-TR"/>
          </a:p>
        </p:txBody>
      </p:sp>
    </p:spTree>
    <p:extLst>
      <p:ext uri="{BB962C8B-B14F-4D97-AF65-F5344CB8AC3E}">
        <p14:creationId xmlns:p14="http://schemas.microsoft.com/office/powerpoint/2010/main" val="2267385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63559-C526-4475-81DB-18D607B46907}"/>
              </a:ext>
            </a:extLst>
          </p:cNvPr>
          <p:cNvSpPr>
            <a:spLocks noGrp="1"/>
          </p:cNvSpPr>
          <p:nvPr>
            <p:ph type="title"/>
          </p:nvPr>
        </p:nvSpPr>
        <p:spPr/>
        <p:txBody>
          <a:bodyPr>
            <a:normAutofit/>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Bootstrap ==&gt; integrity ve crossorigin </a:t>
            </a:r>
            <a:br>
              <a:rPr lang="tr-TR" b="1"/>
            </a:br>
            <a:endParaRPr lang="tr-TR"/>
          </a:p>
        </p:txBody>
      </p:sp>
      <p:sp>
        <p:nvSpPr>
          <p:cNvPr id="3" name="Content Placeholder 2">
            <a:extLst>
              <a:ext uri="{FF2B5EF4-FFF2-40B4-BE49-F238E27FC236}">
                <a16:creationId xmlns:a16="http://schemas.microsoft.com/office/drawing/2014/main" id="{FCB97CAA-EA6B-4A91-93F1-A34280DE83E2}"/>
              </a:ext>
            </a:extLst>
          </p:cNvPr>
          <p:cNvSpPr>
            <a:spLocks noGrp="1"/>
          </p:cNvSpPr>
          <p:nvPr>
            <p:ph idx="1"/>
          </p:nvPr>
        </p:nvSpPr>
        <p:spPr/>
        <p:txBody>
          <a:bodyPr>
            <a:normAutofit fontScale="70000" lnSpcReduction="20000"/>
          </a:bodyPr>
          <a:lstStyle/>
          <a:p>
            <a:r>
              <a:rPr lang="tr-TR" b="1">
                <a:latin typeface="Arial" panose="020B0604020202020204" pitchFamily="34" charset="0"/>
                <a:cs typeface="Arial" panose="020B0604020202020204" pitchFamily="34" charset="0"/>
              </a:rPr>
              <a:t>İntegrity: </a:t>
            </a:r>
            <a:r>
              <a:rPr lang="tr-TR">
                <a:latin typeface="Arial" panose="020B0604020202020204" pitchFamily="34" charset="0"/>
                <a:cs typeface="Arial" panose="020B0604020202020204" pitchFamily="34" charset="0"/>
              </a:rPr>
              <a:t>özniteliğini kullanmanın ana noktası, ağ güvenliğini artırmaktır. Mesele şu ki, kullanıcılar CDN sunucularından birine dayalı bir web sitesine tarayıcı üzerinden ilk kez bağlanırken, yüklenen verilerin kaynağının kötü amaçlı olup olmadığını doğrulayamıyorlar.</a:t>
            </a:r>
          </a:p>
          <a:p>
            <a:r>
              <a:rPr lang="tr-TR">
                <a:latin typeface="Arial" panose="020B0604020202020204" pitchFamily="34" charset="0"/>
                <a:cs typeface="Arial" panose="020B0604020202020204" pitchFamily="34" charset="0"/>
              </a:rPr>
              <a:t>Teknik olarak, integrity özelliği tam da bu konuda yardımcı olur, veri kaynağının doğru şekilde doğrulanmasını sağlar. Yani sadece tarayıcının doğru kaynak dosyadaki sayıları CDN sunucusunda bulunan kaynak dosyanın talep ettiği miktarlarla doğrulamasını sağlar.</a:t>
            </a:r>
          </a:p>
          <a:p>
            <a:r>
              <a:rPr lang="tr-TR">
                <a:latin typeface="Arial" panose="020B0604020202020204" pitchFamily="34" charset="0"/>
                <a:cs typeface="Arial" panose="020B0604020202020204" pitchFamily="34" charset="0"/>
              </a:rPr>
              <a:t>Biraz daha derine inersek, bu kaynağın belirlenmiş şifreli karma değeri ve tarayıcıda önceden tanımlanmış bir değere uygunluğunun kontrol edilmesi durumunda, kod yürütülür ve kullanıcı isteği başarıyla işlenir.</a:t>
            </a:r>
          </a:p>
          <a:p>
            <a:r>
              <a:rPr lang="tr-TR">
                <a:latin typeface="Arial" panose="020B0604020202020204" pitchFamily="34" charset="0"/>
                <a:cs typeface="Arial" panose="020B0604020202020204" pitchFamily="34" charset="0"/>
              </a:rPr>
              <a:t>Böylece, son kullanıcı, ağ dolandırıcılarının kaynağın yerini almadığından emin olur; bu, CDN sunucularında hacklenen veri kaynakları söz konusu olduğunda çok alakalı bir yazılım önlemidir.</a:t>
            </a:r>
          </a:p>
          <a:p>
            <a:r>
              <a:rPr lang="tr-TR">
                <a:latin typeface="Arial" panose="020B0604020202020204" pitchFamily="34" charset="0"/>
                <a:cs typeface="Arial" panose="020B0604020202020204" pitchFamily="34" charset="0"/>
              </a:rPr>
              <a:t>Bu özniteliğe sahip bir geliştirici olarak, sunucu tarafında veri kaynaklarının bütünlüğünü kontrol etmek için birçok fırsat elde edersiniz. Ancak, web tarayıcılarının bazı eski sürümlerinin bunu desteklemediğini ve veri kaynağı her değiştiğinde ayarlanması gerektiğini unutmamak önemlidir.</a:t>
            </a:r>
          </a:p>
          <a:p>
            <a:endParaRPr lang="tr-TR"/>
          </a:p>
        </p:txBody>
      </p:sp>
    </p:spTree>
    <p:extLst>
      <p:ext uri="{BB962C8B-B14F-4D97-AF65-F5344CB8AC3E}">
        <p14:creationId xmlns:p14="http://schemas.microsoft.com/office/powerpoint/2010/main" val="3349052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0F83E-A255-44E5-A023-1C46C4FDFB2D}"/>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Bootstrap ==&gt; integrity ve crossorigin</a:t>
            </a:r>
            <a:br>
              <a:rPr lang="tr-TR" b="1"/>
            </a:br>
            <a:endParaRPr lang="tr-TR"/>
          </a:p>
        </p:txBody>
      </p:sp>
      <p:sp>
        <p:nvSpPr>
          <p:cNvPr id="3" name="Content Placeholder 2">
            <a:extLst>
              <a:ext uri="{FF2B5EF4-FFF2-40B4-BE49-F238E27FC236}">
                <a16:creationId xmlns:a16="http://schemas.microsoft.com/office/drawing/2014/main" id="{5A6C5BF0-B30D-4E0B-8C6F-A5DD3DFD8D84}"/>
              </a:ext>
            </a:extLst>
          </p:cNvPr>
          <p:cNvSpPr>
            <a:spLocks noGrp="1"/>
          </p:cNvSpPr>
          <p:nvPr>
            <p:ph idx="1"/>
          </p:nvPr>
        </p:nvSpPr>
        <p:spPr/>
        <p:txBody>
          <a:bodyPr>
            <a:normAutofit fontScale="85000" lnSpcReduction="20000"/>
          </a:bodyPr>
          <a:lstStyle/>
          <a:p>
            <a:pPr marL="0" indent="0">
              <a:buNone/>
            </a:pPr>
            <a:r>
              <a:rPr lang="tr-TR"/>
              <a:t> </a:t>
            </a:r>
            <a:r>
              <a:rPr lang="tr-TR" b="1"/>
              <a:t>CDN: (</a:t>
            </a:r>
            <a:r>
              <a:rPr lang="tr-TR"/>
              <a:t>Delivery Network Content/İçerik Dağıtım Ağı) Bir web sitesine erişmek isteyen kullanıcıları, coğrafi olarak kendilerine en yakın yerde konumlanmış sunuculara yönlendiren ve bu sunucular üzerinden hizmet almalarını sağlayan bir sunucu ağı sistemidir. </a:t>
            </a:r>
          </a:p>
          <a:p>
            <a:r>
              <a:rPr lang="tr-TR" sz="1900" b="1">
                <a:latin typeface="Arial" panose="020B0604020202020204" pitchFamily="34" charset="0"/>
                <a:cs typeface="Arial" panose="020B0604020202020204" pitchFamily="34" charset="0"/>
              </a:rPr>
              <a:t>Crossorigin: </a:t>
            </a:r>
            <a:r>
              <a:rPr lang="tr-TR" sz="1900">
                <a:latin typeface="Arial" panose="020B0604020202020204" pitchFamily="34" charset="0"/>
                <a:cs typeface="Arial" panose="020B0604020202020204" pitchFamily="34" charset="0"/>
              </a:rPr>
              <a:t>Geliştiricilerin CDN performans oranlarını optimize etmesine yardımcı olurken aynı zamanda web sitesi kodunu kötü amaçlı komut dosyalarından korur.</a:t>
            </a:r>
          </a:p>
          <a:p>
            <a:r>
              <a:rPr lang="tr-TR" sz="1900">
                <a:latin typeface="Arial" panose="020B0604020202020204" pitchFamily="34" charset="0"/>
                <a:cs typeface="Arial" panose="020B0604020202020204" pitchFamily="34" charset="0"/>
              </a:rPr>
              <a:t>Özellikle, Crossorigin, çerezleri indirmeden veya kimlik doğrulama prosedürünü gerçekleştirmeden sitenin program kodunu anonim modda indirir. Bu şekilde, ağ dolandırıcılarının adresleri kolayca değiştirebileceği belirli bir CDN sunucusuna siteyi ilk yüklediğinizde kullanıcı verilerinin sızmasını önler.</a:t>
            </a:r>
          </a:p>
          <a:p>
            <a:r>
              <a:rPr lang="tr-TR" sz="1900">
                <a:latin typeface="Arial" panose="020B0604020202020204" pitchFamily="34" charset="0"/>
                <a:cs typeface="Arial" panose="020B0604020202020204" pitchFamily="34" charset="0"/>
              </a:rPr>
              <a:t>Özniteliğin iki ek parametresi vardır: indirilebilir öğeye yönelik isteklerin çerez gerektirmeyeceğini belirleyen anonim ve kullanıcı kimlik doğrulaması sırasında güvenli veri aktarımına izin veren use-credentials .</a:t>
            </a:r>
          </a:p>
          <a:p>
            <a:endParaRPr lang="tr-TR"/>
          </a:p>
          <a:p>
            <a:endParaRPr lang="tr-TR"/>
          </a:p>
        </p:txBody>
      </p:sp>
    </p:spTree>
    <p:extLst>
      <p:ext uri="{BB962C8B-B14F-4D97-AF65-F5344CB8AC3E}">
        <p14:creationId xmlns:p14="http://schemas.microsoft.com/office/powerpoint/2010/main" val="606715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544E6-8F19-4AAC-96B1-82C216242CEE}"/>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ödev6.png/to-do list</a:t>
            </a:r>
            <a:endParaRPr lang="tr-TR"/>
          </a:p>
        </p:txBody>
      </p:sp>
      <p:pic>
        <p:nvPicPr>
          <p:cNvPr id="5" name="Content Placeholder 4">
            <a:extLst>
              <a:ext uri="{FF2B5EF4-FFF2-40B4-BE49-F238E27FC236}">
                <a16:creationId xmlns:a16="http://schemas.microsoft.com/office/drawing/2014/main" id="{71E62457-DBE8-4111-BEE3-4B4A0C6E08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6850" y="2016125"/>
            <a:ext cx="6652625" cy="3449638"/>
          </a:xfrm>
        </p:spPr>
      </p:pic>
    </p:spTree>
    <p:extLst>
      <p:ext uri="{BB962C8B-B14F-4D97-AF65-F5344CB8AC3E}">
        <p14:creationId xmlns:p14="http://schemas.microsoft.com/office/powerpoint/2010/main" val="31870986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974AC0-84E6-4273-83CB-6D1FBF161085}"/>
              </a:ext>
            </a:extLst>
          </p:cNvPr>
          <p:cNvSpPr>
            <a:spLocks noGrp="1"/>
          </p:cNvSpPr>
          <p:nvPr>
            <p:ph type="title"/>
          </p:nvPr>
        </p:nvSpPr>
        <p:spPr/>
        <p:txBody>
          <a:bodyPr>
            <a:normAutofit/>
          </a:bodyPr>
          <a:lstStyle/>
          <a:p>
            <a:r>
              <a:rPr lang="tr-TR" sz="2800" b="1" cap="none">
                <a:latin typeface="Arial" panose="020B0604020202020204" pitchFamily="34" charset="0"/>
                <a:cs typeface="Arial" panose="020B0604020202020204" pitchFamily="34" charset="0"/>
              </a:rPr>
              <a:t>1-</a:t>
            </a:r>
            <a:r>
              <a:rPr lang="tr-TR" sz="2800" cap="none">
                <a:latin typeface="Arial" panose="020B0604020202020204" pitchFamily="34" charset="0"/>
                <a:cs typeface="Arial" panose="020B0604020202020204" pitchFamily="34" charset="0"/>
              </a:rPr>
              <a:t> mb-md-0</a:t>
            </a:r>
            <a:br>
              <a:rPr lang="tr-TR" sz="2800" cap="none">
                <a:latin typeface="Arial" panose="020B0604020202020204" pitchFamily="34" charset="0"/>
                <a:cs typeface="Arial" panose="020B0604020202020204" pitchFamily="34" charset="0"/>
              </a:rPr>
            </a:br>
            <a:r>
              <a:rPr lang="tr-TR" sz="2800" b="1" cap="none">
                <a:latin typeface="Arial" panose="020B0604020202020204" pitchFamily="34" charset="0"/>
                <a:cs typeface="Arial" panose="020B0604020202020204" pitchFamily="34" charset="0"/>
              </a:rPr>
              <a:t>2-</a:t>
            </a:r>
            <a:r>
              <a:rPr lang="tr-TR" sz="2800" cap="none">
                <a:latin typeface="Arial" panose="020B0604020202020204" pitchFamily="34" charset="0"/>
                <a:cs typeface="Arial" panose="020B0604020202020204" pitchFamily="34" charset="0"/>
              </a:rPr>
              <a:t> list-unstyled nedir?</a:t>
            </a:r>
            <a:br>
              <a:rPr lang="tr-TR" sz="2800" cap="none">
                <a:latin typeface="Arial" panose="020B0604020202020204" pitchFamily="34" charset="0"/>
                <a:cs typeface="Arial" panose="020B0604020202020204" pitchFamily="34" charset="0"/>
              </a:rPr>
            </a:br>
            <a:r>
              <a:rPr lang="tr-TR" sz="2800" b="1" cap="none">
                <a:latin typeface="Arial" panose="020B0604020202020204" pitchFamily="34" charset="0"/>
                <a:cs typeface="Arial" panose="020B0604020202020204" pitchFamily="34" charset="0"/>
              </a:rPr>
              <a:t>3-</a:t>
            </a:r>
            <a:r>
              <a:rPr lang="tr-TR" sz="2800" cap="none">
                <a:latin typeface="Arial" panose="020B0604020202020204" pitchFamily="34" charset="0"/>
                <a:cs typeface="Arial" panose="020B0604020202020204" pitchFamily="34" charset="0"/>
              </a:rPr>
              <a:t> text-shadow</a:t>
            </a:r>
            <a:br>
              <a:rPr lang="tr-TR" sz="2800" cap="none">
                <a:latin typeface="Arial" panose="020B0604020202020204" pitchFamily="34" charset="0"/>
                <a:cs typeface="Arial" panose="020B0604020202020204" pitchFamily="34" charset="0"/>
              </a:rPr>
            </a:br>
            <a:r>
              <a:rPr lang="tr-TR" sz="2800" b="1" cap="none">
                <a:latin typeface="Arial" panose="020B0604020202020204" pitchFamily="34" charset="0"/>
                <a:cs typeface="Arial" panose="020B0604020202020204" pitchFamily="34" charset="0"/>
              </a:rPr>
              <a:t>4-</a:t>
            </a:r>
            <a:r>
              <a:rPr lang="tr-TR" sz="2800" cap="none">
                <a:latin typeface="Arial" panose="020B0604020202020204" pitchFamily="34" charset="0"/>
                <a:cs typeface="Arial" panose="020B0604020202020204" pitchFamily="34" charset="0"/>
              </a:rPr>
              <a:t> </a:t>
            </a:r>
            <a:r>
              <a:rPr lang="tr-TR" sz="2800" cap="none"/>
              <a:t>git rebase-fast forwarding merge </a:t>
            </a:r>
            <a:r>
              <a:rPr lang="tr-TR" sz="2800" cap="none">
                <a:latin typeface="Arial" panose="020B0604020202020204" pitchFamily="34" charset="0"/>
                <a:cs typeface="Arial" panose="020B0604020202020204" pitchFamily="34" charset="0"/>
              </a:rPr>
              <a:t>farkları nelerdir?</a:t>
            </a:r>
          </a:p>
        </p:txBody>
      </p:sp>
      <p:sp>
        <p:nvSpPr>
          <p:cNvPr id="5" name="Text Placeholder 4">
            <a:extLst>
              <a:ext uri="{FF2B5EF4-FFF2-40B4-BE49-F238E27FC236}">
                <a16:creationId xmlns:a16="http://schemas.microsoft.com/office/drawing/2014/main" id="{D4E8F999-85B9-49CE-A29C-60C12E266500}"/>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2. hafta pazartesi ödev (30.05.2022)</a:t>
            </a:r>
          </a:p>
          <a:p>
            <a:r>
              <a:rPr lang="tr-TR" b="1"/>
              <a:t>Hazırlayan:  </a:t>
            </a:r>
            <a:r>
              <a:rPr lang="tr-TR"/>
              <a:t>Tuba ARĞIN</a:t>
            </a:r>
          </a:p>
          <a:p>
            <a:endParaRPr lang="tr-TR"/>
          </a:p>
        </p:txBody>
      </p:sp>
    </p:spTree>
    <p:extLst>
      <p:ext uri="{BB962C8B-B14F-4D97-AF65-F5344CB8AC3E}">
        <p14:creationId xmlns:p14="http://schemas.microsoft.com/office/powerpoint/2010/main" val="27102386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74462-18F2-4F91-A757-A538B8863B99}"/>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mb-md-0</a:t>
            </a:r>
            <a:endParaRPr lang="tr-TR"/>
          </a:p>
        </p:txBody>
      </p:sp>
      <p:sp>
        <p:nvSpPr>
          <p:cNvPr id="3" name="Content Placeholder 2">
            <a:extLst>
              <a:ext uri="{FF2B5EF4-FFF2-40B4-BE49-F238E27FC236}">
                <a16:creationId xmlns:a16="http://schemas.microsoft.com/office/drawing/2014/main" id="{74648387-A707-4A1A-A62F-73571E9DA932}"/>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Mb-0</a:t>
            </a:r>
            <a:r>
              <a:rPr lang="tr-TR">
                <a:latin typeface="Arial" panose="020B0604020202020204" pitchFamily="34" charset="0"/>
                <a:cs typeface="Arial" panose="020B0604020202020204" pitchFamily="34" charset="0"/>
                <a:sym typeface="Wingdings" panose="05000000000000000000" pitchFamily="2" charset="2"/>
              </a:rPr>
              <a:t>margin-bottom:0;</a:t>
            </a:r>
          </a:p>
          <a:p>
            <a:r>
              <a:rPr lang="tr-TR">
                <a:latin typeface="Arial" panose="020B0604020202020204" pitchFamily="34" charset="0"/>
                <a:cs typeface="Arial" panose="020B0604020202020204" pitchFamily="34" charset="0"/>
                <a:sym typeface="Wingdings" panose="05000000000000000000" pitchFamily="2" charset="2"/>
              </a:rPr>
              <a:t>Md Medium-device</a:t>
            </a:r>
          </a:p>
          <a:p>
            <a:r>
              <a:rPr lang="tr-TR">
                <a:latin typeface="Arial" panose="020B0604020202020204" pitchFamily="34" charset="0"/>
                <a:cs typeface="Arial" panose="020B0604020202020204" pitchFamily="34" charset="0"/>
              </a:rPr>
              <a:t>Ekran genişliğinin medium olduğunda margin-bottom’un 0 olduğunu ifade etmektedir.</a:t>
            </a:r>
          </a:p>
          <a:p>
            <a:endParaRPr lang="tr-TR"/>
          </a:p>
        </p:txBody>
      </p:sp>
    </p:spTree>
    <p:extLst>
      <p:ext uri="{BB962C8B-B14F-4D97-AF65-F5344CB8AC3E}">
        <p14:creationId xmlns:p14="http://schemas.microsoft.com/office/powerpoint/2010/main" val="1216458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27772-FBF2-4551-B136-6CCA322886B7}"/>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List-unstyled Nedir?</a:t>
            </a:r>
            <a:endParaRPr lang="tr-TR"/>
          </a:p>
        </p:txBody>
      </p:sp>
      <p:sp>
        <p:nvSpPr>
          <p:cNvPr id="3" name="Content Placeholder 2">
            <a:extLst>
              <a:ext uri="{FF2B5EF4-FFF2-40B4-BE49-F238E27FC236}">
                <a16:creationId xmlns:a16="http://schemas.microsoft.com/office/drawing/2014/main" id="{DE4D7F0B-82D9-4FED-8D68-85A1C7FD7BDC}"/>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Herhangi bir madde işareti veya sayı olmadan görüntülenmesi durumu.</a:t>
            </a:r>
          </a:p>
        </p:txBody>
      </p:sp>
      <p:pic>
        <p:nvPicPr>
          <p:cNvPr id="9" name="Content Placeholder 8">
            <a:extLst>
              <a:ext uri="{FF2B5EF4-FFF2-40B4-BE49-F238E27FC236}">
                <a16:creationId xmlns:a16="http://schemas.microsoft.com/office/drawing/2014/main" id="{622F344F-EA5E-4869-ADF4-F1DA1FFE1746}"/>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3145631" y="2560484"/>
            <a:ext cx="5900738" cy="2698750"/>
          </a:xfrm>
        </p:spPr>
      </p:pic>
    </p:spTree>
    <p:extLst>
      <p:ext uri="{BB962C8B-B14F-4D97-AF65-F5344CB8AC3E}">
        <p14:creationId xmlns:p14="http://schemas.microsoft.com/office/powerpoint/2010/main" val="38197953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4B05F-0BF8-457F-A7F3-70B2F181CFA1}"/>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a:t>
            </a:r>
            <a:r>
              <a:rPr lang="tr-TR" cap="none">
                <a:latin typeface="Arial" panose="020B0604020202020204" pitchFamily="34" charset="0"/>
                <a:cs typeface="Arial" panose="020B0604020202020204" pitchFamily="34" charset="0"/>
              </a:rPr>
              <a:t> text-shadow</a:t>
            </a:r>
            <a:endParaRPr lang="tr-TR"/>
          </a:p>
        </p:txBody>
      </p:sp>
      <p:pic>
        <p:nvPicPr>
          <p:cNvPr id="5" name="Content Placeholder 4">
            <a:extLst>
              <a:ext uri="{FF2B5EF4-FFF2-40B4-BE49-F238E27FC236}">
                <a16:creationId xmlns:a16="http://schemas.microsoft.com/office/drawing/2014/main" id="{176D4198-A16D-4E05-88DE-E27E2B2DF7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479" y="3247878"/>
            <a:ext cx="9604375" cy="2273559"/>
          </a:xfrm>
        </p:spPr>
      </p:pic>
      <p:sp>
        <p:nvSpPr>
          <p:cNvPr id="6" name="Rectangle 5">
            <a:extLst>
              <a:ext uri="{FF2B5EF4-FFF2-40B4-BE49-F238E27FC236}">
                <a16:creationId xmlns:a16="http://schemas.microsoft.com/office/drawing/2014/main" id="{3237E1BB-1F67-411C-92DA-DA45E7DA0993}"/>
              </a:ext>
            </a:extLst>
          </p:cNvPr>
          <p:cNvSpPr/>
          <p:nvPr/>
        </p:nvSpPr>
        <p:spPr>
          <a:xfrm>
            <a:off x="1451579" y="2007447"/>
            <a:ext cx="9446608" cy="923330"/>
          </a:xfrm>
          <a:prstGeom prst="rect">
            <a:avLst/>
          </a:prstGeom>
        </p:spPr>
        <p:txBody>
          <a:bodyPr wrap="square">
            <a:spAutoFit/>
          </a:bodyPr>
          <a:lstStyle/>
          <a:p>
            <a:r>
              <a:rPr lang="tr-TR">
                <a:latin typeface="Arial" panose="020B0604020202020204" pitchFamily="34" charset="0"/>
                <a:cs typeface="Arial" panose="020B0604020202020204" pitchFamily="34" charset="0"/>
              </a:rPr>
              <a:t>Bu özellik bir element içindeki metne bir veya daha fazla gölge vermek için kullanılır. Aldığı değerler belli sıralaması vardır.</a:t>
            </a:r>
          </a:p>
          <a:p>
            <a:r>
              <a:rPr lang="tr-TR">
                <a:latin typeface="Arial" panose="020B0604020202020204" pitchFamily="34" charset="0"/>
                <a:cs typeface="Arial" panose="020B0604020202020204" pitchFamily="34" charset="0"/>
              </a:rPr>
              <a:t>Text-shadow: 1px 2px #FF0000 </a:t>
            </a:r>
            <a:r>
              <a:rPr lang="tr-TR">
                <a:latin typeface="Arial" panose="020B0604020202020204" pitchFamily="34" charset="0"/>
                <a:cs typeface="Arial" panose="020B0604020202020204" pitchFamily="34" charset="0"/>
                <a:sym typeface="Wingdings" panose="05000000000000000000" pitchFamily="2" charset="2"/>
              </a:rPr>
              <a:t></a:t>
            </a:r>
            <a:r>
              <a:rPr lang="tr-TR">
                <a:latin typeface="Arial" panose="020B0604020202020204" pitchFamily="34" charset="0"/>
                <a:cs typeface="Arial" panose="020B0604020202020204" pitchFamily="34" charset="0"/>
              </a:rPr>
              <a:t>Yatay gölge(1px) dikey gölge(3px) color(#FF0000 )</a:t>
            </a:r>
          </a:p>
        </p:txBody>
      </p:sp>
    </p:spTree>
    <p:extLst>
      <p:ext uri="{BB962C8B-B14F-4D97-AF65-F5344CB8AC3E}">
        <p14:creationId xmlns:p14="http://schemas.microsoft.com/office/powerpoint/2010/main" val="23556536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7EF8-158D-4FEA-AE11-E61B88BC2831}"/>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4-</a:t>
            </a:r>
            <a:r>
              <a:rPr lang="tr-TR" cap="none">
                <a:latin typeface="Arial" panose="020B0604020202020204" pitchFamily="34" charset="0"/>
                <a:cs typeface="Arial" panose="020B0604020202020204" pitchFamily="34" charset="0"/>
              </a:rPr>
              <a:t> Git Rebase-Fast Forwarding Merge Farkları Nelerdir?</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02B4992-E347-465D-859E-9B503A4475DB}"/>
              </a:ext>
            </a:extLst>
          </p:cNvPr>
          <p:cNvSpPr>
            <a:spLocks noGrp="1"/>
          </p:cNvSpPr>
          <p:nvPr>
            <p:ph idx="1"/>
          </p:nvPr>
        </p:nvSpPr>
        <p:spPr/>
        <p:txBody>
          <a:bodyPr/>
          <a:lstStyle/>
          <a:p>
            <a:r>
              <a:rPr lang="tr-TR" b="1">
                <a:latin typeface="Arial" panose="020B0604020202020204" pitchFamily="34" charset="0"/>
                <a:cs typeface="Arial" panose="020B0604020202020204" pitchFamily="34" charset="0"/>
              </a:rPr>
              <a:t>Fast-Forward Merge: </a:t>
            </a:r>
            <a:r>
              <a:rPr lang="tr-TR">
                <a:latin typeface="Arial" panose="020B0604020202020204" pitchFamily="34" charset="0"/>
                <a:cs typeface="Arial" panose="020B0604020202020204" pitchFamily="34" charset="0"/>
              </a:rPr>
              <a:t>Feature branch'iniz master'a merge olacağı anda eğer master üzerinde bir değişiklik (commit) olmamışsa, git varsayılan olarak master hattının son commit hash'i olarak, feature branch'in hash'ini alır. Bu duruma Fast-Forward Merging denir.</a:t>
            </a:r>
          </a:p>
          <a:p>
            <a:r>
              <a:rPr lang="tr-TR" b="1">
                <a:latin typeface="Arial" panose="020B0604020202020204" pitchFamily="34" charset="0"/>
                <a:cs typeface="Arial" panose="020B0604020202020204" pitchFamily="34" charset="0"/>
              </a:rPr>
              <a:t>Rebase: </a:t>
            </a:r>
            <a:r>
              <a:rPr lang="tr-TR">
                <a:latin typeface="Arial" panose="020B0604020202020204" pitchFamily="34" charset="0"/>
                <a:cs typeface="Arial" panose="020B0604020202020204" pitchFamily="34" charset="0"/>
              </a:rPr>
              <a:t>Modelini kullanırken, çalışan dalınız her zaman master üzerine yeniden temellendirilir. Sadece rebase tamamlandıktan sonra o dalı dalla birleştirirsiniz.</a:t>
            </a:r>
          </a:p>
          <a:p>
            <a:endParaRPr lang="tr-TR"/>
          </a:p>
        </p:txBody>
      </p:sp>
    </p:spTree>
    <p:extLst>
      <p:ext uri="{BB962C8B-B14F-4D97-AF65-F5344CB8AC3E}">
        <p14:creationId xmlns:p14="http://schemas.microsoft.com/office/powerpoint/2010/main" val="1721433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F234A-C979-44BB-95A0-A8666248EF80}"/>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Npm Node.js Nedir? </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B818B9C-47D8-4423-AB01-39EDCCC9ADC1}"/>
              </a:ext>
            </a:extLst>
          </p:cNvPr>
          <p:cNvSpPr>
            <a:spLocks noGrp="1"/>
          </p:cNvSpPr>
          <p:nvPr>
            <p:ph idx="1"/>
          </p:nvPr>
        </p:nvSpPr>
        <p:spPr/>
        <p:txBody>
          <a:bodyPr>
            <a:normAutofit fontScale="85000" lnSpcReduction="20000"/>
          </a:bodyPr>
          <a:lstStyle/>
          <a:p>
            <a:r>
              <a:rPr lang="tr-TR" b="1">
                <a:latin typeface="Arial" panose="020B0604020202020204" pitchFamily="34" charset="0"/>
                <a:cs typeface="Arial" panose="020B0604020202020204" pitchFamily="34" charset="0"/>
              </a:rPr>
              <a:t>NPM (Node Package Manager / Node Packaged Modules): </a:t>
            </a:r>
            <a:r>
              <a:rPr lang="tr-TR">
                <a:latin typeface="Arial" panose="020B0604020202020204" pitchFamily="34" charset="0"/>
                <a:cs typeface="Arial" panose="020B0604020202020204" pitchFamily="34" charset="0"/>
              </a:rPr>
              <a:t>Isaac Z. Schueter tarafından tarafından, tamamen JavaScript dili kullanılarak geliştirilen, temel olarak bir harici olarak sunulan yazılımların / paketlerin / modüllerin yönetimini sağlayan bir paket yöneticisidir.</a:t>
            </a:r>
          </a:p>
          <a:p>
            <a:r>
              <a:rPr lang="tr-TR">
                <a:latin typeface="Arial" panose="020B0604020202020204" pitchFamily="34" charset="0"/>
                <a:cs typeface="Arial" panose="020B0604020202020204" pitchFamily="34" charset="0"/>
              </a:rPr>
              <a:t>Aslında npm projemizdeki paketlerin yönetimini otomatikleştiriyor diyebiliriz. Npm ile temel olarak yapabileceğimiz şeyler ise şöyledir :</a:t>
            </a:r>
          </a:p>
          <a:p>
            <a:r>
              <a:rPr lang="tr-TR">
                <a:latin typeface="Arial" panose="020B0604020202020204" pitchFamily="34" charset="0"/>
                <a:cs typeface="Arial" panose="020B0604020202020204" pitchFamily="34" charset="0"/>
              </a:rPr>
              <a:t>➩ Otomatik ya da manuel olarak paketleri yükleme</a:t>
            </a:r>
          </a:p>
          <a:p>
            <a:r>
              <a:rPr lang="tr-TR">
                <a:latin typeface="Arial" panose="020B0604020202020204" pitchFamily="34" charset="0"/>
                <a:cs typeface="Arial" panose="020B0604020202020204" pitchFamily="34" charset="0"/>
              </a:rPr>
              <a:t>➩ Sistemdeki paketleri silmek</a:t>
            </a:r>
          </a:p>
          <a:p>
            <a:r>
              <a:rPr lang="tr-TR">
                <a:latin typeface="Arial" panose="020B0604020202020204" pitchFamily="34" charset="0"/>
                <a:cs typeface="Arial" panose="020B0604020202020204" pitchFamily="34" charset="0"/>
              </a:rPr>
              <a:t>➩ Sistemdeki paketleri listeleme</a:t>
            </a:r>
          </a:p>
          <a:p>
            <a:r>
              <a:rPr lang="tr-TR">
                <a:latin typeface="Arial" panose="020B0604020202020204" pitchFamily="34" charset="0"/>
                <a:cs typeface="Arial" panose="020B0604020202020204" pitchFamily="34" charset="0"/>
              </a:rPr>
              <a:t>➩ Sistemdeki paketleri update etmek</a:t>
            </a:r>
          </a:p>
          <a:p>
            <a:r>
              <a:rPr lang="tr-TR">
                <a:latin typeface="Arial" panose="020B0604020202020204" pitchFamily="34" charset="0"/>
                <a:cs typeface="Arial" panose="020B0604020202020204" pitchFamily="34" charset="0"/>
              </a:rPr>
              <a:t>Npm komut satırı üzerinden çalışan bir uygulamadır.</a:t>
            </a:r>
          </a:p>
          <a:p>
            <a:endParaRPr lang="tr-TR"/>
          </a:p>
          <a:p>
            <a:endParaRPr lang="tr-TR"/>
          </a:p>
        </p:txBody>
      </p:sp>
    </p:spTree>
    <p:extLst>
      <p:ext uri="{BB962C8B-B14F-4D97-AF65-F5344CB8AC3E}">
        <p14:creationId xmlns:p14="http://schemas.microsoft.com/office/powerpoint/2010/main" val="29384259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4A904-18D7-4927-BD77-B319C812F038}"/>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Git Rebase Nedir?</a:t>
            </a:r>
            <a:br>
              <a:rPr lang="tr-TR" b="1"/>
            </a:br>
            <a:endParaRPr lang="tr-TR"/>
          </a:p>
        </p:txBody>
      </p:sp>
      <p:sp>
        <p:nvSpPr>
          <p:cNvPr id="3" name="Content Placeholder 2">
            <a:extLst>
              <a:ext uri="{FF2B5EF4-FFF2-40B4-BE49-F238E27FC236}">
                <a16:creationId xmlns:a16="http://schemas.microsoft.com/office/drawing/2014/main" id="{C4B41850-A062-4F1F-889F-AE6DE239B883}"/>
              </a:ext>
            </a:extLst>
          </p:cNvPr>
          <p:cNvSpPr>
            <a:spLocks noGrp="1"/>
          </p:cNvSpPr>
          <p:nvPr>
            <p:ph idx="1"/>
          </p:nvPr>
        </p:nvSpPr>
        <p:spPr/>
        <p:txBody>
          <a:bodyPr>
            <a:normAutofit/>
          </a:bodyPr>
          <a:lstStyle/>
          <a:p>
            <a:r>
              <a:rPr lang="tr-TR" sz="1800" b="1">
                <a:latin typeface="Arial" panose="020B0604020202020204" pitchFamily="34" charset="0"/>
                <a:cs typeface="Arial" panose="020B0604020202020204" pitchFamily="34" charset="0"/>
              </a:rPr>
              <a:t>Git Rebase: </a:t>
            </a:r>
            <a:r>
              <a:rPr lang="tr-TR" sz="1800">
                <a:latin typeface="Arial" panose="020B0604020202020204" pitchFamily="34" charset="0"/>
                <a:cs typeface="Arial" panose="020B0604020202020204" pitchFamily="34" charset="0"/>
              </a:rPr>
              <a:t>başka bir dalı şu anda çalıştığınız dalla tümleştirmek için kullanılan birleştirme işlemine başka bir alternatiftir, ancak doğrusal bir taahhüt geçmişi tutar. Git rebase'in amacı bir şubeyi bir konumdan diğerine taşımaktır. Taahhütler değişmez olduğundan, taşınamazlar, bu nedenle aynı değişiklik kümeleri ve meta verilerle yeni taahhütler yapılmasını gerektirir. Bir rebase, bir dizi taahhüdün ne zaman ve nerede geliştirildiği fikrini temelden değiştirir, bu da geliştirme tarihinin bazı yönlerinin kaybolmasına neden olur. Bu, geliştirmenin başlangıçta dayandığı orijinal taahhüdün değiştirileceği anlamına gelir. Tarihi yeniden yazarak ana daldaki tüm yeni taahhütleri etkili bir şekilde birleştirir. Sonuç olarak, orijinal şubedeki her taahhüt için yeni taahhütler yaratır.</a:t>
            </a:r>
          </a:p>
          <a:p>
            <a:endParaRPr lang="tr-TR"/>
          </a:p>
          <a:p>
            <a:endParaRPr lang="tr-TR"/>
          </a:p>
        </p:txBody>
      </p:sp>
    </p:spTree>
    <p:extLst>
      <p:ext uri="{BB962C8B-B14F-4D97-AF65-F5344CB8AC3E}">
        <p14:creationId xmlns:p14="http://schemas.microsoft.com/office/powerpoint/2010/main" val="1796021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537E-6787-4BE3-BF3A-06382DF6B187}"/>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Git Merge Nedir?</a:t>
            </a:r>
            <a:br>
              <a:rPr lang="tr-TR" b="1" cap="none">
                <a:latin typeface="Arial" panose="020B0604020202020204" pitchFamily="34" charset="0"/>
                <a:cs typeface="Arial" panose="020B0604020202020204" pitchFamily="34" charset="0"/>
              </a:rPr>
            </a:br>
            <a:endParaRPr lang="tr-TR" cap="none">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87891A2-F631-470C-A107-CDFA58D42679}"/>
              </a:ext>
            </a:extLst>
          </p:cNvPr>
          <p:cNvSpPr>
            <a:spLocks noGrp="1"/>
          </p:cNvSpPr>
          <p:nvPr>
            <p:ph idx="1"/>
          </p:nvPr>
        </p:nvSpPr>
        <p:spPr/>
        <p:txBody>
          <a:bodyPr>
            <a:normAutofit/>
          </a:bodyPr>
          <a:lstStyle/>
          <a:p>
            <a:r>
              <a:rPr lang="tr-TR" sz="1800" b="1"/>
              <a:t>Git Merge:</a:t>
            </a:r>
            <a:r>
              <a:rPr lang="tr-TR" sz="1800" b="1">
                <a:latin typeface="Arial" panose="020B0604020202020204" pitchFamily="34" charset="0"/>
                <a:cs typeface="Arial" panose="020B0604020202020204" pitchFamily="34" charset="0"/>
              </a:rPr>
              <a:t> </a:t>
            </a:r>
            <a:r>
              <a:rPr lang="tr-TR" sz="1800">
                <a:latin typeface="Arial" panose="020B0604020202020204" pitchFamily="34" charset="0"/>
                <a:cs typeface="Arial" panose="020B0604020202020204" pitchFamily="34" charset="0"/>
              </a:rPr>
              <a:t>İki veya daha fazla tamamlama geçmişi dalını birleştiren bir komuttur. Birleştirme genellikle yalnızca iki dalı birleştirir, ancak Git aynı anda üç, dört veya daha fazla dalı birleştirmeyi destekler. Git merge Git pull tarafından bir koldan diğerine veya başka bir havuzdaki değişiklikleri bir araya getirmek için kullanılır. Birleştirme tek bir havuzda gerçekleşmelidir, yani birleştirilmesi gereken tüm dallar aynı depoda bulunmalıdır. Birleştirme durumları genellikle ortak kodu güncellemeye çalışan iki veya daha fazla kullanıcıdan kaynaklanır. En yaygın olarak, bir kullanıcı bir şubeyi yerel bir ortamda kendi yerel havuzundaki başka bir dalla birleştirir. Git merge özel olarak bir kaynak dalın içeriğini bir hedef dalla bütünleştirir. Hedef dal değiştirilirken, kaynak dal kalır.</a:t>
            </a:r>
          </a:p>
          <a:p>
            <a:endParaRPr lang="tr-TR"/>
          </a:p>
        </p:txBody>
      </p:sp>
    </p:spTree>
    <p:extLst>
      <p:ext uri="{BB962C8B-B14F-4D97-AF65-F5344CB8AC3E}">
        <p14:creationId xmlns:p14="http://schemas.microsoft.com/office/powerpoint/2010/main" val="22141197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9F6F-0069-4DE3-B44E-887750751105}"/>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Git Rebase Ve Merge'in Temelleri</a:t>
            </a:r>
            <a:br>
              <a:rPr lang="tr-TR" b="1"/>
            </a:br>
            <a:endParaRPr lang="tr-TR"/>
          </a:p>
        </p:txBody>
      </p:sp>
      <p:sp>
        <p:nvSpPr>
          <p:cNvPr id="3" name="Content Placeholder 2">
            <a:extLst>
              <a:ext uri="{FF2B5EF4-FFF2-40B4-BE49-F238E27FC236}">
                <a16:creationId xmlns:a16="http://schemas.microsoft.com/office/drawing/2014/main" id="{86656609-5C69-41D2-8BD5-912A3F2D34DD}"/>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Her ne kadar, hem birleştirme hem de yeniden pazarlama Git'teki değişiklikleri entegre etmenin en yaygın yollarıdır ve aynı amaca hizmet ederler - birden çok dalı bir araya getirmek - fark, nasıl başardıklarında yatmaktadır. Git birleştirme, bir kaynak dalın içeriğini bir hedef dalla birleştirirken, her taahhüt geçmişinin soyunu korurken, Git rebase ana daldaki tüm yeni taahhütleri, kaynak daldaki her bir taahhüt için yeni taahhütler oluşturarak yeniden yazarak birleştirir.</a:t>
            </a:r>
          </a:p>
          <a:p>
            <a:endParaRPr lang="tr-TR"/>
          </a:p>
        </p:txBody>
      </p:sp>
    </p:spTree>
    <p:extLst>
      <p:ext uri="{BB962C8B-B14F-4D97-AF65-F5344CB8AC3E}">
        <p14:creationId xmlns:p14="http://schemas.microsoft.com/office/powerpoint/2010/main" val="1566892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CBB096-BCA2-48F8-ACBF-664B218F3AAE}"/>
              </a:ext>
            </a:extLst>
          </p:cNvPr>
          <p:cNvSpPr>
            <a:spLocks noGrp="1"/>
          </p:cNvSpPr>
          <p:nvPr>
            <p:ph type="ctrTitle"/>
          </p:nvPr>
        </p:nvSpPr>
        <p:spPr>
          <a:xfrm>
            <a:off x="2417779" y="802298"/>
            <a:ext cx="8637073" cy="2541431"/>
          </a:xfrm>
        </p:spPr>
        <p:txBody>
          <a:bodyPr>
            <a:normAutofit/>
          </a:bodyPr>
          <a:lstStyle/>
          <a:p>
            <a:r>
              <a:rPr lang="tr-TR" sz="3200" b="1" cap="none">
                <a:latin typeface="Arial" panose="020B0604020202020204" pitchFamily="34" charset="0"/>
                <a:cs typeface="Arial" panose="020B0604020202020204" pitchFamily="34" charset="0"/>
              </a:rPr>
              <a:t>1- </a:t>
            </a:r>
            <a:r>
              <a:rPr lang="tr-TR" sz="3200" cap="none">
                <a:latin typeface="Arial" panose="020B0604020202020204" pitchFamily="34" charset="0"/>
                <a:cs typeface="Arial" panose="020B0604020202020204" pitchFamily="34" charset="0"/>
              </a:rPr>
              <a:t>Library ile Framework Arasındaki Fark?</a:t>
            </a:r>
            <a:br>
              <a:rPr lang="tr-TR" sz="3200" cap="none">
                <a:latin typeface="Arial" panose="020B0604020202020204" pitchFamily="34" charset="0"/>
                <a:cs typeface="Arial" panose="020B0604020202020204" pitchFamily="34" charset="0"/>
              </a:rPr>
            </a:br>
            <a:r>
              <a:rPr lang="tr-TR" sz="3200" b="1" cap="none">
                <a:latin typeface="Arial" panose="020B0604020202020204" pitchFamily="34" charset="0"/>
                <a:cs typeface="Arial" panose="020B0604020202020204" pitchFamily="34" charset="0"/>
              </a:rPr>
              <a:t>2-</a:t>
            </a:r>
            <a:r>
              <a:rPr lang="tr-TR" sz="3200" cap="none">
                <a:latin typeface="Arial" panose="020B0604020202020204" pitchFamily="34" charset="0"/>
                <a:cs typeface="Arial" panose="020B0604020202020204" pitchFamily="34" charset="0"/>
              </a:rPr>
              <a:t> </a:t>
            </a:r>
            <a:r>
              <a:rPr lang="tr-TR" sz="3200">
                <a:latin typeface="Arial" panose="020B0604020202020204" pitchFamily="34" charset="0"/>
                <a:cs typeface="Arial" panose="020B0604020202020204" pitchFamily="34" charset="0"/>
              </a:rPr>
              <a:t>JDK – sdk </a:t>
            </a:r>
            <a:r>
              <a:rPr lang="tr-TR" sz="3200" cap="none">
                <a:latin typeface="Arial" panose="020B0604020202020204" pitchFamily="34" charset="0"/>
                <a:cs typeface="Arial" panose="020B0604020202020204" pitchFamily="34" charset="0"/>
              </a:rPr>
              <a:t>Farkı</a:t>
            </a:r>
            <a:br>
              <a:rPr lang="tr-TR" sz="3200" cap="none">
                <a:latin typeface="Arial" panose="020B0604020202020204" pitchFamily="34" charset="0"/>
                <a:cs typeface="Arial" panose="020B0604020202020204" pitchFamily="34" charset="0"/>
              </a:rPr>
            </a:br>
            <a:r>
              <a:rPr lang="tr-TR" sz="3200" b="1" cap="none">
                <a:latin typeface="Arial" panose="020B0604020202020204" pitchFamily="34" charset="0"/>
                <a:cs typeface="Arial" panose="020B0604020202020204" pitchFamily="34" charset="0"/>
              </a:rPr>
              <a:t>3-</a:t>
            </a:r>
            <a:r>
              <a:rPr lang="tr-TR" sz="3200" cap="none">
                <a:latin typeface="Arial" panose="020B0604020202020204" pitchFamily="34" charset="0"/>
                <a:cs typeface="Arial" panose="020B0604020202020204" pitchFamily="34" charset="0"/>
              </a:rPr>
              <a:t> Fast-Forward No-Fast-Forward</a:t>
            </a:r>
            <a:endParaRPr lang="tr-TR" sz="3200">
              <a:latin typeface="Arial" panose="020B0604020202020204" pitchFamily="34" charset="0"/>
              <a:cs typeface="Arial" panose="020B0604020202020204" pitchFamily="34" charset="0"/>
            </a:endParaRPr>
          </a:p>
        </p:txBody>
      </p:sp>
      <p:sp>
        <p:nvSpPr>
          <p:cNvPr id="5" name="Subtitle 4">
            <a:extLst>
              <a:ext uri="{FF2B5EF4-FFF2-40B4-BE49-F238E27FC236}">
                <a16:creationId xmlns:a16="http://schemas.microsoft.com/office/drawing/2014/main" id="{D6ABDC8E-6038-4680-AD4B-C596A0DE5133}"/>
              </a:ext>
            </a:extLst>
          </p:cNvPr>
          <p:cNvSpPr>
            <a:spLocks noGrp="1"/>
          </p:cNvSpPr>
          <p:nvPr>
            <p:ph type="subTitle" idx="1"/>
          </p:nvPr>
        </p:nvSpPr>
        <p:spPr/>
        <p:txBody>
          <a:bodyPr/>
          <a:lstStyle/>
          <a:p>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hafta salı ödev </a:t>
            </a:r>
            <a:r>
              <a:rPr lang="tr-TR">
                <a:latin typeface="Arial" panose="020B0604020202020204" pitchFamily="34" charset="0"/>
                <a:cs typeface="Arial" panose="020B0604020202020204" pitchFamily="34" charset="0"/>
              </a:rPr>
              <a:t>(31.05.2022)</a:t>
            </a:r>
          </a:p>
          <a:p>
            <a:r>
              <a:rPr lang="tr-TR" b="1" cap="none"/>
              <a:t>Hazırlayan:  </a:t>
            </a:r>
            <a:r>
              <a:rPr lang="tr-TR" cap="none"/>
              <a:t>Tuba ARĞIN</a:t>
            </a:r>
          </a:p>
          <a:p>
            <a:endParaRPr lang="tr-TR"/>
          </a:p>
        </p:txBody>
      </p:sp>
    </p:spTree>
    <p:extLst>
      <p:ext uri="{BB962C8B-B14F-4D97-AF65-F5344CB8AC3E}">
        <p14:creationId xmlns:p14="http://schemas.microsoft.com/office/powerpoint/2010/main" val="9005758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A9A46-1F5A-40F0-93CC-A34E4C260169}"/>
              </a:ext>
            </a:extLst>
          </p:cNvPr>
          <p:cNvSpPr>
            <a:spLocks noGrp="1"/>
          </p:cNvSpPr>
          <p:nvPr>
            <p:ph type="title"/>
          </p:nvPr>
        </p:nvSpPr>
        <p:spPr/>
        <p:txBody>
          <a:bodyPr>
            <a:normAutofit/>
          </a:bodyPr>
          <a:lstStyle/>
          <a:p>
            <a:r>
              <a:rPr lang="tr-TR" b="1" cap="none">
                <a:latin typeface="Arial" panose="020B0604020202020204" pitchFamily="34" charset="0"/>
                <a:cs typeface="Arial" panose="020B0604020202020204" pitchFamily="34" charset="0"/>
              </a:rPr>
              <a:t>1- </a:t>
            </a:r>
            <a:r>
              <a:rPr lang="tr-TR" cap="none">
                <a:latin typeface="Arial" panose="020B0604020202020204" pitchFamily="34" charset="0"/>
                <a:cs typeface="Arial" panose="020B0604020202020204" pitchFamily="34" charset="0"/>
              </a:rPr>
              <a:t>Library ile Framework Arasındaki Fark?</a:t>
            </a:r>
            <a:br>
              <a:rPr lang="tr-TR"/>
            </a:br>
            <a:endParaRPr lang="tr-TR"/>
          </a:p>
        </p:txBody>
      </p:sp>
      <p:sp>
        <p:nvSpPr>
          <p:cNvPr id="3" name="Content Placeholder 2">
            <a:extLst>
              <a:ext uri="{FF2B5EF4-FFF2-40B4-BE49-F238E27FC236}">
                <a16:creationId xmlns:a16="http://schemas.microsoft.com/office/drawing/2014/main" id="{9E2C5E36-E1F7-4928-A9E5-270D06CCBB03}"/>
              </a:ext>
            </a:extLst>
          </p:cNvPr>
          <p:cNvSpPr>
            <a:spLocks noGrp="1"/>
          </p:cNvSpPr>
          <p:nvPr>
            <p:ph idx="1"/>
          </p:nvPr>
        </p:nvSpPr>
        <p:spPr/>
        <p:txBody>
          <a:bodyPr>
            <a:normAutofit fontScale="70000" lnSpcReduction="20000"/>
          </a:bodyPr>
          <a:lstStyle/>
          <a:p>
            <a:r>
              <a:rPr lang="tr-TR" sz="2600" b="1">
                <a:latin typeface="Arial" panose="020B0604020202020204" pitchFamily="34" charset="0"/>
                <a:cs typeface="Arial" panose="020B0604020202020204" pitchFamily="34" charset="0"/>
              </a:rPr>
              <a:t>Library:</a:t>
            </a:r>
            <a:r>
              <a:rPr lang="tr-TR" sz="2600">
                <a:latin typeface="Arial" panose="020B0604020202020204" pitchFamily="34" charset="0"/>
                <a:cs typeface="Arial" panose="020B0604020202020204" pitchFamily="34" charset="0"/>
              </a:rPr>
              <a:t> Geliştiriciler tarafından yazılan ve herhangi bir yerde yeniden kullanılabilen bir kod parçasıdır. Bir kütüphaneden bir sınıfı ya da bir işlevi istediğimiz zaman nerede kullanacağımıza biz karar veririz. Uygulama akışından siz sorumlusunuz.</a:t>
            </a:r>
          </a:p>
          <a:p>
            <a:r>
              <a:rPr lang="tr-TR" sz="2600" b="1">
                <a:latin typeface="Arial" panose="020B0604020202020204" pitchFamily="34" charset="0"/>
                <a:cs typeface="Arial" panose="020B0604020202020204" pitchFamily="34" charset="0"/>
              </a:rPr>
              <a:t>Örneğin</a:t>
            </a:r>
            <a:r>
              <a:rPr lang="tr-TR" sz="2600">
                <a:latin typeface="Arial" panose="020B0604020202020204" pitchFamily="34" charset="0"/>
                <a:cs typeface="Arial" panose="020B0604020202020204" pitchFamily="34" charset="0"/>
              </a:rPr>
              <a:t>: Bir JS kütüphanesi olan Jquery.</a:t>
            </a:r>
          </a:p>
          <a:p>
            <a:r>
              <a:rPr lang="tr-TR" sz="2600" b="1">
                <a:latin typeface="Arial" panose="020B0604020202020204" pitchFamily="34" charset="0"/>
                <a:cs typeface="Arial" panose="020B0604020202020204" pitchFamily="34" charset="0"/>
              </a:rPr>
              <a:t>Framework: </a:t>
            </a:r>
            <a:r>
              <a:rPr lang="tr-TR" sz="2600">
                <a:latin typeface="Arial" panose="020B0604020202020204" pitchFamily="34" charset="0"/>
                <a:cs typeface="Arial" panose="020B0604020202020204" pitchFamily="34" charset="0"/>
              </a:rPr>
              <a:t>Bir programlama dilini base alarak geliştirilen, belirli platformlar için uygulamalar oluşturan yazılım</a:t>
            </a:r>
            <a:r>
              <a:rPr lang="tr-TR" sz="2600" b="1">
                <a:latin typeface="Arial" panose="020B0604020202020204" pitchFamily="34" charset="0"/>
                <a:cs typeface="Arial" panose="020B0604020202020204" pitchFamily="34" charset="0"/>
              </a:rPr>
              <a:t>.</a:t>
            </a:r>
            <a:r>
              <a:rPr lang="tr-TR" sz="2600">
                <a:latin typeface="Arial" panose="020B0604020202020204" pitchFamily="34" charset="0"/>
                <a:cs typeface="Arial" panose="020B0604020202020204" pitchFamily="34" charset="0"/>
              </a:rPr>
              <a:t> Frameworklerde bir yazılım mimarisi bulunmaktadır ve içerisinden bir fonksiyonu ya da bir metodu kullanırken uymanız gereken standartlar vardır. Framework akıştan sorumludur. </a:t>
            </a:r>
          </a:p>
          <a:p>
            <a:r>
              <a:rPr lang="tr-TR" sz="2600" b="1">
                <a:latin typeface="Arial" panose="020B0604020202020204" pitchFamily="34" charset="0"/>
                <a:cs typeface="Arial" panose="020B0604020202020204" pitchFamily="34" charset="0"/>
              </a:rPr>
              <a:t>Örneğin</a:t>
            </a:r>
            <a:r>
              <a:rPr lang="tr-TR" sz="2600">
                <a:latin typeface="Arial" panose="020B0604020202020204" pitchFamily="34" charset="0"/>
                <a:cs typeface="Arial" panose="020B0604020202020204" pitchFamily="34" charset="0"/>
              </a:rPr>
              <a:t>: Spring Framework Java için geliştirilmiş, açık kaynak olan bir uygulama geliştirme framework'üdür.</a:t>
            </a:r>
          </a:p>
          <a:p>
            <a:endParaRPr lang="tr-TR"/>
          </a:p>
          <a:p>
            <a:endParaRPr lang="tr-TR"/>
          </a:p>
        </p:txBody>
      </p:sp>
    </p:spTree>
    <p:extLst>
      <p:ext uri="{BB962C8B-B14F-4D97-AF65-F5344CB8AC3E}">
        <p14:creationId xmlns:p14="http://schemas.microsoft.com/office/powerpoint/2010/main" val="9994615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81AD-4608-48DC-B675-5AA1C330E08C}"/>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 </a:t>
            </a:r>
            <a:r>
              <a:rPr lang="tr-TR" cap="none">
                <a:latin typeface="Arial" panose="020B0604020202020204" pitchFamily="34" charset="0"/>
                <a:cs typeface="Arial" panose="020B0604020202020204" pitchFamily="34" charset="0"/>
              </a:rPr>
              <a:t>Library ile Framework Arasındaki Fark?</a:t>
            </a:r>
            <a:endParaRPr lang="tr-TR"/>
          </a:p>
        </p:txBody>
      </p:sp>
      <p:sp>
        <p:nvSpPr>
          <p:cNvPr id="3" name="Content Placeholder 2">
            <a:extLst>
              <a:ext uri="{FF2B5EF4-FFF2-40B4-BE49-F238E27FC236}">
                <a16:creationId xmlns:a16="http://schemas.microsoft.com/office/drawing/2014/main" id="{4CFBEE4F-1251-4E22-B5A8-C0BF9C239F8E}"/>
              </a:ext>
            </a:extLst>
          </p:cNvPr>
          <p:cNvSpPr>
            <a:spLocks noGrp="1"/>
          </p:cNvSpPr>
          <p:nvPr>
            <p:ph idx="1"/>
          </p:nvPr>
        </p:nvSpPr>
        <p:spPr/>
        <p:txBody>
          <a:bodyPr>
            <a:normAutofit fontScale="85000" lnSpcReduction="10000"/>
          </a:bodyPr>
          <a:lstStyle/>
          <a:p>
            <a:r>
              <a:rPr lang="tr-TR">
                <a:latin typeface="Arial" panose="020B0604020202020204" pitchFamily="34" charset="0"/>
                <a:cs typeface="Arial" panose="020B0604020202020204" pitchFamily="34" charset="0"/>
              </a:rPr>
              <a:t>İki arasındaki temel teknik fark, kodun nasıl çağrıldığıdır. Library kullanırken, library size bazı özellikler vererek kullanmanızı sağlar, bu şekilde almış olduğunuzu kodu kendi sisteminize uygularken size kodu nerede ve ne zaman kullanacağınıza karışmaz. Framework ise Library'in tersine kullanacağız özelliğe göre kodu nerede ve ne zaman kullanacağınız söyler, kullanacağız bu işlev, eğer Framework standartlarının belirtildiği gibi kullanılmaz ise kullanım dışı kalır. Library daha esnektir, framework yapı ve standartlara bağlıdır.</a:t>
            </a:r>
          </a:p>
          <a:p>
            <a:r>
              <a:rPr lang="tr-TR">
                <a:latin typeface="Arial" panose="020B0604020202020204" pitchFamily="34" charset="0"/>
                <a:cs typeface="Arial" panose="020B0604020202020204" pitchFamily="34" charset="0"/>
              </a:rPr>
              <a:t>Kütüphane, evinizi sıfırdan inşa etmek gibidir, evinizi istediğiniz gibi yapma seçeneğiniz var, istediğiniz mimari ile odalarınızı istediğiniz gibi düzenleyebilirsiniz.</a:t>
            </a:r>
          </a:p>
          <a:p>
            <a:r>
              <a:rPr lang="tr-TR">
                <a:latin typeface="Arial" panose="020B0604020202020204" pitchFamily="34" charset="0"/>
                <a:cs typeface="Arial" panose="020B0604020202020204" pitchFamily="34" charset="0"/>
              </a:rPr>
              <a:t>Öte yandan, Framework yeni bir ev satın almak gibidir, bina sorunları ile uğraşmanıza gerek kalmaz, ancak ev zaten inşa edildiğinden odalarınızı nasıl düzenleyeceğinizi seçemezsiniz.</a:t>
            </a:r>
          </a:p>
          <a:p>
            <a:endParaRPr lang="tr-TR"/>
          </a:p>
        </p:txBody>
      </p:sp>
    </p:spTree>
    <p:extLst>
      <p:ext uri="{BB962C8B-B14F-4D97-AF65-F5344CB8AC3E}">
        <p14:creationId xmlns:p14="http://schemas.microsoft.com/office/powerpoint/2010/main" val="25599291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FBD14-9505-4E4D-B457-1697667074F9}"/>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a:t>
            </a:r>
            <a:r>
              <a:rPr lang="tr-TR">
                <a:latin typeface="Arial" panose="020B0604020202020204" pitchFamily="34" charset="0"/>
                <a:cs typeface="Arial" panose="020B0604020202020204" pitchFamily="34" charset="0"/>
              </a:rPr>
              <a:t>JDK – sdk </a:t>
            </a:r>
            <a:r>
              <a:rPr lang="tr-TR" cap="none">
                <a:latin typeface="Arial" panose="020B0604020202020204" pitchFamily="34" charset="0"/>
                <a:cs typeface="Arial" panose="020B0604020202020204" pitchFamily="34" charset="0"/>
              </a:rPr>
              <a:t>Farkı</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7535A60-8267-4D06-80EE-810FFAC3C8CD}"/>
              </a:ext>
            </a:extLst>
          </p:cNvPr>
          <p:cNvSpPr>
            <a:spLocks noGrp="1"/>
          </p:cNvSpPr>
          <p:nvPr>
            <p:ph idx="1"/>
          </p:nvPr>
        </p:nvSpPr>
        <p:spPr/>
        <p:txBody>
          <a:bodyPr>
            <a:normAutofit fontScale="92500" lnSpcReduction="10000"/>
          </a:bodyPr>
          <a:lstStyle/>
          <a:p>
            <a:r>
              <a:rPr lang="tr-TR" b="1">
                <a:latin typeface="Arial" panose="020B0604020202020204" pitchFamily="34" charset="0"/>
                <a:cs typeface="Arial" panose="020B0604020202020204" pitchFamily="34" charset="0"/>
              </a:rPr>
              <a:t>SDK(Software Development Kit/ YazılımGeliştirme Kiti): B</a:t>
            </a:r>
            <a:r>
              <a:rPr lang="tr-TR">
                <a:latin typeface="Arial" panose="020B0604020202020204" pitchFamily="34" charset="0"/>
                <a:cs typeface="Arial" panose="020B0604020202020204" pitchFamily="34" charset="0"/>
              </a:rPr>
              <a:t>elirli yazılım paketleri veya platformları için uygulamaların oluşturulmasına izin veren bir dizi geliştirme aracıdır; </a:t>
            </a:r>
          </a:p>
          <a:p>
            <a:r>
              <a:rPr lang="tr-TR" b="1">
                <a:latin typeface="Arial" panose="020B0604020202020204" pitchFamily="34" charset="0"/>
                <a:cs typeface="Arial" panose="020B0604020202020204" pitchFamily="34" charset="0"/>
              </a:rPr>
              <a:t>JDK (Java Development Kit/ Java Geliştirme Kiti): </a:t>
            </a:r>
            <a:r>
              <a:rPr lang="tr-TR">
                <a:latin typeface="Arial" panose="020B0604020202020204" pitchFamily="34" charset="0"/>
                <a:cs typeface="Arial" panose="020B0604020202020204" pitchFamily="34" charset="0"/>
              </a:rPr>
              <a:t>Java tabanlı uygulamaları geliştirmek için kullanabileceğiniz bir yazılım paketidir. En yaygın kullanılan SDK'dır ve SDK'nın Java programlarını yazmaktan ve çalıştırmaktan sorumlu bir uzantısıdır.</a:t>
            </a:r>
          </a:p>
          <a:p>
            <a:r>
              <a:rPr lang="tr-TR">
                <a:latin typeface="Arial" panose="020B0604020202020204" pitchFamily="34" charset="0"/>
                <a:cs typeface="Arial" panose="020B0604020202020204" pitchFamily="34" charset="0"/>
              </a:rPr>
              <a:t>Bir SDK, örnek kod ve teknik notlar veya diğer destekleyici belgeleri içeren genel olarak yazılım geliştirme kitidir. JDK, bir dizi programlama aracı olan bileşenler içeren Java özelinde yazılım geliştirme kitidir. </a:t>
            </a:r>
          </a:p>
          <a:p>
            <a:endParaRPr lang="tr-TR"/>
          </a:p>
        </p:txBody>
      </p:sp>
    </p:spTree>
    <p:extLst>
      <p:ext uri="{BB962C8B-B14F-4D97-AF65-F5344CB8AC3E}">
        <p14:creationId xmlns:p14="http://schemas.microsoft.com/office/powerpoint/2010/main" val="24135638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8B1D4-7CAB-4C70-A91B-D6727A210947}"/>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Fast-Forward No-Fast-Forward</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F095CFE-C58D-47E3-947A-8975BEB9F601}"/>
              </a:ext>
            </a:extLst>
          </p:cNvPr>
          <p:cNvSpPr>
            <a:spLocks noGrp="1"/>
          </p:cNvSpPr>
          <p:nvPr>
            <p:ph sz="half" idx="1"/>
          </p:nvPr>
        </p:nvSpPr>
        <p:spPr/>
        <p:txBody>
          <a:bodyPr>
            <a:normAutofit fontScale="85000" lnSpcReduction="10000"/>
          </a:bodyPr>
          <a:lstStyle/>
          <a:p>
            <a:r>
              <a:rPr lang="tr-TR" sz="1900" b="1">
                <a:latin typeface="Arial" panose="020B0604020202020204" pitchFamily="34" charset="0"/>
                <a:cs typeface="Arial" panose="020B0604020202020204" pitchFamily="34" charset="0"/>
              </a:rPr>
              <a:t>Fast-Forward Merge: </a:t>
            </a:r>
            <a:r>
              <a:rPr lang="tr-TR" sz="1900">
                <a:latin typeface="Arial" panose="020B0604020202020204" pitchFamily="34" charset="0"/>
                <a:cs typeface="Arial" panose="020B0604020202020204" pitchFamily="34" charset="0"/>
              </a:rPr>
              <a:t>Feature branch'iniz master'a merge olacağı anda eğer master üzerinde bir değişiklik (commit) olmamışsa, git varsayılan olarak master hattının son commit hash'i olarak, feature branch'in hash'ini alır. Bu duruma denir.</a:t>
            </a:r>
          </a:p>
          <a:p>
            <a:r>
              <a:rPr lang="tr-TR" sz="1900" b="1">
                <a:latin typeface="Arial" panose="020B0604020202020204" pitchFamily="34" charset="0"/>
                <a:cs typeface="Arial" panose="020B0604020202020204" pitchFamily="34" charset="0"/>
              </a:rPr>
              <a:t>No-Fast-Forward:</a:t>
            </a:r>
            <a:r>
              <a:rPr lang="tr-TR" sz="1900">
                <a:latin typeface="Arial" panose="020B0604020202020204" pitchFamily="34" charset="0"/>
                <a:cs typeface="Arial" panose="020B0604020202020204" pitchFamily="34" charset="0"/>
              </a:rPr>
              <a:t> Feature branch'inizden commitler olmuş ve master branch’e kodlar eklense bile önceki commitler hala diğer branch’ten atılmış olarak birleştirme seçeneği dal geçmişini korur ve bir birleştirme taahhüdü oluşturur.</a:t>
            </a:r>
          </a:p>
          <a:p>
            <a:endParaRPr lang="tr-TR"/>
          </a:p>
        </p:txBody>
      </p:sp>
      <p:pic>
        <p:nvPicPr>
          <p:cNvPr id="6" name="Content Placeholder 5">
            <a:extLst>
              <a:ext uri="{FF2B5EF4-FFF2-40B4-BE49-F238E27FC236}">
                <a16:creationId xmlns:a16="http://schemas.microsoft.com/office/drawing/2014/main" id="{59084679-5D6B-4745-93A4-146A78C916B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50088" y="2017713"/>
            <a:ext cx="3971849" cy="3441700"/>
          </a:xfrm>
        </p:spPr>
      </p:pic>
    </p:spTree>
    <p:extLst>
      <p:ext uri="{BB962C8B-B14F-4D97-AF65-F5344CB8AC3E}">
        <p14:creationId xmlns:p14="http://schemas.microsoft.com/office/powerpoint/2010/main" val="15557432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8BD46DB-F6A7-4C66-93EC-98DB3A95C61A}"/>
              </a:ext>
            </a:extLst>
          </p:cNvPr>
          <p:cNvSpPr>
            <a:spLocks noGrp="1"/>
          </p:cNvSpPr>
          <p:nvPr>
            <p:ph type="ctrTitle"/>
          </p:nvPr>
        </p:nvSpPr>
        <p:spPr/>
        <p:txBody>
          <a:bodyPr>
            <a:normAutofit/>
          </a:bodyPr>
          <a:lstStyle/>
          <a:p>
            <a:r>
              <a:rPr lang="tr-TR" sz="3200">
                <a:latin typeface="Arial" panose="020B0604020202020204" pitchFamily="34" charset="0"/>
                <a:cs typeface="Arial" panose="020B0604020202020204" pitchFamily="34" charset="0"/>
              </a:rPr>
              <a:t>1- </a:t>
            </a:r>
            <a:r>
              <a:rPr lang="tr-TR" sz="3200" cap="none">
                <a:latin typeface="Arial" panose="020B0604020202020204" pitchFamily="34" charset="0"/>
                <a:cs typeface="Arial" panose="020B0604020202020204" pitchFamily="34" charset="0"/>
              </a:rPr>
              <a:t>Compiler - Syntax - Runtime Error </a:t>
            </a:r>
            <a:endParaRPr lang="tr-TR" sz="3200">
              <a:latin typeface="Arial" panose="020B0604020202020204" pitchFamily="34" charset="0"/>
              <a:cs typeface="Arial" panose="020B0604020202020204" pitchFamily="34" charset="0"/>
            </a:endParaRPr>
          </a:p>
        </p:txBody>
      </p:sp>
      <p:sp>
        <p:nvSpPr>
          <p:cNvPr id="6" name="Subtitle 5">
            <a:extLst>
              <a:ext uri="{FF2B5EF4-FFF2-40B4-BE49-F238E27FC236}">
                <a16:creationId xmlns:a16="http://schemas.microsoft.com/office/drawing/2014/main" id="{CAF0716F-D18E-45F7-8A8A-BE99BDBD66CB}"/>
              </a:ext>
            </a:extLst>
          </p:cNvPr>
          <p:cNvSpPr>
            <a:spLocks noGrp="1"/>
          </p:cNvSpPr>
          <p:nvPr>
            <p:ph type="subTitle" idx="1"/>
          </p:nvPr>
        </p:nvSpPr>
        <p:spPr/>
        <p:txBody>
          <a:bodyPr/>
          <a:lstStyle/>
          <a:p>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hafta çarşamba ödev </a:t>
            </a:r>
            <a:r>
              <a:rPr lang="tr-TR">
                <a:latin typeface="Arial" panose="020B0604020202020204" pitchFamily="34" charset="0"/>
                <a:cs typeface="Arial" panose="020B0604020202020204" pitchFamily="34" charset="0"/>
              </a:rPr>
              <a:t>(01.06.2022)</a:t>
            </a:r>
          </a:p>
          <a:p>
            <a:r>
              <a:rPr lang="tr-TR" b="1" cap="none"/>
              <a:t>Hazırlayan:  </a:t>
            </a:r>
            <a:r>
              <a:rPr lang="tr-TR" cap="none"/>
              <a:t>Tuba ARĞIN</a:t>
            </a:r>
          </a:p>
          <a:p>
            <a:endParaRPr lang="tr-TR"/>
          </a:p>
        </p:txBody>
      </p:sp>
    </p:spTree>
    <p:extLst>
      <p:ext uri="{BB962C8B-B14F-4D97-AF65-F5344CB8AC3E}">
        <p14:creationId xmlns:p14="http://schemas.microsoft.com/office/powerpoint/2010/main" val="1008481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31EA-FDA5-4D54-9B69-DE9FE869ABF9}"/>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Compiler - Syntax - Runtime Error </a:t>
            </a:r>
            <a:endParaRPr lang="tr-TR"/>
          </a:p>
        </p:txBody>
      </p:sp>
      <p:sp>
        <p:nvSpPr>
          <p:cNvPr id="5" name="Content Placeholder 4">
            <a:extLst>
              <a:ext uri="{FF2B5EF4-FFF2-40B4-BE49-F238E27FC236}">
                <a16:creationId xmlns:a16="http://schemas.microsoft.com/office/drawing/2014/main" id="{AE776D77-6E6E-45BF-83AB-EEB7067623D1}"/>
              </a:ext>
            </a:extLst>
          </p:cNvPr>
          <p:cNvSpPr>
            <a:spLocks noGrp="1"/>
          </p:cNvSpPr>
          <p:nvPr>
            <p:ph idx="1"/>
          </p:nvPr>
        </p:nvSpPr>
        <p:spPr/>
        <p:txBody>
          <a:bodyPr>
            <a:normAutofit/>
          </a:bodyPr>
          <a:lstStyle/>
          <a:p>
            <a:r>
              <a:rPr lang="tr-TR" sz="1800" b="1">
                <a:latin typeface="Arial" panose="020B0604020202020204" pitchFamily="34" charset="0"/>
                <a:cs typeface="Arial" panose="020B0604020202020204" pitchFamily="34" charset="0"/>
              </a:rPr>
              <a:t>Syntax Error (Sözdizimi Hatası): Y</a:t>
            </a:r>
            <a:r>
              <a:rPr lang="tr-TR" sz="1800">
                <a:latin typeface="Arial" panose="020B0604020202020204" pitchFamily="34" charset="0"/>
                <a:cs typeface="Arial" panose="020B0604020202020204" pitchFamily="34" charset="0"/>
              </a:rPr>
              <a:t>azılımcı tarafından kodlama yapılırken sözdiziminde (Syntax) yapılan bir hata sonucu meydana gelen programsal hatalardır. </a:t>
            </a:r>
            <a:r>
              <a:rPr lang="tr-TR" sz="1800" b="1">
                <a:latin typeface="Arial" panose="020B0604020202020204" pitchFamily="34" charset="0"/>
                <a:cs typeface="Arial" panose="020B0604020202020204" pitchFamily="34" charset="0"/>
              </a:rPr>
              <a:t> Syntax Error </a:t>
            </a:r>
            <a:r>
              <a:rPr lang="tr-TR" sz="1800">
                <a:latin typeface="Arial" panose="020B0604020202020204" pitchFamily="34" charset="0"/>
                <a:cs typeface="Arial" panose="020B0604020202020204" pitchFamily="34" charset="0"/>
              </a:rPr>
              <a:t>hatası  Compiler (Derleyici) adı verilen yazılım tarafından otomatik olarak tespit edilir ve bildirilir. Programın doğru şekilde çalışmayı sürdürebilmesi için Syntax Error’un yazılımcı tarafından düzeltilmesi gerekir.</a:t>
            </a:r>
          </a:p>
          <a:p>
            <a:r>
              <a:rPr lang="tr-TR" sz="1800">
                <a:latin typeface="Arial" panose="020B0604020202020204" pitchFamily="34" charset="0"/>
                <a:cs typeface="Arial" panose="020B0604020202020204" pitchFamily="34" charset="0"/>
              </a:rPr>
              <a:t>Syntax Error hatasının nedenini belirlemek ve sorunu çözüme ulaştırmak oldukça basittir. Syntax Error hatasıyla karşılaştığınızda, sistemin bildirdiği hata mesajı size hangi satırda hatanın meydana geldiğini söyleyecektir. Bir kod editörü yardımıyla hatalı olduğu belirtilen satıra giderek kodlanan satırdaki sözdizimi hatasını saptamaya çalışabiliriz.</a:t>
            </a:r>
          </a:p>
        </p:txBody>
      </p:sp>
    </p:spTree>
    <p:extLst>
      <p:ext uri="{BB962C8B-B14F-4D97-AF65-F5344CB8AC3E}">
        <p14:creationId xmlns:p14="http://schemas.microsoft.com/office/powerpoint/2010/main" val="3130418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C84E0-D971-422F-B312-9BAC6477D2A5}"/>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Npm Node.js Nedir? </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C7A18C1-584F-4121-9075-458C4522B5EC}"/>
              </a:ext>
            </a:extLst>
          </p:cNvPr>
          <p:cNvSpPr>
            <a:spLocks noGrp="1"/>
          </p:cNvSpPr>
          <p:nvPr>
            <p:ph sz="half" idx="1"/>
          </p:nvPr>
        </p:nvSpPr>
        <p:spPr>
          <a:xfrm>
            <a:off x="1449217" y="2010878"/>
            <a:ext cx="5244546" cy="3928283"/>
          </a:xfrm>
        </p:spPr>
        <p:txBody>
          <a:bodyPr>
            <a:normAutofit fontScale="40000" lnSpcReduction="20000"/>
          </a:bodyPr>
          <a:lstStyle/>
          <a:p>
            <a:r>
              <a:rPr lang="tr-TR" sz="2900">
                <a:latin typeface="Arial" panose="020B0604020202020204" pitchFamily="34" charset="0"/>
                <a:cs typeface="Arial" panose="020B0604020202020204" pitchFamily="34" charset="0"/>
              </a:rPr>
              <a:t>Node.js </a:t>
            </a:r>
            <a:r>
              <a:rPr lang="tr-TR" sz="2900" b="1">
                <a:latin typeface="Arial" panose="020B0604020202020204" pitchFamily="34" charset="0"/>
                <a:cs typeface="Arial" panose="020B0604020202020204" pitchFamily="34" charset="0"/>
              </a:rPr>
              <a:t>Ryan Dahl</a:t>
            </a:r>
            <a:r>
              <a:rPr lang="tr-TR" sz="2900">
                <a:latin typeface="Arial" panose="020B0604020202020204" pitchFamily="34" charset="0"/>
                <a:cs typeface="Arial" panose="020B0604020202020204" pitchFamily="34" charset="0"/>
              </a:rPr>
              <a:t> tarafından 2009 yılında Google </a:t>
            </a:r>
            <a:r>
              <a:rPr lang="tr-TR" sz="2900" err="1">
                <a:latin typeface="Arial" panose="020B0604020202020204" pitchFamily="34" charset="0"/>
                <a:cs typeface="Arial" panose="020B0604020202020204" pitchFamily="34" charset="0"/>
              </a:rPr>
              <a:t>Chrome</a:t>
            </a:r>
            <a:r>
              <a:rPr lang="tr-TR" sz="2900">
                <a:latin typeface="Arial" panose="020B0604020202020204" pitchFamily="34" charset="0"/>
                <a:cs typeface="Arial" panose="020B0604020202020204" pitchFamily="34" charset="0"/>
              </a:rPr>
              <a:t> tarayıcısının JavaScript komutlarını çalıştırmak için kullandığı V8 JavaScript motoruna çeşitli eklemeler yaparak JavaScript komutlarının sunucu tarafında çalışması için geliştirilmiştir.</a:t>
            </a:r>
          </a:p>
          <a:p>
            <a:r>
              <a:rPr lang="tr-TR" sz="2900">
                <a:latin typeface="Arial" panose="020B0604020202020204" pitchFamily="34" charset="0"/>
                <a:cs typeface="Arial" panose="020B0604020202020204" pitchFamily="34" charset="0"/>
              </a:rPr>
              <a:t>V8 motoru C/C++ ile geliştirilmiş JavaScript komutlarını makine diline çevirmek için kullanılan bir ara yazılımdır.</a:t>
            </a:r>
          </a:p>
          <a:p>
            <a:r>
              <a:rPr lang="tr-TR" sz="2900">
                <a:latin typeface="Arial" panose="020B0604020202020204" pitchFamily="34" charset="0"/>
                <a:cs typeface="Arial" panose="020B0604020202020204" pitchFamily="34" charset="0"/>
              </a:rPr>
              <a:t>Komutların makine koduna çevrilmesi JavaScript komutlarının daha hızlı ve performanslı çalışmasını sağlar.</a:t>
            </a:r>
          </a:p>
          <a:p>
            <a:r>
              <a:rPr lang="tr-TR" sz="2900">
                <a:latin typeface="Arial" panose="020B0604020202020204" pitchFamily="34" charset="0"/>
                <a:cs typeface="Arial" panose="020B0604020202020204" pitchFamily="34" charset="0"/>
              </a:rPr>
              <a:t>Node.js; bir JavaScript kodunu sadece tarayıcılarda değil aynı zamanda bilgisayarınızda bağımsız şekilde çalışacak bir uygulama şeklinde kullanmak istenmesinden ortaya çıkmıştır. </a:t>
            </a:r>
          </a:p>
          <a:p>
            <a:r>
              <a:rPr lang="tr-TR" sz="2900">
                <a:latin typeface="Arial" panose="020B0604020202020204" pitchFamily="34" charset="0"/>
                <a:cs typeface="Arial" panose="020B0604020202020204" pitchFamily="34" charset="0"/>
              </a:rPr>
              <a:t>Böylece JavaScript sadece web uygulamaları için kullanılan bir teknoloji olmaktan çıkmış, Python gibi Java gibi programlama dilleri ile aynı kapasitelere ulaşmıştır.</a:t>
            </a:r>
          </a:p>
          <a:p>
            <a:r>
              <a:rPr lang="tr-TR" sz="2900">
                <a:latin typeface="Arial" panose="020B0604020202020204" pitchFamily="34" charset="0"/>
                <a:cs typeface="Arial" panose="020B0604020202020204" pitchFamily="34" charset="0"/>
              </a:rPr>
              <a:t>V8 engine JavaScript kodu makine koduna çevirdiği için uygulamalar çok hızlı performanslara erişebilmektedir. </a:t>
            </a:r>
          </a:p>
          <a:p>
            <a:endParaRPr lang="tr-TR"/>
          </a:p>
          <a:p>
            <a:endParaRPr lang="tr-TR"/>
          </a:p>
        </p:txBody>
      </p:sp>
      <p:pic>
        <p:nvPicPr>
          <p:cNvPr id="4098" name="Picture 2" descr="Node.js Runtime">
            <a:extLst>
              <a:ext uri="{FF2B5EF4-FFF2-40B4-BE49-F238E27FC236}">
                <a16:creationId xmlns:a16="http://schemas.microsoft.com/office/drawing/2014/main" id="{CAD183ED-C7F9-4C2F-8C26-7132BF44525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78127" y="2662914"/>
            <a:ext cx="427672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9630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51863-1C8C-45D5-A22E-42EDD1F34A22}"/>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Compiler - Syntax - Runtime Error </a:t>
            </a:r>
            <a:endParaRPr lang="tr-TR"/>
          </a:p>
        </p:txBody>
      </p:sp>
      <p:sp>
        <p:nvSpPr>
          <p:cNvPr id="3" name="Content Placeholder 2">
            <a:extLst>
              <a:ext uri="{FF2B5EF4-FFF2-40B4-BE49-F238E27FC236}">
                <a16:creationId xmlns:a16="http://schemas.microsoft.com/office/drawing/2014/main" id="{3E525FF6-0853-449B-A600-78B3CD87CBC7}"/>
              </a:ext>
            </a:extLst>
          </p:cNvPr>
          <p:cNvSpPr>
            <a:spLocks noGrp="1"/>
          </p:cNvSpPr>
          <p:nvPr>
            <p:ph idx="1"/>
          </p:nvPr>
        </p:nvSpPr>
        <p:spPr/>
        <p:txBody>
          <a:bodyPr>
            <a:normAutofit/>
          </a:bodyPr>
          <a:lstStyle/>
          <a:p>
            <a:r>
              <a:rPr lang="tr-TR" sz="1700" b="1">
                <a:latin typeface="Arial" panose="020B0604020202020204" pitchFamily="34" charset="0"/>
                <a:cs typeface="Arial" panose="020B0604020202020204" pitchFamily="34" charset="0"/>
              </a:rPr>
              <a:t>Compiler (Derleyici Hatası): </a:t>
            </a:r>
            <a:r>
              <a:rPr lang="tr-TR" sz="1700">
                <a:latin typeface="Arial" panose="020B0604020202020204" pitchFamily="34" charset="0"/>
                <a:cs typeface="Arial" panose="020B0604020202020204" pitchFamily="34" charset="0"/>
              </a:rPr>
              <a:t>Syntax hatasından farklı olarak, kodu çalıştırdıktan sonra farkına varabileceğiniz bir hatadır. Genellikle yanlış veya eksik yazılmış bir kelime sebep verir. Range yerine Rang gibi ya da farklı harfe basma gibi küçük yanlışlıklar bu hatayı tetikler.</a:t>
            </a:r>
          </a:p>
          <a:p>
            <a:pPr marL="0" indent="0">
              <a:buNone/>
            </a:pPr>
            <a:r>
              <a:rPr lang="tr-TR" sz="1700" b="1">
                <a:latin typeface="Arial" panose="020B0604020202020204" pitchFamily="34" charset="0"/>
                <a:cs typeface="Arial" panose="020B0604020202020204" pitchFamily="34" charset="0"/>
              </a:rPr>
              <a:t>Bazı yaygın derleme hataları</a:t>
            </a:r>
            <a:endParaRPr lang="tr-TR" sz="1700">
              <a:latin typeface="Arial" panose="020B0604020202020204" pitchFamily="34" charset="0"/>
              <a:cs typeface="Arial" panose="020B0604020202020204" pitchFamily="34" charset="0"/>
            </a:endParaRPr>
          </a:p>
          <a:p>
            <a:r>
              <a:rPr lang="tr-TR" sz="1700">
                <a:latin typeface="Arial" panose="020B0604020202020204" pitchFamily="34" charset="0"/>
                <a:cs typeface="Arial" panose="020B0604020202020204" pitchFamily="34" charset="0"/>
              </a:rPr>
              <a:t>Eksik veya fazladan noktalı virgül</a:t>
            </a:r>
          </a:p>
          <a:p>
            <a:r>
              <a:rPr lang="tr-TR" sz="1700">
                <a:latin typeface="Arial" panose="020B0604020202020204" pitchFamily="34" charset="0"/>
                <a:cs typeface="Arial" panose="020B0604020202020204" pitchFamily="34" charset="0"/>
              </a:rPr>
              <a:t>Sözdizimi hatası, yanlış sayıda argüman, </a:t>
            </a:r>
          </a:p>
          <a:p>
            <a:r>
              <a:rPr lang="tr-TR" sz="1700">
                <a:latin typeface="Arial" panose="020B0604020202020204" pitchFamily="34" charset="0"/>
                <a:cs typeface="Arial" panose="020B0604020202020204" pitchFamily="34" charset="0"/>
              </a:rPr>
              <a:t>Tip hatası, Bildirilmemiş değişken</a:t>
            </a:r>
          </a:p>
          <a:p>
            <a:r>
              <a:rPr lang="tr-TR" sz="1700">
                <a:latin typeface="Arial" panose="020B0604020202020204" pitchFamily="34" charset="0"/>
                <a:cs typeface="Arial" panose="020B0604020202020204" pitchFamily="34" charset="0"/>
              </a:rPr>
              <a:t>Değer döndürme hatası vs.</a:t>
            </a:r>
          </a:p>
          <a:p>
            <a:endParaRPr lang="tr-TR">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67077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B0E0-10C3-4C0C-A0CD-6B1CFF47E6E1}"/>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Compiler - Syntax - Runtime Error </a:t>
            </a:r>
            <a:endParaRPr lang="tr-TR"/>
          </a:p>
        </p:txBody>
      </p:sp>
      <p:sp>
        <p:nvSpPr>
          <p:cNvPr id="3" name="Content Placeholder 2">
            <a:extLst>
              <a:ext uri="{FF2B5EF4-FFF2-40B4-BE49-F238E27FC236}">
                <a16:creationId xmlns:a16="http://schemas.microsoft.com/office/drawing/2014/main" id="{4ED5649E-A7E5-44BC-B440-F4C2E4E20901}"/>
              </a:ext>
            </a:extLst>
          </p:cNvPr>
          <p:cNvSpPr>
            <a:spLocks noGrp="1"/>
          </p:cNvSpPr>
          <p:nvPr>
            <p:ph idx="1"/>
          </p:nvPr>
        </p:nvSpPr>
        <p:spPr/>
        <p:txBody>
          <a:bodyPr>
            <a:normAutofit/>
          </a:bodyPr>
          <a:lstStyle/>
          <a:p>
            <a:r>
              <a:rPr lang="tr-TR" sz="1800" b="1">
                <a:latin typeface="Arial" panose="020B0604020202020204" pitchFamily="34" charset="0"/>
                <a:cs typeface="Arial" panose="020B0604020202020204" pitchFamily="34" charset="0"/>
              </a:rPr>
              <a:t>Runtime Error (Çalışma zamanı Hatası)</a:t>
            </a:r>
            <a:r>
              <a:rPr lang="tr-TR" sz="1800">
                <a:latin typeface="Arial" panose="020B0604020202020204" pitchFamily="34" charset="0"/>
                <a:cs typeface="Arial" panose="020B0604020202020204" pitchFamily="34" charset="0"/>
              </a:rPr>
              <a:t>: Programın çalıştırılması sırasında karşılaşılan hatalardır. Programcının ele almadığı bir takım aykırı durumlar ortaya çıktığında programın işletim sistemi tarafından kesilmesi ile ortaya çıkar. Bu tip hatalarda hata mesajı çoğunlukla çalışan işletim sisteminin dili ile verilir. Eğer bu tip hataları kullanıcı ele almışsa, program programcının vereceği mesajlarla ve uygun şekilde sonlandırılabilir. Bu tip hataların nerelerde ve hangi şartlarda ortaya çıkabileceğini bazen kestirmek zor olabilir. Örneğin olamayan bir dosya açmaya çalışmak, var olan bir dosyanın üzerine yazmaya çalışmak, olmayan bir bellek kaynağından bellek ayırtmaya çalışmak, olmayan bir donanıma ulaşmaya çalışmak vs.</a:t>
            </a:r>
          </a:p>
        </p:txBody>
      </p:sp>
    </p:spTree>
    <p:extLst>
      <p:ext uri="{BB962C8B-B14F-4D97-AF65-F5344CB8AC3E}">
        <p14:creationId xmlns:p14="http://schemas.microsoft.com/office/powerpoint/2010/main" val="25219206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D6B87C-A74D-4E8D-8457-046B52624DF1}"/>
              </a:ext>
            </a:extLst>
          </p:cNvPr>
          <p:cNvSpPr>
            <a:spLocks noGrp="1"/>
          </p:cNvSpPr>
          <p:nvPr>
            <p:ph type="ctrTitle"/>
          </p:nvPr>
        </p:nvSpPr>
        <p:spPr/>
        <p:txBody>
          <a:bodyPr>
            <a:normAutofit/>
          </a:bodyPr>
          <a:lstStyle/>
          <a:p>
            <a:r>
              <a:rPr lang="tr-TR" sz="2000" b="1">
                <a:latin typeface="Arial" panose="020B0604020202020204" pitchFamily="34" charset="0"/>
                <a:cs typeface="Arial" panose="020B0604020202020204" pitchFamily="34" charset="0"/>
              </a:rPr>
              <a:t>1-</a:t>
            </a:r>
            <a:r>
              <a:rPr lang="tr-TR" sz="2000">
                <a:latin typeface="Arial" panose="020B0604020202020204" pitchFamily="34" charset="0"/>
                <a:cs typeface="Arial" panose="020B0604020202020204" pitchFamily="34" charset="0"/>
              </a:rPr>
              <a:t> </a:t>
            </a:r>
            <a:r>
              <a:rPr lang="en-US" sz="2000" cap="none">
                <a:latin typeface="Arial" panose="020B0604020202020204" pitchFamily="34" charset="0"/>
                <a:cs typeface="Arial" panose="020B0604020202020204" pitchFamily="34" charset="0"/>
              </a:rPr>
              <a:t>Stack Memory - Heap Memory Nedir? Aralarındaki Fark</a:t>
            </a:r>
            <a:r>
              <a:rPr lang="tr-TR" sz="2000" cap="none">
                <a:latin typeface="Arial" panose="020B0604020202020204" pitchFamily="34" charset="0"/>
                <a:cs typeface="Arial" panose="020B0604020202020204" pitchFamily="34" charset="0"/>
              </a:rPr>
              <a:t> Nedir?</a:t>
            </a:r>
            <a:br>
              <a:rPr lang="tr-TR" sz="2000">
                <a:latin typeface="Arial" panose="020B0604020202020204" pitchFamily="34" charset="0"/>
                <a:cs typeface="Arial" panose="020B0604020202020204" pitchFamily="34" charset="0"/>
              </a:rPr>
            </a:br>
            <a:r>
              <a:rPr lang="tr-TR" sz="2000" b="1">
                <a:latin typeface="Arial" panose="020B0604020202020204" pitchFamily="34" charset="0"/>
                <a:cs typeface="Arial" panose="020B0604020202020204" pitchFamily="34" charset="0"/>
              </a:rPr>
              <a:t>2-</a:t>
            </a:r>
            <a:r>
              <a:rPr lang="tr-TR" sz="2000">
                <a:latin typeface="Arial" panose="020B0604020202020204" pitchFamily="34" charset="0"/>
                <a:cs typeface="Arial" panose="020B0604020202020204" pitchFamily="34" charset="0"/>
              </a:rPr>
              <a:t> </a:t>
            </a:r>
            <a:r>
              <a:rPr lang="tr-TR" sz="2000" cap="none">
                <a:latin typeface="Arial" panose="020B0604020202020204" pitchFamily="34" charset="0"/>
                <a:cs typeface="Arial" panose="020B0604020202020204" pitchFamily="34" charset="0"/>
              </a:rPr>
              <a:t>Git</a:t>
            </a:r>
            <a:r>
              <a:rPr lang="tr-TR" sz="2000">
                <a:latin typeface="Arial" panose="020B0604020202020204" pitchFamily="34" charset="0"/>
                <a:cs typeface="Arial" panose="020B0604020202020204" pitchFamily="34" charset="0"/>
              </a:rPr>
              <a:t> CVCS -DVCS </a:t>
            </a:r>
            <a:r>
              <a:rPr lang="tr-TR" sz="2000" cap="none">
                <a:latin typeface="Arial" panose="020B0604020202020204" pitchFamily="34" charset="0"/>
                <a:cs typeface="Arial" panose="020B0604020202020204" pitchFamily="34" charset="0"/>
              </a:rPr>
              <a:t>Nedir Aralarındaki Farklar Nelerdir?</a:t>
            </a:r>
            <a:br>
              <a:rPr lang="tr-TR" sz="2000" cap="none">
                <a:latin typeface="Arial" panose="020B0604020202020204" pitchFamily="34" charset="0"/>
                <a:cs typeface="Arial" panose="020B0604020202020204" pitchFamily="34" charset="0"/>
              </a:rPr>
            </a:br>
            <a:r>
              <a:rPr lang="tr-TR" sz="2000" b="1">
                <a:latin typeface="Arial" panose="020B0604020202020204" pitchFamily="34" charset="0"/>
                <a:cs typeface="Arial" panose="020B0604020202020204" pitchFamily="34" charset="0"/>
              </a:rPr>
              <a:t>3-</a:t>
            </a:r>
            <a:r>
              <a:rPr lang="tr-TR" sz="2000">
                <a:latin typeface="Arial" panose="020B0604020202020204" pitchFamily="34" charset="0"/>
                <a:cs typeface="Arial" panose="020B0604020202020204" pitchFamily="34" charset="0"/>
              </a:rPr>
              <a:t> S</a:t>
            </a:r>
            <a:r>
              <a:rPr lang="tr-TR" sz="2000" cap="none">
                <a:latin typeface="Arial" panose="020B0604020202020204" pitchFamily="34" charset="0"/>
                <a:cs typeface="Arial" panose="020B0604020202020204" pitchFamily="34" charset="0"/>
              </a:rPr>
              <a:t>enkron Nedir? Asenkron Nedir? Aralarındaki Fark? JavaScript Senkron mu? Asenkron ? </a:t>
            </a:r>
            <a:br>
              <a:rPr lang="tr-TR" sz="2000">
                <a:latin typeface="Arial" panose="020B0604020202020204" pitchFamily="34" charset="0"/>
                <a:cs typeface="Arial" panose="020B0604020202020204" pitchFamily="34" charset="0"/>
              </a:rPr>
            </a:br>
            <a:r>
              <a:rPr lang="tr-TR" sz="2000" b="1">
                <a:latin typeface="Arial" panose="020B0604020202020204" pitchFamily="34" charset="0"/>
                <a:cs typeface="Arial" panose="020B0604020202020204" pitchFamily="34" charset="0"/>
              </a:rPr>
              <a:t>4-</a:t>
            </a:r>
            <a:r>
              <a:rPr lang="tr-TR" sz="2000">
                <a:latin typeface="Arial" panose="020B0604020202020204" pitchFamily="34" charset="0"/>
                <a:cs typeface="Arial" panose="020B0604020202020204" pitchFamily="34" charset="0"/>
              </a:rPr>
              <a:t> </a:t>
            </a:r>
            <a:r>
              <a:rPr lang="tr-TR" sz="2000" cap="none">
                <a:latin typeface="Arial" panose="020B0604020202020204" pitchFamily="34" charset="0"/>
                <a:cs typeface="Arial" panose="020B0604020202020204" pitchFamily="34" charset="0"/>
              </a:rPr>
              <a:t>Compiler- Interpreter</a:t>
            </a:r>
            <a:r>
              <a:rPr lang="tr-TR" sz="2000">
                <a:latin typeface="Arial" panose="020B0604020202020204" pitchFamily="34" charset="0"/>
                <a:cs typeface="Arial" panose="020B0604020202020204" pitchFamily="34" charset="0"/>
              </a:rPr>
              <a:t>? </a:t>
            </a:r>
            <a:r>
              <a:rPr lang="tr-TR" sz="2000" cap="none">
                <a:latin typeface="Arial" panose="020B0604020202020204" pitchFamily="34" charset="0"/>
                <a:cs typeface="Arial" panose="020B0604020202020204" pitchFamily="34" charset="0"/>
              </a:rPr>
              <a:t>JavaScript Compiler mi Interpreter mı</a:t>
            </a:r>
            <a:r>
              <a:rPr lang="tr-TR" sz="2000">
                <a:latin typeface="Arial" panose="020B0604020202020204" pitchFamily="34" charset="0"/>
                <a:cs typeface="Arial" panose="020B0604020202020204" pitchFamily="34" charset="0"/>
              </a:rPr>
              <a:t>?</a:t>
            </a:r>
            <a:br>
              <a:rPr lang="tr-TR" sz="2000">
                <a:latin typeface="Arial" panose="020B0604020202020204" pitchFamily="34" charset="0"/>
                <a:cs typeface="Arial" panose="020B0604020202020204" pitchFamily="34" charset="0"/>
              </a:rPr>
            </a:br>
            <a:r>
              <a:rPr lang="tr-TR" sz="2000" b="1">
                <a:latin typeface="Arial" panose="020B0604020202020204" pitchFamily="34" charset="0"/>
                <a:cs typeface="Arial" panose="020B0604020202020204" pitchFamily="34" charset="0"/>
              </a:rPr>
              <a:t>5-</a:t>
            </a:r>
            <a:r>
              <a:rPr lang="tr-TR" sz="2000">
                <a:latin typeface="Arial" panose="020B0604020202020204" pitchFamily="34" charset="0"/>
                <a:cs typeface="Arial" panose="020B0604020202020204" pitchFamily="34" charset="0"/>
              </a:rPr>
              <a:t> </a:t>
            </a:r>
            <a:r>
              <a:rPr lang="en-US" sz="2000" cap="none">
                <a:latin typeface="Arial" panose="020B0604020202020204" pitchFamily="34" charset="0"/>
                <a:cs typeface="Arial" panose="020B0604020202020204" pitchFamily="34" charset="0"/>
              </a:rPr>
              <a:t>For </a:t>
            </a:r>
            <a:r>
              <a:rPr lang="tr-TR" sz="2000" cap="none">
                <a:latin typeface="Arial" panose="020B0604020202020204" pitchFamily="34" charset="0"/>
                <a:cs typeface="Arial" panose="020B0604020202020204" pitchFamily="34" charset="0"/>
              </a:rPr>
              <a:t>i</a:t>
            </a:r>
            <a:r>
              <a:rPr lang="en-US" sz="2000" cap="none">
                <a:latin typeface="Arial" panose="020B0604020202020204" pitchFamily="34" charset="0"/>
                <a:cs typeface="Arial" panose="020B0604020202020204" pitchFamily="34" charset="0"/>
              </a:rPr>
              <a:t>le While Arasındaki Fark</a:t>
            </a:r>
            <a:r>
              <a:rPr lang="en-US" sz="2000">
                <a:latin typeface="Arial" panose="020B0604020202020204" pitchFamily="34" charset="0"/>
                <a:cs typeface="Arial" panose="020B0604020202020204" pitchFamily="34" charset="0"/>
              </a:rPr>
              <a:t>? </a:t>
            </a:r>
            <a:endParaRPr lang="tr-TR" sz="2000">
              <a:latin typeface="Arial" panose="020B0604020202020204" pitchFamily="34" charset="0"/>
              <a:cs typeface="Arial" panose="020B0604020202020204" pitchFamily="34" charset="0"/>
            </a:endParaRPr>
          </a:p>
        </p:txBody>
      </p:sp>
      <p:sp>
        <p:nvSpPr>
          <p:cNvPr id="5" name="Subtitle 4">
            <a:extLst>
              <a:ext uri="{FF2B5EF4-FFF2-40B4-BE49-F238E27FC236}">
                <a16:creationId xmlns:a16="http://schemas.microsoft.com/office/drawing/2014/main" id="{52FE6497-5C9E-460E-9994-1C627491F69B}"/>
              </a:ext>
            </a:extLst>
          </p:cNvPr>
          <p:cNvSpPr>
            <a:spLocks noGrp="1"/>
          </p:cNvSpPr>
          <p:nvPr>
            <p:ph type="subTitle" idx="1"/>
          </p:nvPr>
        </p:nvSpPr>
        <p:spPr/>
        <p:txBody>
          <a:bodyPr/>
          <a:lstStyle/>
          <a:p>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hafta perşembe ödev </a:t>
            </a:r>
            <a:r>
              <a:rPr lang="tr-TR">
                <a:latin typeface="Arial" panose="020B0604020202020204" pitchFamily="34" charset="0"/>
                <a:cs typeface="Arial" panose="020B0604020202020204" pitchFamily="34" charset="0"/>
              </a:rPr>
              <a:t>(02.06.2022)</a:t>
            </a:r>
          </a:p>
          <a:p>
            <a:r>
              <a:rPr lang="tr-TR" b="1" cap="none"/>
              <a:t>Hazırlayan:  </a:t>
            </a:r>
            <a:r>
              <a:rPr lang="tr-TR" cap="none"/>
              <a:t>Tuba ARĞIN</a:t>
            </a:r>
          </a:p>
          <a:p>
            <a:endParaRPr lang="tr-TR"/>
          </a:p>
        </p:txBody>
      </p:sp>
    </p:spTree>
    <p:extLst>
      <p:ext uri="{BB962C8B-B14F-4D97-AF65-F5344CB8AC3E}">
        <p14:creationId xmlns:p14="http://schemas.microsoft.com/office/powerpoint/2010/main" val="15848125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93D3E-280A-4166-A2FF-7BC7A46D6783}"/>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a:t>
            </a:r>
            <a:r>
              <a:rPr lang="en-US" cap="none">
                <a:latin typeface="Arial" panose="020B0604020202020204" pitchFamily="34" charset="0"/>
                <a:cs typeface="Arial" panose="020B0604020202020204" pitchFamily="34" charset="0"/>
              </a:rPr>
              <a:t> Stack Memory - Heap Memory Nedir? Aralarındaki Fark</a:t>
            </a:r>
            <a:r>
              <a:rPr lang="tr-TR" cap="none">
                <a:latin typeface="Arial" panose="020B0604020202020204" pitchFamily="34" charset="0"/>
                <a:cs typeface="Arial" panose="020B0604020202020204" pitchFamily="34" charset="0"/>
              </a:rPr>
              <a:t> Nedir?</a:t>
            </a:r>
            <a:endParaRPr lang="tr-TR"/>
          </a:p>
        </p:txBody>
      </p:sp>
      <p:sp>
        <p:nvSpPr>
          <p:cNvPr id="3" name="Content Placeholder 2">
            <a:extLst>
              <a:ext uri="{FF2B5EF4-FFF2-40B4-BE49-F238E27FC236}">
                <a16:creationId xmlns:a16="http://schemas.microsoft.com/office/drawing/2014/main" id="{DD86AE81-2725-4B69-A5F4-1A41F6D7B672}"/>
              </a:ext>
            </a:extLst>
          </p:cNvPr>
          <p:cNvSpPr>
            <a:spLocks noGrp="1"/>
          </p:cNvSpPr>
          <p:nvPr>
            <p:ph idx="1"/>
          </p:nvPr>
        </p:nvSpPr>
        <p:spPr/>
        <p:txBody>
          <a:bodyPr>
            <a:normAutofit fontScale="85000" lnSpcReduction="10000"/>
          </a:bodyPr>
          <a:lstStyle/>
          <a:p>
            <a:r>
              <a:rPr lang="tr-TR" b="1">
                <a:latin typeface="Arial" panose="020B0604020202020204" pitchFamily="34" charset="0"/>
                <a:cs typeface="Arial" panose="020B0604020202020204" pitchFamily="34" charset="0"/>
              </a:rPr>
              <a:t>Stack Memory (Yığın Hafıza Bölgesi): </a:t>
            </a:r>
            <a:r>
              <a:rPr lang="tr-TR">
                <a:latin typeface="Arial" panose="020B0604020202020204" pitchFamily="34" charset="0"/>
                <a:cs typeface="Arial" panose="020B0604020202020204" pitchFamily="34" charset="0"/>
              </a:rPr>
              <a:t>Geçici değerlerin saklandığı bir hafıza alanıdır. İşlemcilerin register bilgilerinin tutulduğu yerdir. Burada programınızla ilgili bilgiler (örneğin; lokal değişkenler, referans değişkenler vs) yer almaktadır. Bu memory, geliştirici tarafından değil, compiler tarafından yönetilir. Stack’teki bilgiler kodunuzun derleme aşamasında, direkt bellek içine yerleştirildiği için erişimi oldukça hızlıdır.</a:t>
            </a:r>
          </a:p>
          <a:p>
            <a:r>
              <a:rPr lang="tr-TR" b="1">
                <a:latin typeface="Arial" panose="020B0604020202020204" pitchFamily="34" charset="0"/>
                <a:cs typeface="Arial" panose="020B0604020202020204" pitchFamily="34" charset="0"/>
              </a:rPr>
              <a:t>Heap Memory:</a:t>
            </a:r>
            <a:r>
              <a:rPr lang="tr-TR">
                <a:latin typeface="Arial" panose="020B0604020202020204" pitchFamily="34" charset="0"/>
                <a:cs typeface="Arial" panose="020B0604020202020204" pitchFamily="34" charset="0"/>
              </a:rPr>
              <a:t> Bellek üzerinde yer tahsisi yapılan belli bir bölümdür. Bu yer, bellek üzerinde “malloc” fonksiyonu aracılığıyla tahsis edilir ve heap üzerinde allocate edilen(yer tahsisi yapılan) bellek “free” lenerek tekrar kullanım için serbest bırakılır. Heap’teki bellek kullanımı compiler tarafından değil, geliştiriciler tarafından kontrol edilir. Karmaşık programlar oluştururken, genellikle büyük bir bellek alanına ihtiyaç duyarız. Bu durumda Heap Memory kullanırız. Heap üzerinde allocate ettiğimiz bellek operasyonuna “dynamic memory allocation” adı verilir.</a:t>
            </a:r>
          </a:p>
        </p:txBody>
      </p:sp>
    </p:spTree>
    <p:extLst>
      <p:ext uri="{BB962C8B-B14F-4D97-AF65-F5344CB8AC3E}">
        <p14:creationId xmlns:p14="http://schemas.microsoft.com/office/powerpoint/2010/main" val="26033765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9F2C1-C5C8-4781-B4E9-A3D722EBFE75}"/>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Stack ve Heap Arasındaki Farklar Nelerdir?</a:t>
            </a:r>
            <a:br>
              <a:rPr lang="tr-TR" b="1"/>
            </a:br>
            <a:endParaRPr lang="tr-TR"/>
          </a:p>
        </p:txBody>
      </p:sp>
      <p:sp>
        <p:nvSpPr>
          <p:cNvPr id="3" name="Content Placeholder 2">
            <a:extLst>
              <a:ext uri="{FF2B5EF4-FFF2-40B4-BE49-F238E27FC236}">
                <a16:creationId xmlns:a16="http://schemas.microsoft.com/office/drawing/2014/main" id="{BBD56334-7BBF-4005-BBD1-21DA49263587}"/>
              </a:ext>
            </a:extLst>
          </p:cNvPr>
          <p:cNvSpPr>
            <a:spLocks noGrp="1"/>
          </p:cNvSpPr>
          <p:nvPr>
            <p:ph idx="1"/>
          </p:nvPr>
        </p:nvSpPr>
        <p:spPr/>
        <p:txBody>
          <a:bodyPr>
            <a:normAutofit fontScale="62500" lnSpcReduction="20000"/>
          </a:bodyPr>
          <a:lstStyle/>
          <a:p>
            <a:pPr fontAlgn="base"/>
            <a:r>
              <a:rPr lang="tr-TR">
                <a:latin typeface="Arial" panose="020B0604020202020204" pitchFamily="34" charset="0"/>
                <a:cs typeface="Arial" panose="020B0604020202020204" pitchFamily="34" charset="0"/>
              </a:rPr>
              <a:t>Heap ve Stack arasında ki en önemli farklardan birisi heapde veriler karışık bir şekilde saklanırken stackte artan ya da azalan adres mantığında (big and little endian) çalışır. Buna bağlı olarak heapde yer alan bir veriye erişmek stackte yer alan bir veriye erişmeye göre daha maliyetli bir işlemdir. Başka bir fark ise stackteki veri hemen silinirken heapdeki veri Garbage Collector algoritmasına bağlıdır.</a:t>
            </a:r>
          </a:p>
          <a:p>
            <a:pPr fontAlgn="base"/>
            <a:r>
              <a:rPr lang="tr-TR">
                <a:latin typeface="Arial" panose="020B0604020202020204" pitchFamily="34" charset="0"/>
                <a:cs typeface="Arial" panose="020B0604020202020204" pitchFamily="34" charset="0"/>
              </a:rPr>
              <a:t>Stack bellekten statik olarak yer tahsisi için kullanılırken, Heap dinamik olarak yer tahsisi etmeyi sağlar. Her ikisi de Ram bölgesinde bulunur. Stack’te yer alan veriler direk bellek içine yerleştirilir dolayısıyla erişimi çok hızlıdır. Heap ise runtime (çalışma zamanı) anında kullanılırlar ve dağınık bir bellek göz yapısı olduğu için erişimi stack kadar kolay olmaz dolayısıyla yavaş çalışır. Stack bellekteki veri hemen silinirken Heap bellekteki verinin silinmesi Garbage Collector’a (Çöp toplama mekanizmasına) bağlıdır. Stack alanı sınırlı olduğundan çok büyük sayıda ve büyük tiplerde veri atanması belleğin dolmasına sebep olabilir.</a:t>
            </a:r>
          </a:p>
          <a:p>
            <a:pPr fontAlgn="base"/>
            <a:r>
              <a:rPr lang="tr-TR">
                <a:latin typeface="Arial" panose="020B0604020202020204" pitchFamily="34" charset="0"/>
                <a:cs typeface="Arial" panose="020B0604020202020204" pitchFamily="34" charset="0"/>
              </a:rPr>
              <a:t>Stack veri yapısına üst üste dizili tabaklar örnek verilebilir. Alttaki bir tabağı almak istediğinizde nasıl ki üstündeki tabakları da indirmeniz gerekiyorsa, stack veri yapısında da aradaki bir veriyi alabilmek için öncelikle üsttekileri çekmek gerekiyor.</a:t>
            </a:r>
          </a:p>
          <a:p>
            <a:pPr fontAlgn="base"/>
            <a:r>
              <a:rPr lang="tr-TR">
                <a:latin typeface="Arial" panose="020B0604020202020204" pitchFamily="34" charset="0"/>
                <a:cs typeface="Arial" panose="020B0604020202020204" pitchFamily="34" charset="0"/>
              </a:rPr>
              <a:t>Kullanacağınız yerin boyutunu tam olarak biliyorsanız Stack, ihtiyacınız olan boyutu tam olarak bilmiyorsanız Heap kullanımı daha mantıklı bir tercih olacaktır.</a:t>
            </a:r>
          </a:p>
          <a:p>
            <a:endParaRPr lang="tr-TR"/>
          </a:p>
        </p:txBody>
      </p:sp>
    </p:spTree>
    <p:extLst>
      <p:ext uri="{BB962C8B-B14F-4D97-AF65-F5344CB8AC3E}">
        <p14:creationId xmlns:p14="http://schemas.microsoft.com/office/powerpoint/2010/main" val="21554508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8B62F-BBE5-4458-9090-0F5FEC2E3657}"/>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 2-</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Git</a:t>
            </a:r>
            <a:r>
              <a:rPr lang="tr-TR">
                <a:latin typeface="Arial" panose="020B0604020202020204" pitchFamily="34" charset="0"/>
                <a:cs typeface="Arial" panose="020B0604020202020204" pitchFamily="34" charset="0"/>
              </a:rPr>
              <a:t> CVCS -DVCS </a:t>
            </a:r>
            <a:r>
              <a:rPr lang="tr-TR" cap="none">
                <a:latin typeface="Arial" panose="020B0604020202020204" pitchFamily="34" charset="0"/>
                <a:cs typeface="Arial" panose="020B0604020202020204" pitchFamily="34" charset="0"/>
              </a:rPr>
              <a:t>Nedir Aralarındaki Farklar Nelerdir?</a:t>
            </a:r>
            <a:endParaRPr lang="tr-TR"/>
          </a:p>
        </p:txBody>
      </p:sp>
      <p:sp>
        <p:nvSpPr>
          <p:cNvPr id="4" name="Content Placeholder 3">
            <a:extLst>
              <a:ext uri="{FF2B5EF4-FFF2-40B4-BE49-F238E27FC236}">
                <a16:creationId xmlns:a16="http://schemas.microsoft.com/office/drawing/2014/main" id="{61EEA704-5046-4075-84D1-BB496AE5CA19}"/>
              </a:ext>
            </a:extLst>
          </p:cNvPr>
          <p:cNvSpPr>
            <a:spLocks noGrp="1"/>
          </p:cNvSpPr>
          <p:nvPr>
            <p:ph idx="1"/>
          </p:nvPr>
        </p:nvSpPr>
        <p:spPr/>
        <p:txBody>
          <a:bodyPr>
            <a:normAutofit fontScale="85000" lnSpcReduction="10000"/>
          </a:bodyPr>
          <a:lstStyle/>
          <a:p>
            <a:r>
              <a:rPr lang="tr-TR" sz="2500" b="1">
                <a:latin typeface="Arial" panose="020B0604020202020204" pitchFamily="34" charset="0"/>
                <a:cs typeface="Arial" panose="020B0604020202020204" pitchFamily="34" charset="0"/>
              </a:rPr>
              <a:t>Versiyon/Sürüm Kontrol Sistemi (VCS/Version Control System):</a:t>
            </a:r>
            <a:r>
              <a:rPr lang="tr-TR" sz="2500">
                <a:latin typeface="Arial" panose="020B0604020202020204" pitchFamily="34" charset="0"/>
                <a:cs typeface="Arial" panose="020B0604020202020204" pitchFamily="34" charset="0"/>
              </a:rPr>
              <a:t> Öncelikle, versiyon ifadesinin dosyaların kayıt altına alınmış herhangi bir andaki halleri olduğunun altını çizelim. Versiyon veya sürüm kontrolü (aynı zamanda revizyon kontrolü ya da kaynak kontrolü) ise, bir ya da daha fazla dosya üzerinde (metin dosyaları olabileceği gibi görseller, metin ve medya dosyaları, çalıştırılabilir uygulamalar ve dahası) yapılan değişikliklerin (düzenleme, silme, ekleme, isim değiştirme, kopyalama vb.) kayıt ve takip edilmesini ve gerekli bir durumda da belirli işlem noktalarına (versiyonlar/sürümler) geri dönülebilmesini mümkün kılan bir sistemdir.</a:t>
            </a:r>
            <a:endParaRPr lang="tr-TR" sz="2500" b="1">
              <a:latin typeface="Arial" panose="020B0604020202020204" pitchFamily="34" charset="0"/>
              <a:cs typeface="Arial" panose="020B0604020202020204" pitchFamily="34" charset="0"/>
            </a:endParaRPr>
          </a:p>
          <a:p>
            <a:endParaRPr lang="tr-TR"/>
          </a:p>
        </p:txBody>
      </p:sp>
    </p:spTree>
    <p:extLst>
      <p:ext uri="{BB962C8B-B14F-4D97-AF65-F5344CB8AC3E}">
        <p14:creationId xmlns:p14="http://schemas.microsoft.com/office/powerpoint/2010/main" val="32546084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5C32F-71B7-4A03-A7E0-F34F3D4F86F7}"/>
              </a:ext>
            </a:extLst>
          </p:cNvPr>
          <p:cNvSpPr>
            <a:spLocks noGrp="1"/>
          </p:cNvSpPr>
          <p:nvPr>
            <p:ph type="title"/>
          </p:nvPr>
        </p:nvSpPr>
        <p:spPr/>
        <p:txBody>
          <a:bodyPr>
            <a:normAutofit fontScale="90000"/>
          </a:bodyPr>
          <a:lstStyle/>
          <a:p>
            <a:r>
              <a:rPr lang="tr-TR" b="1" cap="none">
                <a:latin typeface="Arial" panose="020B0604020202020204" pitchFamily="34" charset="0"/>
                <a:cs typeface="Arial" panose="020B0604020202020204" pitchFamily="34" charset="0"/>
              </a:rPr>
              <a:t>Dağıtık Sürüm Kontrol Sistemleri (Distributed Version Control Systems)</a:t>
            </a:r>
            <a:br>
              <a:rPr lang="tr-TR" b="1"/>
            </a:br>
            <a:endParaRPr lang="tr-TR"/>
          </a:p>
        </p:txBody>
      </p:sp>
      <p:sp>
        <p:nvSpPr>
          <p:cNvPr id="3" name="Content Placeholder 2">
            <a:extLst>
              <a:ext uri="{FF2B5EF4-FFF2-40B4-BE49-F238E27FC236}">
                <a16:creationId xmlns:a16="http://schemas.microsoft.com/office/drawing/2014/main" id="{19A0596A-10D8-4840-8748-EACCC21B80D1}"/>
              </a:ext>
            </a:extLst>
          </p:cNvPr>
          <p:cNvSpPr>
            <a:spLocks noGrp="1"/>
          </p:cNvSpPr>
          <p:nvPr>
            <p:ph sz="half" idx="1"/>
          </p:nvPr>
        </p:nvSpPr>
        <p:spPr>
          <a:xfrm>
            <a:off x="1447330" y="2010878"/>
            <a:ext cx="4749283" cy="3910528"/>
          </a:xfrm>
        </p:spPr>
        <p:txBody>
          <a:bodyPr>
            <a:normAutofit fontScale="77500" lnSpcReduction="20000"/>
          </a:bodyPr>
          <a:lstStyle/>
          <a:p>
            <a:r>
              <a:rPr lang="tr-TR" sz="1800" b="1">
                <a:latin typeface="Arial" panose="020B0604020202020204" pitchFamily="34" charset="0"/>
                <a:cs typeface="Arial" panose="020B0604020202020204" pitchFamily="34" charset="0"/>
              </a:rPr>
              <a:t>Dağıtık Sürüm Kontrol Sistemleri (Distributed Version Control Systems/DVCS):</a:t>
            </a:r>
            <a:r>
              <a:rPr lang="tr-TR" sz="1800">
                <a:latin typeface="Arial" panose="020B0604020202020204" pitchFamily="34" charset="0"/>
                <a:cs typeface="Arial" panose="020B0604020202020204" pitchFamily="34" charset="0"/>
              </a:rPr>
              <a:t> İstemciler (kullanıcılar) dosyaların yalnızca en son bellek kopyalarını almakla kalmaz, yazılım havuzunu (repository) bütünüyle kopyalarlar. Git, Mercurial, Bazaar ve Darcs gibi örnekleri dağıtık sistemlere örnek olarak ele alabiliriz. Dağıtık sistemlerde üzerinde ortak çalışma yütürülen sunuculardan biri çökerse istemcilerden birinin yazılım havuzu sunucuya geri yüklenerek sistem kurtarılabilmektedir. Her seçip alma (check out) işlemi esasında bütün verinin yedeklenmesiyle sonuçlanır. Dağıtık sistemlerden çoğu birden çok uzak uçbirimdeki yazılım havuzuyla rahatlıkla ilişkilendirilebilir. Bu sayede, aynı projede farklı geliştiriciler farklı iş akışları üzerinden rahatlıkla çalışabilirler.</a:t>
            </a:r>
          </a:p>
          <a:p>
            <a:endParaRPr lang="tr-TR"/>
          </a:p>
        </p:txBody>
      </p:sp>
      <p:pic>
        <p:nvPicPr>
          <p:cNvPr id="6" name="Content Placeholder 5">
            <a:extLst>
              <a:ext uri="{FF2B5EF4-FFF2-40B4-BE49-F238E27FC236}">
                <a16:creationId xmlns:a16="http://schemas.microsoft.com/office/drawing/2014/main" id="{8B31A4CC-4EA0-4C06-82C7-CD8F1EF2634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09827" y="2246385"/>
            <a:ext cx="4645025" cy="2977580"/>
          </a:xfrm>
        </p:spPr>
      </p:pic>
    </p:spTree>
    <p:extLst>
      <p:ext uri="{BB962C8B-B14F-4D97-AF65-F5344CB8AC3E}">
        <p14:creationId xmlns:p14="http://schemas.microsoft.com/office/powerpoint/2010/main" val="36622463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F9581-0662-47F5-A809-23766B5DB7A2}"/>
              </a:ext>
            </a:extLst>
          </p:cNvPr>
          <p:cNvSpPr>
            <a:spLocks noGrp="1"/>
          </p:cNvSpPr>
          <p:nvPr>
            <p:ph type="title"/>
          </p:nvPr>
        </p:nvSpPr>
        <p:spPr/>
        <p:txBody>
          <a:bodyPr>
            <a:normAutofit fontScale="90000"/>
          </a:bodyPr>
          <a:lstStyle/>
          <a:p>
            <a:r>
              <a:rPr lang="tr-TR" sz="2800" cap="none">
                <a:latin typeface="Arial" panose="020B0604020202020204" pitchFamily="34" charset="0"/>
                <a:cs typeface="Arial" panose="020B0604020202020204" pitchFamily="34" charset="0"/>
              </a:rPr>
              <a:t>Sistemlerin (DVCS) Merkezi Sistemlere (CVCS) Kıyasla Sundukları Avantajları Ve Dezavantajları Şu Şekilde Listeleyebiliriz:</a:t>
            </a:r>
            <a:br>
              <a:rPr lang="tr-TR">
                <a:latin typeface="Arial" panose="020B0604020202020204" pitchFamily="34" charset="0"/>
                <a:cs typeface="Arial" panose="020B0604020202020204" pitchFamily="34" charset="0"/>
              </a:rPr>
            </a:br>
            <a:br>
              <a:rPr lang="tr-TR" b="1"/>
            </a:br>
            <a:endParaRPr lang="tr-TR"/>
          </a:p>
        </p:txBody>
      </p:sp>
      <p:sp>
        <p:nvSpPr>
          <p:cNvPr id="3" name="Content Placeholder 2">
            <a:extLst>
              <a:ext uri="{FF2B5EF4-FFF2-40B4-BE49-F238E27FC236}">
                <a16:creationId xmlns:a16="http://schemas.microsoft.com/office/drawing/2014/main" id="{75BB73A3-8A63-400B-9837-1A644A0A36F3}"/>
              </a:ext>
            </a:extLst>
          </p:cNvPr>
          <p:cNvSpPr>
            <a:spLocks noGrp="1"/>
          </p:cNvSpPr>
          <p:nvPr>
            <p:ph idx="1"/>
          </p:nvPr>
        </p:nvSpPr>
        <p:spPr>
          <a:xfrm>
            <a:off x="559293" y="2015732"/>
            <a:ext cx="11292396" cy="3808019"/>
          </a:xfrm>
        </p:spPr>
        <p:txBody>
          <a:bodyPr>
            <a:normAutofit fontScale="32500" lnSpcReduction="20000"/>
          </a:bodyPr>
          <a:lstStyle/>
          <a:p>
            <a:r>
              <a:rPr lang="tr-TR" sz="3400">
                <a:latin typeface="Arial" panose="020B0604020202020204" pitchFamily="34" charset="0"/>
                <a:cs typeface="Arial" panose="020B0604020202020204" pitchFamily="34" charset="0"/>
              </a:rPr>
              <a:t>Network bağlantısı olmasada kullanıcılar ilgili repo üzerinde çalışabilirler.</a:t>
            </a:r>
          </a:p>
          <a:p>
            <a:r>
              <a:rPr lang="tr-TR" sz="3400">
                <a:latin typeface="Arial" panose="020B0604020202020204" pitchFamily="34" charset="0"/>
                <a:cs typeface="Arial" panose="020B0604020202020204" pitchFamily="34" charset="0"/>
              </a:rPr>
              <a:t>DVCS ortak işlemleri (commits, işlem geçmişinin görüntülenmesi ve değişikliklerin geri alınması gibi) daha hızlı işler, çünkü merkezi bir sunucuyla iletişim kurmaya gerek yoktur. DVCS bu iletişime değişikliklerin diğer ortaklarla (peer) paylaşılacağı zaman ihtiyaç duyar.</a:t>
            </a:r>
          </a:p>
          <a:p>
            <a:r>
              <a:rPr lang="tr-TR" sz="3400">
                <a:latin typeface="Arial" panose="020B0604020202020204" pitchFamily="34" charset="0"/>
                <a:cs typeface="Arial" panose="020B0604020202020204" pitchFamily="34" charset="0"/>
              </a:rPr>
              <a:t>Özel (private) çalışma alanları oluşturmak mümkündür. Böylece, kullanıcılar paylaşmak istemedikleri taslaklardaki (draft) değişiklikleri de kullanabilirler.</a:t>
            </a:r>
          </a:p>
          <a:p>
            <a:r>
              <a:rPr lang="tr-TR" sz="3400">
                <a:latin typeface="Arial" panose="020B0604020202020204" pitchFamily="34" charset="0"/>
                <a:cs typeface="Arial" panose="020B0604020202020204" pitchFamily="34" charset="0"/>
              </a:rPr>
              <a:t>Üzerinde çalışılan kopyalar aynı zamanda uzak yedek (remote backup) görevi görürler. Bu sayede herhangi bir donanım hatasından (kırılma noktası gibi) etkilenmezler.</a:t>
            </a:r>
          </a:p>
          <a:p>
            <a:r>
              <a:rPr lang="tr-TR" sz="3400">
                <a:latin typeface="Arial" panose="020B0604020202020204" pitchFamily="34" charset="0"/>
                <a:cs typeface="Arial" panose="020B0604020202020204" pitchFamily="34" charset="0"/>
              </a:rPr>
              <a:t>Farklı geliştirme modelleri (development branches, commander/kieutenant model gibi) kullanılanibilir.</a:t>
            </a:r>
          </a:p>
          <a:p>
            <a:r>
              <a:rPr lang="tr-TR" sz="3400">
                <a:latin typeface="Arial" panose="020B0604020202020204" pitchFamily="34" charset="0"/>
                <a:cs typeface="Arial" panose="020B0604020202020204" pitchFamily="34" charset="0"/>
              </a:rPr>
              <a:t>Projenin release version’unun kontrolü merkezi olarak gerçekleştirilebilir.</a:t>
            </a:r>
          </a:p>
          <a:p>
            <a:r>
              <a:rPr lang="tr-TR" sz="3400">
                <a:latin typeface="Arial" panose="020B0604020202020204" pitchFamily="34" charset="0"/>
                <a:cs typeface="Arial" panose="020B0604020202020204" pitchFamily="34" charset="0"/>
              </a:rPr>
              <a:t>FOSS (Free and Open-source Software / Özgür ve Açık Kaynaklı Yazılım) yazılım projelerinde, liderlik çatışmaları veya tasarımdaki anlaşmazlıklar nedeniyle durdurulmuş bir proje kolaylıkla çatallanarak (fork) sürdürülebilir.</a:t>
            </a:r>
          </a:p>
          <a:p>
            <a:r>
              <a:rPr lang="tr-TR" sz="3400">
                <a:latin typeface="Arial" panose="020B0604020202020204" pitchFamily="34" charset="0"/>
                <a:cs typeface="Arial" panose="020B0604020202020204" pitchFamily="34" charset="0"/>
              </a:rPr>
              <a:t>Elbette her şey toz pembe değil. Dağıtık sistemlerin sundukları avantajların yanı sıra bazı dezavantajları da mevcut.</a:t>
            </a:r>
          </a:p>
          <a:p>
            <a:r>
              <a:rPr lang="tr-TR" sz="3400">
                <a:latin typeface="Arial" panose="020B0604020202020204" pitchFamily="34" charset="0"/>
                <a:cs typeface="Arial" panose="020B0604020202020204" pitchFamily="34" charset="0"/>
              </a:rPr>
              <a:t>Bir repo’nun checkout edilmesi merkezi sistemlere göre daha yavaştır, çünkü tüm dallar (branch) ve revizyon geçmişi varsayılan olarak yerel makineye kopyalanır.</a:t>
            </a:r>
          </a:p>
          <a:p>
            <a:r>
              <a:rPr lang="tr-TR" sz="3400">
                <a:latin typeface="Arial" panose="020B0604020202020204" pitchFamily="34" charset="0"/>
                <a:cs typeface="Arial" panose="020B0604020202020204" pitchFamily="34" charset="0"/>
              </a:rPr>
              <a:t>Dağıtık sistemlerin, çoğu merkezi sistemin önemli bir parçası olan ve grafik dökümanlar, kompleks binary dosyaları, XML paketleri (ofis dokümanları, PowerBI dosyaları vb.) gibi birleştirilemeyen dosyalar (non-mergeable binary files) için kullanılabilen kilitleme mekanizmalarına (locking mechanism) sahip olmaması önemli bir eksikliktir.</a:t>
            </a:r>
          </a:p>
          <a:p>
            <a:r>
              <a:rPr lang="tr-TR" sz="3400">
                <a:latin typeface="Arial" panose="020B0604020202020204" pitchFamily="34" charset="0"/>
                <a:cs typeface="Arial" panose="020B0604020202020204" pitchFamily="34" charset="0"/>
              </a:rPr>
              <a:t>Kod tabanı geçmişinin tamamının tam bir kopyası olması demek aynı zamanda her kullanıcı için ek depolama alanı demektir.</a:t>
            </a:r>
          </a:p>
          <a:p>
            <a:endParaRPr lang="tr-TR"/>
          </a:p>
        </p:txBody>
      </p:sp>
    </p:spTree>
    <p:extLst>
      <p:ext uri="{BB962C8B-B14F-4D97-AF65-F5344CB8AC3E}">
        <p14:creationId xmlns:p14="http://schemas.microsoft.com/office/powerpoint/2010/main" val="31113618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3A54-7EFD-48F2-9680-132B2BBF7744}"/>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3-</a:t>
            </a:r>
            <a:r>
              <a:rPr lang="tr-TR">
                <a:latin typeface="Arial" panose="020B0604020202020204" pitchFamily="34" charset="0"/>
                <a:cs typeface="Arial" panose="020B0604020202020204" pitchFamily="34" charset="0"/>
              </a:rPr>
              <a:t> S</a:t>
            </a:r>
            <a:r>
              <a:rPr lang="tr-TR" cap="none">
                <a:latin typeface="Arial" panose="020B0604020202020204" pitchFamily="34" charset="0"/>
                <a:cs typeface="Arial" panose="020B0604020202020204" pitchFamily="34" charset="0"/>
              </a:rPr>
              <a:t>enkron Nedir? Asenkron Nedir? Aralarındaki Fark? JavaScript Senkron mu? Asenkron ?</a:t>
            </a:r>
            <a:endParaRPr lang="tr-TR"/>
          </a:p>
        </p:txBody>
      </p:sp>
      <p:sp>
        <p:nvSpPr>
          <p:cNvPr id="3" name="Content Placeholder 2">
            <a:extLst>
              <a:ext uri="{FF2B5EF4-FFF2-40B4-BE49-F238E27FC236}">
                <a16:creationId xmlns:a16="http://schemas.microsoft.com/office/drawing/2014/main" id="{40844A3C-6FFE-49AE-B02D-43DC649884D7}"/>
              </a:ext>
            </a:extLst>
          </p:cNvPr>
          <p:cNvSpPr>
            <a:spLocks noGrp="1"/>
          </p:cNvSpPr>
          <p:nvPr>
            <p:ph idx="1"/>
          </p:nvPr>
        </p:nvSpPr>
        <p:spPr/>
        <p:txBody>
          <a:bodyPr>
            <a:noAutofit/>
          </a:bodyPr>
          <a:lstStyle/>
          <a:p>
            <a:r>
              <a:rPr lang="tr-TR" sz="1600" b="1">
                <a:latin typeface="Arial" panose="020B0604020202020204" pitchFamily="34" charset="0"/>
                <a:cs typeface="Arial" panose="020B0604020202020204" pitchFamily="34" charset="0"/>
              </a:rPr>
              <a:t>Senkron: </a:t>
            </a:r>
            <a:r>
              <a:rPr lang="tr-TR" sz="1600">
                <a:latin typeface="Arial" panose="020B0604020202020204" pitchFamily="34" charset="0"/>
                <a:cs typeface="Arial" panose="020B0604020202020204" pitchFamily="34" charset="0"/>
              </a:rPr>
              <a:t>Kodlar yukarıdan aşağıya doğru sırayla işlenir ve bir satırdaki işlem bitmeden diğer satıra geçilmez. </a:t>
            </a:r>
          </a:p>
          <a:p>
            <a:r>
              <a:rPr lang="tr-TR" sz="1600" b="1">
                <a:latin typeface="Arial" panose="020B0604020202020204" pitchFamily="34" charset="0"/>
                <a:cs typeface="Arial" panose="020B0604020202020204" pitchFamily="34" charset="0"/>
              </a:rPr>
              <a:t>Asenkron: </a:t>
            </a:r>
            <a:r>
              <a:rPr lang="tr-TR" sz="1600">
                <a:latin typeface="Arial" panose="020B0604020202020204" pitchFamily="34" charset="0"/>
                <a:cs typeface="Arial" panose="020B0604020202020204" pitchFamily="34" charset="0"/>
              </a:rPr>
              <a:t>Uzun zaman alan veya farklı görevdeki işlemler aynı anda gerçekleştirilir.</a:t>
            </a:r>
          </a:p>
          <a:p>
            <a:r>
              <a:rPr lang="tr-TR" sz="1600">
                <a:latin typeface="Arial" panose="020B0604020202020204" pitchFamily="34" charset="0"/>
                <a:cs typeface="Arial" panose="020B0604020202020204" pitchFamily="34" charset="0"/>
              </a:rPr>
              <a:t>JavaScript single-thread ve asenkron yapıda çalışan bir programlama dilir. Aslında bu konu uzun uzun anlatılması gereken bir konu fakat kısaca şu şekilde açıklama yapalım. Javascript single-thread çalıştırma yaptığı için çalıştırdığı eventleri ve callback leri sıraya sokarak hepsini tek bir thread ile işler. Bahsedilen Event’lerin ve Callback’lerin sırada tutulduğu yapı, basit bir kuyruk (Queue) mekanizmasıdır. Thread’in her defasında kuyruktaki ilk Event’i işleyip yeni bir Event alması da Event Loop olarak adlandırılır. JavaScript Run-to-Completion adı verilen, elindeki işi tamamlamadan başka bir işe geçmeyen bir mekanizmaya sahiptir.</a:t>
            </a:r>
          </a:p>
        </p:txBody>
      </p:sp>
    </p:spTree>
    <p:extLst>
      <p:ext uri="{BB962C8B-B14F-4D97-AF65-F5344CB8AC3E}">
        <p14:creationId xmlns:p14="http://schemas.microsoft.com/office/powerpoint/2010/main" val="30266363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E0E48-3855-4AE6-B04B-D0AE54F5F1F6}"/>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4-</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Compiler- Interpreter</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JavaScript Compiler mi Interpreter mı</a:t>
            </a:r>
            <a:r>
              <a:rPr lang="tr-TR">
                <a:latin typeface="Arial" panose="020B0604020202020204" pitchFamily="34" charset="0"/>
                <a:cs typeface="Arial" panose="020B0604020202020204" pitchFamily="34" charset="0"/>
              </a:rPr>
              <a:t>?</a:t>
            </a:r>
            <a:endParaRPr lang="tr-TR"/>
          </a:p>
        </p:txBody>
      </p:sp>
      <p:sp>
        <p:nvSpPr>
          <p:cNvPr id="3" name="Content Placeholder 2">
            <a:extLst>
              <a:ext uri="{FF2B5EF4-FFF2-40B4-BE49-F238E27FC236}">
                <a16:creationId xmlns:a16="http://schemas.microsoft.com/office/drawing/2014/main" id="{C6E0C44C-7771-4862-95F8-836C5E0DC10B}"/>
              </a:ext>
            </a:extLst>
          </p:cNvPr>
          <p:cNvSpPr>
            <a:spLocks noGrp="1"/>
          </p:cNvSpPr>
          <p:nvPr>
            <p:ph idx="1"/>
          </p:nvPr>
        </p:nvSpPr>
        <p:spPr/>
        <p:txBody>
          <a:bodyPr>
            <a:normAutofit fontScale="92500" lnSpcReduction="20000"/>
          </a:bodyPr>
          <a:lstStyle/>
          <a:p>
            <a:r>
              <a:rPr lang="tr-TR" b="1">
                <a:latin typeface="Arial" panose="020B0604020202020204" pitchFamily="34" charset="0"/>
                <a:cs typeface="Arial" panose="020B0604020202020204" pitchFamily="34" charset="0"/>
              </a:rPr>
              <a:t>Compiler(Derleyici):</a:t>
            </a:r>
            <a:r>
              <a:rPr lang="tr-TR" b="1" i="1">
                <a:latin typeface="Arial" panose="020B0604020202020204" pitchFamily="34" charset="0"/>
                <a:cs typeface="Arial" panose="020B0604020202020204" pitchFamily="34" charset="0"/>
              </a:rPr>
              <a:t> </a:t>
            </a:r>
            <a:r>
              <a:rPr lang="tr-TR">
                <a:latin typeface="Arial" panose="020B0604020202020204" pitchFamily="34" charset="0"/>
                <a:cs typeface="Arial" panose="020B0604020202020204" pitchFamily="34" charset="0"/>
              </a:rPr>
              <a:t>Yüksek seviyeli bir programlama dilinde (high-level programming language) yazılmış bir kaynak kodun, başka bir hedef dile veya bilgisayarın/işlemcinin anlayabileceği makine diline tercümesini yapan bir programdır. Derleyiciler herhangi bir dil ile yazılmış olabilir. Her dil için bir veya daha fazla derleyici geliştirilebilir, bir dil için aynı zamanda hem derleyici hem yorumlayıcı yazılabilir. </a:t>
            </a:r>
          </a:p>
          <a:p>
            <a:r>
              <a:rPr lang="tr-TR" b="1">
                <a:latin typeface="Arial" panose="020B0604020202020204" pitchFamily="34" charset="0"/>
                <a:cs typeface="Arial" panose="020B0604020202020204" pitchFamily="34" charset="0"/>
              </a:rPr>
              <a:t>İnterpreter(Yorumlayıcı):</a:t>
            </a:r>
            <a:r>
              <a:rPr lang="tr-TR">
                <a:latin typeface="Arial" panose="020B0604020202020204" pitchFamily="34" charset="0"/>
                <a:cs typeface="Arial" panose="020B0604020202020204" pitchFamily="34" charset="0"/>
              </a:rPr>
              <a:t>  Kaynak kodu komut komut okuyup üzerinde çalışılan makinenin komut setine çevirerek çalıştıran bir programdır. Yorumlanarak çalıştırılan yüksek seviyeli diller doğrudan yorumlanmazlar. Genellikle bir ara forma(Opcode, Bytecode vs.) derlenir ve bu kodlar yorumlanarak yerel makine diline çevrilir ve işletilir. Java, PHP, Python gibi yorumlanan diller aslında yorumlama aşamasına geçilmeden önce en az 1 kere derlenirler.</a:t>
            </a:r>
          </a:p>
        </p:txBody>
      </p:sp>
    </p:spTree>
    <p:extLst>
      <p:ext uri="{BB962C8B-B14F-4D97-AF65-F5344CB8AC3E}">
        <p14:creationId xmlns:p14="http://schemas.microsoft.com/office/powerpoint/2010/main" val="3269086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3B58-3798-4393-B132-0560AA5429E3}"/>
              </a:ext>
            </a:extLst>
          </p:cNvPr>
          <p:cNvSpPr>
            <a:spLocks noGrp="1"/>
          </p:cNvSpPr>
          <p:nvPr>
            <p:ph type="title"/>
          </p:nvPr>
        </p:nvSpPr>
        <p:spPr>
          <a:xfrm>
            <a:off x="1451579" y="804519"/>
            <a:ext cx="9603275" cy="1049235"/>
          </a:xfrm>
        </p:spPr>
        <p:txBody>
          <a:bodyPr/>
          <a:lstStyle/>
          <a:p>
            <a:r>
              <a:rPr lang="tr-TR">
                <a:latin typeface="Arial" panose="020B0604020202020204" pitchFamily="34" charset="0"/>
                <a:cs typeface="Arial" panose="020B0604020202020204" pitchFamily="34" charset="0"/>
              </a:rPr>
              <a:t>4) </a:t>
            </a:r>
            <a:r>
              <a:rPr lang="tr-TR" cap="none">
                <a:latin typeface="Arial" panose="020B0604020202020204" pitchFamily="34" charset="0"/>
                <a:cs typeface="Arial" panose="020B0604020202020204" pitchFamily="34" charset="0"/>
              </a:rPr>
              <a:t>Neden Java 8 Kullanılıyor?</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2603608-6BC1-4378-B212-952D49A78F2F}"/>
              </a:ext>
            </a:extLst>
          </p:cNvPr>
          <p:cNvSpPr>
            <a:spLocks noGrp="1"/>
          </p:cNvSpPr>
          <p:nvPr>
            <p:ph idx="1"/>
          </p:nvPr>
        </p:nvSpPr>
        <p:spPr/>
        <p:txBody>
          <a:bodyPr>
            <a:normAutofit fontScale="62500" lnSpcReduction="20000"/>
          </a:bodyPr>
          <a:lstStyle/>
          <a:p>
            <a:r>
              <a:rPr lang="tr-TR" b="1">
                <a:latin typeface="Arial" panose="020B0604020202020204" pitchFamily="34" charset="0"/>
                <a:cs typeface="Arial" panose="020B0604020202020204" pitchFamily="34" charset="0"/>
              </a:rPr>
              <a:t>Java 8 ile Gelen Programlama Dili Yenilikleri</a:t>
            </a:r>
          </a:p>
          <a:p>
            <a:pPr marL="0" indent="0">
              <a:buNone/>
            </a:pPr>
            <a:r>
              <a:rPr lang="tr-TR">
                <a:latin typeface="Arial" panose="020B0604020202020204" pitchFamily="34" charset="0"/>
                <a:cs typeface="Arial" panose="020B0604020202020204" pitchFamily="34" charset="0"/>
              </a:rPr>
              <a:t>Java 8 ile birlikte hayatımıza giren yenilikleri genel olarak aşağıdaki şekilde listeleyebiliriz;</a:t>
            </a:r>
          </a:p>
          <a:p>
            <a:r>
              <a:rPr lang="tr-TR" b="1">
                <a:latin typeface="Arial" panose="020B0604020202020204" pitchFamily="34" charset="0"/>
                <a:cs typeface="Arial" panose="020B0604020202020204" pitchFamily="34" charset="0"/>
              </a:rPr>
              <a:t>Lambda expressions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Functional interfaces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Method references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Stream API</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Optional class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Concurrency Enhancements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JDBC Enhancements etc.</a:t>
            </a:r>
          </a:p>
          <a:p>
            <a:pPr marL="0" indent="0">
              <a:buNone/>
            </a:pPr>
            <a:r>
              <a:rPr lang="tr-TR">
                <a:latin typeface="Arial" panose="020B0604020202020204" pitchFamily="34" charset="0"/>
                <a:cs typeface="Arial" panose="020B0604020202020204" pitchFamily="34" charset="0"/>
              </a:rPr>
              <a:t>Java SE 8'in öne çıkan özelliği, Lambda ifadelerinin uygulanması ve Java programlama dili ve platformunu destekleyen yönleridir. Bu yeni API, geliştiricilerin tarih ve saati daha doğal, net ve anlaşılması kolay şekilde ele almasına izin vermektedir.</a:t>
            </a:r>
          </a:p>
          <a:p>
            <a:endParaRPr lang="tr-TR"/>
          </a:p>
        </p:txBody>
      </p:sp>
    </p:spTree>
    <p:extLst>
      <p:ext uri="{BB962C8B-B14F-4D97-AF65-F5344CB8AC3E}">
        <p14:creationId xmlns:p14="http://schemas.microsoft.com/office/powerpoint/2010/main" val="22879987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A1B9930-04B6-4195-9D15-FC0275397F4E}"/>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Javascript Compiler mi Interpreter mı</a:t>
            </a:r>
            <a:r>
              <a:rPr lang="tr-TR">
                <a:latin typeface="Arial" panose="020B0604020202020204" pitchFamily="34" charset="0"/>
                <a:cs typeface="Arial" panose="020B0604020202020204" pitchFamily="34" charset="0"/>
              </a:rPr>
              <a:t>?</a:t>
            </a:r>
            <a:endParaRPr lang="tr-TR"/>
          </a:p>
        </p:txBody>
      </p:sp>
      <p:sp>
        <p:nvSpPr>
          <p:cNvPr id="3" name="Content Placeholder 2">
            <a:extLst>
              <a:ext uri="{FF2B5EF4-FFF2-40B4-BE49-F238E27FC236}">
                <a16:creationId xmlns:a16="http://schemas.microsoft.com/office/drawing/2014/main" id="{6A7618BE-4BAC-43ED-AC9A-F14DAC26302B}"/>
              </a:ext>
            </a:extLst>
          </p:cNvPr>
          <p:cNvSpPr>
            <a:spLocks noGrp="1"/>
          </p:cNvSpPr>
          <p:nvPr>
            <p:ph sz="half" idx="1"/>
          </p:nvPr>
        </p:nvSpPr>
        <p:spPr/>
        <p:txBody>
          <a:bodyPr>
            <a:normAutofit fontScale="92500" lnSpcReduction="20000"/>
          </a:bodyPr>
          <a:lstStyle/>
          <a:p>
            <a:r>
              <a:rPr lang="tr-TR">
                <a:latin typeface="Arial" panose="020B0604020202020204" pitchFamily="34" charset="0"/>
                <a:cs typeface="Arial" panose="020B0604020202020204" pitchFamily="34" charset="0"/>
              </a:rPr>
              <a:t>JavaScript derlenmiş bir dil değil, yorumlanmış bir dildir. Çalıştırılmadan önce C ++ veya Java gibi bir programın derlenmesi gerekir. Kaynak kodu, derleyici adı verilen ve makinenin anladığı ve yürütebileceği bayt koduna çeviren bir programdan geçirilir.</a:t>
            </a:r>
          </a:p>
          <a:p>
            <a:r>
              <a:rPr lang="tr-TR">
                <a:latin typeface="Arial" panose="020B0604020202020204" pitchFamily="34" charset="0"/>
                <a:cs typeface="Arial" panose="020B0604020202020204" pitchFamily="34" charset="0"/>
              </a:rPr>
              <a:t>JavaScript’i tam çalışmak üzereyken yürütülebilir bayt koduna derleyen Just-In-Time(JIT) derlemesi olarak bilinen teknoloji kullanır.</a:t>
            </a:r>
          </a:p>
          <a:p>
            <a:endParaRPr lang="tr-TR"/>
          </a:p>
        </p:txBody>
      </p:sp>
      <p:pic>
        <p:nvPicPr>
          <p:cNvPr id="11" name="Content Placeholder 10">
            <a:extLst>
              <a:ext uri="{FF2B5EF4-FFF2-40B4-BE49-F238E27FC236}">
                <a16:creationId xmlns:a16="http://schemas.microsoft.com/office/drawing/2014/main" id="{223E27A7-8E84-4259-877F-864A31CC175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09827" y="2577484"/>
            <a:ext cx="4645025" cy="2315381"/>
          </a:xfrm>
        </p:spPr>
      </p:pic>
    </p:spTree>
    <p:extLst>
      <p:ext uri="{BB962C8B-B14F-4D97-AF65-F5344CB8AC3E}">
        <p14:creationId xmlns:p14="http://schemas.microsoft.com/office/powerpoint/2010/main" val="13931936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63F79-8982-482B-B456-0AC1EA9D4FDC}"/>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5-</a:t>
            </a:r>
            <a:r>
              <a:rPr lang="tr-TR" cap="none">
                <a:latin typeface="Arial" panose="020B0604020202020204" pitchFamily="34" charset="0"/>
                <a:cs typeface="Arial" panose="020B0604020202020204" pitchFamily="34" charset="0"/>
              </a:rPr>
              <a:t> </a:t>
            </a:r>
            <a:r>
              <a:rPr lang="en-US" cap="none">
                <a:latin typeface="Arial" panose="020B0604020202020204" pitchFamily="34" charset="0"/>
                <a:cs typeface="Arial" panose="020B0604020202020204" pitchFamily="34" charset="0"/>
              </a:rPr>
              <a:t>For </a:t>
            </a:r>
            <a:r>
              <a:rPr lang="tr-TR" cap="none">
                <a:latin typeface="Arial" panose="020B0604020202020204" pitchFamily="34" charset="0"/>
                <a:cs typeface="Arial" panose="020B0604020202020204" pitchFamily="34" charset="0"/>
              </a:rPr>
              <a:t>i</a:t>
            </a:r>
            <a:r>
              <a:rPr lang="en-US" cap="none">
                <a:latin typeface="Arial" panose="020B0604020202020204" pitchFamily="34" charset="0"/>
                <a:cs typeface="Arial" panose="020B0604020202020204" pitchFamily="34" charset="0"/>
              </a:rPr>
              <a:t>le While Arasındaki Fark</a:t>
            </a:r>
            <a:r>
              <a:rPr lang="en-US">
                <a:latin typeface="Arial" panose="020B0604020202020204" pitchFamily="34" charset="0"/>
                <a:cs typeface="Arial" panose="020B0604020202020204" pitchFamily="34" charset="0"/>
              </a:rPr>
              <a:t>?</a:t>
            </a:r>
            <a:endParaRPr lang="tr-TR"/>
          </a:p>
        </p:txBody>
      </p:sp>
      <p:sp>
        <p:nvSpPr>
          <p:cNvPr id="3" name="Content Placeholder 2">
            <a:extLst>
              <a:ext uri="{FF2B5EF4-FFF2-40B4-BE49-F238E27FC236}">
                <a16:creationId xmlns:a16="http://schemas.microsoft.com/office/drawing/2014/main" id="{97EFD693-C935-485D-AF24-36EADE9FD799}"/>
              </a:ext>
            </a:extLst>
          </p:cNvPr>
          <p:cNvSpPr>
            <a:spLocks noGrp="1"/>
          </p:cNvSpPr>
          <p:nvPr>
            <p:ph idx="1"/>
          </p:nvPr>
        </p:nvSpPr>
        <p:spPr/>
        <p:txBody>
          <a:bodyPr>
            <a:normAutofit fontScale="85000" lnSpcReduction="10000"/>
          </a:bodyPr>
          <a:lstStyle/>
          <a:p>
            <a:r>
              <a:rPr lang="tr-TR">
                <a:latin typeface="Arial" panose="020B0604020202020204" pitchFamily="34" charset="0"/>
                <a:cs typeface="Arial" panose="020B0604020202020204" pitchFamily="34" charset="0"/>
              </a:rPr>
              <a:t>Hem for hem de while, giriş blokları kod bloklarını belirli sayıda tekrar tekrar yürütmek için kullanılırken, işlevsellik bakımından farklılık gösterirler. For döngüsü, bellek tüketimi ve hız açısından while döngüsüne oldukça benzer. Bununla birlikte, döngünün kaç kez tekrarlanması gerektiğini tam olarak bildiğinizde for döngüsü tercih edilir.  Aksine, döngü yineleme sayısı tam olarak bilinmediğinde uygundur, yani döngü kaç kez tekrarlanması gerektiğini bilmezsiniz.</a:t>
            </a:r>
          </a:p>
          <a:p>
            <a:r>
              <a:rPr lang="tr-TR">
                <a:latin typeface="Arial" panose="020B0604020202020204" pitchFamily="34" charset="0"/>
                <a:cs typeface="Arial" panose="020B0604020202020204" pitchFamily="34" charset="0"/>
              </a:rPr>
              <a:t>Her iki giriş kontrol döngüsü de oldukça benzer ve temel olarak aynı amaca hizmet ederken, bir for döngüsünün anatomisi bir while döngüsünden biraz farklıdır. While döngüsü, for döngüsünde olduğu gibi yerleşik döngü denetim değişkenine sahip değildir; bunun yerine, bir ifadenin for döngüsünde belirtilen test ifadesine benzer şekilde belirtilmesi gerekir.. Ancak while döngüsü ile, koşulu true veya false değerine göre değerlendirmek için ifade belirtilir. Döngünün aksine, döngünün kaç kez yürütüleceği hakkında hiçbir fikrimiz olmadığında döngü kullanılır.</a:t>
            </a:r>
          </a:p>
        </p:txBody>
      </p:sp>
    </p:spTree>
    <p:extLst>
      <p:ext uri="{BB962C8B-B14F-4D97-AF65-F5344CB8AC3E}">
        <p14:creationId xmlns:p14="http://schemas.microsoft.com/office/powerpoint/2010/main" val="32507292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2135D4-DC5D-4D0D-B3BB-EA1B44FFD95B}"/>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 </a:t>
            </a:r>
            <a:r>
              <a:rPr lang="tr-TR" cap="none">
                <a:latin typeface="Arial" panose="020B0604020202020204" pitchFamily="34" charset="0"/>
                <a:cs typeface="Arial" panose="020B0604020202020204" pitchFamily="34" charset="0"/>
              </a:rPr>
              <a:t>Callback Function</a:t>
            </a:r>
            <a:br>
              <a:rPr lang="tr-TR">
                <a:latin typeface="Arial" panose="020B0604020202020204" pitchFamily="34" charset="0"/>
                <a:cs typeface="Arial" panose="020B0604020202020204" pitchFamily="34" charset="0"/>
              </a:rPr>
            </a:br>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var dizi[]; dizi2=new array();</a:t>
            </a:r>
            <a:endParaRPr lang="tr-TR">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0781158A-04BA-465C-ACCF-3347A375B101}"/>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2. hafta cuma ödev (03.06.2022)</a:t>
            </a:r>
          </a:p>
          <a:p>
            <a:r>
              <a:rPr lang="tr-TR" b="1"/>
              <a:t>Hazırlayan:  </a:t>
            </a:r>
            <a:r>
              <a:rPr lang="tr-TR"/>
              <a:t>Tuba ARĞIN</a:t>
            </a:r>
          </a:p>
          <a:p>
            <a:endParaRPr lang="tr-TR"/>
          </a:p>
        </p:txBody>
      </p:sp>
    </p:spTree>
    <p:extLst>
      <p:ext uri="{BB962C8B-B14F-4D97-AF65-F5344CB8AC3E}">
        <p14:creationId xmlns:p14="http://schemas.microsoft.com/office/powerpoint/2010/main" val="36036642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E19DB-9093-4536-B2DB-4A11E74C8610}"/>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Callback Function</a:t>
            </a:r>
            <a:endParaRPr lang="tr-TR"/>
          </a:p>
        </p:txBody>
      </p:sp>
      <p:sp>
        <p:nvSpPr>
          <p:cNvPr id="3" name="Content Placeholder 2">
            <a:extLst>
              <a:ext uri="{FF2B5EF4-FFF2-40B4-BE49-F238E27FC236}">
                <a16:creationId xmlns:a16="http://schemas.microsoft.com/office/drawing/2014/main" id="{33A8FCD1-C9EB-460F-9E80-DD7DACA170C6}"/>
              </a:ext>
            </a:extLst>
          </p:cNvPr>
          <p:cNvSpPr>
            <a:spLocks noGrp="1"/>
          </p:cNvSpPr>
          <p:nvPr>
            <p:ph sz="half" idx="1"/>
          </p:nvPr>
        </p:nvSpPr>
        <p:spPr/>
        <p:txBody>
          <a:bodyPr/>
          <a:lstStyle/>
          <a:p>
            <a:r>
              <a:rPr lang="tr-TR" b="1">
                <a:latin typeface="Arial" panose="020B0604020202020204" pitchFamily="34" charset="0"/>
                <a:cs typeface="Arial" panose="020B0604020202020204" pitchFamily="34" charset="0"/>
              </a:rPr>
              <a:t>Callback Function: </a:t>
            </a:r>
            <a:r>
              <a:rPr lang="tr-TR">
                <a:latin typeface="Arial" panose="020B0604020202020204" pitchFamily="34" charset="0"/>
                <a:cs typeface="Arial" panose="020B0604020202020204" pitchFamily="34" charset="0"/>
              </a:rPr>
              <a:t>Başka bir işleve argüman olarak iletilen ve daha sonra bir tür rutini veya eylemi tamamlamak için dış işlevin içinde çağrılan bir işlevdir.</a:t>
            </a:r>
          </a:p>
        </p:txBody>
      </p:sp>
      <p:pic>
        <p:nvPicPr>
          <p:cNvPr id="6" name="Content Placeholder 5">
            <a:extLst>
              <a:ext uri="{FF2B5EF4-FFF2-40B4-BE49-F238E27FC236}">
                <a16:creationId xmlns:a16="http://schemas.microsoft.com/office/drawing/2014/main" id="{ADD9DDE4-7C8F-4378-B350-D0B6DDF6A55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069479"/>
            <a:ext cx="4645025" cy="3338168"/>
          </a:xfrm>
        </p:spPr>
      </p:pic>
    </p:spTree>
    <p:extLst>
      <p:ext uri="{BB962C8B-B14F-4D97-AF65-F5344CB8AC3E}">
        <p14:creationId xmlns:p14="http://schemas.microsoft.com/office/powerpoint/2010/main" val="35982846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4834B-3644-4011-9BB3-44C8CA62933E}"/>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var dizi[]; dizi2=new array();</a:t>
            </a:r>
            <a:endParaRPr lang="tr-TR"/>
          </a:p>
        </p:txBody>
      </p:sp>
      <p:sp>
        <p:nvSpPr>
          <p:cNvPr id="3" name="Content Placeholder 2">
            <a:extLst>
              <a:ext uri="{FF2B5EF4-FFF2-40B4-BE49-F238E27FC236}">
                <a16:creationId xmlns:a16="http://schemas.microsoft.com/office/drawing/2014/main" id="{F9E98B2C-849B-449E-BBA1-0EF3E511674D}"/>
              </a:ext>
            </a:extLst>
          </p:cNvPr>
          <p:cNvSpPr>
            <a:spLocks noGrp="1"/>
          </p:cNvSpPr>
          <p:nvPr>
            <p:ph idx="1"/>
          </p:nvPr>
        </p:nvSpPr>
        <p:spPr/>
        <p:txBody>
          <a:bodyPr/>
          <a:lstStyle/>
          <a:p>
            <a:pPr marL="0" indent="0">
              <a:buNone/>
            </a:pPr>
            <a:r>
              <a:rPr lang="tr-TR" b="1">
                <a:latin typeface="Arial" panose="020B0604020202020204" pitchFamily="34" charset="0"/>
                <a:cs typeface="Arial" panose="020B0604020202020204" pitchFamily="34" charset="0"/>
              </a:rPr>
              <a:t>Dizi oluşturma</a:t>
            </a:r>
          </a:p>
          <a:p>
            <a:r>
              <a:rPr lang="tr-TR">
                <a:latin typeface="Arial" panose="020B0604020202020204" pitchFamily="34" charset="0"/>
                <a:cs typeface="Arial" panose="020B0604020202020204" pitchFamily="34" charset="0"/>
              </a:rPr>
              <a:t>JavaScript dizi oluşturmak için köşeli parantez kullanabiliriz.</a:t>
            </a:r>
          </a:p>
          <a:p>
            <a:r>
              <a:rPr lang="tr-TR">
                <a:latin typeface="Arial" panose="020B0604020202020204" pitchFamily="34" charset="0"/>
                <a:cs typeface="Arial" panose="020B0604020202020204" pitchFamily="34" charset="0"/>
              </a:rPr>
              <a:t>var dizi=[]; </a:t>
            </a:r>
          </a:p>
          <a:p>
            <a:r>
              <a:rPr lang="tr-TR">
                <a:latin typeface="Arial" panose="020B0604020202020204" pitchFamily="34" charset="0"/>
                <a:cs typeface="Arial" panose="020B0604020202020204" pitchFamily="34" charset="0"/>
              </a:rPr>
              <a:t>Dizi oluşturmak için </a:t>
            </a:r>
            <a:r>
              <a:rPr lang="tr-TR" b="1">
                <a:latin typeface="Arial" panose="020B0604020202020204" pitchFamily="34" charset="0"/>
                <a:cs typeface="Arial" panose="020B0604020202020204" pitchFamily="34" charset="0"/>
              </a:rPr>
              <a:t>new Array()</a:t>
            </a:r>
            <a:r>
              <a:rPr lang="tr-TR">
                <a:latin typeface="Arial" panose="020B0604020202020204" pitchFamily="34" charset="0"/>
                <a:cs typeface="Arial" panose="020B0604020202020204" pitchFamily="34" charset="0"/>
              </a:rPr>
              <a:t> anahtar kelimesini kullanabiliriz.</a:t>
            </a:r>
          </a:p>
          <a:p>
            <a:r>
              <a:rPr lang="tr-TR">
                <a:latin typeface="Arial" panose="020B0604020202020204" pitchFamily="34" charset="0"/>
                <a:cs typeface="Arial" panose="020B0604020202020204" pitchFamily="34" charset="0"/>
              </a:rPr>
              <a:t>var dizi2=new Array(); </a:t>
            </a:r>
          </a:p>
          <a:p>
            <a:r>
              <a:rPr lang="tr-TR">
                <a:latin typeface="Arial" panose="020B0604020202020204" pitchFamily="34" charset="0"/>
                <a:cs typeface="Arial" panose="020B0604020202020204" pitchFamily="34" charset="0"/>
              </a:rPr>
              <a:t>Okunabilirlik ve hız açısından ilk dizi oluşturma yöntemi daha iyidir.</a:t>
            </a:r>
          </a:p>
          <a:p>
            <a:endParaRPr lang="tr-TR"/>
          </a:p>
        </p:txBody>
      </p:sp>
    </p:spTree>
    <p:extLst>
      <p:ext uri="{BB962C8B-B14F-4D97-AF65-F5344CB8AC3E}">
        <p14:creationId xmlns:p14="http://schemas.microsoft.com/office/powerpoint/2010/main" val="3872331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093AC-C8C3-4211-B890-2F4A97B2AA87}"/>
              </a:ext>
            </a:extLst>
          </p:cNvPr>
          <p:cNvSpPr>
            <a:spLocks noGrp="1"/>
          </p:cNvSpPr>
          <p:nvPr>
            <p:ph type="title"/>
          </p:nvPr>
        </p:nvSpPr>
        <p:spPr>
          <a:xfrm>
            <a:off x="1451579" y="804519"/>
            <a:ext cx="9530099" cy="2080724"/>
          </a:xfrm>
        </p:spPr>
        <p:txBody>
          <a:bodyPr>
            <a:normAutofit/>
          </a:bodyPr>
          <a:lstStyle/>
          <a:p>
            <a:r>
              <a:rPr lang="tr-TR" sz="1600" b="1" cap="none">
                <a:latin typeface="Arial" panose="020B0604020202020204" pitchFamily="34" charset="0"/>
                <a:cs typeface="Arial" panose="020B0604020202020204" pitchFamily="34" charset="0"/>
              </a:rPr>
              <a:t>Oracle Java SE Desteği Yol Haritası</a:t>
            </a:r>
            <a:r>
              <a:rPr lang="tr-TR" sz="1600" b="1">
                <a:latin typeface="Arial" panose="020B0604020202020204" pitchFamily="34" charset="0"/>
                <a:cs typeface="Arial" panose="020B0604020202020204" pitchFamily="34" charset="0"/>
              </a:rPr>
              <a:t> / </a:t>
            </a:r>
            <a:r>
              <a:rPr lang="tr-TR" sz="1600" b="1" cap="none">
                <a:latin typeface="Arial" panose="020B0604020202020204" pitchFamily="34" charset="0"/>
                <a:cs typeface="Arial" panose="020B0604020202020204" pitchFamily="34" charset="0"/>
              </a:rPr>
              <a:t>LTS (</a:t>
            </a:r>
            <a:r>
              <a:rPr lang="tr-TR" sz="1600" b="1" cap="none" err="1">
                <a:latin typeface="Arial" panose="020B0604020202020204" pitchFamily="34" charset="0"/>
                <a:cs typeface="Arial" panose="020B0604020202020204" pitchFamily="34" charset="0"/>
              </a:rPr>
              <a:t>Long</a:t>
            </a:r>
            <a:r>
              <a:rPr lang="tr-TR" sz="1600" b="1" cap="none">
                <a:latin typeface="Arial" panose="020B0604020202020204" pitchFamily="34" charset="0"/>
                <a:cs typeface="Arial" panose="020B0604020202020204" pitchFamily="34" charset="0"/>
              </a:rPr>
              <a:t> Term Support - Uzun Süreli Destek Sürümü):</a:t>
            </a:r>
            <a:br>
              <a:rPr lang="tr-TR" sz="1400" b="1" cap="none">
                <a:latin typeface="Arial" panose="020B0604020202020204" pitchFamily="34" charset="0"/>
                <a:cs typeface="Arial" panose="020B0604020202020204" pitchFamily="34" charset="0"/>
              </a:rPr>
            </a:br>
            <a:r>
              <a:rPr lang="tr-TR" sz="1400" b="1" cap="none">
                <a:latin typeface="Arial" panose="020B0604020202020204" pitchFamily="34" charset="0"/>
                <a:cs typeface="Arial" panose="020B0604020202020204" pitchFamily="34" charset="0"/>
              </a:rPr>
              <a:t> </a:t>
            </a:r>
            <a:br>
              <a:rPr lang="tr-TR" sz="1200" cap="none"/>
            </a:br>
            <a:r>
              <a:rPr lang="tr-TR" sz="1400" cap="none">
                <a:latin typeface="Arial" panose="020B0604020202020204" pitchFamily="34" charset="0"/>
                <a:cs typeface="Arial" panose="020B0604020202020204" pitchFamily="34" charset="0"/>
              </a:rPr>
              <a:t>Oracle Java 8 için aralık 2030'a kadar ek bakım ve yükseltmeler içeren ücretli genişletilmiş düzeyde destek sunmayı kabul etti. Java 8 için genişletilmiş düzeyde desteğin 2025'te sona ermesi gerekiyordu, ancak müşteriler bir uzatma istedi. Uzun süreli destek sürümü ve yeni özellikleriyle Java 8 kullanımı daha fazla tercih ediliyor</a:t>
            </a:r>
            <a:r>
              <a:rPr lang="tr-TR" sz="1400">
                <a:latin typeface="Arial" panose="020B0604020202020204" pitchFamily="34" charset="0"/>
                <a:cs typeface="Arial" panose="020B0604020202020204" pitchFamily="34" charset="0"/>
              </a:rPr>
              <a:t>.</a:t>
            </a:r>
            <a:br>
              <a:rPr lang="tr-TR" sz="1200"/>
            </a:br>
            <a:br>
              <a:rPr lang="tr-TR" sz="1200" cap="none"/>
            </a:br>
            <a:br>
              <a:rPr lang="tr-TR" sz="1200" cap="none"/>
            </a:br>
            <a:endParaRPr lang="tr-TR" sz="1200"/>
          </a:p>
        </p:txBody>
      </p:sp>
      <p:pic>
        <p:nvPicPr>
          <p:cNvPr id="4" name="Content Placeholder 3">
            <a:extLst>
              <a:ext uri="{FF2B5EF4-FFF2-40B4-BE49-F238E27FC236}">
                <a16:creationId xmlns:a16="http://schemas.microsoft.com/office/drawing/2014/main" id="{F0EAA72A-14A8-48BB-AB71-11F4EEED88ED}"/>
              </a:ext>
            </a:extLst>
          </p:cNvPr>
          <p:cNvPicPr>
            <a:picLocks noGrp="1" noChangeAspect="1"/>
          </p:cNvPicPr>
          <p:nvPr>
            <p:ph idx="1"/>
          </p:nvPr>
        </p:nvPicPr>
        <p:blipFill>
          <a:blip r:embed="rId2"/>
          <a:stretch>
            <a:fillRect/>
          </a:stretch>
        </p:blipFill>
        <p:spPr>
          <a:xfrm>
            <a:off x="1427313" y="2065886"/>
            <a:ext cx="9628038" cy="3358370"/>
          </a:xfrm>
          <a:prstGeom prst="rect">
            <a:avLst/>
          </a:prstGeom>
        </p:spPr>
      </p:pic>
    </p:spTree>
    <p:extLst>
      <p:ext uri="{BB962C8B-B14F-4D97-AF65-F5344CB8AC3E}">
        <p14:creationId xmlns:p14="http://schemas.microsoft.com/office/powerpoint/2010/main" val="1098432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759EE-2364-4292-92EF-30376D2315B5}"/>
              </a:ext>
            </a:extLst>
          </p:cNvPr>
          <p:cNvSpPr>
            <a:spLocks noGrp="1"/>
          </p:cNvSpPr>
          <p:nvPr>
            <p:ph type="ctrTitle"/>
          </p:nvPr>
        </p:nvSpPr>
        <p:spPr/>
        <p:txBody>
          <a:bodyPr>
            <a:normAutofit/>
          </a:bodyPr>
          <a:lstStyle/>
          <a:p>
            <a:r>
              <a:rPr lang="tr-TR" sz="1400" b="1">
                <a:latin typeface="Arial" panose="020B0604020202020204" pitchFamily="34" charset="0"/>
                <a:cs typeface="Arial" panose="020B0604020202020204" pitchFamily="34" charset="0"/>
              </a:rPr>
              <a:t>1-</a:t>
            </a:r>
            <a:r>
              <a:rPr lang="tr-TR" sz="1400">
                <a:latin typeface="Arial" panose="020B0604020202020204" pitchFamily="34" charset="0"/>
                <a:cs typeface="Arial" panose="020B0604020202020204" pitchFamily="34" charset="0"/>
              </a:rPr>
              <a:t> xhtml ile Html5 arasındaki farklar</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2- </a:t>
            </a:r>
            <a:r>
              <a:rPr lang="tr-TR" sz="1400" err="1">
                <a:latin typeface="Arial" panose="020B0604020202020204" pitchFamily="34" charset="0"/>
                <a:cs typeface="Arial" panose="020B0604020202020204" pitchFamily="34" charset="0"/>
              </a:rPr>
              <a:t>semantic</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non-semanatic</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3- </a:t>
            </a:r>
            <a:r>
              <a:rPr lang="tr-TR" sz="1400" err="1">
                <a:latin typeface="Arial" panose="020B0604020202020204" pitchFamily="34" charset="0"/>
                <a:cs typeface="Arial" panose="020B0604020202020204" pitchFamily="34" charset="0"/>
              </a:rPr>
              <a:t>table</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colspan</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rowspan</a:t>
            </a:r>
            <a:r>
              <a:rPr lang="tr-TR" sz="1400">
                <a:latin typeface="Arial" panose="020B0604020202020204" pitchFamily="34" charset="0"/>
                <a:cs typeface="Arial" panose="020B0604020202020204" pitchFamily="34" charset="0"/>
              </a:rPr>
              <a:t> nedir örneği</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4-</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register</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5-</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to</a:t>
            </a:r>
            <a:r>
              <a:rPr lang="tr-TR" sz="1400">
                <a:latin typeface="Arial" panose="020B0604020202020204" pitchFamily="34" charset="0"/>
                <a:cs typeface="Arial" panose="020B0604020202020204" pitchFamily="34" charset="0"/>
              </a:rPr>
              <a:t>-do </a:t>
            </a:r>
            <a:r>
              <a:rPr lang="tr-TR" sz="1400" err="1">
                <a:latin typeface="Arial" panose="020B0604020202020204" pitchFamily="34" charset="0"/>
                <a:cs typeface="Arial" panose="020B0604020202020204" pitchFamily="34" charset="0"/>
              </a:rPr>
              <a:t>list</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6-</a:t>
            </a:r>
            <a:r>
              <a:rPr lang="tr-TR" sz="1400">
                <a:latin typeface="Arial" panose="020B0604020202020204" pitchFamily="34" charset="0"/>
                <a:cs typeface="Arial" panose="020B0604020202020204" pitchFamily="34" charset="0"/>
              </a:rPr>
              <a:t> ödev1.png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7-</a:t>
            </a:r>
            <a:r>
              <a:rPr lang="tr-TR" sz="1400">
                <a:latin typeface="Arial" panose="020B0604020202020204" pitchFamily="34" charset="0"/>
                <a:cs typeface="Arial" panose="020B0604020202020204" pitchFamily="34" charset="0"/>
              </a:rPr>
              <a:t> ödev2.png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8-</a:t>
            </a:r>
            <a:r>
              <a:rPr lang="tr-TR" sz="1400">
                <a:latin typeface="Arial" panose="020B0604020202020204" pitchFamily="34" charset="0"/>
                <a:cs typeface="Arial" panose="020B0604020202020204" pitchFamily="34" charset="0"/>
              </a:rPr>
              <a:t> ödev3.png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9-</a:t>
            </a:r>
            <a:r>
              <a:rPr lang="tr-TR" sz="1400">
                <a:latin typeface="Arial" panose="020B0604020202020204" pitchFamily="34" charset="0"/>
                <a:cs typeface="Arial" panose="020B0604020202020204" pitchFamily="34" charset="0"/>
              </a:rPr>
              <a:t> ödev4.png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10-</a:t>
            </a:r>
            <a:r>
              <a:rPr lang="tr-TR" sz="1400">
                <a:latin typeface="Arial" panose="020B0604020202020204" pitchFamily="34" charset="0"/>
                <a:cs typeface="Arial" panose="020B0604020202020204" pitchFamily="34" charset="0"/>
              </a:rPr>
              <a:t> ödev5.png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11-</a:t>
            </a:r>
            <a:r>
              <a:rPr lang="tr-TR" sz="1400">
                <a:latin typeface="Arial" panose="020B0604020202020204" pitchFamily="34" charset="0"/>
                <a:cs typeface="Arial" panose="020B0604020202020204" pitchFamily="34" charset="0"/>
              </a:rPr>
              <a:t> </a:t>
            </a:r>
            <a:r>
              <a:rPr lang="tr-TR" sz="1400"/>
              <a:t>ödev6.png</a:t>
            </a:r>
            <a:br>
              <a:rPr lang="tr-TR" sz="1200"/>
            </a:br>
            <a:endParaRPr lang="tr-TR" sz="1200"/>
          </a:p>
        </p:txBody>
      </p:sp>
      <p:sp>
        <p:nvSpPr>
          <p:cNvPr id="3" name="Subtitle 2">
            <a:extLst>
              <a:ext uri="{FF2B5EF4-FFF2-40B4-BE49-F238E27FC236}">
                <a16:creationId xmlns:a16="http://schemas.microsoft.com/office/drawing/2014/main" id="{49138AD9-0CB4-4298-B555-165F27030CE7}"/>
              </a:ext>
            </a:extLst>
          </p:cNvPr>
          <p:cNvSpPr>
            <a:spLocks noGrp="1"/>
          </p:cNvSpPr>
          <p:nvPr>
            <p:ph type="subTitle" idx="1"/>
          </p:nvPr>
        </p:nvSpPr>
        <p:spPr/>
        <p:txBody>
          <a:bodyPr/>
          <a:lstStyle/>
          <a:p>
            <a:r>
              <a:rPr lang="tr-TR">
                <a:latin typeface="Arial" panose="020B0604020202020204" pitchFamily="34" charset="0"/>
                <a:cs typeface="Arial" panose="020B0604020202020204" pitchFamily="34" charset="0"/>
              </a:rPr>
              <a:t>1. hafta Salı ödev (24.05.2022)</a:t>
            </a:r>
          </a:p>
          <a:p>
            <a:r>
              <a:rPr lang="tr-TR" b="1"/>
              <a:t>Hazırlayan:  </a:t>
            </a:r>
            <a:r>
              <a:rPr lang="tr-TR"/>
              <a:t>Tuba ARĞIN</a:t>
            </a:r>
          </a:p>
          <a:p>
            <a:endParaRPr lang="tr-TR"/>
          </a:p>
        </p:txBody>
      </p:sp>
    </p:spTree>
    <p:extLst>
      <p:ext uri="{BB962C8B-B14F-4D97-AF65-F5344CB8AC3E}">
        <p14:creationId xmlns:p14="http://schemas.microsoft.com/office/powerpoint/2010/main" val="331335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AFDF-7CDE-472A-A6D1-65E9DB3E21B5}"/>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b="1" cap="none">
                <a:latin typeface="Arial" panose="020B0604020202020204" pitchFamily="34" charset="0"/>
                <a:cs typeface="Arial" panose="020B0604020202020204" pitchFamily="34" charset="0"/>
              </a:rPr>
              <a:t>Xhtml ile Html5 Arasındaki Farklar</a:t>
            </a:r>
            <a:endParaRPr lang="tr-TR" b="1"/>
          </a:p>
        </p:txBody>
      </p:sp>
      <p:sp>
        <p:nvSpPr>
          <p:cNvPr id="3" name="Content Placeholder 2">
            <a:extLst>
              <a:ext uri="{FF2B5EF4-FFF2-40B4-BE49-F238E27FC236}">
                <a16:creationId xmlns:a16="http://schemas.microsoft.com/office/drawing/2014/main" id="{B52A82D9-CC24-4F18-B74D-83AC82F286C4}"/>
              </a:ext>
            </a:extLst>
          </p:cNvPr>
          <p:cNvSpPr>
            <a:spLocks noGrp="1"/>
          </p:cNvSpPr>
          <p:nvPr>
            <p:ph idx="1"/>
          </p:nvPr>
        </p:nvSpPr>
        <p:spPr/>
        <p:txBody>
          <a:bodyPr>
            <a:normAutofit fontScale="70000" lnSpcReduction="20000"/>
          </a:bodyPr>
          <a:lstStyle/>
          <a:p>
            <a:r>
              <a:rPr lang="tr-TR" b="1"/>
              <a:t>XHTML(</a:t>
            </a:r>
            <a:r>
              <a:rPr lang="tr-TR" err="1"/>
              <a:t>E</a:t>
            </a:r>
            <a:r>
              <a:rPr lang="tr-TR" b="1" err="1"/>
              <a:t>X</a:t>
            </a:r>
            <a:r>
              <a:rPr lang="tr-TR" err="1"/>
              <a:t>tensible</a:t>
            </a:r>
            <a:r>
              <a:rPr lang="tr-TR"/>
              <a:t> </a:t>
            </a:r>
            <a:r>
              <a:rPr lang="tr-TR" b="1" err="1"/>
              <a:t>H</a:t>
            </a:r>
            <a:r>
              <a:rPr lang="tr-TR" err="1"/>
              <a:t>yper</a:t>
            </a:r>
            <a:r>
              <a:rPr lang="tr-TR" b="1" err="1"/>
              <a:t>T</a:t>
            </a:r>
            <a:r>
              <a:rPr lang="tr-TR" err="1"/>
              <a:t>ext</a:t>
            </a:r>
            <a:r>
              <a:rPr lang="tr-TR"/>
              <a:t> </a:t>
            </a:r>
            <a:r>
              <a:rPr lang="tr-TR" b="1" err="1"/>
              <a:t>M</a:t>
            </a:r>
            <a:r>
              <a:rPr lang="tr-TR" err="1"/>
              <a:t>arkup</a:t>
            </a:r>
            <a:r>
              <a:rPr lang="tr-TR"/>
              <a:t> </a:t>
            </a:r>
            <a:r>
              <a:rPr lang="tr-TR" b="1"/>
              <a:t>L</a:t>
            </a:r>
            <a:r>
              <a:rPr lang="tr-TR"/>
              <a:t>anguage) /</a:t>
            </a:r>
            <a:r>
              <a:rPr lang="tr-TR" b="1"/>
              <a:t> HTML5</a:t>
            </a:r>
            <a:r>
              <a:rPr lang="tr-TR"/>
              <a:t>(</a:t>
            </a:r>
            <a:r>
              <a:rPr lang="tr-TR" err="1"/>
              <a:t>Hyper</a:t>
            </a:r>
            <a:r>
              <a:rPr lang="tr-TR"/>
              <a:t> </a:t>
            </a:r>
            <a:r>
              <a:rPr lang="tr-TR" err="1"/>
              <a:t>Text</a:t>
            </a:r>
            <a:r>
              <a:rPr lang="tr-TR"/>
              <a:t> </a:t>
            </a:r>
            <a:r>
              <a:rPr lang="tr-TR" err="1"/>
              <a:t>Markup</a:t>
            </a:r>
            <a:r>
              <a:rPr lang="tr-TR"/>
              <a:t> Language </a:t>
            </a:r>
            <a:r>
              <a:rPr lang="tr-TR" err="1"/>
              <a:t>Version</a:t>
            </a:r>
            <a:r>
              <a:rPr lang="tr-TR"/>
              <a:t> 5): </a:t>
            </a:r>
          </a:p>
          <a:p>
            <a:r>
              <a:rPr lang="tr-TR"/>
              <a:t>HTML5 ve XHTML arasındaki daha ince farklardan bazıları şunlardır:</a:t>
            </a:r>
          </a:p>
          <a:p>
            <a:r>
              <a:rPr lang="tr-TR"/>
              <a:t>XHTML büyük/küçük harfe duyarlı olmasına rağmen, HTML5 değildir. (Aynı zamanda HTML de büyük/küçük harf duyarlı değildir).</a:t>
            </a:r>
          </a:p>
          <a:p>
            <a:r>
              <a:rPr lang="tr-TR"/>
              <a:t>HTML5'in XHTML ve </a:t>
            </a:r>
            <a:r>
              <a:rPr lang="tr-TR" err="1"/>
              <a:t>HTML'den</a:t>
            </a:r>
            <a:r>
              <a:rPr lang="tr-TR"/>
              <a:t> çok daha basit bir  </a:t>
            </a:r>
            <a:r>
              <a:rPr lang="tr-TR" err="1"/>
              <a:t>doctype</a:t>
            </a:r>
            <a:r>
              <a:rPr lang="tr-TR"/>
              <a:t> yapısı vardır.(</a:t>
            </a:r>
            <a:r>
              <a:rPr lang="tr-TR" err="1"/>
              <a:t>Doctype</a:t>
            </a:r>
            <a:r>
              <a:rPr lang="tr-TR"/>
              <a:t> tarayıcıya verileri nasıl yorumlayacağını anlatır.)</a:t>
            </a:r>
          </a:p>
          <a:p>
            <a:r>
              <a:rPr lang="tr-TR"/>
              <a:t>HTML5 tüm tarayıcılarla uyumluyken, XHTML değildir.</a:t>
            </a:r>
          </a:p>
          <a:p>
            <a:r>
              <a:rPr lang="tr-TR"/>
              <a:t>HTML5, HTML4'ün izlerini takip ederken, </a:t>
            </a:r>
            <a:r>
              <a:rPr lang="tr-TR" err="1"/>
              <a:t>XHTML'den</a:t>
            </a:r>
            <a:r>
              <a:rPr lang="tr-TR"/>
              <a:t> daha katıdır.</a:t>
            </a:r>
          </a:p>
          <a:p>
            <a:r>
              <a:rPr lang="tr-TR"/>
              <a:t>HTML5, tabletler ve telefonlar gibi mobil cihazlar için daha uygunken, XHTML bilgisayar ekranları için  uygundur.</a:t>
            </a:r>
          </a:p>
          <a:p>
            <a:r>
              <a:rPr lang="tr-TR"/>
              <a:t>XHTML, IE8 ve tarayıcıların diğer eski sürümleriyle uyumlu değildir. HTML5, XHTML stil etiketleri kullanabilir, ancak bunun tersi mümkün değildir. </a:t>
            </a:r>
            <a:r>
              <a:rPr lang="tr-TR" err="1"/>
              <a:t>XHTML'de</a:t>
            </a:r>
            <a:r>
              <a:rPr lang="tr-TR"/>
              <a:t> kod yazarken, geliştiricilerin uyması gereken birkaç kısıtlama vardır.</a:t>
            </a:r>
          </a:p>
        </p:txBody>
      </p:sp>
    </p:spTree>
    <p:extLst>
      <p:ext uri="{BB962C8B-B14F-4D97-AF65-F5344CB8AC3E}">
        <p14:creationId xmlns:p14="http://schemas.microsoft.com/office/powerpoint/2010/main" val="228672086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1281</TotalTime>
  <Words>4889</Words>
  <Application>Microsoft Office PowerPoint</Application>
  <PresentationFormat>Widescreen</PresentationFormat>
  <Paragraphs>227</Paragraphs>
  <Slides>64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-apple-system</vt:lpstr>
      <vt:lpstr>Arial</vt:lpstr>
      <vt:lpstr>Gill Sans MT</vt:lpstr>
      <vt:lpstr>Wingdings</vt:lpstr>
      <vt:lpstr>Gallery</vt:lpstr>
      <vt:lpstr>1) URL VE URI ARASINDAKİ FARKLAR NELERDİR?  2) HTTP YAPISI NEDİR NE İÇİN KULLANILIR?  3) NPM NODE.JS NEDİR?  4) NEDEN JAVA 8 KULLANILIYOR?</vt:lpstr>
      <vt:lpstr>1) URL ve URI arasındaki farklar nelerdir?</vt:lpstr>
      <vt:lpstr>2) HTTP Yapısı Nedir Ne İçin Kullanılır? </vt:lpstr>
      <vt:lpstr>3) Npm Node.js Nedir? </vt:lpstr>
      <vt:lpstr>3) Npm Node.js Nedir? </vt:lpstr>
      <vt:lpstr>4) Neden Java 8 Kullanılıyor?</vt:lpstr>
      <vt:lpstr>Oracle Java SE Desteği Yol Haritası / LTS (Long Term Support - Uzun Süreli Destek Sürümü):   Oracle Java 8 için aralık 2030'a kadar ek bakım ve yükseltmeler içeren ücretli genişletilmiş düzeyde destek sunmayı kabul etti. Java 8 için genişletilmiş düzeyde desteğin 2025'te sona ermesi gerekiyordu, ancak müşteriler bir uzatma istedi. Uzun süreli destek sürümü ve yeni özellikleriyle Java 8 kullanımı daha fazla tercih ediliyor.   </vt:lpstr>
      <vt:lpstr>1- xhtml ile Html5 arasındaki farklar 2- semantic non-semanatic 3- table colspan rowspan nedir örneği 4- register 5- to-do list 6- ödev1.png 7- ödev2.png 8- ödev3.png 9- ödev4.png 10- ödev5.png 11- ödev6.png </vt:lpstr>
      <vt:lpstr>1-Xhtml ile Html5 Arasındaki Farklar</vt:lpstr>
      <vt:lpstr>2- Semantic/Non-semanatic</vt:lpstr>
      <vt:lpstr>Non-Semantic Elements</vt:lpstr>
      <vt:lpstr>3-Table Colspan Rowspan Nedir Örneği</vt:lpstr>
      <vt:lpstr>HTML Rowspan Kullanımı  </vt:lpstr>
      <vt:lpstr>4-Register </vt:lpstr>
      <vt:lpstr>5- To-Do List</vt:lpstr>
      <vt:lpstr>6- Ödev-1.Png</vt:lpstr>
      <vt:lpstr>7- Ödev-2.Png</vt:lpstr>
      <vt:lpstr>8- Ödev-3.Png</vt:lpstr>
      <vt:lpstr>9- Ödev-4.Png</vt:lpstr>
      <vt:lpstr>10- Ödev-5.Png</vt:lpstr>
      <vt:lpstr>11- Ödev-6.Png</vt:lpstr>
      <vt:lpstr>1- display:none; visibility:none arasındaki fark nedir?  2- pseudo class ile pseudo element nedir?  3- group selectors:  4- *  ==&gt;  div,p{} ==&gt; div p{} ==&gt;  div&gt;p{} ==&gt;  div+p{} ==&gt; div~p{} ==&gt;  5- box-sizing: content-box; (default) / box-sizing: border-box; 6- tur1.png 7- tur2.png</vt:lpstr>
      <vt:lpstr>1- display:none; visibility:none; Arasındaki Fark Nedir?</vt:lpstr>
      <vt:lpstr>2- Pseudo Class ile Pseudo Element Nedir?</vt:lpstr>
      <vt:lpstr>3- Group Selectors:</vt:lpstr>
      <vt:lpstr>4- *  ==&gt;  div,p{} ==&gt; div p{} ==&gt;  div&gt;p{} ==&gt;  div+p{} ==&gt; div~p{} ==&gt;</vt:lpstr>
      <vt:lpstr>5- box-sizing: content-box; (default)/ box-sizing: border-box;</vt:lpstr>
      <vt:lpstr>5- box-sizing: content-box; (default)/ box-sizing: border-box;</vt:lpstr>
      <vt:lpstr>6- tur1.png</vt:lpstr>
      <vt:lpstr>7- tur2.png</vt:lpstr>
      <vt:lpstr>1- bootstrap ==&gt; cdn, integrity ve crossorigin  2- ödev6.png/to-do list</vt:lpstr>
      <vt:lpstr>1- Bootstrap ==&gt; integrity ve crossorigin  </vt:lpstr>
      <vt:lpstr>1- Bootstrap ==&gt; integrity ve crossorigin </vt:lpstr>
      <vt:lpstr>2- ödev6.png/to-do list</vt:lpstr>
      <vt:lpstr>1- mb-md-0 2- list-unstyled nedir? 3- text-shadow 4- git rebase-fast forwarding merge farkları nelerdir?</vt:lpstr>
      <vt:lpstr>1- mb-md-0</vt:lpstr>
      <vt:lpstr>2- List-unstyled Nedir?</vt:lpstr>
      <vt:lpstr>3- text-shadow</vt:lpstr>
      <vt:lpstr>4- Git Rebase-Fast Forwarding Merge Farkları Nelerdir?</vt:lpstr>
      <vt:lpstr>Git Rebase Nedir? </vt:lpstr>
      <vt:lpstr>Git Merge Nedir? </vt:lpstr>
      <vt:lpstr>Git Rebase Ve Merge'in Temelleri </vt:lpstr>
      <vt:lpstr>1- Library ile Framework Arasındaki Fark? 2- JDK – sdk Farkı 3- Fast-Forward No-Fast-Forward</vt:lpstr>
      <vt:lpstr>1- Library ile Framework Arasındaki Fark? </vt:lpstr>
      <vt:lpstr>1- Library ile Framework Arasındaki Fark?</vt:lpstr>
      <vt:lpstr>2- JDK – sdk Farkı</vt:lpstr>
      <vt:lpstr>3- Fast-Forward No-Fast-Forward</vt:lpstr>
      <vt:lpstr>1- Compiler - Syntax - Runtime Error </vt:lpstr>
      <vt:lpstr>1- Compiler - Syntax - Runtime Error </vt:lpstr>
      <vt:lpstr>1- Compiler - Syntax - Runtime Error </vt:lpstr>
      <vt:lpstr>1- Compiler - Syntax - Runtime Error </vt:lpstr>
      <vt:lpstr>1- Stack Memory - Heap Memory Nedir? Aralarındaki Fark Nedir? 2- Git CVCS -DVCS Nedir Aralarındaki Farklar Nelerdir? 3- Senkron Nedir? Asenkron Nedir? Aralarındaki Fark? JavaScript Senkron mu? Asenkron ?  4- Compiler- Interpreter? JavaScript Compiler mi Interpreter mı? 5- For ile While Arasındaki Fark? </vt:lpstr>
      <vt:lpstr>1- Stack Memory - Heap Memory Nedir? Aralarındaki Fark Nedir?</vt:lpstr>
      <vt:lpstr>Stack ve Heap Arasındaki Farklar Nelerdir? </vt:lpstr>
      <vt:lpstr> 2- Git CVCS -DVCS Nedir Aralarındaki Farklar Nelerdir?</vt:lpstr>
      <vt:lpstr>Dağıtık Sürüm Kontrol Sistemleri (Distributed Version Control Systems) </vt:lpstr>
      <vt:lpstr>Sistemlerin (DVCS) Merkezi Sistemlere (CVCS) Kıyasla Sundukları Avantajları Ve Dezavantajları Şu Şekilde Listeleyebiliriz:  </vt:lpstr>
      <vt:lpstr>3- Senkron Nedir? Asenkron Nedir? Aralarındaki Fark? JavaScript Senkron mu? Asenkron ?</vt:lpstr>
      <vt:lpstr>4- Compiler- Interpreter? JavaScript Compiler mi Interpreter mı?</vt:lpstr>
      <vt:lpstr>Javascript Compiler mi Interpreter mı?</vt:lpstr>
      <vt:lpstr>5- For ile While Arasındaki Fark?</vt:lpstr>
      <vt:lpstr>1- Callback Function 2- var dizi[]; dizi2=new array();</vt:lpstr>
      <vt:lpstr>1- Callback Function</vt:lpstr>
      <vt:lpstr>2- var dizi[]; dizi2=new array();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1)URL ve URI arasındaki farklar nelerdir?</dc:title>
  <dc:creator>TUBA ARGIN</dc:creator>
  <cp:lastModifiedBy>TUBA ARGIN</cp:lastModifiedBy>
  <cp:revision>150</cp:revision>
  <dcterms:created xsi:type="dcterms:W3CDTF">2022-05-23T19:36:26Z</dcterms:created>
  <dcterms:modified xsi:type="dcterms:W3CDTF">2022-06-05T12:05:07Z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8769efa8-6f32-42a4-8247-2a6e4c955083</vt:lpwstr>
  </property>
  <property fmtid="{D5CDD505-2E9C-101B-9397-08002B2CF9AE}" pid="3" name="TURKCELLCLASSIFICATION">
    <vt:lpwstr>TURKCELL DAHİLİ</vt:lpwstr>
  </property>
</Properties>
</file>