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2" r:id="rId2"/>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80" r:id="rId21"/>
    <p:sldId id="273" r:id="rId22"/>
    <p:sldId id="274" r:id="rId23"/>
    <p:sldId id="275" r:id="rId24"/>
    <p:sldId id="276"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1" r:id="rId47"/>
    <p:sldId id="303" r:id="rId48"/>
    <p:sldId id="304" r:id="rId49"/>
    <p:sldId id="305" r:id="rId50"/>
    <p:sldId id="306" r:id="rId51"/>
    <p:sldId id="307" r:id="rId52"/>
    <p:sldId id="308" r:id="rId53"/>
    <p:sldId id="309" r:id="rId54"/>
    <p:sldId id="310"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 Mayıs 2022" id="{808AA5D3-21F5-4958-BC55-CC75EAF3C7AD}">
          <p14:sldIdLst>
            <p14:sldId id="262"/>
          </p14:sldIdLst>
        </p14:section>
        <p14:section name="1. Soru(URL-URI farkı)" id="{C5C719B9-6799-4310-8C4E-04415A050E8D}">
          <p14:sldIdLst>
            <p14:sldId id="256"/>
            <p14:sldId id="257"/>
            <p14:sldId id="258"/>
            <p14:sldId id="259"/>
            <p14:sldId id="260"/>
          </p14:sldIdLst>
        </p14:section>
        <p14:section name="2. Soru(HTTP)" id="{7723EAF6-E9E8-456E-A80D-056EC10C943E}">
          <p14:sldIdLst>
            <p14:sldId id="263"/>
            <p14:sldId id="264"/>
            <p14:sldId id="265"/>
          </p14:sldIdLst>
        </p14:section>
        <p14:section name="3. Soru (Node.js ve npm)" id="{967E4785-585A-438F-9C3A-1FDF980317EF}">
          <p14:sldIdLst>
            <p14:sldId id="266"/>
            <p14:sldId id="267"/>
            <p14:sldId id="268"/>
            <p14:sldId id="269"/>
            <p14:sldId id="270"/>
          </p14:sldIdLst>
        </p14:section>
        <p14:section name="4. Soru (Java 8)" id="{D149FBD8-AFB3-46CB-BC87-482E31DF587D}">
          <p14:sldIdLst>
            <p14:sldId id="271"/>
            <p14:sldId id="272"/>
          </p14:sldIdLst>
        </p14:section>
        <p14:section name="24 Mayıs 2022" id="{DAC39011-7AAE-46DA-920D-3A22887E639E}">
          <p14:sldIdLst/>
        </p14:section>
        <p14:section name="1. Soru (Semantic Non-Semantic)" id="{5038BA2D-A5C0-4011-BE79-6366B7E58824}">
          <p14:sldIdLst>
            <p14:sldId id="277"/>
            <p14:sldId id="278"/>
            <p14:sldId id="279"/>
            <p14:sldId id="280"/>
          </p14:sldIdLst>
        </p14:section>
        <p14:section name="2. Soru (XHTML-HTML5 farkı)" id="{1272D831-B07B-41A1-9EBD-C2FA7104DAB7}">
          <p14:sldIdLst>
            <p14:sldId id="273"/>
            <p14:sldId id="274"/>
            <p14:sldId id="275"/>
            <p14:sldId id="276"/>
          </p14:sldIdLst>
        </p14:section>
        <p14:section name="Uygulama" id="{37FE02C0-2A87-4781-AE85-1F3611564CB8}">
          <p14:sldIdLst>
            <p14:sldId id="281"/>
            <p14:sldId id="282"/>
            <p14:sldId id="283"/>
            <p14:sldId id="284"/>
            <p14:sldId id="285"/>
            <p14:sldId id="286"/>
          </p14:sldIdLst>
        </p14:section>
        <p14:section name="25 Mayıs 2022" id="{4EA51AC0-2D7A-4458-A16F-157E1F54620E}">
          <p14:sldIdLst/>
        </p14:section>
        <p14:section name="1. Soru (Display:none-Visibility:none farkı)" id="{320BA7EB-A34E-4AE1-A379-3AB2C162A10C}">
          <p14:sldIdLst>
            <p14:sldId id="287"/>
            <p14:sldId id="288"/>
          </p14:sldIdLst>
        </p14:section>
        <p14:section name="2. Soru (Pseudo class-Pseudo element" id="{AC437613-984A-465A-A8D4-8E149EFBBED8}">
          <p14:sldIdLst>
            <p14:sldId id="289"/>
            <p14:sldId id="290"/>
            <p14:sldId id="291"/>
            <p14:sldId id="292"/>
            <p14:sldId id="293"/>
          </p14:sldIdLst>
        </p14:section>
        <p14:section name="3. Soru (Group selectors)" id="{B8FB3B08-2810-4905-B457-54124102A1CB}">
          <p14:sldIdLst>
            <p14:sldId id="294"/>
          </p14:sldIdLst>
        </p14:section>
        <p14:section name="4. Soru(Box Sizing, content box - border box)" id="{D8E2631D-78C5-47E1-AC26-B9AD4C9D4A49}">
          <p14:sldIdLst>
            <p14:sldId id="295"/>
            <p14:sldId id="296"/>
            <p14:sldId id="297"/>
          </p14:sldIdLst>
        </p14:section>
        <p14:section name="Uygulama" id="{E9D3E62F-0F28-4202-967B-E71E3A58CDFD}">
          <p14:sldIdLst>
            <p14:sldId id="298"/>
            <p14:sldId id="299"/>
            <p14:sldId id="300"/>
          </p14:sldIdLst>
        </p14:section>
        <p14:section name="26 Mayıs 2022" id="{247B91F9-87A7-447F-B946-83B00679DA3E}">
          <p14:sldIdLst/>
        </p14:section>
        <p14:section name="1. Soru (Integrity ve crossorigin)" id="{45721539-37CB-4FDA-8EE4-A91266BB3FA7}">
          <p14:sldIdLst>
            <p14:sldId id="302"/>
            <p14:sldId id="301"/>
          </p14:sldIdLst>
        </p14:section>
        <p14:section name="Uygulama" id="{73F392FE-7FAC-4476-AF17-297DBAE6A06F}">
          <p14:sldIdLst>
            <p14:sldId id="303"/>
          </p14:sldIdLst>
        </p14:section>
        <p14:section name="27 Mayıs 2022" id="{37CD34B9-5157-4FF2-B5A2-BB22BF5B755F}">
          <p14:sldIdLst/>
        </p14:section>
        <p14:section name="1. Soru (ASCII ve Unicode)" id="{CDE76E23-D9F8-4E08-AF84-6E2CC98E09B2}">
          <p14:sldIdLst>
            <p14:sldId id="304"/>
            <p14:sldId id="305"/>
          </p14:sldIdLst>
        </p14:section>
        <p14:section name="30 Mayıs 2022" id="{7E06CBF1-6A98-4FFF-B982-E9BCF579C33A}">
          <p14:sldIdLst/>
        </p14:section>
        <p14:section name="1. Soru (Unstyled List)" id="{9022A826-6B05-442A-B660-1046D643AC79}">
          <p14:sldIdLst>
            <p14:sldId id="306"/>
            <p14:sldId id="307"/>
          </p14:sldIdLst>
        </p14:section>
        <p14:section name="2. Soru (mb-md-0)" id="{9351A3EA-221E-4FD0-B926-349EFB0CC16D}">
          <p14:sldIdLst>
            <p14:sldId id="308"/>
          </p14:sldIdLst>
        </p14:section>
        <p14:section name="3. Soru (Fast forward - Rebase)" id="{5D5E3DDC-785C-42E3-AF26-16A2B3F655D1}">
          <p14:sldIdLst>
            <p14:sldId id="309"/>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1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5/31/2022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5/31/2022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5/31/2022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5/31/2022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152F-BB49-E3C4-3A51-B9EEAAD12261}"/>
              </a:ext>
            </a:extLst>
          </p:cNvPr>
          <p:cNvSpPr>
            <a:spLocks noGrp="1"/>
          </p:cNvSpPr>
          <p:nvPr>
            <p:ph type="ctrTitle"/>
          </p:nvPr>
        </p:nvSpPr>
        <p:spPr/>
        <p:txBody>
          <a:bodyPr/>
          <a:lstStyle/>
          <a:p>
            <a:r>
              <a:rPr lang="tr-TR" dirty="0" err="1"/>
              <a:t>atmosware</a:t>
            </a:r>
            <a:r>
              <a:rPr lang="tr-TR" dirty="0"/>
              <a:t> </a:t>
            </a:r>
            <a:r>
              <a:rPr lang="tr-TR" dirty="0" err="1"/>
              <a:t>bootcamp</a:t>
            </a:r>
            <a:r>
              <a:rPr lang="tr-TR" dirty="0"/>
              <a:t> </a:t>
            </a:r>
            <a:r>
              <a:rPr lang="tr-TR" dirty="0" err="1"/>
              <a:t>homeworks</a:t>
            </a:r>
            <a:endParaRPr lang="tr-TR" dirty="0"/>
          </a:p>
        </p:txBody>
      </p:sp>
      <p:sp>
        <p:nvSpPr>
          <p:cNvPr id="3" name="Alt Başlık 2">
            <a:extLst>
              <a:ext uri="{FF2B5EF4-FFF2-40B4-BE49-F238E27FC236}">
                <a16:creationId xmlns:a16="http://schemas.microsoft.com/office/drawing/2014/main" id="{4676BB2F-D389-3742-4E16-1526BC49E414}"/>
              </a:ext>
            </a:extLst>
          </p:cNvPr>
          <p:cNvSpPr>
            <a:spLocks noGrp="1"/>
          </p:cNvSpPr>
          <p:nvPr>
            <p:ph type="subTitle" idx="1"/>
          </p:nvPr>
        </p:nvSpPr>
        <p:spPr/>
        <p:txBody>
          <a:bodyPr/>
          <a:lstStyle/>
          <a:p>
            <a:r>
              <a:rPr lang="tr-TR" dirty="0"/>
              <a:t>Hazırlayan</a:t>
            </a:r>
          </a:p>
          <a:p>
            <a:r>
              <a:rPr lang="tr-TR" dirty="0"/>
              <a:t>Arda KOZAN</a:t>
            </a:r>
          </a:p>
        </p:txBody>
      </p:sp>
    </p:spTree>
    <p:extLst>
      <p:ext uri="{BB962C8B-B14F-4D97-AF65-F5344CB8AC3E}">
        <p14:creationId xmlns:p14="http://schemas.microsoft.com/office/powerpoint/2010/main" val="38674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85799-C2EE-714A-2E03-58608ABE748F}"/>
              </a:ext>
            </a:extLst>
          </p:cNvPr>
          <p:cNvSpPr>
            <a:spLocks noGrp="1"/>
          </p:cNvSpPr>
          <p:nvPr>
            <p:ph type="ctrTitle"/>
          </p:nvPr>
        </p:nvSpPr>
        <p:spPr/>
        <p:txBody>
          <a:bodyPr/>
          <a:lstStyle/>
          <a:p>
            <a:r>
              <a:rPr lang="tr-TR" dirty="0"/>
              <a:t>Node.js ve </a:t>
            </a:r>
            <a:r>
              <a:rPr lang="tr-TR" dirty="0" err="1"/>
              <a:t>ndm</a:t>
            </a:r>
            <a:endParaRPr lang="tr-TR" dirty="0"/>
          </a:p>
        </p:txBody>
      </p:sp>
    </p:spTree>
    <p:extLst>
      <p:ext uri="{BB962C8B-B14F-4D97-AF65-F5344CB8AC3E}">
        <p14:creationId xmlns:p14="http://schemas.microsoft.com/office/powerpoint/2010/main" val="775881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A1BE0-CFF5-4080-B081-80EF61186374}"/>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A4F4B1AE-14EB-EC15-CEC2-DF8DF5199F48}"/>
              </a:ext>
            </a:extLst>
          </p:cNvPr>
          <p:cNvSpPr>
            <a:spLocks noGrp="1"/>
          </p:cNvSpPr>
          <p:nvPr>
            <p:ph idx="1"/>
          </p:nvPr>
        </p:nvSpPr>
        <p:spPr/>
        <p:txBody>
          <a:bodyPr/>
          <a:lstStyle/>
          <a:p>
            <a:pPr marL="0" indent="0">
              <a:buNone/>
            </a:pPr>
            <a:r>
              <a:rPr lang="tr-TR" dirty="0" err="1"/>
              <a:t>JavaScript</a:t>
            </a:r>
            <a:r>
              <a:rPr lang="tr-TR" dirty="0"/>
              <a:t> eskiden sadece istemci (</a:t>
            </a:r>
            <a:r>
              <a:rPr lang="tr-TR" dirty="0" err="1"/>
              <a:t>client-side</a:t>
            </a:r>
            <a:r>
              <a:rPr lang="tr-TR" dirty="0"/>
              <a:t>) tarafında çalışan bir dildi. Node.js, V8 </a:t>
            </a:r>
            <a:r>
              <a:rPr lang="tr-TR" dirty="0" err="1"/>
              <a:t>JavaScript</a:t>
            </a:r>
            <a:r>
              <a:rPr lang="tr-TR" dirty="0"/>
              <a:t> motoruna bazı eklemeler ile ortaya çıkmış ve artık sunucu (server-</a:t>
            </a:r>
            <a:r>
              <a:rPr lang="tr-TR" dirty="0" err="1"/>
              <a:t>side</a:t>
            </a:r>
            <a:r>
              <a:rPr lang="tr-TR" dirty="0"/>
              <a:t>) tarafında da çalışmaktadır. Node.js bir </a:t>
            </a:r>
            <a:r>
              <a:rPr lang="tr-TR" dirty="0" err="1"/>
              <a:t>JavaScript</a:t>
            </a:r>
            <a:r>
              <a:rPr lang="tr-TR" dirty="0"/>
              <a:t> Runtime platformudur. Node.js çok hızlı bir yapıya sahiptir.</a:t>
            </a:r>
          </a:p>
        </p:txBody>
      </p:sp>
    </p:spTree>
    <p:extLst>
      <p:ext uri="{BB962C8B-B14F-4D97-AF65-F5344CB8AC3E}">
        <p14:creationId xmlns:p14="http://schemas.microsoft.com/office/powerpoint/2010/main" val="209489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226DF-D918-A032-F8E6-0EA3C143B85D}"/>
              </a:ext>
            </a:extLst>
          </p:cNvPr>
          <p:cNvSpPr>
            <a:spLocks noGrp="1"/>
          </p:cNvSpPr>
          <p:nvPr>
            <p:ph type="title"/>
          </p:nvPr>
        </p:nvSpPr>
        <p:spPr/>
        <p:txBody>
          <a:bodyPr/>
          <a:lstStyle/>
          <a:p>
            <a:r>
              <a:rPr lang="tr-TR" dirty="0"/>
              <a:t>Avantajları</a:t>
            </a:r>
          </a:p>
        </p:txBody>
      </p:sp>
      <p:sp>
        <p:nvSpPr>
          <p:cNvPr id="3" name="İçerik Yer Tutucusu 2">
            <a:extLst>
              <a:ext uri="{FF2B5EF4-FFF2-40B4-BE49-F238E27FC236}">
                <a16:creationId xmlns:a16="http://schemas.microsoft.com/office/drawing/2014/main" id="{F65AFA16-0D04-7F07-49F7-EE4272C5B20C}"/>
              </a:ext>
            </a:extLst>
          </p:cNvPr>
          <p:cNvSpPr>
            <a:spLocks noGrp="1"/>
          </p:cNvSpPr>
          <p:nvPr>
            <p:ph idx="1"/>
          </p:nvPr>
        </p:nvSpPr>
        <p:spPr/>
        <p:txBody>
          <a:bodyPr/>
          <a:lstStyle/>
          <a:p>
            <a:r>
              <a:rPr lang="tr-TR" dirty="0" err="1"/>
              <a:t>Non-blocking</a:t>
            </a:r>
            <a:endParaRPr lang="tr-TR" dirty="0"/>
          </a:p>
          <a:p>
            <a:r>
              <a:rPr lang="tr-TR" dirty="0" err="1"/>
              <a:t>Npm</a:t>
            </a:r>
            <a:r>
              <a:rPr lang="tr-TR" dirty="0"/>
              <a:t> (Node.js </a:t>
            </a:r>
            <a:r>
              <a:rPr lang="tr-TR" dirty="0" err="1"/>
              <a:t>package</a:t>
            </a:r>
            <a:r>
              <a:rPr lang="tr-TR" dirty="0"/>
              <a:t> </a:t>
            </a:r>
            <a:r>
              <a:rPr lang="tr-TR" dirty="0" err="1"/>
              <a:t>manager</a:t>
            </a:r>
            <a:r>
              <a:rPr lang="tr-TR" dirty="0"/>
              <a:t>)</a:t>
            </a:r>
          </a:p>
        </p:txBody>
      </p:sp>
    </p:spTree>
    <p:extLst>
      <p:ext uri="{BB962C8B-B14F-4D97-AF65-F5344CB8AC3E}">
        <p14:creationId xmlns:p14="http://schemas.microsoft.com/office/powerpoint/2010/main" val="14840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642C9-3318-27F1-9DFE-E01837089ED5}"/>
              </a:ext>
            </a:extLst>
          </p:cNvPr>
          <p:cNvSpPr>
            <a:spLocks noGrp="1"/>
          </p:cNvSpPr>
          <p:nvPr>
            <p:ph type="title"/>
          </p:nvPr>
        </p:nvSpPr>
        <p:spPr/>
        <p:txBody>
          <a:bodyPr/>
          <a:lstStyle/>
          <a:p>
            <a:r>
              <a:rPr lang="tr-TR" dirty="0" err="1"/>
              <a:t>Non-blockıng</a:t>
            </a:r>
            <a:endParaRPr lang="tr-TR" dirty="0"/>
          </a:p>
        </p:txBody>
      </p:sp>
      <p:sp>
        <p:nvSpPr>
          <p:cNvPr id="3" name="İçerik Yer Tutucusu 2">
            <a:extLst>
              <a:ext uri="{FF2B5EF4-FFF2-40B4-BE49-F238E27FC236}">
                <a16:creationId xmlns:a16="http://schemas.microsoft.com/office/drawing/2014/main" id="{7D41CBF2-A42E-CF2F-C694-0771736663D0}"/>
              </a:ext>
            </a:extLst>
          </p:cNvPr>
          <p:cNvSpPr>
            <a:spLocks noGrp="1"/>
          </p:cNvSpPr>
          <p:nvPr>
            <p:ph idx="1"/>
          </p:nvPr>
        </p:nvSpPr>
        <p:spPr/>
        <p:txBody>
          <a:bodyPr/>
          <a:lstStyle/>
          <a:p>
            <a:pPr marL="0" indent="0">
              <a:buNone/>
            </a:pPr>
            <a:r>
              <a:rPr lang="tr-TR" dirty="0" err="1"/>
              <a:t>Node.js’nin</a:t>
            </a:r>
            <a:r>
              <a:rPr lang="tr-TR" dirty="0"/>
              <a:t> asenkron çalışmasından dolayı bir işlemin sonuçlanması beklenmeden aynı anda başka bir işlem daha yapılabilir. Bu durumdan dolayı node.js hızlı bir yapıya sahiptir.</a:t>
            </a:r>
          </a:p>
        </p:txBody>
      </p:sp>
    </p:spTree>
    <p:extLst>
      <p:ext uri="{BB962C8B-B14F-4D97-AF65-F5344CB8AC3E}">
        <p14:creationId xmlns:p14="http://schemas.microsoft.com/office/powerpoint/2010/main" val="279779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094821-9B0E-7867-9EAB-D16DCC8DAE36}"/>
              </a:ext>
            </a:extLst>
          </p:cNvPr>
          <p:cNvSpPr>
            <a:spLocks noGrp="1"/>
          </p:cNvSpPr>
          <p:nvPr>
            <p:ph type="title"/>
          </p:nvPr>
        </p:nvSpPr>
        <p:spPr/>
        <p:txBody>
          <a:bodyPr/>
          <a:lstStyle/>
          <a:p>
            <a:r>
              <a:rPr lang="tr-TR" dirty="0" err="1"/>
              <a:t>Npm</a:t>
            </a:r>
            <a:r>
              <a:rPr lang="tr-TR" dirty="0"/>
              <a:t> (node.js </a:t>
            </a:r>
            <a:r>
              <a:rPr lang="tr-TR" dirty="0" err="1"/>
              <a:t>package</a:t>
            </a:r>
            <a:r>
              <a:rPr lang="tr-TR" dirty="0"/>
              <a:t> </a:t>
            </a:r>
            <a:r>
              <a:rPr lang="tr-TR" dirty="0" err="1"/>
              <a:t>manager</a:t>
            </a:r>
            <a:r>
              <a:rPr lang="tr-TR" dirty="0"/>
              <a:t>) </a:t>
            </a:r>
          </a:p>
        </p:txBody>
      </p:sp>
      <p:sp>
        <p:nvSpPr>
          <p:cNvPr id="3" name="İçerik Yer Tutucusu 2">
            <a:extLst>
              <a:ext uri="{FF2B5EF4-FFF2-40B4-BE49-F238E27FC236}">
                <a16:creationId xmlns:a16="http://schemas.microsoft.com/office/drawing/2014/main" id="{3908C7B0-D4D9-BC19-4F92-B4C3D348A910}"/>
              </a:ext>
            </a:extLst>
          </p:cNvPr>
          <p:cNvSpPr>
            <a:spLocks noGrp="1"/>
          </p:cNvSpPr>
          <p:nvPr>
            <p:ph idx="1"/>
          </p:nvPr>
        </p:nvSpPr>
        <p:spPr/>
        <p:txBody>
          <a:bodyPr/>
          <a:lstStyle/>
          <a:p>
            <a:pPr marL="0" indent="0">
              <a:buNone/>
            </a:pPr>
            <a:r>
              <a:rPr lang="tr-TR" dirty="0" err="1"/>
              <a:t>Npm</a:t>
            </a:r>
            <a:r>
              <a:rPr lang="tr-TR" dirty="0"/>
              <a:t>, problemleri çözen ve </a:t>
            </a:r>
            <a:r>
              <a:rPr lang="tr-TR" dirty="0" err="1"/>
              <a:t>node.js’yi</a:t>
            </a:r>
            <a:r>
              <a:rPr lang="tr-TR" dirty="0"/>
              <a:t> daha verimli kullanmaya yarayan kütüphanelerin bulunduğu paket yönetim sistemidir.</a:t>
            </a:r>
          </a:p>
        </p:txBody>
      </p:sp>
    </p:spTree>
    <p:extLst>
      <p:ext uri="{BB962C8B-B14F-4D97-AF65-F5344CB8AC3E}">
        <p14:creationId xmlns:p14="http://schemas.microsoft.com/office/powerpoint/2010/main" val="263533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a:t>Neden Java 8 tercih ediliyor ?</a:t>
            </a:r>
          </a:p>
        </p:txBody>
      </p:sp>
    </p:spTree>
    <p:extLst>
      <p:ext uri="{BB962C8B-B14F-4D97-AF65-F5344CB8AC3E}">
        <p14:creationId xmlns:p14="http://schemas.microsoft.com/office/powerpoint/2010/main" val="4152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F6744-33E4-C17A-2FE4-3E0D864EB0B5}"/>
              </a:ext>
            </a:extLst>
          </p:cNvPr>
          <p:cNvSpPr>
            <a:spLocks noGrp="1"/>
          </p:cNvSpPr>
          <p:nvPr>
            <p:ph type="title"/>
          </p:nvPr>
        </p:nvSpPr>
        <p:spPr/>
        <p:txBody>
          <a:bodyPr/>
          <a:lstStyle/>
          <a:p>
            <a:r>
              <a:rPr lang="tr-TR" dirty="0"/>
              <a:t>Neden Java 8 tercih ediliyor ?</a:t>
            </a:r>
          </a:p>
        </p:txBody>
      </p:sp>
      <p:sp>
        <p:nvSpPr>
          <p:cNvPr id="3" name="İçerik Yer Tutucusu 2">
            <a:extLst>
              <a:ext uri="{FF2B5EF4-FFF2-40B4-BE49-F238E27FC236}">
                <a16:creationId xmlns:a16="http://schemas.microsoft.com/office/drawing/2014/main" id="{D5AD60D0-9DAF-A319-9301-5917FFC9F14B}"/>
              </a:ext>
            </a:extLst>
          </p:cNvPr>
          <p:cNvSpPr>
            <a:spLocks noGrp="1"/>
          </p:cNvSpPr>
          <p:nvPr>
            <p:ph idx="1"/>
          </p:nvPr>
        </p:nvSpPr>
        <p:spPr/>
        <p:txBody>
          <a:bodyPr/>
          <a:lstStyle/>
          <a:p>
            <a:pPr marL="0" indent="0">
              <a:buNone/>
            </a:pPr>
            <a:r>
              <a:rPr lang="tr-TR" dirty="0"/>
              <a:t>Java 8 çıktığında bir çok yeni özellik gelmesiyle benimsendi ve LTS (</a:t>
            </a:r>
            <a:r>
              <a:rPr lang="tr-TR" dirty="0" err="1"/>
              <a:t>Long-term</a:t>
            </a:r>
            <a:r>
              <a:rPr lang="tr-TR" dirty="0"/>
              <a:t> </a:t>
            </a:r>
            <a:r>
              <a:rPr lang="tr-TR" dirty="0" err="1"/>
              <a:t>support</a:t>
            </a:r>
            <a:r>
              <a:rPr lang="tr-TR" dirty="0"/>
              <a:t>) yani uzun süreli destek vermesinden dolayı da özellikle büyük şirketler tarafından hala tercih edilmektedir. Java 8 ile gelen bazı özellikler ise:</a:t>
            </a:r>
          </a:p>
          <a:p>
            <a:pPr algn="l">
              <a:buFont typeface="Arial" panose="020B0604020202020204" pitchFamily="34" charset="0"/>
              <a:buChar char="•"/>
            </a:pPr>
            <a:r>
              <a:rPr lang="en-US" b="0" i="0" dirty="0">
                <a:solidFill>
                  <a:srgbClr val="222222"/>
                </a:solidFill>
                <a:effectLst/>
                <a:latin typeface="Lato" panose="020B0604020202020204" pitchFamily="34" charset="0"/>
              </a:rPr>
              <a:t>Lambda expressions,</a:t>
            </a:r>
          </a:p>
          <a:p>
            <a:pPr algn="l">
              <a:buFont typeface="Arial" panose="020B0604020202020204" pitchFamily="34" charset="0"/>
              <a:buChar char="•"/>
            </a:pPr>
            <a:r>
              <a:rPr lang="en-US" b="0" i="0" dirty="0">
                <a:solidFill>
                  <a:srgbClr val="222222"/>
                </a:solidFill>
                <a:effectLst/>
                <a:latin typeface="Lato" panose="020B0604020202020204" pitchFamily="34" charset="0"/>
              </a:rPr>
              <a:t>Method references,</a:t>
            </a:r>
          </a:p>
          <a:p>
            <a:pPr algn="l">
              <a:buFont typeface="Arial" panose="020B0604020202020204" pitchFamily="34" charset="0"/>
              <a:buChar char="•"/>
            </a:pPr>
            <a:r>
              <a:rPr lang="en-US" b="0" i="0" dirty="0">
                <a:solidFill>
                  <a:srgbClr val="222222"/>
                </a:solidFill>
                <a:effectLst/>
                <a:latin typeface="Lato" panose="020B0604020202020204" pitchFamily="34" charset="0"/>
              </a:rPr>
              <a:t>Functional interfaces,</a:t>
            </a:r>
          </a:p>
          <a:p>
            <a:pPr algn="l">
              <a:buFont typeface="Arial" panose="020B0604020202020204" pitchFamily="34" charset="0"/>
              <a:buChar char="•"/>
            </a:pPr>
            <a:r>
              <a:rPr lang="en-US" b="0" i="0" dirty="0">
                <a:solidFill>
                  <a:srgbClr val="222222"/>
                </a:solidFill>
                <a:effectLst/>
                <a:latin typeface="Lato" panose="020B0604020202020204" pitchFamily="34" charset="0"/>
              </a:rPr>
              <a:t>Stream API</a:t>
            </a:r>
            <a:r>
              <a:rPr lang="tr-TR" b="0" i="0" dirty="0">
                <a:solidFill>
                  <a:srgbClr val="222222"/>
                </a:solidFill>
                <a:effectLst/>
                <a:latin typeface="Lato" panose="020B0604020202020204" pitchFamily="34" charset="0"/>
              </a:rPr>
              <a:t>’</a:t>
            </a:r>
            <a:r>
              <a:rPr lang="tr-TR" b="0" i="0" dirty="0" err="1">
                <a:solidFill>
                  <a:srgbClr val="222222"/>
                </a:solidFill>
                <a:effectLst/>
                <a:latin typeface="Lato" panose="020B0604020202020204" pitchFamily="34" charset="0"/>
              </a:rPr>
              <a:t>dir</a:t>
            </a:r>
            <a:r>
              <a:rPr lang="tr-TR" b="0" i="0" dirty="0">
                <a:solidFill>
                  <a:srgbClr val="222222"/>
                </a:solidFill>
                <a:effectLst/>
                <a:latin typeface="Lato" panose="020B0604020202020204" pitchFamily="34" charset="0"/>
              </a:rPr>
              <a:t>.</a:t>
            </a:r>
            <a:endParaRPr lang="tr-TR" dirty="0">
              <a:solidFill>
                <a:srgbClr val="222222"/>
              </a:solidFill>
              <a:latin typeface="Lato" panose="020B0604020202020204" pitchFamily="34" charset="0"/>
            </a:endParaRPr>
          </a:p>
          <a:p>
            <a:pPr marL="0" indent="0" algn="l">
              <a:buNone/>
            </a:pPr>
            <a:endParaRPr lang="en-US" b="0" i="0" dirty="0">
              <a:solidFill>
                <a:srgbClr val="222222"/>
              </a:solidFill>
              <a:effectLst/>
              <a:latin typeface="Lato" panose="020B0604020202020204" pitchFamily="34" charset="0"/>
            </a:endParaRPr>
          </a:p>
          <a:p>
            <a:endParaRPr lang="tr-TR" dirty="0"/>
          </a:p>
        </p:txBody>
      </p:sp>
    </p:spTree>
    <p:extLst>
      <p:ext uri="{BB962C8B-B14F-4D97-AF65-F5344CB8AC3E}">
        <p14:creationId xmlns:p14="http://schemas.microsoft.com/office/powerpoint/2010/main" val="7974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Semantıc</a:t>
            </a:r>
            <a:r>
              <a:rPr lang="tr-TR" dirty="0"/>
              <a:t> </a:t>
            </a:r>
            <a:r>
              <a:rPr lang="tr-TR" dirty="0" err="1"/>
              <a:t>non-semantıc</a:t>
            </a:r>
            <a:r>
              <a:rPr lang="tr-TR" dirty="0"/>
              <a:t> arasındaki fark</a:t>
            </a:r>
          </a:p>
        </p:txBody>
      </p:sp>
    </p:spTree>
    <p:extLst>
      <p:ext uri="{BB962C8B-B14F-4D97-AF65-F5344CB8AC3E}">
        <p14:creationId xmlns:p14="http://schemas.microsoft.com/office/powerpoint/2010/main" val="14058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744E7-4222-45A9-43A5-7F1476DAA629}"/>
              </a:ext>
            </a:extLst>
          </p:cNvPr>
          <p:cNvSpPr>
            <a:spLocks noGrp="1"/>
          </p:cNvSpPr>
          <p:nvPr>
            <p:ph type="title"/>
          </p:nvPr>
        </p:nvSpPr>
        <p:spPr/>
        <p:txBody>
          <a:bodyPr/>
          <a:lstStyle/>
          <a:p>
            <a:r>
              <a:rPr lang="tr-TR" dirty="0" err="1"/>
              <a:t>Semantıc</a:t>
            </a:r>
            <a:r>
              <a:rPr lang="tr-TR" dirty="0"/>
              <a:t> </a:t>
            </a:r>
            <a:r>
              <a:rPr lang="tr-TR" dirty="0" err="1"/>
              <a:t>non-semantıc</a:t>
            </a:r>
            <a:r>
              <a:rPr lang="tr-TR" dirty="0"/>
              <a:t> arasındaki fark</a:t>
            </a:r>
          </a:p>
        </p:txBody>
      </p:sp>
      <p:sp>
        <p:nvSpPr>
          <p:cNvPr id="3" name="İçerik Yer Tutucusu 2">
            <a:extLst>
              <a:ext uri="{FF2B5EF4-FFF2-40B4-BE49-F238E27FC236}">
                <a16:creationId xmlns:a16="http://schemas.microsoft.com/office/drawing/2014/main" id="{3B681D3C-4379-2894-C459-E8E29EFD6AAF}"/>
              </a:ext>
            </a:extLst>
          </p:cNvPr>
          <p:cNvSpPr>
            <a:spLocks noGrp="1"/>
          </p:cNvSpPr>
          <p:nvPr>
            <p:ph idx="1"/>
          </p:nvPr>
        </p:nvSpPr>
        <p:spPr/>
        <p:txBody>
          <a:bodyPr/>
          <a:lstStyle/>
          <a:p>
            <a:pPr marL="0" indent="0">
              <a:buNone/>
            </a:pPr>
            <a:r>
              <a:rPr lang="tr-TR" dirty="0"/>
              <a:t>Eskiden HTML içerisinde içerikleri sadece div ile bölüp "div </a:t>
            </a:r>
            <a:r>
              <a:rPr lang="tr-TR" dirty="0" err="1"/>
              <a:t>id</a:t>
            </a:r>
            <a:r>
              <a:rPr lang="tr-TR" dirty="0"/>
              <a:t>=</a:t>
            </a:r>
            <a:r>
              <a:rPr lang="tr-TR" dirty="0" err="1"/>
              <a:t>header</a:t>
            </a:r>
            <a:r>
              <a:rPr lang="tr-TR" dirty="0"/>
              <a:t>" şeklinde yazılıyordu. Bu sayede div altında olan içeriğin hangi kısımda olduğunu belirtiyorduk. </a:t>
            </a:r>
            <a:r>
              <a:rPr lang="tr-TR" dirty="0" err="1"/>
              <a:t>Div</a:t>
            </a:r>
            <a:r>
              <a:rPr lang="tr-TR" dirty="0"/>
              <a:t> ile yapılan kısım belirlemesinde arama motorları bölüm içeriklerini anlayamıyordu. </a:t>
            </a:r>
            <a:r>
              <a:rPr lang="tr-TR" dirty="0" err="1"/>
              <a:t>Semantic</a:t>
            </a:r>
            <a:r>
              <a:rPr lang="tr-TR" dirty="0"/>
              <a:t> yapıları anlam taşıyan etiketler olarak düşünebiliriz. </a:t>
            </a:r>
            <a:r>
              <a:rPr lang="tr-TR" dirty="0" err="1"/>
              <a:t>Semantic</a:t>
            </a:r>
            <a:r>
              <a:rPr lang="tr-TR" dirty="0"/>
              <a:t> etiketler ile içeriklerin daha okunabilir ve anlaşılabilir olması sağlandı. </a:t>
            </a:r>
            <a:r>
              <a:rPr lang="tr-TR" dirty="0" err="1"/>
              <a:t>Semantic</a:t>
            </a:r>
            <a:r>
              <a:rPr lang="tr-TR" dirty="0"/>
              <a:t> yapılar güncel çoğu internet </a:t>
            </a:r>
            <a:r>
              <a:rPr lang="tr-TR" dirty="0" err="1"/>
              <a:t>tarayıcaları</a:t>
            </a:r>
            <a:r>
              <a:rPr lang="tr-TR" dirty="0"/>
              <a:t> tarafından desteklenmektedir.</a:t>
            </a:r>
          </a:p>
        </p:txBody>
      </p:sp>
    </p:spTree>
    <p:extLst>
      <p:ext uri="{BB962C8B-B14F-4D97-AF65-F5344CB8AC3E}">
        <p14:creationId xmlns:p14="http://schemas.microsoft.com/office/powerpoint/2010/main" val="87070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76B45-3AE7-C4FC-939D-486B6C184DD4}"/>
              </a:ext>
            </a:extLst>
          </p:cNvPr>
          <p:cNvSpPr>
            <a:spLocks noGrp="1"/>
          </p:cNvSpPr>
          <p:nvPr>
            <p:ph type="title"/>
          </p:nvPr>
        </p:nvSpPr>
        <p:spPr/>
        <p:txBody>
          <a:bodyPr/>
          <a:lstStyle/>
          <a:p>
            <a:r>
              <a:rPr lang="tr-TR" dirty="0" err="1"/>
              <a:t>Semantıc</a:t>
            </a:r>
            <a:r>
              <a:rPr lang="tr-TR" dirty="0"/>
              <a:t> etiket örnekleri</a:t>
            </a:r>
          </a:p>
        </p:txBody>
      </p:sp>
      <p:sp>
        <p:nvSpPr>
          <p:cNvPr id="3" name="İçerik Yer Tutucusu 2">
            <a:extLst>
              <a:ext uri="{FF2B5EF4-FFF2-40B4-BE49-F238E27FC236}">
                <a16:creationId xmlns:a16="http://schemas.microsoft.com/office/drawing/2014/main" id="{88E0C6A2-BA95-3D7E-5467-AEA1C253B9DB}"/>
              </a:ext>
            </a:extLst>
          </p:cNvPr>
          <p:cNvSpPr>
            <a:spLocks noGrp="1"/>
          </p:cNvSpPr>
          <p:nvPr>
            <p:ph idx="1"/>
          </p:nvPr>
        </p:nvSpPr>
        <p:spPr/>
        <p:txBody>
          <a:bodyPr>
            <a:normAutofit/>
          </a:bodyPr>
          <a:lstStyle/>
          <a:p>
            <a:r>
              <a:rPr lang="tr-TR" dirty="0"/>
              <a:t>&lt;</a:t>
            </a:r>
            <a:r>
              <a:rPr lang="tr-TR" dirty="0" err="1"/>
              <a:t>header</a:t>
            </a:r>
            <a:r>
              <a:rPr lang="tr-TR" dirty="0"/>
              <a:t>&gt;</a:t>
            </a:r>
          </a:p>
          <a:p>
            <a:r>
              <a:rPr lang="tr-TR" dirty="0"/>
              <a:t>&lt;</a:t>
            </a:r>
            <a:r>
              <a:rPr lang="tr-TR" dirty="0" err="1"/>
              <a:t>nav</a:t>
            </a:r>
            <a:r>
              <a:rPr lang="tr-TR" dirty="0"/>
              <a:t>&gt;</a:t>
            </a:r>
          </a:p>
          <a:p>
            <a:r>
              <a:rPr lang="tr-TR" dirty="0"/>
              <a:t>&lt;</a:t>
            </a:r>
            <a:r>
              <a:rPr lang="tr-TR" dirty="0" err="1"/>
              <a:t>section</a:t>
            </a:r>
            <a:r>
              <a:rPr lang="tr-TR" dirty="0"/>
              <a:t>&gt;</a:t>
            </a:r>
          </a:p>
          <a:p>
            <a:r>
              <a:rPr lang="tr-TR" dirty="0"/>
              <a:t>&lt;</a:t>
            </a:r>
            <a:r>
              <a:rPr lang="tr-TR" dirty="0" err="1"/>
              <a:t>article</a:t>
            </a:r>
            <a:r>
              <a:rPr lang="tr-TR" dirty="0"/>
              <a:t>&gt;</a:t>
            </a:r>
          </a:p>
          <a:p>
            <a:r>
              <a:rPr lang="tr-TR" dirty="0"/>
              <a:t>&lt;aside&gt;</a:t>
            </a:r>
          </a:p>
          <a:p>
            <a:r>
              <a:rPr lang="tr-TR" dirty="0"/>
              <a:t>&lt;</a:t>
            </a:r>
            <a:r>
              <a:rPr lang="tr-TR" dirty="0" err="1"/>
              <a:t>footer</a:t>
            </a:r>
            <a:r>
              <a:rPr lang="tr-TR" dirty="0"/>
              <a:t>&gt; ve vb.</a:t>
            </a:r>
          </a:p>
          <a:p>
            <a:endParaRPr lang="tr-TR" dirty="0"/>
          </a:p>
          <a:p>
            <a:endParaRPr lang="tr-TR" dirty="0"/>
          </a:p>
        </p:txBody>
      </p:sp>
      <p:pic>
        <p:nvPicPr>
          <p:cNvPr id="4" name="Resim 3">
            <a:extLst>
              <a:ext uri="{FF2B5EF4-FFF2-40B4-BE49-F238E27FC236}">
                <a16:creationId xmlns:a16="http://schemas.microsoft.com/office/drawing/2014/main" id="{227DA179-011B-09EC-F392-EA9DFEC3C612}"/>
              </a:ext>
            </a:extLst>
          </p:cNvPr>
          <p:cNvPicPr>
            <a:picLocks noChangeAspect="1"/>
          </p:cNvPicPr>
          <p:nvPr/>
        </p:nvPicPr>
        <p:blipFill>
          <a:blip r:embed="rId2"/>
          <a:stretch>
            <a:fillRect/>
          </a:stretch>
        </p:blipFill>
        <p:spPr>
          <a:xfrm>
            <a:off x="6441238" y="2638044"/>
            <a:ext cx="2085975" cy="2457450"/>
          </a:xfrm>
          <a:prstGeom prst="rect">
            <a:avLst/>
          </a:prstGeom>
        </p:spPr>
      </p:pic>
    </p:spTree>
    <p:extLst>
      <p:ext uri="{BB962C8B-B14F-4D97-AF65-F5344CB8AC3E}">
        <p14:creationId xmlns:p14="http://schemas.microsoft.com/office/powerpoint/2010/main" val="37578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Tree>
    <p:extLst>
      <p:ext uri="{BB962C8B-B14F-4D97-AF65-F5344CB8AC3E}">
        <p14:creationId xmlns:p14="http://schemas.microsoft.com/office/powerpoint/2010/main" val="23831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62565-B4EE-BACB-F2F4-18D7D3FEB19E}"/>
              </a:ext>
            </a:extLst>
          </p:cNvPr>
          <p:cNvSpPr>
            <a:spLocks noGrp="1"/>
          </p:cNvSpPr>
          <p:nvPr>
            <p:ph type="title"/>
          </p:nvPr>
        </p:nvSpPr>
        <p:spPr/>
        <p:txBody>
          <a:bodyPr/>
          <a:lstStyle/>
          <a:p>
            <a:r>
              <a:rPr lang="tr-TR" dirty="0" err="1"/>
              <a:t>Non-semantıc</a:t>
            </a:r>
            <a:r>
              <a:rPr lang="tr-TR" dirty="0"/>
              <a:t> etiket örnekleri</a:t>
            </a:r>
          </a:p>
        </p:txBody>
      </p:sp>
      <p:sp>
        <p:nvSpPr>
          <p:cNvPr id="3" name="İçerik Yer Tutucusu 2">
            <a:extLst>
              <a:ext uri="{FF2B5EF4-FFF2-40B4-BE49-F238E27FC236}">
                <a16:creationId xmlns:a16="http://schemas.microsoft.com/office/drawing/2014/main" id="{04DBFA69-BFE5-8698-2107-541C51C842BA}"/>
              </a:ext>
            </a:extLst>
          </p:cNvPr>
          <p:cNvSpPr>
            <a:spLocks noGrp="1"/>
          </p:cNvSpPr>
          <p:nvPr>
            <p:ph idx="1"/>
          </p:nvPr>
        </p:nvSpPr>
        <p:spPr/>
        <p:txBody>
          <a:bodyPr/>
          <a:lstStyle/>
          <a:p>
            <a:r>
              <a:rPr lang="tr-TR" dirty="0"/>
              <a:t>&lt;div&gt;</a:t>
            </a:r>
          </a:p>
          <a:p>
            <a:r>
              <a:rPr lang="tr-TR" dirty="0"/>
              <a:t>&lt;</a:t>
            </a:r>
            <a:r>
              <a:rPr lang="tr-TR" dirty="0" err="1"/>
              <a:t>span</a:t>
            </a:r>
            <a:r>
              <a:rPr lang="tr-TR" dirty="0"/>
              <a:t>&gt;</a:t>
            </a:r>
          </a:p>
          <a:p>
            <a:endParaRPr lang="tr-TR" dirty="0"/>
          </a:p>
        </p:txBody>
      </p:sp>
    </p:spTree>
    <p:extLst>
      <p:ext uri="{BB962C8B-B14F-4D97-AF65-F5344CB8AC3E}">
        <p14:creationId xmlns:p14="http://schemas.microsoft.com/office/powerpoint/2010/main" val="2840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Xhtml</a:t>
            </a:r>
            <a:r>
              <a:rPr lang="tr-TR" dirty="0"/>
              <a:t> html5 arasındaki fark</a:t>
            </a:r>
          </a:p>
        </p:txBody>
      </p:sp>
    </p:spTree>
    <p:extLst>
      <p:ext uri="{BB962C8B-B14F-4D97-AF65-F5344CB8AC3E}">
        <p14:creationId xmlns:p14="http://schemas.microsoft.com/office/powerpoint/2010/main" val="27724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EF7F27-E466-144F-EEDA-CBBF5C8C0221}"/>
              </a:ext>
            </a:extLst>
          </p:cNvPr>
          <p:cNvSpPr>
            <a:spLocks noGrp="1"/>
          </p:cNvSpPr>
          <p:nvPr>
            <p:ph type="title"/>
          </p:nvPr>
        </p:nvSpPr>
        <p:spPr/>
        <p:txBody>
          <a:bodyPr/>
          <a:lstStyle/>
          <a:p>
            <a:r>
              <a:rPr lang="tr-TR" dirty="0" err="1"/>
              <a:t>Xhtml</a:t>
            </a:r>
            <a:r>
              <a:rPr lang="tr-TR" dirty="0"/>
              <a:t> nedir ?</a:t>
            </a:r>
          </a:p>
        </p:txBody>
      </p:sp>
      <p:sp>
        <p:nvSpPr>
          <p:cNvPr id="3" name="İçerik Yer Tutucusu 2">
            <a:extLst>
              <a:ext uri="{FF2B5EF4-FFF2-40B4-BE49-F238E27FC236}">
                <a16:creationId xmlns:a16="http://schemas.microsoft.com/office/drawing/2014/main" id="{B59D8A8B-55B6-645B-D34F-9F05F6CE1D36}"/>
              </a:ext>
            </a:extLst>
          </p:cNvPr>
          <p:cNvSpPr>
            <a:spLocks noGrp="1"/>
          </p:cNvSpPr>
          <p:nvPr>
            <p:ph idx="1"/>
          </p:nvPr>
        </p:nvSpPr>
        <p:spPr/>
        <p:txBody>
          <a:bodyPr/>
          <a:lstStyle/>
          <a:p>
            <a:pPr marL="0" indent="0">
              <a:buNone/>
            </a:pPr>
            <a:r>
              <a:rPr lang="tr-TR" dirty="0"/>
              <a:t>Açılımı</a:t>
            </a:r>
            <a:r>
              <a:rPr lang="en-US" dirty="0"/>
              <a:t> </a:t>
            </a:r>
            <a:r>
              <a:rPr lang="tr-TR" dirty="0" err="1"/>
              <a:t>Ex</a:t>
            </a:r>
            <a:r>
              <a:rPr lang="en-US" dirty="0"/>
              <a:t>tensible Hyper Text Markup Language</a:t>
            </a:r>
            <a:r>
              <a:rPr lang="tr-TR" dirty="0"/>
              <a:t> olan XHTML, </a:t>
            </a:r>
            <a:r>
              <a:rPr lang="tr-TR" dirty="0" err="1"/>
              <a:t>HTML’in</a:t>
            </a:r>
            <a:r>
              <a:rPr lang="tr-TR" dirty="0"/>
              <a:t> XML ile genişletilmiş hali olarak açıklanabilir. Yani HTML içerisinde XML komutları kullanılmasına olanak sağlar. Bu sayede </a:t>
            </a:r>
            <a:r>
              <a:rPr lang="tr-TR" dirty="0" err="1"/>
              <a:t>HTML’den</a:t>
            </a:r>
            <a:r>
              <a:rPr lang="tr-TR" dirty="0"/>
              <a:t> daha temiz ve düzenlidir.  HTML kodlarının farklı </a:t>
            </a:r>
            <a:r>
              <a:rPr lang="tr-TR" dirty="0" err="1"/>
              <a:t>tarayıcalarda</a:t>
            </a:r>
            <a:r>
              <a:rPr lang="tr-TR" dirty="0"/>
              <a:t> düzensiz ve problem yaratmasından dolayı XHTML kullanılması W3C (World </a:t>
            </a:r>
            <a:r>
              <a:rPr lang="tr-TR" dirty="0" err="1"/>
              <a:t>Wibe</a:t>
            </a:r>
            <a:r>
              <a:rPr lang="tr-TR" dirty="0"/>
              <a:t> Web </a:t>
            </a:r>
            <a:r>
              <a:rPr lang="tr-TR" dirty="0" err="1"/>
              <a:t>Consortium</a:t>
            </a:r>
            <a:r>
              <a:rPr lang="tr-TR" dirty="0"/>
              <a:t>) tarafından önerilmiştir. </a:t>
            </a:r>
          </a:p>
        </p:txBody>
      </p:sp>
    </p:spTree>
    <p:extLst>
      <p:ext uri="{BB962C8B-B14F-4D97-AF65-F5344CB8AC3E}">
        <p14:creationId xmlns:p14="http://schemas.microsoft.com/office/powerpoint/2010/main" val="82675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B7492-EAD8-29DA-DDD2-E9D229C7F91E}"/>
              </a:ext>
            </a:extLst>
          </p:cNvPr>
          <p:cNvSpPr>
            <a:spLocks noGrp="1"/>
          </p:cNvSpPr>
          <p:nvPr>
            <p:ph type="title"/>
          </p:nvPr>
        </p:nvSpPr>
        <p:spPr/>
        <p:txBody>
          <a:bodyPr/>
          <a:lstStyle/>
          <a:p>
            <a:r>
              <a:rPr lang="tr-TR" dirty="0"/>
              <a:t>Html5 nedir ?</a:t>
            </a:r>
          </a:p>
        </p:txBody>
      </p:sp>
      <p:sp>
        <p:nvSpPr>
          <p:cNvPr id="3" name="İçerik Yer Tutucusu 2">
            <a:extLst>
              <a:ext uri="{FF2B5EF4-FFF2-40B4-BE49-F238E27FC236}">
                <a16:creationId xmlns:a16="http://schemas.microsoft.com/office/drawing/2014/main" id="{6DB6D2AE-9BE6-256A-A518-098AD57F3AC0}"/>
              </a:ext>
            </a:extLst>
          </p:cNvPr>
          <p:cNvSpPr>
            <a:spLocks noGrp="1"/>
          </p:cNvSpPr>
          <p:nvPr>
            <p:ph idx="1"/>
          </p:nvPr>
        </p:nvSpPr>
        <p:spPr/>
        <p:txBody>
          <a:bodyPr/>
          <a:lstStyle/>
          <a:p>
            <a:pPr marL="0" indent="0">
              <a:buNone/>
            </a:pPr>
            <a:r>
              <a:rPr lang="tr-TR" dirty="0"/>
              <a:t>HTML5, HTML işaretleme dilinin en son sürümüdür. HTML5, uzun süre sonunda köklü yenilikler getirecek şekilde 2014 yılında ortaya çıkmıştır.  HTML5 ile gelen yeniliklere birkaç örnek verecek olursak:</a:t>
            </a:r>
          </a:p>
          <a:p>
            <a:r>
              <a:rPr lang="tr-TR" dirty="0"/>
              <a:t>Ses, görüntü vb. için yeni etiketler,</a:t>
            </a:r>
          </a:p>
          <a:p>
            <a:r>
              <a:rPr lang="tr-TR" dirty="0"/>
              <a:t>URL, e-mail vb. için yeni </a:t>
            </a:r>
            <a:r>
              <a:rPr lang="tr-TR" dirty="0" err="1"/>
              <a:t>inputlar</a:t>
            </a:r>
            <a:endParaRPr lang="tr-TR" dirty="0"/>
          </a:p>
          <a:p>
            <a:pPr marL="0" indent="0">
              <a:buNone/>
            </a:pPr>
            <a:r>
              <a:rPr lang="tr-TR" dirty="0"/>
              <a:t>Şeklinde sıralanabilir.  </a:t>
            </a:r>
          </a:p>
        </p:txBody>
      </p:sp>
    </p:spTree>
    <p:extLst>
      <p:ext uri="{BB962C8B-B14F-4D97-AF65-F5344CB8AC3E}">
        <p14:creationId xmlns:p14="http://schemas.microsoft.com/office/powerpoint/2010/main" val="7131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5FB44F-371B-8D10-3BC9-C83B8D7E28D8}"/>
              </a:ext>
            </a:extLst>
          </p:cNvPr>
          <p:cNvSpPr>
            <a:spLocks noGrp="1"/>
          </p:cNvSpPr>
          <p:nvPr>
            <p:ph type="title"/>
          </p:nvPr>
        </p:nvSpPr>
        <p:spPr/>
        <p:txBody>
          <a:bodyPr/>
          <a:lstStyle/>
          <a:p>
            <a:r>
              <a:rPr lang="tr-TR" dirty="0" err="1"/>
              <a:t>Xhtml</a:t>
            </a:r>
            <a:r>
              <a:rPr lang="tr-TR" dirty="0"/>
              <a:t> html5 arasındaki fark</a:t>
            </a:r>
          </a:p>
        </p:txBody>
      </p:sp>
      <p:sp>
        <p:nvSpPr>
          <p:cNvPr id="3" name="İçerik Yer Tutucusu 2">
            <a:extLst>
              <a:ext uri="{FF2B5EF4-FFF2-40B4-BE49-F238E27FC236}">
                <a16:creationId xmlns:a16="http://schemas.microsoft.com/office/drawing/2014/main" id="{93688AC7-E353-FFFD-5A4A-54AA1C06F3A4}"/>
              </a:ext>
            </a:extLst>
          </p:cNvPr>
          <p:cNvSpPr>
            <a:spLocks noGrp="1"/>
          </p:cNvSpPr>
          <p:nvPr>
            <p:ph idx="1"/>
          </p:nvPr>
        </p:nvSpPr>
        <p:spPr/>
        <p:txBody>
          <a:bodyPr>
            <a:normAutofit lnSpcReduction="10000"/>
          </a:bodyPr>
          <a:lstStyle/>
          <a:p>
            <a:pPr marL="0" indent="0">
              <a:buNone/>
            </a:pPr>
            <a:r>
              <a:rPr lang="tr-TR" dirty="0"/>
              <a:t>XHTML, HTML5’den daha önce ortaya çıkmış ve XHTML bazı konularda kolaylık sağlasa da bazı konularda kısıtlamalar vardır. HTML5’de bu kısıtlamalar biraz daha kolaylaştırılmıştır. XHTML, HTML5’e göre daha katı kurallara sahiptir. Bunlardan birkaçını sıralayacak olursak:</a:t>
            </a:r>
          </a:p>
          <a:p>
            <a:r>
              <a:rPr lang="tr-TR" dirty="0"/>
              <a:t>XHTML büyük küçük harfe duyarlıyken, HTML5 büyük küçük harfe duyarlı değildir.</a:t>
            </a:r>
          </a:p>
          <a:p>
            <a:r>
              <a:rPr lang="tr-TR" dirty="0"/>
              <a:t>XHTML bilgisayar için tasarlanmışken, HTML5, telefon tablet gibi cihazlar için de uygundur.</a:t>
            </a:r>
          </a:p>
          <a:p>
            <a:r>
              <a:rPr lang="tr-TR" dirty="0" err="1"/>
              <a:t>XHTML’de</a:t>
            </a:r>
            <a:r>
              <a:rPr lang="tr-TR" dirty="0"/>
              <a:t> kapama etiketleri zorunluyken, HTML5’de bu durum zorunlu değildir.</a:t>
            </a:r>
          </a:p>
          <a:p>
            <a:endParaRPr lang="tr-TR" dirty="0"/>
          </a:p>
        </p:txBody>
      </p:sp>
    </p:spTree>
    <p:extLst>
      <p:ext uri="{BB962C8B-B14F-4D97-AF65-F5344CB8AC3E}">
        <p14:creationId xmlns:p14="http://schemas.microsoft.com/office/powerpoint/2010/main" val="372131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BB9CC-935D-C0DF-5961-1ED145859549}"/>
              </a:ext>
            </a:extLst>
          </p:cNvPr>
          <p:cNvSpPr>
            <a:spLocks noGrp="1"/>
          </p:cNvSpPr>
          <p:nvPr>
            <p:ph type="title"/>
          </p:nvPr>
        </p:nvSpPr>
        <p:spPr/>
        <p:txBody>
          <a:bodyPr/>
          <a:lstStyle/>
          <a:p>
            <a:r>
              <a:rPr lang="tr-TR" dirty="0"/>
              <a:t>Uygulama ödevi 1</a:t>
            </a:r>
          </a:p>
        </p:txBody>
      </p:sp>
      <p:pic>
        <p:nvPicPr>
          <p:cNvPr id="5" name="İçerik Yer Tutucusu 4">
            <a:extLst>
              <a:ext uri="{FF2B5EF4-FFF2-40B4-BE49-F238E27FC236}">
                <a16:creationId xmlns:a16="http://schemas.microsoft.com/office/drawing/2014/main" id="{BBF5F9E9-BEB5-3DC1-46DB-B4653251C547}"/>
              </a:ext>
            </a:extLst>
          </p:cNvPr>
          <p:cNvPicPr>
            <a:picLocks noGrp="1" noChangeAspect="1"/>
          </p:cNvPicPr>
          <p:nvPr>
            <p:ph idx="1"/>
          </p:nvPr>
        </p:nvPicPr>
        <p:blipFill>
          <a:blip r:embed="rId2"/>
          <a:stretch>
            <a:fillRect/>
          </a:stretch>
        </p:blipFill>
        <p:spPr>
          <a:xfrm>
            <a:off x="3131974" y="2638425"/>
            <a:ext cx="5928053" cy="3101975"/>
          </a:xfrm>
        </p:spPr>
      </p:pic>
    </p:spTree>
    <p:extLst>
      <p:ext uri="{BB962C8B-B14F-4D97-AF65-F5344CB8AC3E}">
        <p14:creationId xmlns:p14="http://schemas.microsoft.com/office/powerpoint/2010/main" val="45248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0725-0E87-4222-19A0-4B09AFBCD6B4}"/>
              </a:ext>
            </a:extLst>
          </p:cNvPr>
          <p:cNvSpPr>
            <a:spLocks noGrp="1"/>
          </p:cNvSpPr>
          <p:nvPr>
            <p:ph type="title"/>
          </p:nvPr>
        </p:nvSpPr>
        <p:spPr>
          <a:xfrm>
            <a:off x="804672" y="2830448"/>
            <a:ext cx="3066937" cy="1188720"/>
          </a:xfrm>
        </p:spPr>
        <p:txBody>
          <a:bodyPr vert="horz" lIns="274320" tIns="182880" rIns="274320" bIns="182880" rtlCol="0" anchorCtr="1">
            <a:normAutofit/>
          </a:bodyPr>
          <a:lstStyle/>
          <a:p>
            <a:r>
              <a:rPr lang="en-US" dirty="0" err="1"/>
              <a:t>Uygulama</a:t>
            </a:r>
            <a:r>
              <a:rPr lang="en-US" dirty="0"/>
              <a:t> </a:t>
            </a:r>
            <a:r>
              <a:rPr lang="en-US" dirty="0" err="1"/>
              <a:t>ödevi</a:t>
            </a:r>
            <a:r>
              <a:rPr lang="en-US" dirty="0"/>
              <a:t> 2</a:t>
            </a: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7A6DF51-287C-CFBF-7B26-70A897C70F9A}"/>
              </a:ext>
            </a:extLst>
          </p:cNvPr>
          <p:cNvPicPr>
            <a:picLocks noChangeAspect="1"/>
          </p:cNvPicPr>
          <p:nvPr/>
        </p:nvPicPr>
        <p:blipFill>
          <a:blip r:embed="rId2"/>
          <a:stretch>
            <a:fillRect/>
          </a:stretch>
        </p:blipFill>
        <p:spPr>
          <a:xfrm>
            <a:off x="7010400" y="1186914"/>
            <a:ext cx="1874982" cy="4545414"/>
          </a:xfrm>
          <a:prstGeom prst="rect">
            <a:avLst/>
          </a:prstGeom>
        </p:spPr>
      </p:pic>
    </p:spTree>
    <p:extLst>
      <p:ext uri="{BB962C8B-B14F-4D97-AF65-F5344CB8AC3E}">
        <p14:creationId xmlns:p14="http://schemas.microsoft.com/office/powerpoint/2010/main" val="416308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38869-E194-EAA4-0F45-38E228EAF8E6}"/>
              </a:ext>
            </a:extLst>
          </p:cNvPr>
          <p:cNvSpPr>
            <a:spLocks noGrp="1"/>
          </p:cNvSpPr>
          <p:nvPr>
            <p:ph type="title"/>
          </p:nvPr>
        </p:nvSpPr>
        <p:spPr/>
        <p:txBody>
          <a:bodyPr/>
          <a:lstStyle/>
          <a:p>
            <a:r>
              <a:rPr lang="tr-TR" dirty="0"/>
              <a:t>Uygulama ödevi 3</a:t>
            </a:r>
          </a:p>
        </p:txBody>
      </p:sp>
      <p:pic>
        <p:nvPicPr>
          <p:cNvPr id="5" name="İçerik Yer Tutucusu 4">
            <a:extLst>
              <a:ext uri="{FF2B5EF4-FFF2-40B4-BE49-F238E27FC236}">
                <a16:creationId xmlns:a16="http://schemas.microsoft.com/office/drawing/2014/main" id="{7FF6200C-3025-C4F2-A540-C7062673D9F8}"/>
              </a:ext>
            </a:extLst>
          </p:cNvPr>
          <p:cNvPicPr>
            <a:picLocks noGrp="1" noChangeAspect="1"/>
          </p:cNvPicPr>
          <p:nvPr>
            <p:ph idx="1"/>
          </p:nvPr>
        </p:nvPicPr>
        <p:blipFill>
          <a:blip r:embed="rId2"/>
          <a:stretch>
            <a:fillRect/>
          </a:stretch>
        </p:blipFill>
        <p:spPr>
          <a:xfrm>
            <a:off x="2230438" y="3175125"/>
            <a:ext cx="7731125" cy="2028575"/>
          </a:xfrm>
        </p:spPr>
      </p:pic>
    </p:spTree>
    <p:extLst>
      <p:ext uri="{BB962C8B-B14F-4D97-AF65-F5344CB8AC3E}">
        <p14:creationId xmlns:p14="http://schemas.microsoft.com/office/powerpoint/2010/main" val="378642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48579-9C9F-1261-D6E0-614AD5534D70}"/>
              </a:ext>
            </a:extLst>
          </p:cNvPr>
          <p:cNvSpPr>
            <a:spLocks noGrp="1"/>
          </p:cNvSpPr>
          <p:nvPr>
            <p:ph type="title"/>
          </p:nvPr>
        </p:nvSpPr>
        <p:spPr/>
        <p:txBody>
          <a:bodyPr/>
          <a:lstStyle/>
          <a:p>
            <a:r>
              <a:rPr lang="tr-TR" dirty="0"/>
              <a:t>Uygulama ödevi 4</a:t>
            </a:r>
          </a:p>
        </p:txBody>
      </p:sp>
      <p:pic>
        <p:nvPicPr>
          <p:cNvPr id="5" name="İçerik Yer Tutucusu 4">
            <a:extLst>
              <a:ext uri="{FF2B5EF4-FFF2-40B4-BE49-F238E27FC236}">
                <a16:creationId xmlns:a16="http://schemas.microsoft.com/office/drawing/2014/main" id="{487161A6-6906-DBD7-E225-C793C97D6E2C}"/>
              </a:ext>
            </a:extLst>
          </p:cNvPr>
          <p:cNvPicPr>
            <a:picLocks noGrp="1" noChangeAspect="1"/>
          </p:cNvPicPr>
          <p:nvPr>
            <p:ph idx="1"/>
          </p:nvPr>
        </p:nvPicPr>
        <p:blipFill>
          <a:blip r:embed="rId2"/>
          <a:stretch>
            <a:fillRect/>
          </a:stretch>
        </p:blipFill>
        <p:spPr>
          <a:xfrm>
            <a:off x="3812717" y="2638425"/>
            <a:ext cx="4566567" cy="3101975"/>
          </a:xfrm>
        </p:spPr>
      </p:pic>
    </p:spTree>
    <p:extLst>
      <p:ext uri="{BB962C8B-B14F-4D97-AF65-F5344CB8AC3E}">
        <p14:creationId xmlns:p14="http://schemas.microsoft.com/office/powerpoint/2010/main" val="138542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B7A0-B361-07FA-9096-425EF8D5051E}"/>
              </a:ext>
            </a:extLst>
          </p:cNvPr>
          <p:cNvSpPr>
            <a:spLocks noGrp="1"/>
          </p:cNvSpPr>
          <p:nvPr>
            <p:ph type="title"/>
          </p:nvPr>
        </p:nvSpPr>
        <p:spPr/>
        <p:txBody>
          <a:bodyPr/>
          <a:lstStyle/>
          <a:p>
            <a:r>
              <a:rPr lang="tr-TR" dirty="0"/>
              <a:t>Uygulama ödevi 5</a:t>
            </a:r>
          </a:p>
        </p:txBody>
      </p:sp>
      <p:pic>
        <p:nvPicPr>
          <p:cNvPr id="5" name="İçerik Yer Tutucusu 4">
            <a:extLst>
              <a:ext uri="{FF2B5EF4-FFF2-40B4-BE49-F238E27FC236}">
                <a16:creationId xmlns:a16="http://schemas.microsoft.com/office/drawing/2014/main" id="{7AE7ED86-3563-C5E0-DE9F-A9E99BAE22B9}"/>
              </a:ext>
            </a:extLst>
          </p:cNvPr>
          <p:cNvPicPr>
            <a:picLocks noGrp="1" noChangeAspect="1"/>
          </p:cNvPicPr>
          <p:nvPr>
            <p:ph idx="1"/>
          </p:nvPr>
        </p:nvPicPr>
        <p:blipFill>
          <a:blip r:embed="rId2"/>
          <a:stretch>
            <a:fillRect/>
          </a:stretch>
        </p:blipFill>
        <p:spPr>
          <a:xfrm>
            <a:off x="4048125" y="2808287"/>
            <a:ext cx="4095750" cy="2762250"/>
          </a:xfrm>
        </p:spPr>
      </p:pic>
    </p:spTree>
    <p:extLst>
      <p:ext uri="{BB962C8B-B14F-4D97-AF65-F5344CB8AC3E}">
        <p14:creationId xmlns:p14="http://schemas.microsoft.com/office/powerpoint/2010/main" val="13873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485-984E-495E-A6CD-75EACA72B078}"/>
              </a:ext>
            </a:extLst>
          </p:cNvPr>
          <p:cNvSpPr>
            <a:spLocks noGrp="1"/>
          </p:cNvSpPr>
          <p:nvPr>
            <p:ph type="title"/>
          </p:nvPr>
        </p:nvSpPr>
        <p:spPr/>
        <p:txBody>
          <a:bodyPr/>
          <a:lstStyle/>
          <a:p>
            <a:r>
              <a:rPr lang="tr-TR" dirty="0"/>
              <a:t>URL nedir ?</a:t>
            </a:r>
          </a:p>
        </p:txBody>
      </p:sp>
      <p:sp>
        <p:nvSpPr>
          <p:cNvPr id="3" name="Content Placeholder 2">
            <a:extLst>
              <a:ext uri="{FF2B5EF4-FFF2-40B4-BE49-F238E27FC236}">
                <a16:creationId xmlns:a16="http://schemas.microsoft.com/office/drawing/2014/main" id="{AFE02012-291E-4DD5-8221-295B20A618AF}"/>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Locator</a:t>
            </a:r>
            <a:r>
              <a:rPr lang="tr-TR" dirty="0"/>
              <a:t> olan, internet sitelerine bağlanmak için yazılan bir metindir. Aslında internet sitelerine ip adresleri ile ulaşılır. Aynı zamanda internet siteleri statik ip kullanmak zorunda değildir. Bu yüzden ip adresi ile internet sitelerine ulaşmak çok zordur. Bu durumlardan dolayı </a:t>
            </a:r>
            <a:r>
              <a:rPr lang="tr-TR" dirty="0" err="1"/>
              <a:t>url</a:t>
            </a:r>
            <a:r>
              <a:rPr lang="tr-TR" dirty="0"/>
              <a:t> yapısı ortaya çıkmıştır. </a:t>
            </a:r>
          </a:p>
        </p:txBody>
      </p:sp>
    </p:spTree>
    <p:extLst>
      <p:ext uri="{BB962C8B-B14F-4D97-AF65-F5344CB8AC3E}">
        <p14:creationId xmlns:p14="http://schemas.microsoft.com/office/powerpoint/2010/main" val="32403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0FCBF-09E3-6264-9599-6B72F2588CB5}"/>
              </a:ext>
            </a:extLst>
          </p:cNvPr>
          <p:cNvSpPr>
            <a:spLocks noGrp="1"/>
          </p:cNvSpPr>
          <p:nvPr>
            <p:ph type="title"/>
          </p:nvPr>
        </p:nvSpPr>
        <p:spPr/>
        <p:txBody>
          <a:bodyPr/>
          <a:lstStyle/>
          <a:p>
            <a:r>
              <a:rPr lang="tr-TR" dirty="0"/>
              <a:t>Uygulama ödevi 6</a:t>
            </a:r>
          </a:p>
        </p:txBody>
      </p:sp>
      <p:pic>
        <p:nvPicPr>
          <p:cNvPr id="5" name="İçerik Yer Tutucusu 4">
            <a:extLst>
              <a:ext uri="{FF2B5EF4-FFF2-40B4-BE49-F238E27FC236}">
                <a16:creationId xmlns:a16="http://schemas.microsoft.com/office/drawing/2014/main" id="{EBD1AD88-AC52-5339-416F-E07B8EA4B17A}"/>
              </a:ext>
            </a:extLst>
          </p:cNvPr>
          <p:cNvPicPr>
            <a:picLocks noGrp="1" noChangeAspect="1"/>
          </p:cNvPicPr>
          <p:nvPr>
            <p:ph idx="1"/>
          </p:nvPr>
        </p:nvPicPr>
        <p:blipFill>
          <a:blip r:embed="rId2"/>
          <a:stretch>
            <a:fillRect/>
          </a:stretch>
        </p:blipFill>
        <p:spPr>
          <a:xfrm>
            <a:off x="5048250" y="2941637"/>
            <a:ext cx="2095500" cy="2495550"/>
          </a:xfrm>
        </p:spPr>
      </p:pic>
    </p:spTree>
    <p:extLst>
      <p:ext uri="{BB962C8B-B14F-4D97-AF65-F5344CB8AC3E}">
        <p14:creationId xmlns:p14="http://schemas.microsoft.com/office/powerpoint/2010/main" val="176760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0DB1FE-03A1-1C75-FC8A-7763F533437D}"/>
              </a:ext>
            </a:extLst>
          </p:cNvPr>
          <p:cNvSpPr>
            <a:spLocks noGrp="1"/>
          </p:cNvSpPr>
          <p:nvPr>
            <p:ph type="title"/>
          </p:nvPr>
        </p:nvSpPr>
        <p:spPr/>
        <p:txBody>
          <a:bodyPr/>
          <a:lstStyle/>
          <a:p>
            <a:r>
              <a:rPr lang="tr-TR" dirty="0" err="1"/>
              <a:t>Dısplay:none</a:t>
            </a:r>
            <a:r>
              <a:rPr lang="tr-TR" dirty="0"/>
              <a:t>, </a:t>
            </a:r>
            <a:r>
              <a:rPr lang="tr-TR" dirty="0" err="1"/>
              <a:t>vısıbılıty:none</a:t>
            </a:r>
            <a:r>
              <a:rPr lang="tr-TR" dirty="0"/>
              <a:t> farkı</a:t>
            </a:r>
          </a:p>
        </p:txBody>
      </p:sp>
      <p:sp>
        <p:nvSpPr>
          <p:cNvPr id="3" name="İçerik Yer Tutucusu 2">
            <a:extLst>
              <a:ext uri="{FF2B5EF4-FFF2-40B4-BE49-F238E27FC236}">
                <a16:creationId xmlns:a16="http://schemas.microsoft.com/office/drawing/2014/main" id="{8D8761A7-B0D9-F33C-9F00-F8889DCE6717}"/>
              </a:ext>
            </a:extLst>
          </p:cNvPr>
          <p:cNvSpPr>
            <a:spLocks noGrp="1"/>
          </p:cNvSpPr>
          <p:nvPr>
            <p:ph idx="1"/>
          </p:nvPr>
        </p:nvSpPr>
        <p:spPr/>
        <p:txBody>
          <a:bodyPr/>
          <a:lstStyle/>
          <a:p>
            <a:pPr marL="0" indent="0">
              <a:buNone/>
            </a:pPr>
            <a:r>
              <a:rPr lang="tr-TR" dirty="0" err="1"/>
              <a:t>Display:none</a:t>
            </a:r>
            <a:r>
              <a:rPr lang="tr-TR" dirty="0"/>
              <a:t> ile </a:t>
            </a:r>
            <a:r>
              <a:rPr lang="tr-TR" dirty="0" err="1"/>
              <a:t>visibility:none</a:t>
            </a:r>
            <a:r>
              <a:rPr lang="tr-TR" dirty="0"/>
              <a:t> görünüşte aynı işlevleri yapsa bile aslında önemli bir farklılığı mevcuttur. Her iki komutta yazılan nesne için nesneyi görünüşte siler. Ancak </a:t>
            </a:r>
            <a:r>
              <a:rPr lang="tr-TR" dirty="0" err="1"/>
              <a:t>visibility:none</a:t>
            </a:r>
            <a:r>
              <a:rPr lang="tr-TR" dirty="0"/>
              <a:t> kodunu kullandığımızda silinen nesnenin sadece görüntüsü silinir. Fiziki olarak nesne hala olduğu yerdedir.</a:t>
            </a:r>
          </a:p>
        </p:txBody>
      </p:sp>
    </p:spTree>
    <p:extLst>
      <p:ext uri="{BB962C8B-B14F-4D97-AF65-F5344CB8AC3E}">
        <p14:creationId xmlns:p14="http://schemas.microsoft.com/office/powerpoint/2010/main" val="1830905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9AD9F9A-3A54-476D-0FB7-79B2F2359F74}"/>
              </a:ext>
            </a:extLst>
          </p:cNvPr>
          <p:cNvSpPr>
            <a:spLocks noGrp="1"/>
          </p:cNvSpPr>
          <p:nvPr>
            <p:ph idx="1"/>
          </p:nvPr>
        </p:nvSpPr>
        <p:spPr>
          <a:xfrm>
            <a:off x="2231135" y="1099466"/>
            <a:ext cx="7729728" cy="5310570"/>
          </a:xfrm>
        </p:spPr>
        <p:txBody>
          <a:bodyPr>
            <a:normAutofit/>
          </a:bodyPr>
          <a:lstStyle/>
          <a:p>
            <a:endParaRPr lang="tr-TR" dirty="0"/>
          </a:p>
          <a:p>
            <a:pPr marL="0" indent="0">
              <a:buNone/>
            </a:pPr>
            <a:r>
              <a:rPr lang="tr-TR" dirty="0"/>
              <a:t>3 adet div nesnesini </a:t>
            </a:r>
            <a:r>
              <a:rPr lang="tr-TR" dirty="0" err="1"/>
              <a:t>display:inline-block</a:t>
            </a:r>
            <a:r>
              <a:rPr lang="tr-TR" dirty="0"/>
              <a:t> komutu ile yan yana koyalım ve Box 2 yazan div nesnesine </a:t>
            </a:r>
            <a:r>
              <a:rPr lang="tr-TR" dirty="0" err="1"/>
              <a:t>display:none</a:t>
            </a:r>
            <a:r>
              <a:rPr lang="tr-TR" dirty="0"/>
              <a:t> komutunu yazarsak:</a:t>
            </a:r>
          </a:p>
          <a:p>
            <a:endParaRPr lang="tr-TR" dirty="0"/>
          </a:p>
          <a:p>
            <a:endParaRPr lang="tr-TR" dirty="0"/>
          </a:p>
          <a:p>
            <a:endParaRPr lang="tr-TR" dirty="0"/>
          </a:p>
          <a:p>
            <a:pPr marL="0" indent="0">
              <a:buNone/>
            </a:pPr>
            <a:r>
              <a:rPr lang="tr-TR" dirty="0"/>
              <a:t>Gizli olan Box 2 nesnesi yüzeyde hiçbir yer kaplamaz. Eğer Box 2 nesnesine </a:t>
            </a:r>
            <a:r>
              <a:rPr lang="tr-TR" dirty="0" err="1"/>
              <a:t>visibility:none</a:t>
            </a:r>
            <a:r>
              <a:rPr lang="tr-TR" dirty="0"/>
              <a:t> komutunu yazarsak:</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Box 2 nesnesi görünmese bile yüzeyde yer kaplamaktadır.</a:t>
            </a:r>
          </a:p>
        </p:txBody>
      </p:sp>
      <p:pic>
        <p:nvPicPr>
          <p:cNvPr id="7" name="Resim 6">
            <a:extLst>
              <a:ext uri="{FF2B5EF4-FFF2-40B4-BE49-F238E27FC236}">
                <a16:creationId xmlns:a16="http://schemas.microsoft.com/office/drawing/2014/main" id="{FFF18C54-BC6C-AA06-B1B2-DECD28B58451}"/>
              </a:ext>
            </a:extLst>
          </p:cNvPr>
          <p:cNvPicPr>
            <a:picLocks noChangeAspect="1"/>
          </p:cNvPicPr>
          <p:nvPr/>
        </p:nvPicPr>
        <p:blipFill>
          <a:blip r:embed="rId2"/>
          <a:stretch>
            <a:fillRect/>
          </a:stretch>
        </p:blipFill>
        <p:spPr>
          <a:xfrm>
            <a:off x="3118441" y="188899"/>
            <a:ext cx="5955116" cy="1271838"/>
          </a:xfrm>
          <a:prstGeom prst="rect">
            <a:avLst/>
          </a:prstGeom>
        </p:spPr>
      </p:pic>
      <p:pic>
        <p:nvPicPr>
          <p:cNvPr id="9" name="Resim 8">
            <a:extLst>
              <a:ext uri="{FF2B5EF4-FFF2-40B4-BE49-F238E27FC236}">
                <a16:creationId xmlns:a16="http://schemas.microsoft.com/office/drawing/2014/main" id="{025862F8-C94F-1D0C-2D56-AE8F6B57A9D1}"/>
              </a:ext>
            </a:extLst>
          </p:cNvPr>
          <p:cNvPicPr>
            <a:picLocks noChangeAspect="1"/>
          </p:cNvPicPr>
          <p:nvPr/>
        </p:nvPicPr>
        <p:blipFill>
          <a:blip r:embed="rId3"/>
          <a:stretch>
            <a:fillRect/>
          </a:stretch>
        </p:blipFill>
        <p:spPr>
          <a:xfrm>
            <a:off x="3118441" y="2149603"/>
            <a:ext cx="5955116" cy="1262405"/>
          </a:xfrm>
          <a:prstGeom prst="rect">
            <a:avLst/>
          </a:prstGeom>
        </p:spPr>
      </p:pic>
      <p:pic>
        <p:nvPicPr>
          <p:cNvPr id="11" name="Resim 10">
            <a:extLst>
              <a:ext uri="{FF2B5EF4-FFF2-40B4-BE49-F238E27FC236}">
                <a16:creationId xmlns:a16="http://schemas.microsoft.com/office/drawing/2014/main" id="{AE30CA4D-BBE1-2930-43B7-A00037E9861B}"/>
              </a:ext>
            </a:extLst>
          </p:cNvPr>
          <p:cNvPicPr>
            <a:picLocks noChangeAspect="1"/>
          </p:cNvPicPr>
          <p:nvPr/>
        </p:nvPicPr>
        <p:blipFill>
          <a:blip r:embed="rId4"/>
          <a:stretch>
            <a:fillRect/>
          </a:stretch>
        </p:blipFill>
        <p:spPr>
          <a:xfrm>
            <a:off x="3118441" y="4178075"/>
            <a:ext cx="5955116" cy="1270425"/>
          </a:xfrm>
          <a:prstGeom prst="rect">
            <a:avLst/>
          </a:prstGeom>
        </p:spPr>
      </p:pic>
    </p:spTree>
    <p:extLst>
      <p:ext uri="{BB962C8B-B14F-4D97-AF65-F5344CB8AC3E}">
        <p14:creationId xmlns:p14="http://schemas.microsoft.com/office/powerpoint/2010/main" val="75756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AF9254-2CA1-E54A-6D47-722ACF58BC12}"/>
              </a:ext>
            </a:extLst>
          </p:cNvPr>
          <p:cNvSpPr>
            <a:spLocks noGrp="1"/>
          </p:cNvSpPr>
          <p:nvPr>
            <p:ph type="title"/>
          </p:nvPr>
        </p:nvSpPr>
        <p:spPr/>
        <p:txBody>
          <a:bodyPr/>
          <a:lstStyle/>
          <a:p>
            <a:r>
              <a:rPr lang="tr-TR" dirty="0" err="1"/>
              <a:t>Pseudo</a:t>
            </a:r>
            <a:r>
              <a:rPr lang="tr-TR" dirty="0"/>
              <a:t> </a:t>
            </a:r>
            <a:r>
              <a:rPr lang="tr-TR" dirty="0" err="1"/>
              <a:t>class</a:t>
            </a:r>
            <a:r>
              <a:rPr lang="tr-TR" dirty="0"/>
              <a:t> nedir ?</a:t>
            </a:r>
          </a:p>
        </p:txBody>
      </p:sp>
      <p:sp>
        <p:nvSpPr>
          <p:cNvPr id="3" name="İçerik Yer Tutucusu 2">
            <a:extLst>
              <a:ext uri="{FF2B5EF4-FFF2-40B4-BE49-F238E27FC236}">
                <a16:creationId xmlns:a16="http://schemas.microsoft.com/office/drawing/2014/main" id="{49EB12B4-D039-657C-42CA-D4418B3ACBE1}"/>
              </a:ext>
            </a:extLst>
          </p:cNvPr>
          <p:cNvSpPr>
            <a:spLocks noGrp="1"/>
          </p:cNvSpPr>
          <p:nvPr>
            <p:ph idx="1"/>
          </p:nvPr>
        </p:nvSpPr>
        <p:spPr/>
        <p:txBody>
          <a:bodyPr>
            <a:normAutofit fontScale="92500" lnSpcReduction="20000"/>
          </a:bodyPr>
          <a:lstStyle/>
          <a:p>
            <a:pPr marL="0" indent="0">
              <a:buNone/>
            </a:pPr>
            <a:r>
              <a:rPr lang="tr-TR" dirty="0"/>
              <a:t>Bir HTML öğesi veya linki farklı sınıflara bölerek, farklı durumlarda CSS kodları yazabilmek için kullanılır. </a:t>
            </a:r>
            <a:r>
              <a:rPr lang="tr-TR" dirty="0" err="1"/>
              <a:t>Secici:sözde-sinif</a:t>
            </a:r>
            <a:r>
              <a:rPr lang="tr-TR" dirty="0"/>
              <a:t> şeklinde kullanılır. Kullanımına örnek:</a:t>
            </a:r>
          </a:p>
          <a:p>
            <a:r>
              <a:rPr lang="tr-TR" dirty="0" err="1"/>
              <a:t>Text</a:t>
            </a:r>
            <a:r>
              <a:rPr lang="tr-TR" dirty="0"/>
              <a:t>, </a:t>
            </a:r>
            <a:r>
              <a:rPr lang="tr-TR" dirty="0" err="1"/>
              <a:t>password</a:t>
            </a:r>
            <a:r>
              <a:rPr lang="tr-TR" dirty="0"/>
              <a:t>, tel vb. </a:t>
            </a:r>
            <a:r>
              <a:rPr lang="tr-TR" dirty="0" err="1"/>
              <a:t>inputlar</a:t>
            </a:r>
            <a:r>
              <a:rPr lang="tr-TR" dirty="0"/>
              <a:t> doldurulurken (</a:t>
            </a:r>
            <a:r>
              <a:rPr lang="tr-TR" dirty="0" err="1"/>
              <a:t>focus</a:t>
            </a:r>
            <a:r>
              <a:rPr lang="tr-TR" dirty="0"/>
              <a:t>) </a:t>
            </a:r>
            <a:r>
              <a:rPr lang="tr-TR" dirty="0" err="1"/>
              <a:t>inputun</a:t>
            </a:r>
            <a:r>
              <a:rPr lang="tr-TR" dirty="0"/>
              <a:t> farklı renge geçebilir.</a:t>
            </a:r>
          </a:p>
          <a:p>
            <a:r>
              <a:rPr lang="tr-TR" dirty="0"/>
              <a:t>Herhangi bir ögenin üzerine gelindiğinde öğenin stilini değiştirebilir.</a:t>
            </a:r>
          </a:p>
          <a:p>
            <a:r>
              <a:rPr lang="tr-TR" dirty="0"/>
              <a:t>Bir etiketin ilk öğesini bulmak için </a:t>
            </a:r>
            <a:r>
              <a:rPr lang="tr-TR" dirty="0" err="1"/>
              <a:t>first-child</a:t>
            </a:r>
            <a:r>
              <a:rPr lang="tr-TR" dirty="0"/>
              <a:t> sözde sınıfı mevcuttur (ve sayı olarak veya son ögesini bulmak için de </a:t>
            </a:r>
            <a:r>
              <a:rPr lang="tr-TR" dirty="0" err="1"/>
              <a:t>child</a:t>
            </a:r>
            <a:r>
              <a:rPr lang="tr-TR" dirty="0"/>
              <a:t> sözde sınıfları mevcuttur).</a:t>
            </a:r>
          </a:p>
          <a:p>
            <a:r>
              <a:rPr lang="tr-TR" dirty="0"/>
              <a:t>İnternet adresinde tıklanmadan önce (link), üzerine gelindiğinde (</a:t>
            </a:r>
            <a:r>
              <a:rPr lang="tr-TR" dirty="0" err="1"/>
              <a:t>hover</a:t>
            </a:r>
            <a:r>
              <a:rPr lang="tr-TR" dirty="0"/>
              <a:t>), tıklanırken (</a:t>
            </a:r>
            <a:r>
              <a:rPr lang="tr-TR" dirty="0" err="1"/>
              <a:t>active</a:t>
            </a:r>
            <a:r>
              <a:rPr lang="tr-TR" dirty="0"/>
              <a:t>) ve tıklandıktan sonra (</a:t>
            </a:r>
            <a:r>
              <a:rPr lang="tr-TR" dirty="0" err="1"/>
              <a:t>visited</a:t>
            </a:r>
            <a:r>
              <a:rPr lang="tr-TR" dirty="0"/>
              <a:t>), durumlarında yapılacak işlemler olmak üzere 4 farklı sözde sınıf bulunur.</a:t>
            </a:r>
          </a:p>
          <a:p>
            <a:r>
              <a:rPr lang="tr-TR" dirty="0"/>
              <a:t>Bu belirtilen sözde sınıflardan başka sözde sınıflar da vardır. Ancak yukarıda verilen örnekler günlük kullanımda daha sık karşılaşılır.</a:t>
            </a:r>
          </a:p>
        </p:txBody>
      </p:sp>
    </p:spTree>
    <p:extLst>
      <p:ext uri="{BB962C8B-B14F-4D97-AF65-F5344CB8AC3E}">
        <p14:creationId xmlns:p14="http://schemas.microsoft.com/office/powerpoint/2010/main" val="138434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84074D-89AD-B2A1-4367-C25DFB8B6BF1}"/>
              </a:ext>
            </a:extLst>
          </p:cNvPr>
          <p:cNvSpPr>
            <a:spLocks noGrp="1"/>
          </p:cNvSpPr>
          <p:nvPr>
            <p:ph idx="1"/>
          </p:nvPr>
        </p:nvSpPr>
        <p:spPr>
          <a:xfrm>
            <a:off x="2231136" y="525518"/>
            <a:ext cx="7729728" cy="5214510"/>
          </a:xfrm>
        </p:spPr>
        <p:txBody>
          <a:bodyPr>
            <a:normAutofit lnSpcReduction="1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Yukarıdaki örnek çalıştırıldığında linke tıklanmadan önce, üzerine gelindiğinde, tıklanırken ve tıklandıktan olmak üzere 4 durumda da nasıl yapılacağı örnek olarak gösterilmiştir.</a:t>
            </a:r>
          </a:p>
        </p:txBody>
      </p:sp>
      <p:pic>
        <p:nvPicPr>
          <p:cNvPr id="8" name="Resim 7">
            <a:extLst>
              <a:ext uri="{FF2B5EF4-FFF2-40B4-BE49-F238E27FC236}">
                <a16:creationId xmlns:a16="http://schemas.microsoft.com/office/drawing/2014/main" id="{84C9529E-D778-6F70-0AAA-D6840E8339D2}"/>
              </a:ext>
            </a:extLst>
          </p:cNvPr>
          <p:cNvPicPr>
            <a:picLocks noChangeAspect="1"/>
          </p:cNvPicPr>
          <p:nvPr/>
        </p:nvPicPr>
        <p:blipFill>
          <a:blip r:embed="rId2"/>
          <a:stretch>
            <a:fillRect/>
          </a:stretch>
        </p:blipFill>
        <p:spPr>
          <a:xfrm>
            <a:off x="757237" y="525518"/>
            <a:ext cx="10677525" cy="3686175"/>
          </a:xfrm>
          <a:prstGeom prst="rect">
            <a:avLst/>
          </a:prstGeom>
        </p:spPr>
      </p:pic>
    </p:spTree>
    <p:extLst>
      <p:ext uri="{BB962C8B-B14F-4D97-AF65-F5344CB8AC3E}">
        <p14:creationId xmlns:p14="http://schemas.microsoft.com/office/powerpoint/2010/main" val="141951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5D943550-BF24-B979-1EB2-8A6D30B95C86}"/>
              </a:ext>
            </a:extLst>
          </p:cNvPr>
          <p:cNvSpPr>
            <a:spLocks noGrp="1"/>
          </p:cNvSpPr>
          <p:nvPr>
            <p:ph idx="1"/>
          </p:nvPr>
        </p:nvSpPr>
        <p:spPr>
          <a:xfrm>
            <a:off x="2231136" y="2638044"/>
            <a:ext cx="7729728" cy="3731225"/>
          </a:xfrm>
        </p:spPr>
        <p:txBody>
          <a:bodyPr>
            <a:normAutofit/>
          </a:bodyPr>
          <a:lstStyle/>
          <a:p>
            <a:endParaRPr lang="tr-TR" dirty="0"/>
          </a:p>
          <a:p>
            <a:endParaRPr lang="tr-TR" dirty="0"/>
          </a:p>
          <a:p>
            <a:endParaRPr lang="tr-TR" dirty="0"/>
          </a:p>
          <a:p>
            <a:endParaRPr lang="tr-TR" dirty="0"/>
          </a:p>
          <a:p>
            <a:endParaRPr lang="tr-TR" dirty="0"/>
          </a:p>
          <a:p>
            <a:endParaRPr lang="tr-TR" dirty="0"/>
          </a:p>
          <a:p>
            <a:pPr marL="0" indent="0">
              <a:buNone/>
            </a:pPr>
            <a:r>
              <a:rPr lang="tr-TR" dirty="0"/>
              <a:t>Yukarıdaki örnek çalıştırıldığında, ‘‘CSS Sözde Sınıflar’’ yazısının üzerine gelindiğinde ‘‘</a:t>
            </a:r>
            <a:r>
              <a:rPr lang="tr-TR" dirty="0" err="1"/>
              <a:t>hover</a:t>
            </a:r>
            <a:r>
              <a:rPr lang="tr-TR" dirty="0"/>
              <a:t> kullanımı’’ kelimesi sarı renk üzerinde gözükecektir.</a:t>
            </a:r>
          </a:p>
          <a:p>
            <a:pPr marL="0" indent="0">
              <a:buNone/>
            </a:pPr>
            <a:r>
              <a:rPr lang="tr-TR" dirty="0"/>
              <a:t> </a:t>
            </a:r>
            <a:r>
              <a:rPr lang="tr-TR" b="1" dirty="0"/>
              <a:t>Not</a:t>
            </a:r>
            <a:r>
              <a:rPr lang="tr-TR" dirty="0"/>
              <a:t>: 15. satırda yer alan </a:t>
            </a:r>
            <a:r>
              <a:rPr lang="tr-TR" dirty="0" err="1"/>
              <a:t>hover</a:t>
            </a:r>
            <a:r>
              <a:rPr lang="tr-TR" dirty="0"/>
              <a:t> sözde sınıfı, div altında yer alan p nesneleri için çalıştığını ifade etmektedir.</a:t>
            </a:r>
          </a:p>
          <a:p>
            <a:endParaRPr lang="tr-TR" dirty="0"/>
          </a:p>
        </p:txBody>
      </p:sp>
      <p:pic>
        <p:nvPicPr>
          <p:cNvPr id="10" name="Resim 9">
            <a:extLst>
              <a:ext uri="{FF2B5EF4-FFF2-40B4-BE49-F238E27FC236}">
                <a16:creationId xmlns:a16="http://schemas.microsoft.com/office/drawing/2014/main" id="{A6F51B97-2A54-B96F-9BB4-35DBD3AD2215}"/>
              </a:ext>
            </a:extLst>
          </p:cNvPr>
          <p:cNvPicPr>
            <a:picLocks noChangeAspect="1"/>
          </p:cNvPicPr>
          <p:nvPr/>
        </p:nvPicPr>
        <p:blipFill>
          <a:blip r:embed="rId2"/>
          <a:stretch>
            <a:fillRect/>
          </a:stretch>
        </p:blipFill>
        <p:spPr>
          <a:xfrm>
            <a:off x="3138487" y="287926"/>
            <a:ext cx="5915025" cy="4610100"/>
          </a:xfrm>
          <a:prstGeom prst="rect">
            <a:avLst/>
          </a:prstGeom>
        </p:spPr>
      </p:pic>
    </p:spTree>
    <p:extLst>
      <p:ext uri="{BB962C8B-B14F-4D97-AF65-F5344CB8AC3E}">
        <p14:creationId xmlns:p14="http://schemas.microsoft.com/office/powerpoint/2010/main" val="2039179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111EB-8A5F-DC12-4FCC-EB06C27A6E37}"/>
              </a:ext>
            </a:extLst>
          </p:cNvPr>
          <p:cNvSpPr>
            <a:spLocks noGrp="1"/>
          </p:cNvSpPr>
          <p:nvPr>
            <p:ph type="title"/>
          </p:nvPr>
        </p:nvSpPr>
        <p:spPr/>
        <p:txBody>
          <a:bodyPr/>
          <a:lstStyle/>
          <a:p>
            <a:r>
              <a:rPr lang="tr-TR" dirty="0" err="1"/>
              <a:t>Pseudo</a:t>
            </a:r>
            <a:r>
              <a:rPr lang="tr-TR" dirty="0"/>
              <a:t> element nedir ?</a:t>
            </a:r>
          </a:p>
        </p:txBody>
      </p:sp>
      <p:sp>
        <p:nvSpPr>
          <p:cNvPr id="3" name="İçerik Yer Tutucusu 2">
            <a:extLst>
              <a:ext uri="{FF2B5EF4-FFF2-40B4-BE49-F238E27FC236}">
                <a16:creationId xmlns:a16="http://schemas.microsoft.com/office/drawing/2014/main" id="{B1122DE3-7F8F-1853-58F4-5A238DA20C49}"/>
              </a:ext>
            </a:extLst>
          </p:cNvPr>
          <p:cNvSpPr>
            <a:spLocks noGrp="1"/>
          </p:cNvSpPr>
          <p:nvPr>
            <p:ph idx="1"/>
          </p:nvPr>
        </p:nvSpPr>
        <p:spPr/>
        <p:txBody>
          <a:bodyPr/>
          <a:lstStyle/>
          <a:p>
            <a:pPr marL="0" indent="0">
              <a:buNone/>
            </a:pPr>
            <a:r>
              <a:rPr lang="tr-TR" dirty="0" err="1"/>
              <a:t>Pseudo</a:t>
            </a:r>
            <a:r>
              <a:rPr lang="tr-TR" dirty="0"/>
              <a:t> element, Türkçe karşılığı sözde öge seçiciler, bir HTML ögesini alt sınıflara böler. Bir metinin ilk harfi, ilk satırı, fareyle seçilmiş durumlarına CSS kodları ile özelleştirilebilir. Günümüz tarayıcıları seçici::sözde öge şeklinde kullanımı desteklemektedir.  Kullanım örnekleri:</a:t>
            </a:r>
          </a:p>
          <a:p>
            <a:r>
              <a:rPr lang="tr-TR" dirty="0"/>
              <a:t>Bir metinin ilk harfinin büyük, küçük, renkli vb. şekilde yazılması (</a:t>
            </a:r>
            <a:r>
              <a:rPr lang="tr-TR" dirty="0" err="1"/>
              <a:t>first-letter</a:t>
            </a:r>
            <a:r>
              <a:rPr lang="tr-TR" dirty="0"/>
              <a:t>).</a:t>
            </a:r>
          </a:p>
          <a:p>
            <a:r>
              <a:rPr lang="tr-TR" dirty="0"/>
              <a:t>Bir metinin ilk satırının bir önceki maddedeki gibi işlemler yapılması (</a:t>
            </a:r>
            <a:r>
              <a:rPr lang="tr-TR" dirty="0" err="1"/>
              <a:t>first-line</a:t>
            </a:r>
            <a:r>
              <a:rPr lang="tr-TR" dirty="0"/>
              <a:t>)</a:t>
            </a:r>
          </a:p>
        </p:txBody>
      </p:sp>
    </p:spTree>
    <p:extLst>
      <p:ext uri="{BB962C8B-B14F-4D97-AF65-F5344CB8AC3E}">
        <p14:creationId xmlns:p14="http://schemas.microsoft.com/office/powerpoint/2010/main" val="147523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B562C9-9216-00BB-6A72-7498CBA2D820}"/>
              </a:ext>
            </a:extLst>
          </p:cNvPr>
          <p:cNvSpPr>
            <a:spLocks noGrp="1"/>
          </p:cNvSpPr>
          <p:nvPr>
            <p:ph idx="1"/>
          </p:nvPr>
        </p:nvSpPr>
        <p:spPr/>
        <p:txBody>
          <a:bodyPr/>
          <a:lstStyle/>
          <a:p>
            <a:endParaRPr lang="tr-TR" dirty="0"/>
          </a:p>
          <a:p>
            <a:endParaRPr lang="tr-TR" dirty="0"/>
          </a:p>
          <a:p>
            <a:pPr marL="0" indent="0">
              <a:buNone/>
            </a:pPr>
            <a:r>
              <a:rPr lang="tr-TR" dirty="0"/>
              <a:t>Yukarıdaki örnek incelendiğinde </a:t>
            </a:r>
            <a:r>
              <a:rPr lang="tr-TR" dirty="0" err="1"/>
              <a:t>selection</a:t>
            </a:r>
            <a:r>
              <a:rPr lang="tr-TR" dirty="0"/>
              <a:t> sözde seçicisi ile herhangi bir metin seçildiğinde arka planın mor ve yazının ise beyaz olması belirtilmiştir.</a:t>
            </a:r>
          </a:p>
          <a:p>
            <a:endParaRPr lang="tr-TR" dirty="0"/>
          </a:p>
          <a:p>
            <a:endParaRPr lang="tr-TR" dirty="0"/>
          </a:p>
          <a:p>
            <a:endParaRPr lang="tr-TR" dirty="0"/>
          </a:p>
          <a:p>
            <a:endParaRPr lang="tr-TR" dirty="0"/>
          </a:p>
        </p:txBody>
      </p:sp>
      <p:pic>
        <p:nvPicPr>
          <p:cNvPr id="5" name="Resim 4">
            <a:extLst>
              <a:ext uri="{FF2B5EF4-FFF2-40B4-BE49-F238E27FC236}">
                <a16:creationId xmlns:a16="http://schemas.microsoft.com/office/drawing/2014/main" id="{B4C722E3-D204-6374-A066-5ADAD24D6A6D}"/>
              </a:ext>
            </a:extLst>
          </p:cNvPr>
          <p:cNvPicPr>
            <a:picLocks noChangeAspect="1"/>
          </p:cNvPicPr>
          <p:nvPr/>
        </p:nvPicPr>
        <p:blipFill>
          <a:blip r:embed="rId2"/>
          <a:stretch>
            <a:fillRect/>
          </a:stretch>
        </p:blipFill>
        <p:spPr>
          <a:xfrm>
            <a:off x="995362" y="685747"/>
            <a:ext cx="10201275" cy="2743200"/>
          </a:xfrm>
          <a:prstGeom prst="rect">
            <a:avLst/>
          </a:prstGeom>
        </p:spPr>
      </p:pic>
    </p:spTree>
    <p:extLst>
      <p:ext uri="{BB962C8B-B14F-4D97-AF65-F5344CB8AC3E}">
        <p14:creationId xmlns:p14="http://schemas.microsoft.com/office/powerpoint/2010/main" val="3434614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5B782-EA9F-0FA3-A4BF-780D7B231F8C}"/>
              </a:ext>
            </a:extLst>
          </p:cNvPr>
          <p:cNvSpPr>
            <a:spLocks noGrp="1"/>
          </p:cNvSpPr>
          <p:nvPr>
            <p:ph type="title"/>
          </p:nvPr>
        </p:nvSpPr>
        <p:spPr/>
        <p:txBody>
          <a:bodyPr/>
          <a:lstStyle/>
          <a:p>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71CC429-1F9D-49DA-D4D9-957E9E7872B8}"/>
              </a:ext>
            </a:extLst>
          </p:cNvPr>
          <p:cNvSpPr>
            <a:spLocks noGrp="1"/>
          </p:cNvSpPr>
          <p:nvPr>
            <p:ph idx="1"/>
          </p:nvPr>
        </p:nvSpPr>
        <p:spPr/>
        <p:txBody>
          <a:bodyPr/>
          <a:lstStyle/>
          <a:p>
            <a:r>
              <a:rPr lang="tr-TR" dirty="0"/>
              <a:t>*          ==&gt; tüm </a:t>
            </a:r>
            <a:r>
              <a:rPr lang="tr-TR" dirty="0" err="1"/>
              <a:t>tagleri</a:t>
            </a:r>
            <a:r>
              <a:rPr lang="tr-TR" dirty="0"/>
              <a:t> kapsar. (varsayılan genel özellikleri sıfırlamak için kullanılabilir.)</a:t>
            </a:r>
          </a:p>
          <a:p>
            <a:r>
              <a:rPr lang="tr-TR" dirty="0" err="1"/>
              <a:t>div,p</a:t>
            </a:r>
            <a:r>
              <a:rPr lang="tr-TR" dirty="0"/>
              <a:t>{}  ==&gt; hem div hem de p </a:t>
            </a:r>
            <a:r>
              <a:rPr lang="tr-TR" dirty="0" err="1"/>
              <a:t>taglerini</a:t>
            </a:r>
            <a:r>
              <a:rPr lang="tr-TR" dirty="0"/>
              <a:t> kapsar. </a:t>
            </a:r>
          </a:p>
          <a:p>
            <a:r>
              <a:rPr lang="tr-TR" dirty="0"/>
              <a:t>div p{}  ==&gt; </a:t>
            </a:r>
            <a:r>
              <a:rPr lang="tr-TR" dirty="0" err="1"/>
              <a:t>div'ler</a:t>
            </a:r>
            <a:r>
              <a:rPr lang="tr-TR" dirty="0"/>
              <a:t> altında bulunan bütün p'leri kapsayan </a:t>
            </a:r>
            <a:r>
              <a:rPr lang="tr-TR" dirty="0" err="1"/>
              <a:t>selector</a:t>
            </a:r>
            <a:r>
              <a:rPr lang="tr-TR" dirty="0"/>
              <a:t>.</a:t>
            </a:r>
          </a:p>
          <a:p>
            <a:r>
              <a:rPr lang="tr-TR" dirty="0"/>
              <a:t>div&gt;p{} ==&gt; sadece </a:t>
            </a:r>
            <a:r>
              <a:rPr lang="tr-TR" dirty="0" err="1"/>
              <a:t>div'in</a:t>
            </a:r>
            <a:r>
              <a:rPr lang="tr-TR" dirty="0"/>
              <a:t> altında olan p'leri kapsar (</a:t>
            </a:r>
            <a:r>
              <a:rPr lang="tr-TR" dirty="0" err="1"/>
              <a:t>div'in</a:t>
            </a:r>
            <a:r>
              <a:rPr lang="tr-TR" dirty="0"/>
              <a:t> altında başka bir </a:t>
            </a:r>
            <a:r>
              <a:rPr lang="tr-TR" dirty="0" err="1"/>
              <a:t>tag</a:t>
            </a:r>
            <a:r>
              <a:rPr lang="tr-TR" dirty="0"/>
              <a:t> içerisinde p </a:t>
            </a:r>
            <a:r>
              <a:rPr lang="tr-TR" dirty="0" err="1"/>
              <a:t>tagi</a:t>
            </a:r>
            <a:r>
              <a:rPr lang="tr-TR" dirty="0"/>
              <a:t> olanları kapsamaz.)</a:t>
            </a:r>
          </a:p>
          <a:p>
            <a:r>
              <a:rPr lang="tr-TR" dirty="0" err="1"/>
              <a:t>div+p</a:t>
            </a:r>
            <a:r>
              <a:rPr lang="tr-TR" dirty="0"/>
              <a:t>{} ==&gt; </a:t>
            </a:r>
            <a:r>
              <a:rPr lang="tr-TR" dirty="0" err="1"/>
              <a:t>div'e</a:t>
            </a:r>
            <a:r>
              <a:rPr lang="tr-TR" dirty="0"/>
              <a:t> kardeş olan ilk p </a:t>
            </a:r>
            <a:r>
              <a:rPr lang="tr-TR" dirty="0" err="1"/>
              <a:t>tagini</a:t>
            </a:r>
            <a:r>
              <a:rPr lang="tr-TR" dirty="0"/>
              <a:t> kapsar.</a:t>
            </a:r>
          </a:p>
          <a:p>
            <a:r>
              <a:rPr lang="tr-TR" dirty="0" err="1"/>
              <a:t>div~p</a:t>
            </a:r>
            <a:r>
              <a:rPr lang="tr-TR" dirty="0"/>
              <a:t>{} ==&gt; </a:t>
            </a:r>
            <a:r>
              <a:rPr lang="tr-TR" dirty="0" err="1"/>
              <a:t>div'e</a:t>
            </a:r>
            <a:r>
              <a:rPr lang="tr-TR" dirty="0"/>
              <a:t> kardeş olan tüm p </a:t>
            </a:r>
            <a:r>
              <a:rPr lang="tr-TR" dirty="0" err="1"/>
              <a:t>taglerini</a:t>
            </a:r>
            <a:r>
              <a:rPr lang="tr-TR" dirty="0"/>
              <a:t> kapsar.</a:t>
            </a:r>
          </a:p>
        </p:txBody>
      </p:sp>
    </p:spTree>
    <p:extLst>
      <p:ext uri="{BB962C8B-B14F-4D97-AF65-F5344CB8AC3E}">
        <p14:creationId xmlns:p14="http://schemas.microsoft.com/office/powerpoint/2010/main" val="4069599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8FA6CA-F728-7D6F-04B1-6C2BD61C6585}"/>
              </a:ext>
            </a:extLst>
          </p:cNvPr>
          <p:cNvSpPr>
            <a:spLocks noGrp="1"/>
          </p:cNvSpPr>
          <p:nvPr>
            <p:ph type="title"/>
          </p:nvPr>
        </p:nvSpPr>
        <p:spPr>
          <a:xfrm>
            <a:off x="2231136" y="864940"/>
            <a:ext cx="7729728" cy="1188720"/>
          </a:xfrm>
        </p:spPr>
        <p:txBody>
          <a:bodyPr/>
          <a:lstStyle/>
          <a:p>
            <a:r>
              <a:rPr lang="tr-TR" dirty="0"/>
              <a:t>Box </a:t>
            </a:r>
            <a:r>
              <a:rPr lang="tr-TR" dirty="0" err="1"/>
              <a:t>sızıng</a:t>
            </a:r>
            <a:br>
              <a:rPr lang="tr-TR" dirty="0"/>
            </a:br>
            <a:r>
              <a:rPr lang="tr-TR" dirty="0" err="1"/>
              <a:t>content-box</a:t>
            </a:r>
            <a:r>
              <a:rPr lang="tr-TR" dirty="0"/>
              <a:t> </a:t>
            </a:r>
            <a:r>
              <a:rPr lang="tr-TR" dirty="0" err="1"/>
              <a:t>border-box</a:t>
            </a:r>
            <a:r>
              <a:rPr lang="tr-TR" dirty="0"/>
              <a:t> farkı</a:t>
            </a:r>
          </a:p>
        </p:txBody>
      </p:sp>
      <p:sp>
        <p:nvSpPr>
          <p:cNvPr id="3" name="İçerik Yer Tutucusu 2">
            <a:extLst>
              <a:ext uri="{FF2B5EF4-FFF2-40B4-BE49-F238E27FC236}">
                <a16:creationId xmlns:a16="http://schemas.microsoft.com/office/drawing/2014/main" id="{F5FEB280-087B-E22E-99B1-0A40828F6CC9}"/>
              </a:ext>
            </a:extLst>
          </p:cNvPr>
          <p:cNvSpPr>
            <a:spLocks noGrp="1"/>
          </p:cNvSpPr>
          <p:nvPr>
            <p:ph idx="1"/>
          </p:nvPr>
        </p:nvSpPr>
        <p:spPr>
          <a:xfrm>
            <a:off x="2231136" y="2485505"/>
            <a:ext cx="7729728" cy="3715789"/>
          </a:xfrm>
        </p:spPr>
        <p:txBody>
          <a:bodyPr/>
          <a:lstStyle/>
          <a:p>
            <a:r>
              <a:rPr lang="tr-TR" b="1" dirty="0"/>
              <a:t>Content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edilmez. CSS </a:t>
            </a:r>
            <a:r>
              <a:rPr lang="tr-TR" dirty="0" err="1"/>
              <a:t>default</a:t>
            </a:r>
            <a:r>
              <a:rPr lang="tr-TR" dirty="0"/>
              <a:t> olarak </a:t>
            </a:r>
            <a:r>
              <a:rPr lang="tr-TR" dirty="0" err="1"/>
              <a:t>content-box’ı</a:t>
            </a:r>
            <a:r>
              <a:rPr lang="tr-TR" dirty="0"/>
              <a:t> kabul eder.</a:t>
            </a:r>
          </a:p>
          <a:p>
            <a:r>
              <a:rPr lang="tr-TR" b="1" dirty="0" err="1"/>
              <a:t>Border</a:t>
            </a:r>
            <a:r>
              <a:rPr lang="tr-TR" b="1" dirty="0"/>
              <a: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edilir.</a:t>
            </a:r>
          </a:p>
          <a:p>
            <a:pPr marL="0" indent="0">
              <a:buNone/>
            </a:pPr>
            <a:r>
              <a:rPr lang="tr-TR" dirty="0"/>
              <a:t>                                             </a:t>
            </a:r>
          </a:p>
          <a:p>
            <a:endParaRPr lang="tr-TR" dirty="0"/>
          </a:p>
        </p:txBody>
      </p:sp>
    </p:spTree>
    <p:extLst>
      <p:ext uri="{BB962C8B-B14F-4D97-AF65-F5344CB8AC3E}">
        <p14:creationId xmlns:p14="http://schemas.microsoft.com/office/powerpoint/2010/main" val="33227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C3C-24A1-4223-BFDB-6EBD569D6538}"/>
              </a:ext>
            </a:extLst>
          </p:cNvPr>
          <p:cNvSpPr>
            <a:spLocks noGrp="1"/>
          </p:cNvSpPr>
          <p:nvPr>
            <p:ph type="title"/>
          </p:nvPr>
        </p:nvSpPr>
        <p:spPr/>
        <p:txBody>
          <a:bodyPr/>
          <a:lstStyle/>
          <a:p>
            <a:r>
              <a:rPr lang="tr-TR" dirty="0"/>
              <a:t>URL yapısı</a:t>
            </a:r>
          </a:p>
        </p:txBody>
      </p:sp>
      <p:sp>
        <p:nvSpPr>
          <p:cNvPr id="3" name="Content Placeholder 2">
            <a:extLst>
              <a:ext uri="{FF2B5EF4-FFF2-40B4-BE49-F238E27FC236}">
                <a16:creationId xmlns:a16="http://schemas.microsoft.com/office/drawing/2014/main" id="{DC7636BC-D391-41CA-9CC1-58017DC4BC19}"/>
              </a:ext>
            </a:extLst>
          </p:cNvPr>
          <p:cNvSpPr>
            <a:spLocks noGrp="1"/>
          </p:cNvSpPr>
          <p:nvPr>
            <p:ph idx="1"/>
          </p:nvPr>
        </p:nvSpPr>
        <p:spPr/>
        <p:txBody>
          <a:bodyPr>
            <a:normAutofit/>
          </a:bodyPr>
          <a:lstStyle/>
          <a:p>
            <a:pPr marL="0" indent="0">
              <a:buNone/>
            </a:pPr>
            <a:r>
              <a:rPr lang="tr-TR" dirty="0" err="1"/>
              <a:t>Url</a:t>
            </a:r>
            <a:r>
              <a:rPr lang="tr-TR" dirty="0"/>
              <a:t> yapısında birden fazla şeyin belirtildiğini görebiliriz.</a:t>
            </a:r>
          </a:p>
          <a:p>
            <a:pPr marL="0" indent="0">
              <a:buNone/>
            </a:pPr>
            <a:r>
              <a:rPr lang="tr-TR" dirty="0"/>
              <a:t>Örnek olarak </a:t>
            </a:r>
            <a:r>
              <a:rPr lang="tr-TR" dirty="0">
                <a:hlinkClick r:id="rId2"/>
              </a:rPr>
              <a:t>https://www.turkcell.com.tr</a:t>
            </a:r>
            <a:r>
              <a:rPr lang="tr-TR" dirty="0"/>
              <a:t> incelendiğinde:</a:t>
            </a:r>
          </a:p>
          <a:p>
            <a:r>
              <a:rPr lang="tr-TR" dirty="0" err="1"/>
              <a:t>Https</a:t>
            </a:r>
            <a:r>
              <a:rPr lang="tr-TR" dirty="0"/>
              <a:t> protokolü,</a:t>
            </a:r>
          </a:p>
          <a:p>
            <a:r>
              <a:rPr lang="tr-TR" dirty="0">
                <a:hlinkClick r:id="rId3"/>
              </a:rPr>
              <a:t>www.turkcell.com.tr</a:t>
            </a:r>
            <a:r>
              <a:rPr lang="tr-TR" dirty="0"/>
              <a:t> alan adı ve uzantısını</a:t>
            </a:r>
          </a:p>
          <a:p>
            <a:pPr marL="0" indent="0">
              <a:buNone/>
            </a:pPr>
            <a:r>
              <a:rPr lang="tr-TR" dirty="0"/>
              <a:t>Not: Herhangi bir internet sitesine ulaşırken www kısaltması kullanılması günümüzde zorunlu değildir.</a:t>
            </a:r>
          </a:p>
        </p:txBody>
      </p:sp>
    </p:spTree>
    <p:extLst>
      <p:ext uri="{BB962C8B-B14F-4D97-AF65-F5344CB8AC3E}">
        <p14:creationId xmlns:p14="http://schemas.microsoft.com/office/powerpoint/2010/main" val="62700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a:t>Content-</a:t>
            </a:r>
            <a:r>
              <a:rPr lang="tr-TR" dirty="0" err="1"/>
              <a:t>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a:t>
            </a:r>
          </a:p>
          <a:p>
            <a:pPr marL="0" indent="0">
              <a:buNone/>
            </a:pPr>
            <a:r>
              <a:rPr lang="tr-TR" dirty="0"/>
              <a:t>	10+20+200+20+10 = 260 pikseldir.</a:t>
            </a:r>
          </a:p>
        </p:txBody>
      </p:sp>
      <p:pic>
        <p:nvPicPr>
          <p:cNvPr id="7" name="Resim 6">
            <a:extLst>
              <a:ext uri="{FF2B5EF4-FFF2-40B4-BE49-F238E27FC236}">
                <a16:creationId xmlns:a16="http://schemas.microsoft.com/office/drawing/2014/main" id="{15FDB78C-BE39-CF1F-CDAD-FC1C8FD8FDC0}"/>
              </a:ext>
            </a:extLst>
          </p:cNvPr>
          <p:cNvPicPr>
            <a:picLocks noChangeAspect="1"/>
          </p:cNvPicPr>
          <p:nvPr/>
        </p:nvPicPr>
        <p:blipFill>
          <a:blip r:embed="rId2"/>
          <a:stretch>
            <a:fillRect/>
          </a:stretch>
        </p:blipFill>
        <p:spPr>
          <a:xfrm>
            <a:off x="4667250" y="2476500"/>
            <a:ext cx="2857500" cy="1905000"/>
          </a:xfrm>
          <a:prstGeom prst="rect">
            <a:avLst/>
          </a:prstGeom>
        </p:spPr>
      </p:pic>
    </p:spTree>
    <p:extLst>
      <p:ext uri="{BB962C8B-B14F-4D97-AF65-F5344CB8AC3E}">
        <p14:creationId xmlns:p14="http://schemas.microsoft.com/office/powerpoint/2010/main" val="221089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CEFEADF-CD0D-215E-E043-B3EA5CAD4454}"/>
              </a:ext>
            </a:extLst>
          </p:cNvPr>
          <p:cNvPicPr>
            <a:picLocks noChangeAspect="1"/>
          </p:cNvPicPr>
          <p:nvPr/>
        </p:nvPicPr>
        <p:blipFill>
          <a:blip r:embed="rId2"/>
          <a:stretch>
            <a:fillRect/>
          </a:stretch>
        </p:blipFill>
        <p:spPr>
          <a:xfrm>
            <a:off x="4667250" y="2476500"/>
            <a:ext cx="2857500" cy="1905000"/>
          </a:xfrm>
          <a:prstGeom prst="rect">
            <a:avLst/>
          </a:prstGeom>
        </p:spPr>
      </p:pic>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err="1"/>
              <a:t>border-box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 200 piksel olacaktır. Kutu içeriğinin genişliği ise:</a:t>
            </a:r>
          </a:p>
          <a:p>
            <a:pPr marL="0" indent="0">
              <a:buNone/>
            </a:pPr>
            <a:r>
              <a:rPr lang="tr-TR" dirty="0"/>
              <a:t>	200-10-20-20-10 = 140 piksel olacaktır.</a:t>
            </a:r>
          </a:p>
        </p:txBody>
      </p:sp>
    </p:spTree>
    <p:extLst>
      <p:ext uri="{BB962C8B-B14F-4D97-AF65-F5344CB8AC3E}">
        <p14:creationId xmlns:p14="http://schemas.microsoft.com/office/powerpoint/2010/main" val="231096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D58E3-1C58-8AAE-F1EB-9F132CA8E71A}"/>
              </a:ext>
            </a:extLst>
          </p:cNvPr>
          <p:cNvSpPr>
            <a:spLocks noGrp="1"/>
          </p:cNvSpPr>
          <p:nvPr>
            <p:ph type="title"/>
          </p:nvPr>
        </p:nvSpPr>
        <p:spPr/>
        <p:txBody>
          <a:bodyPr/>
          <a:lstStyle/>
          <a:p>
            <a:r>
              <a:rPr lang="tr-TR" dirty="0"/>
              <a:t>odev5</a:t>
            </a:r>
          </a:p>
        </p:txBody>
      </p:sp>
      <p:pic>
        <p:nvPicPr>
          <p:cNvPr id="5" name="Resim 4">
            <a:extLst>
              <a:ext uri="{FF2B5EF4-FFF2-40B4-BE49-F238E27FC236}">
                <a16:creationId xmlns:a16="http://schemas.microsoft.com/office/drawing/2014/main" id="{43F754FD-8BF0-D605-592F-FD7DA999094F}"/>
              </a:ext>
            </a:extLst>
          </p:cNvPr>
          <p:cNvPicPr>
            <a:picLocks noChangeAspect="1"/>
          </p:cNvPicPr>
          <p:nvPr/>
        </p:nvPicPr>
        <p:blipFill>
          <a:blip r:embed="rId2"/>
          <a:stretch>
            <a:fillRect/>
          </a:stretch>
        </p:blipFill>
        <p:spPr>
          <a:xfrm>
            <a:off x="3543300" y="2417385"/>
            <a:ext cx="5105400" cy="3543300"/>
          </a:xfrm>
          <a:prstGeom prst="rect">
            <a:avLst/>
          </a:prstGeom>
        </p:spPr>
      </p:pic>
    </p:spTree>
    <p:extLst>
      <p:ext uri="{BB962C8B-B14F-4D97-AF65-F5344CB8AC3E}">
        <p14:creationId xmlns:p14="http://schemas.microsoft.com/office/powerpoint/2010/main" val="2174430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BA8DF-36D6-C954-12BE-5283C77435F8}"/>
              </a:ext>
            </a:extLst>
          </p:cNvPr>
          <p:cNvSpPr>
            <a:spLocks noGrp="1"/>
          </p:cNvSpPr>
          <p:nvPr>
            <p:ph type="title"/>
          </p:nvPr>
        </p:nvSpPr>
        <p:spPr/>
        <p:txBody>
          <a:bodyPr/>
          <a:lstStyle/>
          <a:p>
            <a:r>
              <a:rPr lang="tr-TR" dirty="0"/>
              <a:t>tur1</a:t>
            </a:r>
          </a:p>
        </p:txBody>
      </p:sp>
      <p:pic>
        <p:nvPicPr>
          <p:cNvPr id="5" name="Resim 4">
            <a:extLst>
              <a:ext uri="{FF2B5EF4-FFF2-40B4-BE49-F238E27FC236}">
                <a16:creationId xmlns:a16="http://schemas.microsoft.com/office/drawing/2014/main" id="{455D8870-F251-D937-77EC-21285A34AC5D}"/>
              </a:ext>
            </a:extLst>
          </p:cNvPr>
          <p:cNvPicPr>
            <a:picLocks noChangeAspect="1"/>
          </p:cNvPicPr>
          <p:nvPr/>
        </p:nvPicPr>
        <p:blipFill>
          <a:blip r:embed="rId2"/>
          <a:stretch>
            <a:fillRect/>
          </a:stretch>
        </p:blipFill>
        <p:spPr>
          <a:xfrm>
            <a:off x="2519362" y="2588133"/>
            <a:ext cx="7153275" cy="3305175"/>
          </a:xfrm>
          <a:prstGeom prst="rect">
            <a:avLst/>
          </a:prstGeom>
        </p:spPr>
      </p:pic>
    </p:spTree>
    <p:extLst>
      <p:ext uri="{BB962C8B-B14F-4D97-AF65-F5344CB8AC3E}">
        <p14:creationId xmlns:p14="http://schemas.microsoft.com/office/powerpoint/2010/main" val="1651497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E5F24-FBB4-6581-57A1-A9518876CDAF}"/>
              </a:ext>
            </a:extLst>
          </p:cNvPr>
          <p:cNvSpPr>
            <a:spLocks noGrp="1"/>
          </p:cNvSpPr>
          <p:nvPr>
            <p:ph type="title"/>
          </p:nvPr>
        </p:nvSpPr>
        <p:spPr/>
        <p:txBody>
          <a:bodyPr/>
          <a:lstStyle/>
          <a:p>
            <a:r>
              <a:rPr lang="tr-TR" dirty="0"/>
              <a:t>tur2</a:t>
            </a:r>
          </a:p>
        </p:txBody>
      </p:sp>
      <p:pic>
        <p:nvPicPr>
          <p:cNvPr id="7" name="Resim 6">
            <a:extLst>
              <a:ext uri="{FF2B5EF4-FFF2-40B4-BE49-F238E27FC236}">
                <a16:creationId xmlns:a16="http://schemas.microsoft.com/office/drawing/2014/main" id="{834CFBC5-24E8-C3B5-A8F2-0B34EA565F05}"/>
              </a:ext>
            </a:extLst>
          </p:cNvPr>
          <p:cNvPicPr>
            <a:picLocks noChangeAspect="1"/>
          </p:cNvPicPr>
          <p:nvPr/>
        </p:nvPicPr>
        <p:blipFill>
          <a:blip r:embed="rId2"/>
          <a:stretch>
            <a:fillRect/>
          </a:stretch>
        </p:blipFill>
        <p:spPr>
          <a:xfrm>
            <a:off x="900112" y="2378583"/>
            <a:ext cx="10391775" cy="3514725"/>
          </a:xfrm>
          <a:prstGeom prst="rect">
            <a:avLst/>
          </a:prstGeom>
        </p:spPr>
      </p:pic>
    </p:spTree>
    <p:extLst>
      <p:ext uri="{BB962C8B-B14F-4D97-AF65-F5344CB8AC3E}">
        <p14:creationId xmlns:p14="http://schemas.microsoft.com/office/powerpoint/2010/main" val="300873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037425-4820-9A23-BE02-E2C063940448}"/>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1A5948F4-6F29-6D44-1C70-EF84461A3D8B}"/>
              </a:ext>
            </a:extLst>
          </p:cNvPr>
          <p:cNvSpPr>
            <a:spLocks noGrp="1"/>
          </p:cNvSpPr>
          <p:nvPr>
            <p:ph idx="1"/>
          </p:nvPr>
        </p:nvSpPr>
        <p:spPr/>
        <p:txBody>
          <a:bodyPr>
            <a:normAutofit/>
          </a:bodyPr>
          <a:lstStyle/>
          <a:p>
            <a:pPr marL="0" indent="0">
              <a:buNone/>
            </a:pPr>
            <a:r>
              <a:rPr lang="tr-TR" dirty="0"/>
              <a:t>Öncelikle </a:t>
            </a:r>
            <a:r>
              <a:rPr lang="tr-TR" dirty="0" err="1"/>
              <a:t>integrity</a:t>
            </a:r>
            <a:r>
              <a:rPr lang="tr-TR" dirty="0"/>
              <a:t> ve </a:t>
            </a:r>
            <a:r>
              <a:rPr lang="tr-TR" dirty="0" err="1"/>
              <a:t>crossorigin’in</a:t>
            </a:r>
            <a:r>
              <a:rPr lang="tr-TR" dirty="0"/>
              <a:t> tanımlarını yapabilmemiz için </a:t>
            </a:r>
            <a:r>
              <a:rPr lang="tr-TR" dirty="0" err="1"/>
              <a:t>CDN’in</a:t>
            </a:r>
            <a:r>
              <a:rPr lang="tr-TR" dirty="0"/>
              <a:t> ne olduğunu bilmeliyiz.</a:t>
            </a:r>
          </a:p>
          <a:p>
            <a:pPr marL="0" indent="0">
              <a:buNone/>
            </a:pPr>
            <a:r>
              <a:rPr lang="tr-TR" dirty="0"/>
              <a:t>Content Delivery Network (CDN), internet sayfası içeriğini düşük işlem süresi ile hızlı bir şekilde kullanıcılara ulaştırmak için fiziksel olarak kullanıcının en yakın olduğu sunucudan verileri çekmesine yarayan bir sunucu ağı sistemidir.</a:t>
            </a:r>
          </a:p>
          <a:p>
            <a:pPr marL="0" indent="0">
              <a:buNone/>
            </a:pPr>
            <a:endParaRPr lang="tr-TR" dirty="0"/>
          </a:p>
        </p:txBody>
      </p:sp>
    </p:spTree>
    <p:extLst>
      <p:ext uri="{BB962C8B-B14F-4D97-AF65-F5344CB8AC3E}">
        <p14:creationId xmlns:p14="http://schemas.microsoft.com/office/powerpoint/2010/main" val="353442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468F58-2AF5-837C-C6E8-DADB53DB07DE}"/>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CCDEFBED-4B51-F1FB-FE62-1E87CC8E682E}"/>
              </a:ext>
            </a:extLst>
          </p:cNvPr>
          <p:cNvSpPr>
            <a:spLocks noGrp="1"/>
          </p:cNvSpPr>
          <p:nvPr>
            <p:ph idx="1"/>
          </p:nvPr>
        </p:nvSpPr>
        <p:spPr/>
        <p:txBody>
          <a:bodyPr/>
          <a:lstStyle/>
          <a:p>
            <a:endParaRPr lang="tr-TR" dirty="0"/>
          </a:p>
          <a:p>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açıklarını engellemiş olurlar.</a:t>
            </a:r>
          </a:p>
          <a:p>
            <a:r>
              <a:rPr lang="tr-TR" dirty="0"/>
              <a:t>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p:txBody>
      </p:sp>
    </p:spTree>
    <p:extLst>
      <p:ext uri="{BB962C8B-B14F-4D97-AF65-F5344CB8AC3E}">
        <p14:creationId xmlns:p14="http://schemas.microsoft.com/office/powerpoint/2010/main" val="256009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E28213-5CF6-1A4A-6DC9-710D4EC1FF0E}"/>
              </a:ext>
            </a:extLst>
          </p:cNvPr>
          <p:cNvSpPr>
            <a:spLocks noGrp="1"/>
          </p:cNvSpPr>
          <p:nvPr>
            <p:ph type="title"/>
          </p:nvPr>
        </p:nvSpPr>
        <p:spPr/>
        <p:txBody>
          <a:bodyPr/>
          <a:lstStyle/>
          <a:p>
            <a:r>
              <a:rPr lang="tr-TR" dirty="0" err="1"/>
              <a:t>To</a:t>
            </a:r>
            <a:r>
              <a:rPr lang="tr-TR" dirty="0"/>
              <a:t> do </a:t>
            </a:r>
            <a:r>
              <a:rPr lang="tr-TR" dirty="0" err="1"/>
              <a:t>lıst</a:t>
            </a:r>
            <a:endParaRPr lang="tr-TR" dirty="0"/>
          </a:p>
        </p:txBody>
      </p:sp>
      <p:pic>
        <p:nvPicPr>
          <p:cNvPr id="7" name="Resim 6">
            <a:extLst>
              <a:ext uri="{FF2B5EF4-FFF2-40B4-BE49-F238E27FC236}">
                <a16:creationId xmlns:a16="http://schemas.microsoft.com/office/drawing/2014/main" id="{6173147C-FB51-DBB6-3710-556B316F5231}"/>
              </a:ext>
            </a:extLst>
          </p:cNvPr>
          <p:cNvPicPr>
            <a:picLocks noChangeAspect="1"/>
          </p:cNvPicPr>
          <p:nvPr/>
        </p:nvPicPr>
        <p:blipFill>
          <a:blip r:embed="rId2"/>
          <a:stretch>
            <a:fillRect/>
          </a:stretch>
        </p:blipFill>
        <p:spPr>
          <a:xfrm>
            <a:off x="2362200" y="2563373"/>
            <a:ext cx="7467600" cy="3686175"/>
          </a:xfrm>
          <a:prstGeom prst="rect">
            <a:avLst/>
          </a:prstGeom>
        </p:spPr>
      </p:pic>
    </p:spTree>
    <p:extLst>
      <p:ext uri="{BB962C8B-B14F-4D97-AF65-F5344CB8AC3E}">
        <p14:creationId xmlns:p14="http://schemas.microsoft.com/office/powerpoint/2010/main" val="3501867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745637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83494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D92-3DCB-4FDD-B225-50E4EF885AE2}"/>
              </a:ext>
            </a:extLst>
          </p:cNvPr>
          <p:cNvSpPr>
            <a:spLocks noGrp="1"/>
          </p:cNvSpPr>
          <p:nvPr>
            <p:ph type="title"/>
          </p:nvPr>
        </p:nvSpPr>
        <p:spPr/>
        <p:txBody>
          <a:bodyPr/>
          <a:lstStyle/>
          <a:p>
            <a:r>
              <a:rPr lang="tr-TR" dirty="0"/>
              <a:t>URI nedir ?</a:t>
            </a:r>
            <a:br>
              <a:rPr lang="tr-TR" dirty="0"/>
            </a:br>
            <a:r>
              <a:rPr lang="tr-TR" dirty="0"/>
              <a:t>Ve </a:t>
            </a:r>
            <a:r>
              <a:rPr lang="tr-TR" dirty="0" err="1"/>
              <a:t>urı</a:t>
            </a:r>
            <a:r>
              <a:rPr lang="tr-TR" dirty="0"/>
              <a:t> yapısı</a:t>
            </a:r>
          </a:p>
        </p:txBody>
      </p:sp>
      <p:sp>
        <p:nvSpPr>
          <p:cNvPr id="3" name="Content Placeholder 2">
            <a:extLst>
              <a:ext uri="{FF2B5EF4-FFF2-40B4-BE49-F238E27FC236}">
                <a16:creationId xmlns:a16="http://schemas.microsoft.com/office/drawing/2014/main" id="{F135419F-B421-4E80-94E8-57A4ECD702DC}"/>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Identifier</a:t>
            </a:r>
            <a:r>
              <a:rPr lang="tr-TR" dirty="0"/>
              <a:t> olan, internet sitelerinin içerisindeki kaynağa ulaşmak için yazılan metindir. </a:t>
            </a:r>
          </a:p>
          <a:p>
            <a:pPr marL="0" indent="0">
              <a:buNone/>
            </a:pPr>
            <a:r>
              <a:rPr lang="tr-TR" dirty="0"/>
              <a:t>Örnek olarak </a:t>
            </a:r>
            <a:r>
              <a:rPr lang="tr-TR" dirty="0">
                <a:hlinkClick r:id="rId2"/>
              </a:rPr>
              <a:t>https://www.turkcell.com.tr/paket-ve-tarifeler?place=menu</a:t>
            </a:r>
            <a:r>
              <a:rPr lang="tr-TR" dirty="0"/>
              <a:t> </a:t>
            </a:r>
            <a:r>
              <a:rPr lang="tr-TR" dirty="0" err="1"/>
              <a:t>URI’sini</a:t>
            </a:r>
            <a:r>
              <a:rPr lang="tr-TR" dirty="0"/>
              <a:t> incelediğimizde:</a:t>
            </a:r>
          </a:p>
          <a:p>
            <a:r>
              <a:rPr lang="tr-TR" dirty="0" err="1"/>
              <a:t>Https</a:t>
            </a:r>
            <a:r>
              <a:rPr lang="tr-TR" dirty="0"/>
              <a:t> protokolü,</a:t>
            </a:r>
          </a:p>
          <a:p>
            <a:r>
              <a:rPr lang="tr-TR" dirty="0">
                <a:hlinkClick r:id="rId3"/>
              </a:rPr>
              <a:t>www.turkcell.com.tr</a:t>
            </a:r>
            <a:r>
              <a:rPr lang="tr-TR" dirty="0"/>
              <a:t> alan adı ve uzantısını</a:t>
            </a:r>
          </a:p>
          <a:p>
            <a:r>
              <a:rPr lang="tr-TR" dirty="0"/>
              <a:t>paket-ve-tarifeler kaynağın konumunu,</a:t>
            </a:r>
          </a:p>
          <a:p>
            <a:r>
              <a:rPr lang="tr-TR" dirty="0" err="1"/>
              <a:t>Place</a:t>
            </a:r>
            <a:r>
              <a:rPr lang="tr-TR" dirty="0"/>
              <a:t>=</a:t>
            </a:r>
            <a:r>
              <a:rPr lang="tr-TR" dirty="0" err="1"/>
              <a:t>menu</a:t>
            </a:r>
            <a:r>
              <a:rPr lang="tr-TR" dirty="0"/>
              <a:t> parametreleri ifade etmektedir.</a:t>
            </a:r>
          </a:p>
          <a:p>
            <a:endParaRPr lang="tr-TR" dirty="0"/>
          </a:p>
          <a:p>
            <a:endParaRPr lang="tr-TR" dirty="0"/>
          </a:p>
        </p:txBody>
      </p:sp>
    </p:spTree>
    <p:extLst>
      <p:ext uri="{BB962C8B-B14F-4D97-AF65-F5344CB8AC3E}">
        <p14:creationId xmlns:p14="http://schemas.microsoft.com/office/powerpoint/2010/main" val="2279798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6BF427-7266-903D-3C84-91D54D87D6A1}"/>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61243689-A50B-BAC3-5FD6-C16E002E6649}"/>
              </a:ext>
            </a:extLst>
          </p:cNvPr>
          <p:cNvSpPr>
            <a:spLocks noGrp="1"/>
          </p:cNvSpPr>
          <p:nvPr>
            <p:ph idx="1"/>
          </p:nvPr>
        </p:nvSpPr>
        <p:spPr/>
        <p:txBody>
          <a:bodyPr/>
          <a:lstStyle/>
          <a:p>
            <a:pPr marL="0" indent="0">
              <a:buNone/>
            </a:pPr>
            <a:r>
              <a:rPr lang="tr-TR" dirty="0" err="1"/>
              <a:t>list-unstayled</a:t>
            </a:r>
            <a:r>
              <a:rPr lang="tr-TR" dirty="0"/>
              <a:t> kelimesi ile kullanılır.  </a:t>
            </a:r>
            <a:r>
              <a:rPr lang="tr-TR" dirty="0" err="1"/>
              <a:t>Unordered</a:t>
            </a:r>
            <a:r>
              <a:rPr lang="tr-TR" dirty="0"/>
              <a:t> veya </a:t>
            </a:r>
            <a:r>
              <a:rPr lang="tr-TR" dirty="0" err="1"/>
              <a:t>ordered</a:t>
            </a:r>
            <a:r>
              <a:rPr lang="tr-TR" dirty="0"/>
              <a:t> listeler için kullanılır. Fazla kod yazmak yerine </a:t>
            </a:r>
            <a:r>
              <a:rPr lang="tr-TR" dirty="0" err="1"/>
              <a:t>class</a:t>
            </a:r>
            <a:r>
              <a:rPr lang="tr-TR" dirty="0"/>
              <a:t> içerisinde </a:t>
            </a:r>
            <a:r>
              <a:rPr lang="tr-TR" dirty="0" err="1"/>
              <a:t>list-unstayled</a:t>
            </a:r>
            <a:r>
              <a:rPr lang="tr-TR" dirty="0"/>
              <a:t> yazıldığında:</a:t>
            </a:r>
          </a:p>
          <a:p>
            <a:r>
              <a:rPr lang="tr-TR" dirty="0" err="1"/>
              <a:t>Padding-left</a:t>
            </a:r>
            <a:r>
              <a:rPr lang="tr-TR" dirty="0"/>
              <a:t>: 0</a:t>
            </a:r>
          </a:p>
          <a:p>
            <a:r>
              <a:rPr lang="tr-TR" dirty="0" err="1"/>
              <a:t>List-style</a:t>
            </a:r>
            <a:r>
              <a:rPr lang="tr-TR" dirty="0"/>
              <a:t>: </a:t>
            </a:r>
            <a:r>
              <a:rPr lang="tr-TR" dirty="0" err="1"/>
              <a:t>none</a:t>
            </a:r>
            <a:endParaRPr lang="tr-TR" dirty="0"/>
          </a:p>
          <a:p>
            <a:r>
              <a:rPr lang="tr-TR" dirty="0" err="1"/>
              <a:t>Margin</a:t>
            </a:r>
            <a:r>
              <a:rPr lang="tr-TR" dirty="0"/>
              <a:t>-top: 0</a:t>
            </a:r>
          </a:p>
          <a:p>
            <a:r>
              <a:rPr lang="tr-TR" dirty="0" err="1"/>
              <a:t>Margin-bottom</a:t>
            </a:r>
            <a:r>
              <a:rPr lang="tr-TR" dirty="0"/>
              <a:t>: 1rem</a:t>
            </a:r>
          </a:p>
          <a:p>
            <a:pPr marL="0" indent="0">
              <a:buNone/>
            </a:pPr>
            <a:r>
              <a:rPr lang="tr-TR" dirty="0"/>
              <a:t>İşlemler yapılmış olur. Yani üstteki maddeler yerine tek kod ile </a:t>
            </a:r>
            <a:r>
              <a:rPr lang="tr-TR" dirty="0" err="1"/>
              <a:t>bootstrap</a:t>
            </a:r>
            <a:r>
              <a:rPr lang="tr-TR" dirty="0"/>
              <a:t> maddelerdeki yazan kodları halletmiş olur.</a:t>
            </a:r>
          </a:p>
        </p:txBody>
      </p:sp>
    </p:spTree>
    <p:extLst>
      <p:ext uri="{BB962C8B-B14F-4D97-AF65-F5344CB8AC3E}">
        <p14:creationId xmlns:p14="http://schemas.microsoft.com/office/powerpoint/2010/main" val="39299487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43F58-826D-5A72-BD75-AF098B49BB62}"/>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F663E716-941C-53C1-1A87-8881CEE478E4}"/>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A290852F-ABD6-A149-9050-2A85E2DA4AA1}"/>
              </a:ext>
            </a:extLst>
          </p:cNvPr>
          <p:cNvPicPr>
            <a:picLocks noChangeAspect="1"/>
          </p:cNvPicPr>
          <p:nvPr/>
        </p:nvPicPr>
        <p:blipFill>
          <a:blip r:embed="rId2"/>
          <a:stretch>
            <a:fillRect/>
          </a:stretch>
        </p:blipFill>
        <p:spPr>
          <a:xfrm>
            <a:off x="2352675" y="2638044"/>
            <a:ext cx="3743325" cy="3000375"/>
          </a:xfrm>
          <a:prstGeom prst="rect">
            <a:avLst/>
          </a:prstGeom>
        </p:spPr>
      </p:pic>
      <p:pic>
        <p:nvPicPr>
          <p:cNvPr id="7" name="Resim 6">
            <a:extLst>
              <a:ext uri="{FF2B5EF4-FFF2-40B4-BE49-F238E27FC236}">
                <a16:creationId xmlns:a16="http://schemas.microsoft.com/office/drawing/2014/main" id="{D5E2585E-4AF4-C6F7-D138-13D315CAD5C2}"/>
              </a:ext>
            </a:extLst>
          </p:cNvPr>
          <p:cNvPicPr>
            <a:picLocks noChangeAspect="1"/>
          </p:cNvPicPr>
          <p:nvPr/>
        </p:nvPicPr>
        <p:blipFill>
          <a:blip r:embed="rId3"/>
          <a:stretch>
            <a:fillRect/>
          </a:stretch>
        </p:blipFill>
        <p:spPr>
          <a:xfrm>
            <a:off x="6866382" y="3347656"/>
            <a:ext cx="2324100" cy="1581150"/>
          </a:xfrm>
          <a:prstGeom prst="rect">
            <a:avLst/>
          </a:prstGeom>
        </p:spPr>
      </p:pic>
    </p:spTree>
    <p:extLst>
      <p:ext uri="{BB962C8B-B14F-4D97-AF65-F5344CB8AC3E}">
        <p14:creationId xmlns:p14="http://schemas.microsoft.com/office/powerpoint/2010/main" val="9112848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BFA9CA-62DC-528B-9A3C-951374F1F996}"/>
              </a:ext>
            </a:extLst>
          </p:cNvPr>
          <p:cNvSpPr>
            <a:spLocks noGrp="1"/>
          </p:cNvSpPr>
          <p:nvPr>
            <p:ph type="title"/>
          </p:nvPr>
        </p:nvSpPr>
        <p:spPr/>
        <p:txBody>
          <a:bodyPr/>
          <a:lstStyle/>
          <a:p>
            <a:r>
              <a:rPr lang="tr-TR" dirty="0"/>
              <a:t>Mb-md-0</a:t>
            </a:r>
          </a:p>
        </p:txBody>
      </p:sp>
      <p:sp>
        <p:nvSpPr>
          <p:cNvPr id="3" name="İçerik Yer Tutucusu 2">
            <a:extLst>
              <a:ext uri="{FF2B5EF4-FFF2-40B4-BE49-F238E27FC236}">
                <a16:creationId xmlns:a16="http://schemas.microsoft.com/office/drawing/2014/main" id="{95C66B07-6250-5033-F398-49D671C3D0E1}"/>
              </a:ext>
            </a:extLst>
          </p:cNvPr>
          <p:cNvSpPr>
            <a:spLocks noGrp="1"/>
          </p:cNvSpPr>
          <p:nvPr>
            <p:ph idx="1"/>
          </p:nvPr>
        </p:nvSpPr>
        <p:spPr/>
        <p:txBody>
          <a:bodyPr>
            <a:normAutofit fontScale="92500"/>
          </a:bodyPr>
          <a:lstStyle/>
          <a:p>
            <a:pPr marL="0" indent="0">
              <a:buNone/>
            </a:pPr>
            <a:r>
              <a:rPr lang="tr-TR" dirty="0"/>
              <a:t>Ekran genişliğinin </a:t>
            </a:r>
            <a:r>
              <a:rPr lang="tr-TR" dirty="0" err="1"/>
              <a:t>medium</a:t>
            </a:r>
            <a:r>
              <a:rPr lang="tr-TR" dirty="0"/>
              <a:t> olduğunda </a:t>
            </a:r>
            <a:r>
              <a:rPr lang="tr-TR" dirty="0" err="1"/>
              <a:t>margin-bottom’un</a:t>
            </a:r>
            <a:r>
              <a:rPr lang="tr-TR" dirty="0"/>
              <a:t> 0 olduğunu ifade etmektedir.</a:t>
            </a:r>
          </a:p>
          <a:p>
            <a:pPr marL="0" indent="0">
              <a:buNone/>
            </a:pPr>
            <a:r>
              <a:rPr lang="tr-TR" dirty="0"/>
              <a:t>Ekran genişliğinin farklı durumlarına göre (</a:t>
            </a:r>
            <a:r>
              <a:rPr lang="tr-TR" dirty="0" err="1"/>
              <a:t>xs</a:t>
            </a:r>
            <a:r>
              <a:rPr lang="tr-TR" dirty="0"/>
              <a:t>, </a:t>
            </a:r>
            <a:r>
              <a:rPr lang="tr-TR" dirty="0" err="1"/>
              <a:t>sm</a:t>
            </a:r>
            <a:r>
              <a:rPr lang="tr-TR" dirty="0"/>
              <a:t>, md, </a:t>
            </a:r>
            <a:r>
              <a:rPr lang="tr-TR" dirty="0" err="1"/>
              <a:t>lg</a:t>
            </a:r>
            <a:r>
              <a:rPr lang="tr-TR" dirty="0"/>
              <a:t>, xl) farklı </a:t>
            </a:r>
            <a:r>
              <a:rPr lang="tr-TR" dirty="0" err="1"/>
              <a:t>margin</a:t>
            </a:r>
            <a:r>
              <a:rPr lang="tr-TR" dirty="0"/>
              <a:t> veya </a:t>
            </a:r>
            <a:r>
              <a:rPr lang="tr-TR" dirty="0" err="1"/>
              <a:t>padding</a:t>
            </a:r>
            <a:r>
              <a:rPr lang="tr-TR" dirty="0"/>
              <a:t> değişkenlerine farklı değerler verilebilir.</a:t>
            </a:r>
          </a:p>
          <a:p>
            <a:r>
              <a:rPr lang="tr-TR" dirty="0" err="1"/>
              <a:t>xs</a:t>
            </a:r>
            <a:r>
              <a:rPr lang="tr-TR" dirty="0"/>
              <a:t> için {özellik}{yan}-{boyut} ve </a:t>
            </a:r>
            <a:r>
              <a:rPr lang="tr-TR" dirty="0" err="1"/>
              <a:t>sm</a:t>
            </a:r>
            <a:r>
              <a:rPr lang="tr-TR" dirty="0"/>
              <a:t>, md, </a:t>
            </a:r>
            <a:r>
              <a:rPr lang="tr-TR" dirty="0" err="1"/>
              <a:t>lg</a:t>
            </a:r>
            <a:r>
              <a:rPr lang="tr-TR" dirty="0"/>
              <a:t> ve xl için {özellik}{yan}-{kesme noktası}-{boyut} şeklinde kullanılır.</a:t>
            </a:r>
          </a:p>
          <a:p>
            <a:r>
              <a:rPr lang="tr-TR" dirty="0"/>
              <a:t>Özellik: </a:t>
            </a:r>
            <a:r>
              <a:rPr lang="tr-TR" dirty="0" err="1"/>
              <a:t>margin</a:t>
            </a:r>
            <a:r>
              <a:rPr lang="tr-TR" dirty="0"/>
              <a:t>(m) veya </a:t>
            </a:r>
            <a:r>
              <a:rPr lang="tr-TR" dirty="0" err="1"/>
              <a:t>padding</a:t>
            </a:r>
            <a:r>
              <a:rPr lang="tr-TR" dirty="0"/>
              <a:t>(p)</a:t>
            </a:r>
          </a:p>
          <a:p>
            <a:r>
              <a:rPr lang="tr-TR" dirty="0"/>
              <a:t>Yan: top(t), </a:t>
            </a:r>
            <a:r>
              <a:rPr lang="tr-TR" dirty="0" err="1"/>
              <a:t>bottom</a:t>
            </a:r>
            <a:r>
              <a:rPr lang="tr-TR" dirty="0"/>
              <a:t>(b), </a:t>
            </a:r>
            <a:r>
              <a:rPr lang="tr-TR" dirty="0" err="1"/>
              <a:t>right</a:t>
            </a:r>
            <a:r>
              <a:rPr lang="tr-TR" dirty="0"/>
              <a:t>(r), </a:t>
            </a:r>
            <a:r>
              <a:rPr lang="tr-TR" dirty="0" err="1"/>
              <a:t>left</a:t>
            </a:r>
            <a:r>
              <a:rPr lang="tr-TR" dirty="0"/>
              <a:t>(l), x(x-ekseni), y(y-ekseni) ve hiçbir şey yazılmazsa 4 kenarından </a:t>
            </a:r>
            <a:r>
              <a:rPr lang="tr-TR" dirty="0" err="1"/>
              <a:t>müdahele</a:t>
            </a:r>
            <a:r>
              <a:rPr lang="tr-TR" dirty="0"/>
              <a:t> </a:t>
            </a:r>
            <a:r>
              <a:rPr lang="tr-TR" dirty="0" err="1"/>
              <a:t>edelir</a:t>
            </a:r>
            <a:r>
              <a:rPr lang="tr-TR" dirty="0"/>
              <a:t>.</a:t>
            </a:r>
          </a:p>
          <a:p>
            <a:r>
              <a:rPr lang="tr-TR" dirty="0"/>
              <a:t>Kesme noktası: </a:t>
            </a:r>
            <a:r>
              <a:rPr lang="tr-TR" dirty="0" err="1"/>
              <a:t>small</a:t>
            </a:r>
            <a:r>
              <a:rPr lang="tr-TR" dirty="0"/>
              <a:t>(</a:t>
            </a:r>
            <a:r>
              <a:rPr lang="tr-TR" dirty="0" err="1"/>
              <a:t>sm</a:t>
            </a:r>
            <a:r>
              <a:rPr lang="tr-TR" dirty="0"/>
              <a:t>), </a:t>
            </a:r>
            <a:r>
              <a:rPr lang="tr-TR" dirty="0" err="1"/>
              <a:t>medium</a:t>
            </a:r>
            <a:r>
              <a:rPr lang="tr-TR" dirty="0"/>
              <a:t>(md), </a:t>
            </a:r>
            <a:r>
              <a:rPr lang="tr-TR" dirty="0" err="1"/>
              <a:t>large</a:t>
            </a:r>
            <a:r>
              <a:rPr lang="tr-TR" dirty="0"/>
              <a:t>(</a:t>
            </a:r>
            <a:r>
              <a:rPr lang="tr-TR" dirty="0" err="1"/>
              <a:t>lg</a:t>
            </a:r>
            <a:r>
              <a:rPr lang="tr-TR" dirty="0"/>
              <a:t>) ve </a:t>
            </a:r>
            <a:r>
              <a:rPr lang="tr-TR" dirty="0" err="1"/>
              <a:t>xlarge</a:t>
            </a:r>
            <a:r>
              <a:rPr lang="tr-TR" dirty="0"/>
              <a:t>(xl)</a:t>
            </a:r>
          </a:p>
          <a:p>
            <a:pPr marL="0" indent="0">
              <a:buNone/>
            </a:pPr>
            <a:endParaRPr lang="tr-TR" dirty="0"/>
          </a:p>
        </p:txBody>
      </p:sp>
    </p:spTree>
    <p:extLst>
      <p:ext uri="{BB962C8B-B14F-4D97-AF65-F5344CB8AC3E}">
        <p14:creationId xmlns:p14="http://schemas.microsoft.com/office/powerpoint/2010/main" val="37126392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E5B9E3-F54E-CBA2-27E1-FBEFA5E5F0F6}"/>
              </a:ext>
            </a:extLst>
          </p:cNvPr>
          <p:cNvSpPr>
            <a:spLocks noGrp="1"/>
          </p:cNvSpPr>
          <p:nvPr>
            <p:ph type="title"/>
          </p:nvPr>
        </p:nvSpPr>
        <p:spPr/>
        <p:txBody>
          <a:bodyPr/>
          <a:lstStyle/>
          <a:p>
            <a:r>
              <a:rPr lang="tr-TR" dirty="0" err="1"/>
              <a:t>Fast</a:t>
            </a:r>
            <a:r>
              <a:rPr lang="tr-TR" dirty="0"/>
              <a:t> </a:t>
            </a:r>
            <a:r>
              <a:rPr lang="tr-TR" dirty="0" err="1"/>
              <a:t>forward</a:t>
            </a:r>
            <a:endParaRPr lang="tr-TR" dirty="0"/>
          </a:p>
        </p:txBody>
      </p:sp>
      <p:sp>
        <p:nvSpPr>
          <p:cNvPr id="3" name="İçerik Yer Tutucusu 2">
            <a:extLst>
              <a:ext uri="{FF2B5EF4-FFF2-40B4-BE49-F238E27FC236}">
                <a16:creationId xmlns:a16="http://schemas.microsoft.com/office/drawing/2014/main" id="{8F2F022B-16CF-6FD2-8099-9C96F8120151}"/>
              </a:ext>
            </a:extLst>
          </p:cNvPr>
          <p:cNvSpPr>
            <a:spLocks noGrp="1"/>
          </p:cNvSpPr>
          <p:nvPr>
            <p:ph idx="1"/>
          </p:nvPr>
        </p:nvSpPr>
        <p:spPr/>
        <p:txBody>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Eğer her iki </a:t>
            </a:r>
            <a:r>
              <a:rPr lang="tr-TR" dirty="0" err="1"/>
              <a:t>branch’ten</a:t>
            </a:r>
            <a:r>
              <a:rPr lang="tr-TR" dirty="0"/>
              <a:t> birisinin en son aynı olan </a:t>
            </a:r>
            <a:r>
              <a:rPr lang="tr-TR" dirty="0" err="1"/>
              <a:t>commit’i</a:t>
            </a:r>
            <a:r>
              <a:rPr lang="tr-TR" dirty="0"/>
              <a:t> (diğer </a:t>
            </a:r>
            <a:r>
              <a:rPr lang="tr-TR" dirty="0" err="1"/>
              <a:t>branch</a:t>
            </a:r>
            <a:r>
              <a:rPr lang="tr-TR" dirty="0"/>
              <a:t> ile aynı olan </a:t>
            </a:r>
            <a:r>
              <a:rPr lang="tr-TR" dirty="0" err="1"/>
              <a:t>commit’i</a:t>
            </a:r>
            <a:r>
              <a:rPr lang="tr-TR" dirty="0"/>
              <a:t>) ile son </a:t>
            </a:r>
            <a:r>
              <a:rPr lang="tr-TR" dirty="0" err="1"/>
              <a:t>commit’i</a:t>
            </a:r>
            <a:r>
              <a:rPr lang="tr-TR" dirty="0"/>
              <a:t> aynı ise sadece diğer </a:t>
            </a:r>
            <a:r>
              <a:rPr lang="tr-TR" dirty="0" err="1"/>
              <a:t>branch’in</a:t>
            </a:r>
            <a:r>
              <a:rPr lang="tr-TR" dirty="0"/>
              <a:t> </a:t>
            </a:r>
            <a:r>
              <a:rPr lang="tr-TR" dirty="0" err="1"/>
              <a:t>commit’leri</a:t>
            </a:r>
            <a:r>
              <a:rPr lang="tr-TR" dirty="0"/>
              <a:t> ortak </a:t>
            </a:r>
            <a:r>
              <a:rPr lang="tr-TR" dirty="0" err="1"/>
              <a:t>commit’e</a:t>
            </a:r>
            <a:r>
              <a:rPr lang="tr-TR" dirty="0"/>
              <a:t> eklenerek </a:t>
            </a:r>
            <a:r>
              <a:rPr lang="tr-TR" dirty="0" err="1"/>
              <a:t>merge</a:t>
            </a:r>
            <a:r>
              <a:rPr lang="tr-TR" dirty="0"/>
              <a:t> işlemi yapılır. Buna </a:t>
            </a:r>
            <a:r>
              <a:rPr lang="tr-TR" dirty="0" err="1"/>
              <a:t>Fast-Forward</a:t>
            </a:r>
            <a:r>
              <a:rPr lang="tr-TR" dirty="0"/>
              <a:t> </a:t>
            </a:r>
            <a:r>
              <a:rPr lang="tr-TR" dirty="0" err="1"/>
              <a:t>Merge</a:t>
            </a:r>
            <a:r>
              <a:rPr lang="tr-TR" dirty="0"/>
              <a:t> denir.</a:t>
            </a:r>
          </a:p>
        </p:txBody>
      </p:sp>
    </p:spTree>
    <p:extLst>
      <p:ext uri="{BB962C8B-B14F-4D97-AF65-F5344CB8AC3E}">
        <p14:creationId xmlns:p14="http://schemas.microsoft.com/office/powerpoint/2010/main" val="28718021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EF2D0F-9698-1B7F-DD1B-12900AC8FA54}"/>
              </a:ext>
            </a:extLst>
          </p:cNvPr>
          <p:cNvSpPr>
            <a:spLocks noGrp="1"/>
          </p:cNvSpPr>
          <p:nvPr>
            <p:ph type="title"/>
          </p:nvPr>
        </p:nvSpPr>
        <p:spPr/>
        <p:txBody>
          <a:bodyPr/>
          <a:lstStyle/>
          <a:p>
            <a:r>
              <a:rPr lang="tr-TR" dirty="0" err="1"/>
              <a:t>rebase</a:t>
            </a:r>
            <a:endParaRPr lang="tr-TR" dirty="0"/>
          </a:p>
        </p:txBody>
      </p:sp>
      <p:sp>
        <p:nvSpPr>
          <p:cNvPr id="3" name="İçerik Yer Tutucusu 2">
            <a:extLst>
              <a:ext uri="{FF2B5EF4-FFF2-40B4-BE49-F238E27FC236}">
                <a16:creationId xmlns:a16="http://schemas.microsoft.com/office/drawing/2014/main" id="{0C25297D-A2AF-CF95-2E60-1C650482C9C1}"/>
              </a:ext>
            </a:extLst>
          </p:cNvPr>
          <p:cNvSpPr>
            <a:spLocks noGrp="1"/>
          </p:cNvSpPr>
          <p:nvPr>
            <p:ph idx="1"/>
          </p:nvPr>
        </p:nvSpPr>
        <p:spPr/>
        <p:txBody>
          <a:bodyPr>
            <a:normAutofit lnSpcReduction="10000"/>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Her iki </a:t>
            </a:r>
            <a:r>
              <a:rPr lang="tr-TR" dirty="0" err="1"/>
              <a:t>branch’in</a:t>
            </a:r>
            <a:r>
              <a:rPr lang="tr-TR" dirty="0"/>
              <a:t> son </a:t>
            </a:r>
            <a:r>
              <a:rPr lang="tr-TR" dirty="0" err="1"/>
              <a:t>commitleri</a:t>
            </a:r>
            <a:r>
              <a:rPr lang="tr-TR" dirty="0"/>
              <a:t>, en son aynı olan </a:t>
            </a:r>
            <a:r>
              <a:rPr lang="tr-TR" dirty="0" err="1"/>
              <a:t>commit’ten</a:t>
            </a:r>
            <a:r>
              <a:rPr lang="tr-TR" dirty="0"/>
              <a:t> farklı ise önce bir </a:t>
            </a:r>
            <a:r>
              <a:rPr lang="tr-TR" dirty="0" err="1"/>
              <a:t>branch’in</a:t>
            </a:r>
            <a:r>
              <a:rPr lang="tr-TR" dirty="0"/>
              <a:t> en son aynı olan </a:t>
            </a:r>
            <a:r>
              <a:rPr lang="tr-TR" dirty="0" err="1"/>
              <a:t>commit’ine</a:t>
            </a:r>
            <a:r>
              <a:rPr lang="tr-TR" dirty="0"/>
              <a:t> geri dönülür ve diğer </a:t>
            </a:r>
            <a:r>
              <a:rPr lang="tr-TR" dirty="0" err="1"/>
              <a:t>branch’in</a:t>
            </a:r>
            <a:r>
              <a:rPr lang="tr-TR" dirty="0"/>
              <a:t> </a:t>
            </a:r>
            <a:r>
              <a:rPr lang="tr-TR" dirty="0" err="1"/>
              <a:t>commiti</a:t>
            </a:r>
            <a:r>
              <a:rPr lang="tr-TR" dirty="0"/>
              <a:t> bu </a:t>
            </a:r>
            <a:r>
              <a:rPr lang="tr-TR" dirty="0" err="1"/>
              <a:t>commit</a:t>
            </a:r>
            <a:r>
              <a:rPr lang="tr-TR" dirty="0"/>
              <a:t> üzerine eklenir. Daha sonra ilk </a:t>
            </a:r>
            <a:r>
              <a:rPr lang="tr-TR" dirty="0" err="1"/>
              <a:t>branch’in</a:t>
            </a:r>
            <a:r>
              <a:rPr lang="tr-TR" dirty="0"/>
              <a:t> </a:t>
            </a:r>
            <a:r>
              <a:rPr lang="tr-TR" dirty="0" err="1"/>
              <a:t>commit’i</a:t>
            </a:r>
            <a:r>
              <a:rPr lang="tr-TR" dirty="0"/>
              <a:t> de son halinin üzerine eklenir. Buna </a:t>
            </a:r>
            <a:r>
              <a:rPr lang="tr-TR" dirty="0" err="1"/>
              <a:t>rebase</a:t>
            </a:r>
            <a:r>
              <a:rPr lang="tr-TR" dirty="0"/>
              <a:t> denir.</a:t>
            </a:r>
          </a:p>
          <a:p>
            <a:pPr marL="0" indent="0">
              <a:buNone/>
            </a:pPr>
            <a:r>
              <a:rPr lang="tr-TR" dirty="0" err="1"/>
              <a:t>Rebase</a:t>
            </a:r>
            <a:r>
              <a:rPr lang="tr-TR" dirty="0"/>
              <a:t> kullanılırsa tarihsel iz olarak tüm değişiklikler sadece ilk </a:t>
            </a:r>
            <a:r>
              <a:rPr lang="tr-TR" dirty="0" err="1"/>
              <a:t>branch</a:t>
            </a:r>
            <a:r>
              <a:rPr lang="tr-TR" dirty="0"/>
              <a:t> üzerinde yapılmış gibi gözükür ve her iki </a:t>
            </a:r>
            <a:r>
              <a:rPr lang="tr-TR" dirty="0" err="1"/>
              <a:t>branch’in</a:t>
            </a:r>
            <a:r>
              <a:rPr lang="tr-TR" dirty="0"/>
              <a:t> tarihsel bir izi olmaz. </a:t>
            </a:r>
          </a:p>
        </p:txBody>
      </p:sp>
    </p:spTree>
    <p:extLst>
      <p:ext uri="{BB962C8B-B14F-4D97-AF65-F5344CB8AC3E}">
        <p14:creationId xmlns:p14="http://schemas.microsoft.com/office/powerpoint/2010/main" val="111363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F38-6624-44EF-A8F3-909D69260533}"/>
              </a:ext>
            </a:extLst>
          </p:cNvPr>
          <p:cNvSpPr>
            <a:spLocks noGrp="1"/>
          </p:cNvSpPr>
          <p:nvPr>
            <p:ph type="title"/>
          </p:nvPr>
        </p:nvSpPr>
        <p:spPr/>
        <p:txBody>
          <a:bodyPr/>
          <a:lstStyle/>
          <a:p>
            <a:r>
              <a:rPr lang="tr-TR" dirty="0"/>
              <a:t>URI ve </a:t>
            </a:r>
            <a:r>
              <a:rPr lang="tr-TR" dirty="0" err="1"/>
              <a:t>url</a:t>
            </a:r>
            <a:r>
              <a:rPr lang="tr-TR" dirty="0"/>
              <a:t> arasındaki fark</a:t>
            </a:r>
          </a:p>
        </p:txBody>
      </p:sp>
      <p:sp>
        <p:nvSpPr>
          <p:cNvPr id="3" name="Content Placeholder 2">
            <a:extLst>
              <a:ext uri="{FF2B5EF4-FFF2-40B4-BE49-F238E27FC236}">
                <a16:creationId xmlns:a16="http://schemas.microsoft.com/office/drawing/2014/main" id="{DBE5E66B-8839-4D71-AE77-D86071CA6E53}"/>
              </a:ext>
            </a:extLst>
          </p:cNvPr>
          <p:cNvSpPr>
            <a:spLocks noGrp="1"/>
          </p:cNvSpPr>
          <p:nvPr>
            <p:ph idx="1"/>
          </p:nvPr>
        </p:nvSpPr>
        <p:spPr/>
        <p:txBody>
          <a:bodyPr/>
          <a:lstStyle/>
          <a:p>
            <a:pPr marL="0" indent="0">
              <a:buNone/>
            </a:pPr>
            <a:r>
              <a:rPr lang="tr-TR" dirty="0"/>
              <a:t>URL, internet sitesini işaret ederken, URI, direkt kaynağı işaret eder. İçerisinde alt klasörler, parametreler vs. de bulundurur.</a:t>
            </a:r>
          </a:p>
          <a:p>
            <a:pPr marL="0" indent="0">
              <a:buNone/>
            </a:pPr>
            <a:r>
              <a:rPr lang="tr-TR" dirty="0"/>
              <a:t>Önceki örnek olan </a:t>
            </a:r>
            <a:r>
              <a:rPr lang="tr-TR" dirty="0">
                <a:hlinkClick r:id="rId2"/>
              </a:rPr>
              <a:t>https://www.turkcell.com.tr/paket-ve-tarifeler?place=menu</a:t>
            </a:r>
            <a:r>
              <a:rPr lang="tr-TR" dirty="0"/>
              <a:t> tekrar incelendiğinde</a:t>
            </a:r>
          </a:p>
          <a:p>
            <a:r>
              <a:rPr lang="tr-TR" dirty="0">
                <a:hlinkClick r:id="rId3"/>
              </a:rPr>
              <a:t>https://www.turkcell.com.tr</a:t>
            </a:r>
            <a:r>
              <a:rPr lang="tr-TR" dirty="0"/>
              <a:t> olan kısım URL,</a:t>
            </a:r>
          </a:p>
          <a:p>
            <a:r>
              <a:rPr lang="tr-TR" dirty="0">
                <a:hlinkClick r:id="rId2"/>
              </a:rPr>
              <a:t>https://www.turkcell.com.tr/paket-ve-tarifeler?place=menu</a:t>
            </a:r>
            <a:r>
              <a:rPr lang="tr-TR" dirty="0"/>
              <a:t> ise </a:t>
            </a:r>
            <a:r>
              <a:rPr lang="tr-TR" dirty="0" err="1"/>
              <a:t>URI’dir</a:t>
            </a:r>
            <a:r>
              <a:rPr lang="tr-TR" dirty="0"/>
              <a:t>.</a:t>
            </a:r>
          </a:p>
        </p:txBody>
      </p:sp>
    </p:spTree>
    <p:extLst>
      <p:ext uri="{BB962C8B-B14F-4D97-AF65-F5344CB8AC3E}">
        <p14:creationId xmlns:p14="http://schemas.microsoft.com/office/powerpoint/2010/main" val="181199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028FB-44B5-14EB-178A-3EDF5DBACC3B}"/>
              </a:ext>
            </a:extLst>
          </p:cNvPr>
          <p:cNvSpPr>
            <a:spLocks noGrp="1"/>
          </p:cNvSpPr>
          <p:nvPr>
            <p:ph type="ctrTitle"/>
          </p:nvPr>
        </p:nvSpPr>
        <p:spPr/>
        <p:txBody>
          <a:bodyPr/>
          <a:lstStyle/>
          <a:p>
            <a:r>
              <a:rPr lang="tr-TR" dirty="0"/>
              <a:t>HTTP </a:t>
            </a:r>
          </a:p>
        </p:txBody>
      </p:sp>
    </p:spTree>
    <p:extLst>
      <p:ext uri="{BB962C8B-B14F-4D97-AF65-F5344CB8AC3E}">
        <p14:creationId xmlns:p14="http://schemas.microsoft.com/office/powerpoint/2010/main" val="258185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FA440-A136-C293-44DC-261B82FB88DC}"/>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6905FC87-6CF6-A981-AAFA-2661A20C977A}"/>
              </a:ext>
            </a:extLst>
          </p:cNvPr>
          <p:cNvSpPr>
            <a:spLocks noGrp="1"/>
          </p:cNvSpPr>
          <p:nvPr>
            <p:ph idx="1"/>
          </p:nvPr>
        </p:nvSpPr>
        <p:spPr/>
        <p:txBody>
          <a:bodyPr/>
          <a:lstStyle/>
          <a:p>
            <a:pPr marL="0" indent="0">
              <a:buNone/>
            </a:pPr>
            <a:r>
              <a:rPr lang="tr-TR" dirty="0"/>
              <a:t>HTTP açılımı </a:t>
            </a:r>
            <a:r>
              <a:rPr lang="tr-TR" dirty="0" err="1"/>
              <a:t>Hyper</a:t>
            </a:r>
            <a:r>
              <a:rPr lang="tr-TR" dirty="0"/>
              <a:t> </a:t>
            </a:r>
            <a:r>
              <a:rPr lang="tr-TR" dirty="0" err="1"/>
              <a:t>Text</a:t>
            </a:r>
            <a:r>
              <a:rPr lang="tr-TR" dirty="0"/>
              <a:t> Transfer Protocol olan internet üzerinde bir iletişim protokolüdür. Sunucu (Server) ve istemci (PC) arasındaki iletişim kurallarını belirler ve istemciye içeriğin ne şekilde aktarılacağını söyler. </a:t>
            </a:r>
          </a:p>
        </p:txBody>
      </p:sp>
    </p:spTree>
    <p:extLst>
      <p:ext uri="{BB962C8B-B14F-4D97-AF65-F5344CB8AC3E}">
        <p14:creationId xmlns:p14="http://schemas.microsoft.com/office/powerpoint/2010/main" val="2992325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B04BC-0B65-4D50-0200-8CEA7B75C4B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AF545E5C-03E2-6A3E-C453-9A380D7CE294}"/>
              </a:ext>
            </a:extLst>
          </p:cNvPr>
          <p:cNvSpPr>
            <a:spLocks noGrp="1"/>
          </p:cNvSpPr>
          <p:nvPr>
            <p:ph idx="1"/>
          </p:nvPr>
        </p:nvSpPr>
        <p:spPr/>
        <p:txBody>
          <a:bodyPr/>
          <a:lstStyle/>
          <a:p>
            <a:pPr marL="0" indent="0">
              <a:buNone/>
            </a:pPr>
            <a:r>
              <a:rPr lang="tr-TR" dirty="0"/>
              <a:t>HTTP istek ve cevap mantığıyla çalışır. Cevap içerisinde istenen bilgiler yer alabilir. Sunucu HTTP durum kodu gönderir. Bu durum koduna göre yapılan işlem sonucu hakkında bilgi verir.</a:t>
            </a:r>
          </a:p>
          <a:p>
            <a:r>
              <a:rPr lang="tr-TR" dirty="0"/>
              <a:t>1xx     Bilgi</a:t>
            </a:r>
          </a:p>
          <a:p>
            <a:r>
              <a:rPr lang="tr-TR" dirty="0"/>
              <a:t>2xx     Başarı</a:t>
            </a:r>
          </a:p>
          <a:p>
            <a:r>
              <a:rPr lang="tr-TR" dirty="0"/>
              <a:t>3xx     Yönlendirme</a:t>
            </a:r>
          </a:p>
          <a:p>
            <a:r>
              <a:rPr lang="tr-TR" dirty="0"/>
              <a:t>4xx     Tarayıcı Hatası</a:t>
            </a:r>
          </a:p>
          <a:p>
            <a:r>
              <a:rPr lang="tr-TR" dirty="0"/>
              <a:t>5xx     Sunucu Hatası</a:t>
            </a:r>
          </a:p>
        </p:txBody>
      </p:sp>
    </p:spTree>
    <p:extLst>
      <p:ext uri="{BB962C8B-B14F-4D97-AF65-F5344CB8AC3E}">
        <p14:creationId xmlns:p14="http://schemas.microsoft.com/office/powerpoint/2010/main" val="15477956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1757</TotalTime>
  <Words>2111</Words>
  <Application>Microsoft Office PowerPoint</Application>
  <PresentationFormat>Geniş ekran</PresentationFormat>
  <Paragraphs>200</Paragraphs>
  <Slides>54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54</vt:i4>
      </vt:variant>
    </vt:vector>
  </HeadingPairs>
  <TitlesOfParts>
    <vt:vector size="58" baseType="lpstr">
      <vt:lpstr>Arial</vt:lpstr>
      <vt:lpstr>Gill Sans MT</vt:lpstr>
      <vt:lpstr>Lato</vt:lpstr>
      <vt:lpstr>Parcel</vt:lpstr>
      <vt:lpstr>atmosware bootcamp homeworks</vt:lpstr>
      <vt:lpstr>URL URI arasındaki fark</vt:lpstr>
      <vt:lpstr>URL nedir ?</vt:lpstr>
      <vt:lpstr>URL yapısı</vt:lpstr>
      <vt:lpstr>URI nedir ? Ve urı yapısı</vt:lpstr>
      <vt:lpstr>URI ve url arasındaki fark</vt:lpstr>
      <vt:lpstr>HTTP </vt:lpstr>
      <vt:lpstr>HTTP</vt:lpstr>
      <vt:lpstr>http</vt:lpstr>
      <vt:lpstr>Node.js ve ndm</vt:lpstr>
      <vt:lpstr>Node.js</vt:lpstr>
      <vt:lpstr>Avantajları</vt:lpstr>
      <vt:lpstr>Non-blockıng</vt:lpstr>
      <vt:lpstr>Npm (node.js package manager) </vt:lpstr>
      <vt:lpstr>Neden Java 8 tercih ediliyor ?</vt:lpstr>
      <vt:lpstr>Neden Java 8 tercih ediliyor ?</vt:lpstr>
      <vt:lpstr>Semantıc non-semantıc arasındaki fark</vt:lpstr>
      <vt:lpstr>Semantıc non-semantıc arasındaki fark</vt:lpstr>
      <vt:lpstr>Semantıc etiket örnekleri</vt:lpstr>
      <vt:lpstr>Non-semantıc etiket örnekleri</vt:lpstr>
      <vt:lpstr>Xhtml html5 arasındaki fark</vt:lpstr>
      <vt:lpstr>Xhtml nedir ?</vt:lpstr>
      <vt:lpstr>Html5 nedir ?</vt:lpstr>
      <vt:lpstr>Xhtml html5 arasındaki fark</vt:lpstr>
      <vt:lpstr>Uygulama ödevi 1</vt:lpstr>
      <vt:lpstr>Uygulama ödevi 2</vt:lpstr>
      <vt:lpstr>Uygulama ödevi 3</vt:lpstr>
      <vt:lpstr>Uygulama ödevi 4</vt:lpstr>
      <vt:lpstr>Uygulama ödevi 5</vt:lpstr>
      <vt:lpstr>Uygulama ödevi 6</vt:lpstr>
      <vt:lpstr>Dısplay:none, vısıbılıty:none farkı</vt:lpstr>
      <vt:lpstr>PowerPoint Sunusu</vt:lpstr>
      <vt:lpstr>Pseudo class nedir ?</vt:lpstr>
      <vt:lpstr>PowerPoint Sunusu</vt:lpstr>
      <vt:lpstr>PowerPoint Sunusu</vt:lpstr>
      <vt:lpstr>Pseudo element nedir ?</vt:lpstr>
      <vt:lpstr>PowerPoint Sunusu</vt:lpstr>
      <vt:lpstr>Group selectors</vt:lpstr>
      <vt:lpstr>Box sızıng content-box border-box farkı</vt:lpstr>
      <vt:lpstr>Content-box</vt:lpstr>
      <vt:lpstr>border-box</vt:lpstr>
      <vt:lpstr>odev5</vt:lpstr>
      <vt:lpstr>tur1</vt:lpstr>
      <vt:lpstr>tur2</vt:lpstr>
      <vt:lpstr>Integrıty ve crossorıgın</vt:lpstr>
      <vt:lpstr>Integrıty ve crossorıgın</vt:lpstr>
      <vt:lpstr>To do lıst</vt:lpstr>
      <vt:lpstr>ASCII</vt:lpstr>
      <vt:lpstr>UNICODE</vt:lpstr>
      <vt:lpstr>Unstyled lıst</vt:lpstr>
      <vt:lpstr>Unstyled lıst</vt:lpstr>
      <vt:lpstr>Mb-md-0</vt:lpstr>
      <vt:lpstr>Fast forward</vt:lpstr>
      <vt:lpstr>rebase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keywords>KİŞİSEL</cp:keywords>
  <cp:lastModifiedBy>Arda KOZAN</cp:lastModifiedBy>
  <cp:revision>23</cp:revision>
  <dcterms:created xsi:type="dcterms:W3CDTF">2022-05-23T16:05:18Z</dcterms:created>
  <dcterms:modified xsi:type="dcterms:W3CDTF">2022-05-30T23:17:13Z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3f2a3044-777a-4b3a-804d-6c328eff184a</vt:lpwstr>
  </property>
  <property fmtid="{D5CDD505-2E9C-101B-9397-08002B2CF9AE}" pid="3" name="TURKCELLCLASSIFICATION">
    <vt:lpwstr>KİŞİSEL</vt:lpwstr>
  </property>
</Properties>
</file>