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4" r:id="rId2"/>
    <p:sldId id="256" r:id="rId3"/>
    <p:sldId id="260" r:id="rId4"/>
    <p:sldId id="262" r:id="rId5"/>
    <p:sldId id="257" r:id="rId6"/>
    <p:sldId id="258" r:id="rId7"/>
    <p:sldId id="259" r:id="rId8"/>
    <p:sldId id="265" r:id="rId9"/>
    <p:sldId id="266" r:id="rId10"/>
    <p:sldId id="267" r:id="rId11"/>
    <p:sldId id="268" r:id="rId12"/>
    <p:sldId id="269" r:id="rId13"/>
    <p:sldId id="270" r:id="rId14"/>
    <p:sldId id="272" r:id="rId15"/>
    <p:sldId id="273"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FrontEnd" id="{A04DB9EF-2970-4AA5-9BF8-21CFABE4D3DF}">
          <p14:sldIdLst>
            <p14:sldId id="264"/>
          </p14:sldIdLst>
        </p14:section>
        <p14:section name="1.Ödev" id="{8BBDEDF8-42B2-40E9-90EF-4BC5A0D34828}">
          <p14:sldIdLst>
            <p14:sldId id="256"/>
            <p14:sldId id="260"/>
            <p14:sldId id="262"/>
          </p14:sldIdLst>
        </p14:section>
        <p14:section name="2.ödev" id="{7D43DF5E-1F75-46C5-849A-EB2F6440E216}">
          <p14:sldIdLst>
            <p14:sldId id="257"/>
            <p14:sldId id="258"/>
            <p14:sldId id="259"/>
          </p14:sldIdLst>
        </p14:section>
        <p14:section name="3.ödev" id="{6622BA91-C111-4476-B508-666F6D7E5257}">
          <p14:sldIdLst>
            <p14:sldId id="265"/>
            <p14:sldId id="266"/>
            <p14:sldId id="267"/>
            <p14:sldId id="268"/>
          </p14:sldIdLst>
        </p14:section>
        <p14:section name="4.ödev" id="{0F48DB44-FB5A-4245-A344-4643527D5903}">
          <p14:sldIdLst>
            <p14:sldId id="269"/>
          </p14:sldIdLst>
        </p14:section>
        <p14:section name="5.ödev" id="{6B3AF07C-7BB1-4E58-AF93-5CE7CBDA7068}">
          <p14:sldIdLst>
            <p14:sldId id="270"/>
          </p14:sldIdLst>
        </p14:section>
        <p14:section name="2.hafta" id="{AC55D5B6-5D81-445D-8AB2-4C6DF4B9144C}">
          <p14:sldIdLst>
            <p14:sldId id="272"/>
            <p14:sldId id="273"/>
          </p14:sldIdLst>
        </p14:section>
        <p14:section name="Backend" id="{4428E469-F080-4ACC-AEA5-5C72199DE92E}">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12424EFD-1B16-43B4-AA4B-B3F56121264C}" type="datetimeFigureOut">
              <a:rPr lang="tr-TR" smtClean="0"/>
              <a:t>30.05.2022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F545488-9FCA-48D6-8E9C-15DE2C32835A}" type="slidenum">
              <a:rPr lang="tr-TR" smtClean="0"/>
              <a:t>‹#›</a:t>
            </a:fld>
            <a:endParaRPr lang="tr-TR"/>
          </a:p>
        </p:txBody>
      </p:sp>
    </p:spTree>
    <p:extLst>
      <p:ext uri="{BB962C8B-B14F-4D97-AF65-F5344CB8AC3E}">
        <p14:creationId xmlns:p14="http://schemas.microsoft.com/office/powerpoint/2010/main" val="3334736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12424EFD-1B16-43B4-AA4B-B3F56121264C}" type="datetimeFigureOut">
              <a:rPr lang="tr-TR" smtClean="0"/>
              <a:t>30.05.2022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F545488-9FCA-48D6-8E9C-15DE2C32835A}" type="slidenum">
              <a:rPr lang="tr-TR" smtClean="0"/>
              <a:t>‹#›</a:t>
            </a:fld>
            <a:endParaRPr lang="tr-TR"/>
          </a:p>
        </p:txBody>
      </p:sp>
    </p:spTree>
    <p:extLst>
      <p:ext uri="{BB962C8B-B14F-4D97-AF65-F5344CB8AC3E}">
        <p14:creationId xmlns:p14="http://schemas.microsoft.com/office/powerpoint/2010/main" val="20810418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12424EFD-1B16-43B4-AA4B-B3F56121264C}" type="datetimeFigureOut">
              <a:rPr lang="tr-TR" smtClean="0"/>
              <a:t>30.05.2022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F545488-9FCA-48D6-8E9C-15DE2C32835A}" type="slidenum">
              <a:rPr lang="tr-TR" smtClean="0"/>
              <a:t>‹#›</a:t>
            </a:fld>
            <a:endParaRPr lang="tr-TR"/>
          </a:p>
        </p:txBody>
      </p:sp>
    </p:spTree>
    <p:extLst>
      <p:ext uri="{BB962C8B-B14F-4D97-AF65-F5344CB8AC3E}">
        <p14:creationId xmlns:p14="http://schemas.microsoft.com/office/powerpoint/2010/main" val="41604483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12424EFD-1B16-43B4-AA4B-B3F56121264C}" type="datetimeFigureOut">
              <a:rPr lang="tr-TR" smtClean="0"/>
              <a:t>30.05.2022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F545488-9FCA-48D6-8E9C-15DE2C32835A}" type="slidenum">
              <a:rPr lang="tr-TR" smtClean="0"/>
              <a:t>‹#›</a:t>
            </a:fld>
            <a:endParaRPr lang="tr-TR"/>
          </a:p>
        </p:txBody>
      </p:sp>
    </p:spTree>
    <p:extLst>
      <p:ext uri="{BB962C8B-B14F-4D97-AF65-F5344CB8AC3E}">
        <p14:creationId xmlns:p14="http://schemas.microsoft.com/office/powerpoint/2010/main" val="3448659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12424EFD-1B16-43B4-AA4B-B3F56121264C}" type="datetimeFigureOut">
              <a:rPr lang="tr-TR" smtClean="0"/>
              <a:t>30.05.2022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F545488-9FCA-48D6-8E9C-15DE2C32835A}" type="slidenum">
              <a:rPr lang="tr-TR" smtClean="0"/>
              <a:t>‹#›</a:t>
            </a:fld>
            <a:endParaRPr lang="tr-TR"/>
          </a:p>
        </p:txBody>
      </p:sp>
    </p:spTree>
    <p:extLst>
      <p:ext uri="{BB962C8B-B14F-4D97-AF65-F5344CB8AC3E}">
        <p14:creationId xmlns:p14="http://schemas.microsoft.com/office/powerpoint/2010/main" val="2693308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12424EFD-1B16-43B4-AA4B-B3F56121264C}" type="datetimeFigureOut">
              <a:rPr lang="tr-TR" smtClean="0"/>
              <a:t>30.05.2022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5F545488-9FCA-48D6-8E9C-15DE2C32835A}" type="slidenum">
              <a:rPr lang="tr-TR" smtClean="0"/>
              <a:t>‹#›</a:t>
            </a:fld>
            <a:endParaRPr lang="tr-TR"/>
          </a:p>
        </p:txBody>
      </p:sp>
    </p:spTree>
    <p:extLst>
      <p:ext uri="{BB962C8B-B14F-4D97-AF65-F5344CB8AC3E}">
        <p14:creationId xmlns:p14="http://schemas.microsoft.com/office/powerpoint/2010/main" val="9264079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12424EFD-1B16-43B4-AA4B-B3F56121264C}" type="datetimeFigureOut">
              <a:rPr lang="tr-TR" smtClean="0"/>
              <a:t>30.05.2022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5F545488-9FCA-48D6-8E9C-15DE2C32835A}" type="slidenum">
              <a:rPr lang="tr-TR" smtClean="0"/>
              <a:t>‹#›</a:t>
            </a:fld>
            <a:endParaRPr lang="tr-TR"/>
          </a:p>
        </p:txBody>
      </p:sp>
    </p:spTree>
    <p:extLst>
      <p:ext uri="{BB962C8B-B14F-4D97-AF65-F5344CB8AC3E}">
        <p14:creationId xmlns:p14="http://schemas.microsoft.com/office/powerpoint/2010/main" val="3033566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12424EFD-1B16-43B4-AA4B-B3F56121264C}" type="datetimeFigureOut">
              <a:rPr lang="tr-TR" smtClean="0"/>
              <a:t>30.05.2022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5F545488-9FCA-48D6-8E9C-15DE2C32835A}" type="slidenum">
              <a:rPr lang="tr-TR" smtClean="0"/>
              <a:t>‹#›</a:t>
            </a:fld>
            <a:endParaRPr lang="tr-TR"/>
          </a:p>
        </p:txBody>
      </p:sp>
    </p:spTree>
    <p:extLst>
      <p:ext uri="{BB962C8B-B14F-4D97-AF65-F5344CB8AC3E}">
        <p14:creationId xmlns:p14="http://schemas.microsoft.com/office/powerpoint/2010/main" val="10443134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424EFD-1B16-43B4-AA4B-B3F56121264C}" type="datetimeFigureOut">
              <a:rPr lang="tr-TR" smtClean="0"/>
              <a:t>30.05.2022</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5F545488-9FCA-48D6-8E9C-15DE2C32835A}" type="slidenum">
              <a:rPr lang="tr-TR" smtClean="0"/>
              <a:t>‹#›</a:t>
            </a:fld>
            <a:endParaRPr lang="tr-TR"/>
          </a:p>
        </p:txBody>
      </p:sp>
    </p:spTree>
    <p:extLst>
      <p:ext uri="{BB962C8B-B14F-4D97-AF65-F5344CB8AC3E}">
        <p14:creationId xmlns:p14="http://schemas.microsoft.com/office/powerpoint/2010/main" val="42275254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12424EFD-1B16-43B4-AA4B-B3F56121264C}" type="datetimeFigureOut">
              <a:rPr lang="tr-TR" smtClean="0"/>
              <a:t>30.05.2022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5F545488-9FCA-48D6-8E9C-15DE2C32835A}" type="slidenum">
              <a:rPr lang="tr-TR" smtClean="0"/>
              <a:t>‹#›</a:t>
            </a:fld>
            <a:endParaRPr lang="tr-TR"/>
          </a:p>
        </p:txBody>
      </p:sp>
    </p:spTree>
    <p:extLst>
      <p:ext uri="{BB962C8B-B14F-4D97-AF65-F5344CB8AC3E}">
        <p14:creationId xmlns:p14="http://schemas.microsoft.com/office/powerpoint/2010/main" val="1790135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12424EFD-1B16-43B4-AA4B-B3F56121264C}" type="datetimeFigureOut">
              <a:rPr lang="tr-TR" smtClean="0"/>
              <a:t>30.05.2022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5F545488-9FCA-48D6-8E9C-15DE2C32835A}" type="slidenum">
              <a:rPr lang="tr-TR" smtClean="0"/>
              <a:t>‹#›</a:t>
            </a:fld>
            <a:endParaRPr lang="tr-TR"/>
          </a:p>
        </p:txBody>
      </p:sp>
    </p:spTree>
    <p:extLst>
      <p:ext uri="{BB962C8B-B14F-4D97-AF65-F5344CB8AC3E}">
        <p14:creationId xmlns:p14="http://schemas.microsoft.com/office/powerpoint/2010/main" val="33813315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424EFD-1B16-43B4-AA4B-B3F56121264C}" type="datetimeFigureOut">
              <a:rPr lang="tr-TR" smtClean="0"/>
              <a:t>30.05.2022</a:t>
            </a:fld>
            <a:endParaRPr lang="tr-T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545488-9FCA-48D6-8E9C-15DE2C32835A}" type="slidenum">
              <a:rPr lang="tr-TR" smtClean="0"/>
              <a:t>‹#›</a:t>
            </a:fld>
            <a:endParaRPr lang="tr-TR"/>
          </a:p>
        </p:txBody>
      </p:sp>
    </p:spTree>
    <p:extLst>
      <p:ext uri="{BB962C8B-B14F-4D97-AF65-F5344CB8AC3E}">
        <p14:creationId xmlns:p14="http://schemas.microsoft.com/office/powerpoint/2010/main" val="90614589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38200" y="110837"/>
            <a:ext cx="10515600" cy="1256146"/>
          </a:xfrm>
        </p:spPr>
        <p:txBody>
          <a:bodyPr/>
          <a:lstStyle/>
          <a:p>
            <a:pPr marL="0" indent="0" algn="ctr">
              <a:buNone/>
            </a:pPr>
            <a:r>
              <a:rPr lang="tr-TR" dirty="0"/>
              <a:t>   Doğuş Sağlam</a:t>
            </a:r>
          </a:p>
          <a:p>
            <a:pPr marL="0" indent="0" algn="ctr">
              <a:buNone/>
            </a:pPr>
            <a:r>
              <a:rPr lang="tr-TR" dirty="0"/>
              <a:t>   </a:t>
            </a:r>
            <a:r>
              <a:rPr lang="tr-TR" dirty="0" err="1"/>
              <a:t>Jr</a:t>
            </a:r>
            <a:r>
              <a:rPr lang="tr-TR" dirty="0"/>
              <a:t>. Software Developer – </a:t>
            </a:r>
            <a:r>
              <a:rPr lang="tr-TR" dirty="0" err="1"/>
              <a:t>Turkcell</a:t>
            </a:r>
            <a:r>
              <a:rPr lang="tr-TR" dirty="0"/>
              <a:t> </a:t>
            </a:r>
            <a:r>
              <a:rPr lang="tr-TR" dirty="0" err="1"/>
              <a:t>Bootcamp</a:t>
            </a:r>
            <a:endParaRPr lang="tr-TR" dirty="0"/>
          </a:p>
        </p:txBody>
      </p:sp>
    </p:spTree>
    <p:extLst>
      <p:ext uri="{BB962C8B-B14F-4D97-AF65-F5344CB8AC3E}">
        <p14:creationId xmlns:p14="http://schemas.microsoft.com/office/powerpoint/2010/main" val="2521113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5"/>
            <a:ext cx="10515600" cy="798657"/>
          </a:xfrm>
        </p:spPr>
        <p:txBody>
          <a:bodyPr>
            <a:normAutofit fontScale="90000"/>
          </a:bodyPr>
          <a:lstStyle/>
          <a:p>
            <a:pPr algn="ctr"/>
            <a:r>
              <a:rPr lang="tr-TR" sz="2000" dirty="0" err="1"/>
              <a:t>Group</a:t>
            </a:r>
            <a:r>
              <a:rPr lang="tr-TR" sz="2000" dirty="0"/>
              <a:t> </a:t>
            </a:r>
            <a:r>
              <a:rPr lang="tr-TR" sz="2000" dirty="0" err="1"/>
              <a:t>selectors</a:t>
            </a:r>
            <a:br>
              <a:rPr lang="tr-TR" dirty="0"/>
            </a:br>
            <a:endParaRPr lang="tr-TR" dirty="0"/>
          </a:p>
        </p:txBody>
      </p:sp>
      <p:sp>
        <p:nvSpPr>
          <p:cNvPr id="3" name="İçerik Yer Tutucusu 2"/>
          <p:cNvSpPr>
            <a:spLocks noGrp="1"/>
          </p:cNvSpPr>
          <p:nvPr>
            <p:ph idx="1"/>
          </p:nvPr>
        </p:nvSpPr>
        <p:spPr>
          <a:xfrm>
            <a:off x="838200" y="1283855"/>
            <a:ext cx="10515600" cy="4893108"/>
          </a:xfrm>
        </p:spPr>
        <p:txBody>
          <a:bodyPr/>
          <a:lstStyle/>
          <a:p>
            <a:r>
              <a:rPr lang="tr-TR" sz="2000" dirty="0" err="1">
                <a:solidFill>
                  <a:srgbClr val="FF0000"/>
                </a:solidFill>
              </a:rPr>
              <a:t>div,p</a:t>
            </a:r>
            <a:r>
              <a:rPr lang="tr-TR" sz="2000" dirty="0">
                <a:solidFill>
                  <a:srgbClr val="FF0000"/>
                </a:solidFill>
              </a:rPr>
              <a:t>{} ==&gt; </a:t>
            </a:r>
            <a:r>
              <a:rPr lang="en-US" sz="2000" dirty="0"/>
              <a:t>Selects all &lt;div&gt; elements and all &lt;p&gt; elements</a:t>
            </a:r>
            <a:endParaRPr lang="tr-TR" sz="2000" dirty="0">
              <a:solidFill>
                <a:srgbClr val="FF0000"/>
              </a:solidFill>
            </a:endParaRPr>
          </a:p>
          <a:p>
            <a:r>
              <a:rPr lang="tr-TR" sz="2000" dirty="0">
                <a:solidFill>
                  <a:srgbClr val="FF0000"/>
                </a:solidFill>
              </a:rPr>
              <a:t>div p{} ==&gt; </a:t>
            </a:r>
            <a:r>
              <a:rPr lang="en-US" sz="2000" dirty="0"/>
              <a:t>Selects all &lt;p&gt; elements inside &lt;div&gt; elements</a:t>
            </a:r>
            <a:r>
              <a:rPr lang="tr-TR" sz="2000" dirty="0"/>
              <a:t>  - bütün p</a:t>
            </a:r>
            <a:endParaRPr lang="tr-TR" sz="2000" dirty="0">
              <a:solidFill>
                <a:srgbClr val="FF0000"/>
              </a:solidFill>
            </a:endParaRPr>
          </a:p>
          <a:p>
            <a:r>
              <a:rPr lang="tr-TR" sz="2000" dirty="0">
                <a:solidFill>
                  <a:srgbClr val="FF0000"/>
                </a:solidFill>
              </a:rPr>
              <a:t>div&gt;p{} ==&gt; </a:t>
            </a:r>
            <a:r>
              <a:rPr lang="en-US" sz="2000" dirty="0"/>
              <a:t>Selects all &lt;p&gt; elements where the parent is a &lt;div&gt; element</a:t>
            </a:r>
            <a:r>
              <a:rPr lang="tr-TR" sz="2000" dirty="0"/>
              <a:t> – sadece div in altındaki</a:t>
            </a:r>
            <a:endParaRPr lang="tr-TR" sz="2000" dirty="0">
              <a:solidFill>
                <a:srgbClr val="FF0000"/>
              </a:solidFill>
            </a:endParaRPr>
          </a:p>
          <a:p>
            <a:r>
              <a:rPr lang="tr-TR" sz="2000" dirty="0" err="1">
                <a:solidFill>
                  <a:srgbClr val="FF0000"/>
                </a:solidFill>
              </a:rPr>
              <a:t>div+p</a:t>
            </a:r>
            <a:r>
              <a:rPr lang="tr-TR" sz="2000" dirty="0">
                <a:solidFill>
                  <a:srgbClr val="FF0000"/>
                </a:solidFill>
              </a:rPr>
              <a:t>{} ==&gt; </a:t>
            </a:r>
            <a:r>
              <a:rPr lang="en-US" sz="2000" dirty="0"/>
              <a:t>Selects the first &lt;p&gt; element that is placed immediately after &lt;div&gt; elements</a:t>
            </a:r>
            <a:r>
              <a:rPr lang="tr-TR" sz="2000" dirty="0"/>
              <a:t> – div e kardeş olan ilk </a:t>
            </a:r>
            <a:r>
              <a:rPr lang="tr-TR" sz="2000"/>
              <a:t>tag</a:t>
            </a:r>
            <a:endParaRPr lang="tr-TR" sz="2000" dirty="0">
              <a:solidFill>
                <a:srgbClr val="FF0000"/>
              </a:solidFill>
            </a:endParaRPr>
          </a:p>
          <a:p>
            <a:r>
              <a:rPr lang="tr-TR" sz="2000" dirty="0" err="1">
                <a:solidFill>
                  <a:srgbClr val="FF0000"/>
                </a:solidFill>
              </a:rPr>
              <a:t>div~p</a:t>
            </a:r>
            <a:r>
              <a:rPr lang="tr-TR" sz="2000" dirty="0">
                <a:solidFill>
                  <a:srgbClr val="FF0000"/>
                </a:solidFill>
              </a:rPr>
              <a:t>{} ==&gt; </a:t>
            </a:r>
            <a:r>
              <a:rPr lang="en-US" sz="2000" dirty="0"/>
              <a:t>Selects every &lt;</a:t>
            </a:r>
            <a:r>
              <a:rPr lang="tr-TR" sz="2000" dirty="0"/>
              <a:t>p</a:t>
            </a:r>
            <a:r>
              <a:rPr lang="en-US" sz="2000" dirty="0"/>
              <a:t>&gt; element that is preceded by a &lt;</a:t>
            </a:r>
            <a:r>
              <a:rPr lang="tr-TR" sz="2000" dirty="0"/>
              <a:t>div</a:t>
            </a:r>
            <a:r>
              <a:rPr lang="en-US" sz="2000" dirty="0"/>
              <a:t>&gt; element</a:t>
            </a:r>
            <a:r>
              <a:rPr lang="tr-TR" sz="2000" dirty="0"/>
              <a:t> – div e kardeş olan p </a:t>
            </a:r>
            <a:r>
              <a:rPr lang="tr-TR" sz="2000" dirty="0" err="1"/>
              <a:t>tagları</a:t>
            </a:r>
            <a:endParaRPr lang="tr-TR" sz="2000" dirty="0">
              <a:solidFill>
                <a:srgbClr val="FF0000"/>
              </a:solidFill>
            </a:endParaRPr>
          </a:p>
          <a:p>
            <a:pPr marL="0" indent="0">
              <a:buNone/>
            </a:pPr>
            <a:endParaRPr lang="tr-TR" dirty="0"/>
          </a:p>
        </p:txBody>
      </p:sp>
    </p:spTree>
    <p:extLst>
      <p:ext uri="{BB962C8B-B14F-4D97-AF65-F5344CB8AC3E}">
        <p14:creationId xmlns:p14="http://schemas.microsoft.com/office/powerpoint/2010/main" val="11284810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38200" y="378691"/>
            <a:ext cx="10515600" cy="5798272"/>
          </a:xfrm>
        </p:spPr>
        <p:txBody>
          <a:bodyPr>
            <a:normAutofit/>
          </a:bodyPr>
          <a:lstStyle/>
          <a:p>
            <a:r>
              <a:rPr lang="tr-TR" sz="2400" dirty="0"/>
              <a:t>Bir öğenin toplam genişliğinin ve yüksekliğinin nasıl hesaplanacağını belirler.  (</a:t>
            </a:r>
            <a:r>
              <a:rPr lang="tr-TR" sz="2400" dirty="0" err="1">
                <a:solidFill>
                  <a:srgbClr val="FF0000"/>
                </a:solidFill>
              </a:rPr>
              <a:t>box-sizing</a:t>
            </a:r>
            <a:r>
              <a:rPr lang="tr-TR" sz="2400" dirty="0"/>
              <a:t>)</a:t>
            </a:r>
          </a:p>
          <a:p>
            <a:r>
              <a:rPr lang="tr-TR" sz="2400" dirty="0"/>
              <a:t>size varsayılan CSS kutu boyutlandırma davranışını verir. (</a:t>
            </a:r>
            <a:r>
              <a:rPr lang="tr-TR" sz="2400" dirty="0" err="1">
                <a:solidFill>
                  <a:srgbClr val="FF0000"/>
                </a:solidFill>
              </a:rPr>
              <a:t>content-box</a:t>
            </a:r>
            <a:r>
              <a:rPr lang="tr-TR" sz="2400" dirty="0"/>
              <a:t>)</a:t>
            </a:r>
          </a:p>
          <a:p>
            <a:r>
              <a:rPr lang="tr-TR" sz="2400" dirty="0"/>
              <a:t>tarayıcıya, bir öğenin genişliği ve yüksekliği için belirttiğiniz değerlerde herhangi bir kenarlık ve dolguyu hesaba katmasını söyler.(</a:t>
            </a:r>
            <a:r>
              <a:rPr lang="tr-TR" sz="2400" dirty="0" err="1">
                <a:solidFill>
                  <a:srgbClr val="FF0000"/>
                </a:solidFill>
              </a:rPr>
              <a:t>border-box</a:t>
            </a:r>
            <a:r>
              <a:rPr lang="tr-TR" sz="2400" dirty="0"/>
              <a:t>)</a:t>
            </a:r>
          </a:p>
        </p:txBody>
      </p:sp>
    </p:spTree>
    <p:extLst>
      <p:ext uri="{BB962C8B-B14F-4D97-AF65-F5344CB8AC3E}">
        <p14:creationId xmlns:p14="http://schemas.microsoft.com/office/powerpoint/2010/main" val="24214278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0A92DC0-3AA4-4DEF-977D-A5739AE23D52}"/>
              </a:ext>
            </a:extLst>
          </p:cNvPr>
          <p:cNvSpPr>
            <a:spLocks noGrp="1"/>
          </p:cNvSpPr>
          <p:nvPr>
            <p:ph idx="1"/>
          </p:nvPr>
        </p:nvSpPr>
        <p:spPr>
          <a:xfrm>
            <a:off x="838200" y="158620"/>
            <a:ext cx="10515600" cy="6018343"/>
          </a:xfrm>
        </p:spPr>
        <p:txBody>
          <a:bodyPr/>
          <a:lstStyle/>
          <a:p>
            <a:r>
              <a:rPr lang="tr-TR" sz="2000" dirty="0"/>
              <a:t>CDN: İnternet sayfalarının açılma işlem süresinin kısaltması amacıyla ortaya çıkan, son kullanıcının fiziksel olarak ne yakın olduğu sunucudan verileri indirmesine yarayan bir sunucu ağı sistemidir. </a:t>
            </a:r>
            <a:r>
              <a:rPr lang="tr-TR" sz="2000" dirty="0" err="1"/>
              <a:t>Integrity</a:t>
            </a:r>
            <a:r>
              <a:rPr lang="tr-TR" sz="2000" dirty="0"/>
              <a:t>: </a:t>
            </a:r>
            <a:r>
              <a:rPr lang="tr-TR" sz="2000" dirty="0" err="1"/>
              <a:t>Integrity</a:t>
            </a:r>
            <a:r>
              <a:rPr lang="tr-TR" sz="2000" dirty="0"/>
              <a:t> özelliği, </a:t>
            </a:r>
            <a:r>
              <a:rPr lang="tr-TR" sz="2000" dirty="0" err="1"/>
              <a:t>Subresource</a:t>
            </a:r>
            <a:r>
              <a:rPr lang="tr-TR" sz="2000" dirty="0"/>
              <a:t> </a:t>
            </a:r>
            <a:r>
              <a:rPr lang="tr-TR" sz="2000" dirty="0" err="1"/>
              <a:t>Integrity</a:t>
            </a:r>
            <a:r>
              <a:rPr lang="tr-TR" sz="2000" dirty="0"/>
              <a:t> (SRI) Türkçe </a:t>
            </a:r>
            <a:r>
              <a:rPr lang="tr-TR" sz="2000" dirty="0" err="1"/>
              <a:t>karşlığı</a:t>
            </a:r>
            <a:r>
              <a:rPr lang="tr-TR" sz="2000" dirty="0"/>
              <a:t> Alt Kaynak Bütünlüğü olan, CDN ağı ile üçüncü parti serviste tutulan kaynaklarının </a:t>
            </a:r>
            <a:r>
              <a:rPr lang="tr-TR" sz="2000" dirty="0" err="1"/>
              <a:t>hash</a:t>
            </a:r>
            <a:r>
              <a:rPr lang="tr-TR" sz="2000" dirty="0"/>
              <a:t> değerlerini internet sunucusundaki kaynakların </a:t>
            </a:r>
            <a:r>
              <a:rPr lang="tr-TR" sz="2000" dirty="0" err="1"/>
              <a:t>hash</a:t>
            </a:r>
            <a:r>
              <a:rPr lang="tr-TR" sz="2000" dirty="0"/>
              <a:t> değerleri ile karşılaştırarak güvenlik açıklarını engellemiş olurlar. </a:t>
            </a:r>
          </a:p>
          <a:p>
            <a:r>
              <a:rPr lang="tr-TR" sz="2000" dirty="0"/>
              <a:t>Cross-</a:t>
            </a:r>
            <a:r>
              <a:rPr lang="tr-TR" sz="2000" dirty="0" err="1"/>
              <a:t>origin</a:t>
            </a:r>
            <a:r>
              <a:rPr lang="tr-TR" sz="2000" dirty="0"/>
              <a:t>: Cross </a:t>
            </a:r>
            <a:r>
              <a:rPr lang="tr-TR" sz="2000" dirty="0" err="1"/>
              <a:t>origin</a:t>
            </a:r>
            <a:r>
              <a:rPr lang="tr-TR" sz="2000" dirty="0"/>
              <a:t> özelliği, Cross </a:t>
            </a:r>
            <a:r>
              <a:rPr lang="tr-TR" sz="2000" dirty="0" err="1"/>
              <a:t>Origin</a:t>
            </a:r>
            <a:r>
              <a:rPr lang="tr-TR" sz="2000" dirty="0"/>
              <a:t> Resource </a:t>
            </a:r>
            <a:r>
              <a:rPr lang="tr-TR" sz="2000" dirty="0" err="1"/>
              <a:t>Sharing</a:t>
            </a:r>
            <a:r>
              <a:rPr lang="tr-TR" sz="2000" dirty="0"/>
              <a:t> (CORS)’i aktif eder. CORS kaynaklar arası istekleri yönetmek için kullanılır. Bir kaynağın hangi kaynaklardan istek alabileceğini belirleyebilir. Aynı zamanda bir kaynak istek atarken kimlik bilgilerini gönderebilir veya göndermeyebilir. Bu sayede güvenlik önlemi alınmış olur. </a:t>
            </a:r>
          </a:p>
          <a:p>
            <a:endParaRPr lang="tr-TR" dirty="0"/>
          </a:p>
        </p:txBody>
      </p:sp>
    </p:spTree>
    <p:extLst>
      <p:ext uri="{BB962C8B-B14F-4D97-AF65-F5344CB8AC3E}">
        <p14:creationId xmlns:p14="http://schemas.microsoft.com/office/powerpoint/2010/main" val="28808427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A1CBC-2AA3-4CB0-ACAD-7758EFDABB0B}"/>
              </a:ext>
            </a:extLst>
          </p:cNvPr>
          <p:cNvSpPr>
            <a:spLocks noGrp="1"/>
          </p:cNvSpPr>
          <p:nvPr>
            <p:ph type="title"/>
          </p:nvPr>
        </p:nvSpPr>
        <p:spPr>
          <a:xfrm>
            <a:off x="838200" y="365126"/>
            <a:ext cx="10515600" cy="745218"/>
          </a:xfrm>
        </p:spPr>
        <p:txBody>
          <a:bodyPr>
            <a:normAutofit/>
          </a:bodyPr>
          <a:lstStyle/>
          <a:p>
            <a:pPr algn="ctr"/>
            <a:r>
              <a:rPr lang="tr-TR" sz="2400" dirty="0" err="1"/>
              <a:t>Position</a:t>
            </a:r>
            <a:r>
              <a:rPr lang="tr-TR" sz="2400" dirty="0"/>
              <a:t> :</a:t>
            </a:r>
            <a:r>
              <a:rPr lang="tr-TR" sz="2400" dirty="0" err="1"/>
              <a:t>relative</a:t>
            </a:r>
            <a:r>
              <a:rPr lang="tr-TR" sz="2400" dirty="0"/>
              <a:t> – </a:t>
            </a:r>
            <a:r>
              <a:rPr lang="tr-TR" sz="2400" dirty="0" err="1"/>
              <a:t>position</a:t>
            </a:r>
            <a:r>
              <a:rPr lang="tr-TR" sz="2400" dirty="0"/>
              <a:t> :</a:t>
            </a:r>
            <a:r>
              <a:rPr lang="tr-TR" sz="2400" dirty="0" err="1"/>
              <a:t>absolute</a:t>
            </a:r>
            <a:endParaRPr lang="tr-TR" sz="2400" dirty="0"/>
          </a:p>
        </p:txBody>
      </p:sp>
      <p:sp>
        <p:nvSpPr>
          <p:cNvPr id="3" name="Content Placeholder 2">
            <a:extLst>
              <a:ext uri="{FF2B5EF4-FFF2-40B4-BE49-F238E27FC236}">
                <a16:creationId xmlns:a16="http://schemas.microsoft.com/office/drawing/2014/main" id="{AA9AA67B-B81F-462D-BEE8-B072F1D4FF92}"/>
              </a:ext>
            </a:extLst>
          </p:cNvPr>
          <p:cNvSpPr>
            <a:spLocks noGrp="1"/>
          </p:cNvSpPr>
          <p:nvPr>
            <p:ph idx="1"/>
          </p:nvPr>
        </p:nvSpPr>
        <p:spPr>
          <a:xfrm>
            <a:off x="838200" y="1110344"/>
            <a:ext cx="10515600" cy="5066619"/>
          </a:xfrm>
        </p:spPr>
        <p:txBody>
          <a:bodyPr>
            <a:normAutofit/>
          </a:bodyPr>
          <a:lstStyle/>
          <a:p>
            <a:r>
              <a:rPr lang="tr-TR" sz="1800" dirty="0" err="1">
                <a:solidFill>
                  <a:srgbClr val="FF0000"/>
                </a:solidFill>
              </a:rPr>
              <a:t>Relative</a:t>
            </a:r>
            <a:r>
              <a:rPr lang="tr-TR" sz="1800" dirty="0"/>
              <a:t> : Bir HTML elementini sahip olduğu pozisyondan yukarı, aşağı, sağa ve sola doğru ayarlamamızı sağlar. Elementin kapladığı alan tarayıcı tarafından tutulmuştur, dolayısıyla bunda bir değişiklik olmaz. Ancak biz sağ, sol, alt ve üst tarafa doğru hareket ettirebiliriz.</a:t>
            </a:r>
          </a:p>
          <a:p>
            <a:r>
              <a:rPr lang="tr-TR" sz="1800" b="1" dirty="0"/>
              <a:t>h2</a:t>
            </a:r>
            <a:r>
              <a:rPr lang="tr-TR" sz="1800" dirty="0"/>
              <a:t> { </a:t>
            </a:r>
            <a:r>
              <a:rPr lang="tr-TR" sz="1800" b="1" dirty="0" err="1"/>
              <a:t>position</a:t>
            </a:r>
            <a:r>
              <a:rPr lang="tr-TR" sz="1800" dirty="0"/>
              <a:t>: </a:t>
            </a:r>
            <a:r>
              <a:rPr lang="tr-TR" sz="1800" dirty="0" err="1"/>
              <a:t>relative</a:t>
            </a:r>
            <a:r>
              <a:rPr lang="tr-TR" sz="1800" dirty="0"/>
              <a:t>; </a:t>
            </a:r>
            <a:r>
              <a:rPr lang="tr-TR" sz="1800" b="1" dirty="0" err="1"/>
              <a:t>left</a:t>
            </a:r>
            <a:r>
              <a:rPr lang="tr-TR" sz="1800" dirty="0"/>
              <a:t>: -20px; } ----H2 elementi kullanıldığı yerden 20 piksel sola kayacak ve oradan başlayacaktır. Bu durumda diğer elementlerin alanına girebilecektir.</a:t>
            </a:r>
          </a:p>
          <a:p>
            <a:endParaRPr lang="tr-TR" sz="1800" dirty="0"/>
          </a:p>
          <a:p>
            <a:r>
              <a:rPr lang="tr-TR" sz="1800" dirty="0" err="1">
                <a:solidFill>
                  <a:srgbClr val="FF0000"/>
                </a:solidFill>
              </a:rPr>
              <a:t>Absolute</a:t>
            </a:r>
            <a:r>
              <a:rPr lang="tr-TR" sz="1800" dirty="0">
                <a:solidFill>
                  <a:srgbClr val="FF0000"/>
                </a:solidFill>
              </a:rPr>
              <a:t> </a:t>
            </a:r>
            <a:r>
              <a:rPr lang="tr-TR" sz="1800" dirty="0"/>
              <a:t>: Herhangi bir elemente göre ya da element belirtilmediyse tüm HTML sayfasına göre yer alacağı konum piksel olarak ifade edilir. Örneğin H2 elementinin sayfanın başlangıç noktasının (0, 0) 100 piksel sağında ve 150 piksel altında (100, 150) olmasını istiyorsak:</a:t>
            </a:r>
          </a:p>
          <a:p>
            <a:r>
              <a:rPr lang="en-US" sz="1800" b="1" dirty="0"/>
              <a:t>h2</a:t>
            </a:r>
            <a:r>
              <a:rPr lang="en-US" sz="1800" dirty="0"/>
              <a:t> { </a:t>
            </a:r>
            <a:r>
              <a:rPr lang="en-US" sz="1800" b="1" dirty="0"/>
              <a:t>position</a:t>
            </a:r>
            <a:r>
              <a:rPr lang="en-US" sz="1800" dirty="0"/>
              <a:t>: absolute; </a:t>
            </a:r>
            <a:r>
              <a:rPr lang="en-US" sz="1800" b="1" dirty="0"/>
              <a:t>left</a:t>
            </a:r>
            <a:r>
              <a:rPr lang="en-US" sz="1800" dirty="0"/>
              <a:t>: 100px; </a:t>
            </a:r>
            <a:r>
              <a:rPr lang="en-US" sz="1800" b="1" dirty="0"/>
              <a:t>top</a:t>
            </a:r>
            <a:r>
              <a:rPr lang="en-US" sz="1800" dirty="0"/>
              <a:t>: 150px; }</a:t>
            </a:r>
            <a:endParaRPr lang="tr-TR" sz="1800" dirty="0"/>
          </a:p>
        </p:txBody>
      </p:sp>
    </p:spTree>
    <p:extLst>
      <p:ext uri="{BB962C8B-B14F-4D97-AF65-F5344CB8AC3E}">
        <p14:creationId xmlns:p14="http://schemas.microsoft.com/office/powerpoint/2010/main" val="2410545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6D3EE-19BD-4CFE-9A26-A9A35D84ABB9}"/>
              </a:ext>
            </a:extLst>
          </p:cNvPr>
          <p:cNvSpPr>
            <a:spLocks noGrp="1"/>
          </p:cNvSpPr>
          <p:nvPr>
            <p:ph type="title"/>
          </p:nvPr>
        </p:nvSpPr>
        <p:spPr/>
        <p:txBody>
          <a:bodyPr>
            <a:normAutofit/>
          </a:bodyPr>
          <a:lstStyle/>
          <a:p>
            <a:pPr algn="ctr"/>
            <a:r>
              <a:rPr lang="tr-TR" sz="2400" dirty="0"/>
              <a:t>Ödev-1</a:t>
            </a:r>
            <a:br>
              <a:rPr lang="tr-TR" sz="2400" dirty="0"/>
            </a:br>
            <a:r>
              <a:rPr lang="tr-TR" sz="2400" dirty="0" err="1"/>
              <a:t>List</a:t>
            </a:r>
            <a:r>
              <a:rPr lang="tr-TR" sz="2400" dirty="0"/>
              <a:t> – </a:t>
            </a:r>
            <a:r>
              <a:rPr lang="tr-TR" sz="2400" dirty="0" err="1"/>
              <a:t>unstyled</a:t>
            </a:r>
            <a:r>
              <a:rPr lang="tr-TR" sz="2400" dirty="0"/>
              <a:t> nedir ?</a:t>
            </a:r>
          </a:p>
        </p:txBody>
      </p:sp>
      <p:sp>
        <p:nvSpPr>
          <p:cNvPr id="3" name="Content Placeholder 2">
            <a:extLst>
              <a:ext uri="{FF2B5EF4-FFF2-40B4-BE49-F238E27FC236}">
                <a16:creationId xmlns:a16="http://schemas.microsoft.com/office/drawing/2014/main" id="{024F70AB-D5F7-4E8D-A55E-EAE4BDEEABE5}"/>
              </a:ext>
            </a:extLst>
          </p:cNvPr>
          <p:cNvSpPr>
            <a:spLocks noGrp="1"/>
          </p:cNvSpPr>
          <p:nvPr>
            <p:ph idx="1"/>
          </p:nvPr>
        </p:nvSpPr>
        <p:spPr/>
        <p:txBody>
          <a:bodyPr/>
          <a:lstStyle/>
          <a:p>
            <a:r>
              <a:rPr lang="tr-TR" dirty="0"/>
              <a:t>Listelenirken başındaki simgelerin kaldırılmasına yarar.</a:t>
            </a:r>
          </a:p>
          <a:p>
            <a:r>
              <a:rPr lang="tr-TR" dirty="0"/>
              <a:t>Apple                            banana </a:t>
            </a:r>
          </a:p>
          <a:p>
            <a:r>
              <a:rPr lang="tr-TR" dirty="0" err="1"/>
              <a:t>Carrot</a:t>
            </a:r>
            <a:r>
              <a:rPr lang="tr-TR" dirty="0"/>
              <a:t>                            </a:t>
            </a:r>
            <a:r>
              <a:rPr lang="tr-TR" dirty="0" err="1"/>
              <a:t>fruit</a:t>
            </a:r>
            <a:r>
              <a:rPr lang="tr-TR" dirty="0"/>
              <a:t>  </a:t>
            </a:r>
          </a:p>
          <a:p>
            <a:pPr marL="0" indent="0">
              <a:buNone/>
            </a:pPr>
            <a:r>
              <a:rPr lang="tr-TR" dirty="0"/>
              <a:t>                                       (</a:t>
            </a:r>
            <a:r>
              <a:rPr lang="tr-TR" dirty="0" err="1"/>
              <a:t>unstyled</a:t>
            </a:r>
            <a:r>
              <a:rPr lang="tr-TR" dirty="0"/>
              <a:t> </a:t>
            </a:r>
            <a:r>
              <a:rPr lang="tr-TR" dirty="0" err="1"/>
              <a:t>list</a:t>
            </a:r>
            <a:r>
              <a:rPr lang="tr-TR" dirty="0"/>
              <a:t>)</a:t>
            </a:r>
          </a:p>
          <a:p>
            <a:endParaRPr lang="tr-TR" dirty="0"/>
          </a:p>
        </p:txBody>
      </p:sp>
    </p:spTree>
    <p:extLst>
      <p:ext uri="{BB962C8B-B14F-4D97-AF65-F5344CB8AC3E}">
        <p14:creationId xmlns:p14="http://schemas.microsoft.com/office/powerpoint/2010/main" val="29597408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1FA9C-5113-4169-A047-C244F826AC36}"/>
              </a:ext>
            </a:extLst>
          </p:cNvPr>
          <p:cNvSpPr>
            <a:spLocks noGrp="1"/>
          </p:cNvSpPr>
          <p:nvPr>
            <p:ph type="title"/>
          </p:nvPr>
        </p:nvSpPr>
        <p:spPr/>
        <p:txBody>
          <a:bodyPr>
            <a:normAutofit/>
          </a:bodyPr>
          <a:lstStyle/>
          <a:p>
            <a:pPr algn="ctr"/>
            <a:r>
              <a:rPr lang="tr-TR" sz="2400" dirty="0"/>
              <a:t>Ödev-2</a:t>
            </a:r>
            <a:br>
              <a:rPr lang="tr-TR" sz="2400" dirty="0"/>
            </a:br>
            <a:r>
              <a:rPr lang="tr-TR" sz="2400" dirty="0" err="1"/>
              <a:t>Fast</a:t>
            </a:r>
            <a:r>
              <a:rPr lang="tr-TR" sz="2400" dirty="0"/>
              <a:t> </a:t>
            </a:r>
            <a:r>
              <a:rPr lang="tr-TR" sz="2400" dirty="0" err="1"/>
              <a:t>forward</a:t>
            </a:r>
            <a:r>
              <a:rPr lang="tr-TR" sz="2400" dirty="0"/>
              <a:t> - </a:t>
            </a:r>
            <a:r>
              <a:rPr lang="tr-TR" sz="2400" dirty="0" err="1"/>
              <a:t>Rebase</a:t>
            </a:r>
            <a:endParaRPr lang="tr-TR" sz="2400" dirty="0"/>
          </a:p>
        </p:txBody>
      </p:sp>
      <p:sp>
        <p:nvSpPr>
          <p:cNvPr id="3" name="Content Placeholder 2">
            <a:extLst>
              <a:ext uri="{FF2B5EF4-FFF2-40B4-BE49-F238E27FC236}">
                <a16:creationId xmlns:a16="http://schemas.microsoft.com/office/drawing/2014/main" id="{44BA08D8-A28E-4A9D-A9FB-87AA7EFDE065}"/>
              </a:ext>
            </a:extLst>
          </p:cNvPr>
          <p:cNvSpPr>
            <a:spLocks noGrp="1"/>
          </p:cNvSpPr>
          <p:nvPr>
            <p:ph idx="1"/>
          </p:nvPr>
        </p:nvSpPr>
        <p:spPr/>
        <p:txBody>
          <a:bodyPr>
            <a:normAutofit/>
          </a:bodyPr>
          <a:lstStyle/>
          <a:p>
            <a:r>
              <a:rPr lang="tr-TR" sz="2000" dirty="0" err="1"/>
              <a:t>Fast</a:t>
            </a:r>
            <a:r>
              <a:rPr lang="tr-TR" sz="2000" dirty="0"/>
              <a:t> </a:t>
            </a:r>
            <a:r>
              <a:rPr lang="tr-TR" sz="2000" dirty="0" err="1"/>
              <a:t>forward</a:t>
            </a:r>
            <a:r>
              <a:rPr lang="tr-TR" sz="2000" dirty="0"/>
              <a:t> : Basit bazı durumlarda </a:t>
            </a:r>
            <a:r>
              <a:rPr lang="tr-TR" sz="2000" dirty="0" err="1"/>
              <a:t>branch'lerden</a:t>
            </a:r>
            <a:r>
              <a:rPr lang="tr-TR" sz="2000" dirty="0"/>
              <a:t> bir tanesinde herhangi bir değişiklik yapılmamıştır ve bu </a:t>
            </a:r>
            <a:r>
              <a:rPr lang="tr-TR" sz="2000" dirty="0" err="1"/>
              <a:t>branch'in</a:t>
            </a:r>
            <a:r>
              <a:rPr lang="tr-TR" sz="2000" dirty="0"/>
              <a:t> yukarıdaki bölümde belirttiğimiz ortak </a:t>
            </a:r>
            <a:r>
              <a:rPr lang="tr-TR" sz="2000" dirty="0" err="1"/>
              <a:t>commit'i</a:t>
            </a:r>
            <a:r>
              <a:rPr lang="tr-TR" sz="2000" dirty="0"/>
              <a:t> ve son </a:t>
            </a:r>
            <a:r>
              <a:rPr lang="tr-TR" sz="2000" dirty="0" err="1"/>
              <a:t>commit'i</a:t>
            </a:r>
            <a:r>
              <a:rPr lang="tr-TR" sz="2000" dirty="0"/>
              <a:t> aynıdır. Bu durumda </a:t>
            </a:r>
            <a:r>
              <a:rPr lang="tr-TR" sz="2000" dirty="0" err="1"/>
              <a:t>merge</a:t>
            </a:r>
            <a:r>
              <a:rPr lang="tr-TR" sz="2000" dirty="0"/>
              <a:t> işlemi çok basitleşir ve git diğer </a:t>
            </a:r>
            <a:r>
              <a:rPr lang="tr-TR" sz="2000" dirty="0" err="1"/>
              <a:t>branch'in</a:t>
            </a:r>
            <a:r>
              <a:rPr lang="tr-TR" sz="2000" dirty="0"/>
              <a:t> tüm </a:t>
            </a:r>
            <a:r>
              <a:rPr lang="tr-TR" sz="2000" dirty="0" err="1"/>
              <a:t>commit'lerini</a:t>
            </a:r>
            <a:r>
              <a:rPr lang="tr-TR" sz="2000" dirty="0"/>
              <a:t> ortak </a:t>
            </a:r>
            <a:r>
              <a:rPr lang="tr-TR" sz="2000" dirty="0" err="1"/>
              <a:t>commit'in</a:t>
            </a:r>
            <a:r>
              <a:rPr lang="tr-TR" sz="2000" dirty="0"/>
              <a:t> üzerine ekleyerek </a:t>
            </a:r>
            <a:r>
              <a:rPr lang="tr-TR" sz="2000" dirty="0" err="1"/>
              <a:t>merge</a:t>
            </a:r>
            <a:r>
              <a:rPr lang="tr-TR" sz="2000" dirty="0"/>
              <a:t> işlemini yapar. Bu özel duruma Git terminolojisinde </a:t>
            </a:r>
            <a:r>
              <a:rPr lang="tr-TR" sz="2000" b="1" dirty="0"/>
              <a:t>"</a:t>
            </a:r>
            <a:r>
              <a:rPr lang="tr-TR" sz="2000" b="1" dirty="0" err="1"/>
              <a:t>Fast-Forward</a:t>
            </a:r>
            <a:r>
              <a:rPr lang="tr-TR" sz="2000" b="1" dirty="0"/>
              <a:t> </a:t>
            </a:r>
            <a:r>
              <a:rPr lang="tr-TR" sz="2000" b="1" dirty="0" err="1"/>
              <a:t>Merge</a:t>
            </a:r>
            <a:r>
              <a:rPr lang="tr-TR" sz="2000" b="1" dirty="0"/>
              <a:t>"</a:t>
            </a:r>
            <a:r>
              <a:rPr lang="tr-TR" sz="2000" dirty="0"/>
              <a:t> denir </a:t>
            </a:r>
          </a:p>
          <a:p>
            <a:endParaRPr lang="tr-TR" sz="2000" dirty="0"/>
          </a:p>
          <a:p>
            <a:r>
              <a:rPr lang="tr-TR" sz="2000" dirty="0" err="1"/>
              <a:t>Rebase</a:t>
            </a:r>
            <a:r>
              <a:rPr lang="tr-TR" sz="2000" dirty="0"/>
              <a:t> : </a:t>
            </a:r>
            <a:r>
              <a:rPr lang="tr-TR" sz="2000" b="1" dirty="0" err="1"/>
              <a:t>Git</a:t>
            </a:r>
            <a:r>
              <a:rPr lang="tr-TR" sz="2000" dirty="0" err="1"/>
              <a:t>'de</a:t>
            </a:r>
            <a:r>
              <a:rPr lang="tr-TR" sz="2000" dirty="0"/>
              <a:t> </a:t>
            </a:r>
            <a:r>
              <a:rPr lang="tr-TR" sz="2000" b="1" dirty="0" err="1"/>
              <a:t>merge</a:t>
            </a:r>
            <a:r>
              <a:rPr lang="tr-TR" sz="2000" dirty="0"/>
              <a:t> ve </a:t>
            </a:r>
            <a:r>
              <a:rPr lang="tr-TR" sz="2000" b="1" dirty="0" err="1"/>
              <a:t>rebase</a:t>
            </a:r>
            <a:r>
              <a:rPr lang="tr-TR" sz="2000" dirty="0"/>
              <a:t> komutları benzer işlevleri yerine getirmek için kullanılıyor. Her iki komut da bir daldaki değişiklikleri başka bir dala birleştirmek için kullanılır. Aradaki </a:t>
            </a:r>
            <a:r>
              <a:rPr lang="tr-TR" sz="2000" dirty="0" err="1"/>
              <a:t>merge</a:t>
            </a:r>
            <a:r>
              <a:rPr lang="tr-TR" sz="2000" dirty="0"/>
              <a:t> adımlarını atlayarak kronolojik dizilim yapar.</a:t>
            </a:r>
          </a:p>
        </p:txBody>
      </p:sp>
    </p:spTree>
    <p:extLst>
      <p:ext uri="{BB962C8B-B14F-4D97-AF65-F5344CB8AC3E}">
        <p14:creationId xmlns:p14="http://schemas.microsoft.com/office/powerpoint/2010/main" val="14129931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EDB0D3D-B92C-4843-8B74-9083B51AE73C}"/>
              </a:ext>
            </a:extLst>
          </p:cNvPr>
          <p:cNvSpPr>
            <a:spLocks noGrp="1"/>
          </p:cNvSpPr>
          <p:nvPr>
            <p:ph type="ctrTitle"/>
          </p:nvPr>
        </p:nvSpPr>
        <p:spPr>
          <a:xfrm>
            <a:off x="1625600" y="1122363"/>
            <a:ext cx="9042400" cy="438582"/>
          </a:xfrm>
        </p:spPr>
        <p:txBody>
          <a:bodyPr/>
          <a:lstStyle/>
          <a:p>
            <a:r>
              <a:rPr lang="tr-TR" sz="1800" dirty="0"/>
              <a:t>1. URL – URI arasındaki farklar nelerdir </a:t>
            </a:r>
            <a:r>
              <a:rPr lang="tr-TR" sz="2000" dirty="0"/>
              <a:t>?</a:t>
            </a:r>
          </a:p>
        </p:txBody>
      </p:sp>
      <p:sp>
        <p:nvSpPr>
          <p:cNvPr id="3" name="Alt Başlık 2">
            <a:extLst>
              <a:ext uri="{FF2B5EF4-FFF2-40B4-BE49-F238E27FC236}">
                <a16:creationId xmlns:a16="http://schemas.microsoft.com/office/drawing/2014/main" id="{660E6EB5-A331-4237-AE71-AE6EE0127DBD}"/>
              </a:ext>
            </a:extLst>
          </p:cNvPr>
          <p:cNvSpPr>
            <a:spLocks noGrp="1"/>
          </p:cNvSpPr>
          <p:nvPr>
            <p:ph type="subTitle" idx="1"/>
          </p:nvPr>
        </p:nvSpPr>
        <p:spPr>
          <a:xfrm>
            <a:off x="1524000" y="1800947"/>
            <a:ext cx="9144000" cy="4230398"/>
          </a:xfrm>
        </p:spPr>
        <p:txBody>
          <a:bodyPr/>
          <a:lstStyle/>
          <a:p>
            <a:pPr marL="342900" indent="-342900" algn="l">
              <a:buFont typeface="Wingdings" panose="05000000000000000000" pitchFamily="2" charset="2"/>
              <a:buChar char="§"/>
            </a:pPr>
            <a:r>
              <a:rPr lang="tr-TR" dirty="0"/>
              <a:t>URL ile URI arasındaki fark URL kaynak, URI, detaydır.</a:t>
            </a:r>
          </a:p>
          <a:p>
            <a:pPr marL="342900" indent="-342900" algn="l">
              <a:buFont typeface="Wingdings" panose="05000000000000000000" pitchFamily="2" charset="2"/>
              <a:buChar char="§"/>
            </a:pPr>
            <a:r>
              <a:rPr lang="tr-TR" b="1" dirty="0"/>
              <a:t>URI </a:t>
            </a:r>
            <a:r>
              <a:rPr lang="tr-TR" dirty="0"/>
              <a:t>: URI, internette bir kaynak üzerine işaret edilmiş resim veya belge gibi klasik formata uygun bir karakter dizisidir.</a:t>
            </a:r>
          </a:p>
          <a:p>
            <a:pPr marL="342900" indent="-342900" algn="l">
              <a:buFont typeface="Wingdings" panose="05000000000000000000" pitchFamily="2" charset="2"/>
              <a:buChar char="§"/>
            </a:pPr>
            <a:r>
              <a:rPr lang="tr-TR" b="1" dirty="0"/>
              <a:t>URL </a:t>
            </a:r>
            <a:r>
              <a:rPr lang="tr-TR" dirty="0"/>
              <a:t>: URL, bir kaynağın örnek </a:t>
            </a:r>
            <a:r>
              <a:rPr lang="tr-TR" dirty="0" err="1"/>
              <a:t>konumlayıcı</a:t>
            </a:r>
            <a:r>
              <a:rPr lang="tr-TR" dirty="0"/>
              <a:t> veya tek halde kaynak bulucu olarak tanımlanabilir. Daha özet bir şekilde internet üzerindeki herhangi bir kaynağa işaret edilen bir karakter dizisidir. URL web sitelerinde bulunan belli başlı klasörleri depolayabilen tüm parametreleri içerir.</a:t>
            </a:r>
          </a:p>
          <a:p>
            <a:pPr marL="342900" indent="-342900" algn="l">
              <a:buFont typeface="Wingdings" panose="05000000000000000000" pitchFamily="2" charset="2"/>
              <a:buChar char="§"/>
            </a:pPr>
            <a:endParaRPr lang="tr-TR" dirty="0"/>
          </a:p>
        </p:txBody>
      </p:sp>
    </p:spTree>
    <p:extLst>
      <p:ext uri="{BB962C8B-B14F-4D97-AF65-F5344CB8AC3E}">
        <p14:creationId xmlns:p14="http://schemas.microsoft.com/office/powerpoint/2010/main" val="9250005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7A2A74B-A0CA-4914-B32C-CF2F020080E5}"/>
              </a:ext>
            </a:extLst>
          </p:cNvPr>
          <p:cNvSpPr>
            <a:spLocks noGrp="1"/>
          </p:cNvSpPr>
          <p:nvPr>
            <p:ph type="title"/>
          </p:nvPr>
        </p:nvSpPr>
        <p:spPr>
          <a:xfrm>
            <a:off x="838200" y="365125"/>
            <a:ext cx="10515600" cy="1269711"/>
          </a:xfrm>
        </p:spPr>
        <p:txBody>
          <a:bodyPr>
            <a:normAutofit/>
          </a:bodyPr>
          <a:lstStyle/>
          <a:p>
            <a:pPr algn="ctr"/>
            <a:r>
              <a:rPr lang="tr-TR" sz="2000" dirty="0"/>
              <a:t>2. HTTP Yapısı Nedir ?</a:t>
            </a:r>
          </a:p>
        </p:txBody>
      </p:sp>
      <p:sp>
        <p:nvSpPr>
          <p:cNvPr id="3" name="İçerik Yer Tutucusu 2">
            <a:extLst>
              <a:ext uri="{FF2B5EF4-FFF2-40B4-BE49-F238E27FC236}">
                <a16:creationId xmlns:a16="http://schemas.microsoft.com/office/drawing/2014/main" id="{7A0C80C0-DE00-4D1C-BA7C-1DF2B5B9FACF}"/>
              </a:ext>
            </a:extLst>
          </p:cNvPr>
          <p:cNvSpPr>
            <a:spLocks noGrp="1"/>
          </p:cNvSpPr>
          <p:nvPr>
            <p:ph idx="1"/>
          </p:nvPr>
        </p:nvSpPr>
        <p:spPr/>
        <p:txBody>
          <a:bodyPr>
            <a:normAutofit/>
          </a:bodyPr>
          <a:lstStyle/>
          <a:p>
            <a:r>
              <a:rPr lang="tr-TR" dirty="0"/>
              <a:t>HTTP, web tarayıcıdan veya istemciden gelen talepler ile web sunucularından gelen cevaplar arasındaki yolu sağlayan yapıdır.</a:t>
            </a:r>
          </a:p>
          <a:p>
            <a:r>
              <a:rPr lang="tr-TR" dirty="0"/>
              <a:t>HTTP, web tarayıcılarının ve sunucularının ortak bir dilde güvenli iletişimini sağlayan bir protokoldür. İstekler ve cevaplar HTTP tarafından belirtilen dil kurallarına uyarak gerçekleştirilir.</a:t>
            </a:r>
          </a:p>
        </p:txBody>
      </p:sp>
    </p:spTree>
    <p:extLst>
      <p:ext uri="{BB962C8B-B14F-4D97-AF65-F5344CB8AC3E}">
        <p14:creationId xmlns:p14="http://schemas.microsoft.com/office/powerpoint/2010/main" val="26596934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1020330"/>
          </a:xfrm>
        </p:spPr>
        <p:txBody>
          <a:bodyPr>
            <a:normAutofit/>
          </a:bodyPr>
          <a:lstStyle/>
          <a:p>
            <a:pPr algn="ctr"/>
            <a:r>
              <a:rPr lang="tr-TR" sz="2000" dirty="0"/>
              <a:t>3. </a:t>
            </a:r>
            <a:r>
              <a:rPr lang="tr-TR" sz="2000" dirty="0" err="1"/>
              <a:t>Npm</a:t>
            </a:r>
            <a:r>
              <a:rPr lang="tr-TR" sz="2000" dirty="0"/>
              <a:t> nedir ?</a:t>
            </a:r>
          </a:p>
        </p:txBody>
      </p:sp>
      <p:sp>
        <p:nvSpPr>
          <p:cNvPr id="3" name="İçerik Yer Tutucusu 2"/>
          <p:cNvSpPr>
            <a:spLocks noGrp="1"/>
          </p:cNvSpPr>
          <p:nvPr>
            <p:ph idx="1"/>
          </p:nvPr>
        </p:nvSpPr>
        <p:spPr/>
        <p:txBody>
          <a:bodyPr/>
          <a:lstStyle/>
          <a:p>
            <a:r>
              <a:rPr lang="tr-TR" dirty="0" err="1"/>
              <a:t>Npm</a:t>
            </a:r>
            <a:r>
              <a:rPr lang="tr-TR" dirty="0"/>
              <a:t> </a:t>
            </a:r>
            <a:r>
              <a:rPr lang="tr-TR" dirty="0" err="1"/>
              <a:t>javascript</a:t>
            </a:r>
            <a:r>
              <a:rPr lang="tr-TR" dirty="0"/>
              <a:t> betik dili için geliştirilmiş olan ve </a:t>
            </a:r>
            <a:r>
              <a:rPr lang="tr-TR" dirty="0" err="1"/>
              <a:t>Node.js'in</a:t>
            </a:r>
            <a:r>
              <a:rPr lang="tr-TR" dirty="0"/>
              <a:t> standart olarak kabul ettiği bir paket yönetim sistemidir. </a:t>
            </a:r>
            <a:r>
              <a:rPr lang="tr-TR" dirty="0" err="1"/>
              <a:t>npm</a:t>
            </a:r>
            <a:r>
              <a:rPr lang="tr-TR" dirty="0"/>
              <a:t> komut satırından çalıştırılır ve uygulamalar için bağımlılık yönetimi sağlar.</a:t>
            </a:r>
          </a:p>
        </p:txBody>
      </p:sp>
    </p:spTree>
    <p:extLst>
      <p:ext uri="{BB962C8B-B14F-4D97-AF65-F5344CB8AC3E}">
        <p14:creationId xmlns:p14="http://schemas.microsoft.com/office/powerpoint/2010/main" val="11195913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6B9927B-1F19-434E-AC62-6418EC48002F}"/>
              </a:ext>
            </a:extLst>
          </p:cNvPr>
          <p:cNvSpPr>
            <a:spLocks noGrp="1"/>
          </p:cNvSpPr>
          <p:nvPr>
            <p:ph type="title"/>
          </p:nvPr>
        </p:nvSpPr>
        <p:spPr>
          <a:xfrm>
            <a:off x="838200" y="365126"/>
            <a:ext cx="10515600" cy="817130"/>
          </a:xfrm>
        </p:spPr>
        <p:txBody>
          <a:bodyPr>
            <a:normAutofit/>
          </a:bodyPr>
          <a:lstStyle/>
          <a:p>
            <a:pPr algn="ctr"/>
            <a:r>
              <a:rPr lang="tr-TR" sz="2000" dirty="0"/>
              <a:t>1. </a:t>
            </a:r>
            <a:r>
              <a:rPr lang="tr-TR" sz="2000" dirty="0" err="1"/>
              <a:t>Xhtml</a:t>
            </a:r>
            <a:r>
              <a:rPr lang="tr-TR" sz="2000" dirty="0"/>
              <a:t> ile html5 arasındaki farklar nelerdir ?</a:t>
            </a:r>
          </a:p>
        </p:txBody>
      </p:sp>
      <p:sp>
        <p:nvSpPr>
          <p:cNvPr id="3" name="İçerik Yer Tutucusu 2">
            <a:extLst>
              <a:ext uri="{FF2B5EF4-FFF2-40B4-BE49-F238E27FC236}">
                <a16:creationId xmlns:a16="http://schemas.microsoft.com/office/drawing/2014/main" id="{5C763505-F18F-4B0A-8A0F-2E5E6C80647F}"/>
              </a:ext>
            </a:extLst>
          </p:cNvPr>
          <p:cNvSpPr>
            <a:spLocks noGrp="1"/>
          </p:cNvSpPr>
          <p:nvPr>
            <p:ph idx="1"/>
          </p:nvPr>
        </p:nvSpPr>
        <p:spPr/>
        <p:txBody>
          <a:bodyPr/>
          <a:lstStyle/>
          <a:p>
            <a:r>
              <a:rPr lang="tr-TR" dirty="0"/>
              <a:t>XHTML büyük / küçük harfe duyarlı olmasına rağmen, HTML5 değildir.</a:t>
            </a:r>
          </a:p>
          <a:p>
            <a:r>
              <a:rPr lang="tr-TR" dirty="0"/>
              <a:t>HTML5'in XHTML ve </a:t>
            </a:r>
            <a:r>
              <a:rPr lang="tr-TR" dirty="0" err="1"/>
              <a:t>HTML'den</a:t>
            </a:r>
            <a:r>
              <a:rPr lang="tr-TR" dirty="0"/>
              <a:t> çok daha basit bir  </a:t>
            </a:r>
            <a:r>
              <a:rPr lang="tr-TR" dirty="0" err="1"/>
              <a:t>doctype</a:t>
            </a:r>
            <a:r>
              <a:rPr lang="tr-TR" dirty="0"/>
              <a:t> yapısı vardır.</a:t>
            </a:r>
          </a:p>
          <a:p>
            <a:r>
              <a:rPr lang="tr-TR" dirty="0"/>
              <a:t>HTML5 tüm tarayıcılarla uyumluyken, XHTML değildir.</a:t>
            </a:r>
          </a:p>
          <a:p>
            <a:r>
              <a:rPr lang="tr-TR" dirty="0"/>
              <a:t>HTML5, HTML4'ün izlerini takip ederken, </a:t>
            </a:r>
            <a:r>
              <a:rPr lang="tr-TR" dirty="0" err="1"/>
              <a:t>XHTML'den</a:t>
            </a:r>
            <a:r>
              <a:rPr lang="tr-TR" dirty="0"/>
              <a:t> daha katıdır.</a:t>
            </a:r>
          </a:p>
          <a:p>
            <a:r>
              <a:rPr lang="tr-TR" dirty="0"/>
              <a:t>HTML5, tabletler ve telefonlar gibi mobil cihazlar için daha uygunken, XHTML bilgisayar ekranları için  uygundur.</a:t>
            </a:r>
          </a:p>
        </p:txBody>
      </p:sp>
    </p:spTree>
    <p:extLst>
      <p:ext uri="{BB962C8B-B14F-4D97-AF65-F5344CB8AC3E}">
        <p14:creationId xmlns:p14="http://schemas.microsoft.com/office/powerpoint/2010/main" val="9169392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6B9927B-1F19-434E-AC62-6418EC48002F}"/>
              </a:ext>
            </a:extLst>
          </p:cNvPr>
          <p:cNvSpPr>
            <a:spLocks noGrp="1"/>
          </p:cNvSpPr>
          <p:nvPr>
            <p:ph type="title"/>
          </p:nvPr>
        </p:nvSpPr>
        <p:spPr>
          <a:xfrm>
            <a:off x="838200" y="365125"/>
            <a:ext cx="10515600" cy="1001857"/>
          </a:xfrm>
        </p:spPr>
        <p:txBody>
          <a:bodyPr>
            <a:normAutofit/>
          </a:bodyPr>
          <a:lstStyle/>
          <a:p>
            <a:pPr algn="ctr"/>
            <a:r>
              <a:rPr lang="tr-TR" sz="2000" dirty="0"/>
              <a:t>2. </a:t>
            </a:r>
            <a:r>
              <a:rPr lang="tr-TR" sz="2000" dirty="0" err="1"/>
              <a:t>Semantic</a:t>
            </a:r>
            <a:r>
              <a:rPr lang="tr-TR" sz="2000" dirty="0"/>
              <a:t> </a:t>
            </a:r>
            <a:r>
              <a:rPr lang="tr-TR" sz="2000" dirty="0" err="1"/>
              <a:t>vs</a:t>
            </a:r>
            <a:r>
              <a:rPr lang="tr-TR" sz="2000" dirty="0"/>
              <a:t> </a:t>
            </a:r>
            <a:r>
              <a:rPr lang="tr-TR" sz="2000" dirty="0" err="1"/>
              <a:t>Non-Semantic</a:t>
            </a:r>
            <a:endParaRPr lang="tr-TR" sz="2000" dirty="0"/>
          </a:p>
        </p:txBody>
      </p:sp>
      <p:sp>
        <p:nvSpPr>
          <p:cNvPr id="3" name="İçerik Yer Tutucusu 2">
            <a:extLst>
              <a:ext uri="{FF2B5EF4-FFF2-40B4-BE49-F238E27FC236}">
                <a16:creationId xmlns:a16="http://schemas.microsoft.com/office/drawing/2014/main" id="{5C763505-F18F-4B0A-8A0F-2E5E6C80647F}"/>
              </a:ext>
            </a:extLst>
          </p:cNvPr>
          <p:cNvSpPr>
            <a:spLocks noGrp="1"/>
          </p:cNvSpPr>
          <p:nvPr>
            <p:ph idx="1"/>
          </p:nvPr>
        </p:nvSpPr>
        <p:spPr/>
        <p:txBody>
          <a:bodyPr/>
          <a:lstStyle/>
          <a:p>
            <a:r>
              <a:rPr lang="tr-TR" dirty="0" err="1"/>
              <a:t>Semantic</a:t>
            </a:r>
            <a:r>
              <a:rPr lang="tr-TR" dirty="0"/>
              <a:t> : </a:t>
            </a:r>
            <a:r>
              <a:rPr lang="tr-TR" sz="2000" dirty="0"/>
              <a:t>Bu elementler basitçe anlam ifade eder, anlamı olan elementlerdir. Bunun nedeni, koddaki tanım, tarayıcıya ve geliştiriciye ne yapmaları gerektiğini söyler. Daha basit kelimelerle çerçeveleyen bu öğeler, içermeleri gereken içerik türünü tanımlar.</a:t>
            </a:r>
          </a:p>
          <a:p>
            <a:endParaRPr lang="tr-TR" sz="2000" dirty="0"/>
          </a:p>
          <a:p>
            <a:endParaRPr lang="tr-TR" sz="2000" dirty="0"/>
          </a:p>
          <a:p>
            <a:r>
              <a:rPr lang="tr-TR" dirty="0" err="1"/>
              <a:t>Non-Semantic</a:t>
            </a:r>
            <a:r>
              <a:rPr lang="tr-TR" sz="2000" dirty="0"/>
              <a:t> : Hiçbir anlamları yoktur. İçerdikleri içerik hakkında hiçbir şey söylemezler. Bir grup için ortak olan semantiği işaretlemek için farklı niteliklerle kullanılabilirler.</a:t>
            </a:r>
          </a:p>
        </p:txBody>
      </p:sp>
    </p:spTree>
    <p:extLst>
      <p:ext uri="{BB962C8B-B14F-4D97-AF65-F5344CB8AC3E}">
        <p14:creationId xmlns:p14="http://schemas.microsoft.com/office/powerpoint/2010/main" val="12441263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6B9927B-1F19-434E-AC62-6418EC48002F}"/>
              </a:ext>
            </a:extLst>
          </p:cNvPr>
          <p:cNvSpPr>
            <a:spLocks noGrp="1"/>
          </p:cNvSpPr>
          <p:nvPr>
            <p:ph type="title"/>
          </p:nvPr>
        </p:nvSpPr>
        <p:spPr>
          <a:xfrm>
            <a:off x="838200" y="365125"/>
            <a:ext cx="10515600" cy="761711"/>
          </a:xfrm>
        </p:spPr>
        <p:txBody>
          <a:bodyPr>
            <a:normAutofit/>
          </a:bodyPr>
          <a:lstStyle/>
          <a:p>
            <a:pPr algn="ctr"/>
            <a:r>
              <a:rPr lang="tr-TR" sz="2000" dirty="0"/>
              <a:t>3. </a:t>
            </a:r>
            <a:r>
              <a:rPr lang="tr-TR" sz="2000" dirty="0" err="1"/>
              <a:t>Colspan</a:t>
            </a:r>
            <a:r>
              <a:rPr lang="tr-TR" sz="2000" dirty="0"/>
              <a:t> ve </a:t>
            </a:r>
            <a:r>
              <a:rPr lang="tr-TR" sz="2000" dirty="0" err="1"/>
              <a:t>Rowspan</a:t>
            </a:r>
            <a:r>
              <a:rPr lang="tr-TR" sz="2000" dirty="0"/>
              <a:t> Nedir ?</a:t>
            </a:r>
          </a:p>
        </p:txBody>
      </p:sp>
      <p:sp>
        <p:nvSpPr>
          <p:cNvPr id="3" name="İçerik Yer Tutucusu 2">
            <a:extLst>
              <a:ext uri="{FF2B5EF4-FFF2-40B4-BE49-F238E27FC236}">
                <a16:creationId xmlns:a16="http://schemas.microsoft.com/office/drawing/2014/main" id="{5C763505-F18F-4B0A-8A0F-2E5E6C80647F}"/>
              </a:ext>
            </a:extLst>
          </p:cNvPr>
          <p:cNvSpPr>
            <a:spLocks noGrp="1"/>
          </p:cNvSpPr>
          <p:nvPr>
            <p:ph idx="1"/>
          </p:nvPr>
        </p:nvSpPr>
        <p:spPr/>
        <p:txBody>
          <a:bodyPr/>
          <a:lstStyle/>
          <a:p>
            <a:r>
              <a:rPr lang="tr-TR" dirty="0" err="1"/>
              <a:t>Colspan</a:t>
            </a:r>
            <a:r>
              <a:rPr lang="tr-TR" dirty="0"/>
              <a:t> özelliği sütun üzerinde kaç tane hücrenin birleştirileceğini belirtir.</a:t>
            </a:r>
          </a:p>
          <a:p>
            <a:r>
              <a:rPr lang="tr-TR" dirty="0" err="1"/>
              <a:t>Rowspan</a:t>
            </a:r>
            <a:r>
              <a:rPr lang="tr-TR" dirty="0"/>
              <a:t> özelliği satır üzerinde kaç tane hücrenin birleştirileceğini belirtir.</a:t>
            </a:r>
          </a:p>
        </p:txBody>
      </p:sp>
    </p:spTree>
    <p:extLst>
      <p:ext uri="{BB962C8B-B14F-4D97-AF65-F5344CB8AC3E}">
        <p14:creationId xmlns:p14="http://schemas.microsoft.com/office/powerpoint/2010/main" val="32228354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891020"/>
          </a:xfrm>
        </p:spPr>
        <p:txBody>
          <a:bodyPr>
            <a:normAutofit/>
          </a:bodyPr>
          <a:lstStyle/>
          <a:p>
            <a:pPr algn="ctr"/>
            <a:r>
              <a:rPr lang="tr-TR" sz="2000" dirty="0" err="1"/>
              <a:t>Display:none</a:t>
            </a:r>
            <a:r>
              <a:rPr lang="tr-TR" sz="2000" dirty="0"/>
              <a:t> – </a:t>
            </a:r>
            <a:r>
              <a:rPr lang="tr-TR" sz="2000" dirty="0" err="1"/>
              <a:t>Visibility:none</a:t>
            </a:r>
            <a:r>
              <a:rPr lang="tr-TR" sz="2000" dirty="0"/>
              <a:t> </a:t>
            </a:r>
          </a:p>
        </p:txBody>
      </p:sp>
      <p:sp>
        <p:nvSpPr>
          <p:cNvPr id="3" name="İçerik Yer Tutucusu 2"/>
          <p:cNvSpPr>
            <a:spLocks noGrp="1"/>
          </p:cNvSpPr>
          <p:nvPr>
            <p:ph idx="1"/>
          </p:nvPr>
        </p:nvSpPr>
        <p:spPr>
          <a:xfrm>
            <a:off x="838200" y="1474643"/>
            <a:ext cx="10515600" cy="4351338"/>
          </a:xfrm>
        </p:spPr>
        <p:txBody>
          <a:bodyPr>
            <a:normAutofit/>
          </a:bodyPr>
          <a:lstStyle/>
          <a:p>
            <a:r>
              <a:rPr lang="tr-TR" sz="2400" dirty="0"/>
              <a:t>Son olarak bir nesneyi görünmez hale getirebilmek için </a:t>
            </a:r>
            <a:r>
              <a:rPr lang="tr-TR" sz="2400" b="1" dirty="0" err="1"/>
              <a:t>display</a:t>
            </a:r>
            <a:r>
              <a:rPr lang="tr-TR" sz="2400" dirty="0" err="1"/>
              <a:t>:</a:t>
            </a:r>
            <a:r>
              <a:rPr lang="tr-TR" sz="2400" b="1" dirty="0" err="1"/>
              <a:t>none</a:t>
            </a:r>
            <a:r>
              <a:rPr lang="tr-TR" sz="2400" dirty="0"/>
              <a:t>; kullanmalıyız. </a:t>
            </a:r>
            <a:r>
              <a:rPr lang="tr-TR" sz="2400" b="1" dirty="0" err="1"/>
              <a:t>display</a:t>
            </a:r>
            <a:r>
              <a:rPr lang="tr-TR" sz="2400" dirty="0" err="1"/>
              <a:t>:</a:t>
            </a:r>
            <a:r>
              <a:rPr lang="tr-TR" sz="2400" b="1" dirty="0" err="1"/>
              <a:t>none</a:t>
            </a:r>
            <a:r>
              <a:rPr lang="tr-TR" sz="2400" dirty="0"/>
              <a:t>; özelliğini bir </a:t>
            </a:r>
            <a:r>
              <a:rPr lang="tr-TR" sz="2400" dirty="0" err="1"/>
              <a:t>class</a:t>
            </a:r>
            <a:r>
              <a:rPr lang="tr-TR" sz="2400" dirty="0"/>
              <a:t> içine alalım ve bu </a:t>
            </a:r>
            <a:r>
              <a:rPr lang="tr-TR" sz="2400" dirty="0" err="1"/>
              <a:t>class</a:t>
            </a:r>
            <a:r>
              <a:rPr lang="tr-TR" sz="2400" dirty="0"/>
              <a:t> değerini verdiğimiz her nesne görünmez hale gelir.</a:t>
            </a:r>
          </a:p>
          <a:p>
            <a:r>
              <a:rPr lang="tr-TR" sz="2400" dirty="0"/>
              <a:t>Elementlerin gizlenmesi ve gösterilmesi için kullanılan bir özelliktir. </a:t>
            </a:r>
            <a:r>
              <a:rPr lang="tr-TR" sz="2400" dirty="0" err="1"/>
              <a:t>none</a:t>
            </a:r>
            <a:r>
              <a:rPr lang="tr-TR" sz="2400" dirty="0"/>
              <a:t>, </a:t>
            </a:r>
            <a:r>
              <a:rPr lang="tr-TR" sz="2400" dirty="0" err="1"/>
              <a:t>visible</a:t>
            </a:r>
            <a:r>
              <a:rPr lang="tr-TR" sz="2400" dirty="0"/>
              <a:t>, </a:t>
            </a:r>
            <a:r>
              <a:rPr lang="tr-TR" sz="2400" dirty="0" err="1"/>
              <a:t>hidden</a:t>
            </a:r>
            <a:r>
              <a:rPr lang="tr-TR" sz="2400" dirty="0"/>
              <a:t> ve </a:t>
            </a:r>
            <a:r>
              <a:rPr lang="tr-TR" sz="2400" dirty="0" err="1"/>
              <a:t>collapse</a:t>
            </a:r>
            <a:r>
              <a:rPr lang="tr-TR" sz="2400" dirty="0"/>
              <a:t> olmak üzere dört değer alır. </a:t>
            </a:r>
          </a:p>
        </p:txBody>
      </p:sp>
    </p:spTree>
    <p:extLst>
      <p:ext uri="{BB962C8B-B14F-4D97-AF65-F5344CB8AC3E}">
        <p14:creationId xmlns:p14="http://schemas.microsoft.com/office/powerpoint/2010/main" val="3910952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937202"/>
          </a:xfrm>
        </p:spPr>
        <p:txBody>
          <a:bodyPr>
            <a:normAutofit fontScale="90000"/>
          </a:bodyPr>
          <a:lstStyle/>
          <a:p>
            <a:pPr algn="ctr"/>
            <a:r>
              <a:rPr lang="tr-TR" sz="2000" dirty="0" err="1"/>
              <a:t>pseudo</a:t>
            </a:r>
            <a:r>
              <a:rPr lang="tr-TR" sz="2000" dirty="0"/>
              <a:t> </a:t>
            </a:r>
            <a:r>
              <a:rPr lang="tr-TR" sz="2000" dirty="0" err="1"/>
              <a:t>class</a:t>
            </a:r>
            <a:r>
              <a:rPr lang="tr-TR" sz="2000" dirty="0"/>
              <a:t> ile </a:t>
            </a:r>
            <a:r>
              <a:rPr lang="tr-TR" sz="2000" dirty="0" err="1"/>
              <a:t>pseudo</a:t>
            </a:r>
            <a:r>
              <a:rPr lang="tr-TR" sz="2000" dirty="0"/>
              <a:t> element nedir?</a:t>
            </a:r>
            <a:br>
              <a:rPr lang="tr-TR" dirty="0"/>
            </a:br>
            <a:endParaRPr lang="tr-TR" dirty="0"/>
          </a:p>
        </p:txBody>
      </p:sp>
      <p:sp>
        <p:nvSpPr>
          <p:cNvPr id="3" name="İçerik Yer Tutucusu 2"/>
          <p:cNvSpPr>
            <a:spLocks noGrp="1"/>
          </p:cNvSpPr>
          <p:nvPr>
            <p:ph idx="1"/>
          </p:nvPr>
        </p:nvSpPr>
        <p:spPr>
          <a:xfrm>
            <a:off x="838200" y="1825625"/>
            <a:ext cx="10515600" cy="3827030"/>
          </a:xfrm>
        </p:spPr>
        <p:txBody>
          <a:bodyPr/>
          <a:lstStyle/>
          <a:p>
            <a:r>
              <a:rPr lang="tr-TR" b="1" dirty="0"/>
              <a:t>CSS </a:t>
            </a:r>
            <a:r>
              <a:rPr lang="tr-TR" b="1" dirty="0" err="1"/>
              <a:t>pseudo</a:t>
            </a:r>
            <a:r>
              <a:rPr lang="tr-TR" dirty="0" err="1"/>
              <a:t>-</a:t>
            </a:r>
            <a:r>
              <a:rPr lang="tr-TR" b="1" dirty="0" err="1"/>
              <a:t>class</a:t>
            </a:r>
            <a:r>
              <a:rPr lang="tr-TR" dirty="0"/>
              <a:t> ve </a:t>
            </a:r>
            <a:r>
              <a:rPr lang="tr-TR" b="1" dirty="0" err="1"/>
              <a:t>pseudo</a:t>
            </a:r>
            <a:r>
              <a:rPr lang="tr-TR" dirty="0" err="1"/>
              <a:t>-elements</a:t>
            </a:r>
            <a:r>
              <a:rPr lang="tr-TR" dirty="0"/>
              <a:t> </a:t>
            </a:r>
            <a:r>
              <a:rPr lang="tr-TR" b="1" dirty="0" err="1"/>
              <a:t>CSS</a:t>
            </a:r>
            <a:r>
              <a:rPr lang="tr-TR" dirty="0" err="1"/>
              <a:t>'i</a:t>
            </a:r>
            <a:r>
              <a:rPr lang="tr-TR" dirty="0"/>
              <a:t> destekleyen web tarayıcıları tarafından otomatik olarak tanınan (x)html hiyerarşisi ile erişemediğimiz </a:t>
            </a:r>
            <a:r>
              <a:rPr lang="tr-TR" b="1" dirty="0"/>
              <a:t>element</a:t>
            </a:r>
            <a:r>
              <a:rPr lang="tr-TR" dirty="0"/>
              <a:t> ve sınıflara erişmemizi sağlayan özel sınıf ve </a:t>
            </a:r>
            <a:r>
              <a:rPr lang="tr-TR" b="1" dirty="0"/>
              <a:t>elementler</a:t>
            </a:r>
            <a:r>
              <a:rPr lang="tr-TR" dirty="0"/>
              <a:t> olarak adlandırılmaktadır.</a:t>
            </a:r>
          </a:p>
        </p:txBody>
      </p:sp>
    </p:spTree>
    <p:extLst>
      <p:ext uri="{BB962C8B-B14F-4D97-AF65-F5344CB8AC3E}">
        <p14:creationId xmlns:p14="http://schemas.microsoft.com/office/powerpoint/2010/main" val="2827060183"/>
      </p:ext>
    </p:extLst>
  </p:cSld>
  <p:clrMapOvr>
    <a:masterClrMapping/>
  </p:clrMapOvr>
</p:sld>
</file>

<file path=ppt/theme/theme1.xml><?xml version="1.0" encoding="utf-8"?>
<a:theme xmlns:a="http://schemas.openxmlformats.org/drawingml/2006/main" name="Office Theme">
  <a:themeElements>
    <a:clrScheme name="Office Teması">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eması">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eması">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177</TotalTime>
  <Words>1034</Words>
  <Application>Microsoft Office PowerPoint</Application>
  <PresentationFormat>Widescreen</PresentationFormat>
  <Paragraphs>56</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Wingdings</vt:lpstr>
      <vt:lpstr>Office Theme</vt:lpstr>
      <vt:lpstr>PowerPoint Presentation</vt:lpstr>
      <vt:lpstr>1. URL – URI arasındaki farklar nelerdir ?</vt:lpstr>
      <vt:lpstr>2. HTTP Yapısı Nedir ?</vt:lpstr>
      <vt:lpstr>3. Npm nedir ?</vt:lpstr>
      <vt:lpstr>1. Xhtml ile html5 arasındaki farklar nelerdir ?</vt:lpstr>
      <vt:lpstr>2. Semantic vs Non-Semantic</vt:lpstr>
      <vt:lpstr>3. Colspan ve Rowspan Nedir ?</vt:lpstr>
      <vt:lpstr>Display:none – Visibility:none </vt:lpstr>
      <vt:lpstr>pseudo class ile pseudo element nedir? </vt:lpstr>
      <vt:lpstr>Group selectors </vt:lpstr>
      <vt:lpstr>PowerPoint Presentation</vt:lpstr>
      <vt:lpstr>PowerPoint Presentation</vt:lpstr>
      <vt:lpstr>Position :relative – position :absolute</vt:lpstr>
      <vt:lpstr>Ödev-1 List – unstyled nedir ?</vt:lpstr>
      <vt:lpstr>Ödev-2 Fast forward - Rebase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dc:title>
  <dc:creator>Hamit Mızrak</dc:creator>
  <cp:lastModifiedBy>DOGUS SAGLAM</cp:lastModifiedBy>
  <cp:revision>20</cp:revision>
  <dcterms:created xsi:type="dcterms:W3CDTF">2022-05-24T09:08:24Z</dcterms:created>
  <dcterms:modified xsi:type="dcterms:W3CDTF">2022-05-30T15:36:44Z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6b4e21f8-32ef-4f93-92b7-743a7f6cc380</vt:lpwstr>
  </property>
  <property fmtid="{D5CDD505-2E9C-101B-9397-08002B2CF9AE}" pid="3" name="TURKCELLCLASSIFICATION">
    <vt:lpwstr>TURKCELL DAHİLİ</vt:lpwstr>
  </property>
</Properties>
</file>