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akkımda" id="{EAEA6629-066A-4BC8-AEFD-48CC61598453}">
          <p14:sldIdLst>
            <p14:sldId id="260"/>
          </p14:sldIdLst>
        </p14:section>
        <p14:section name="1. Hafta Pazartesi" id="{C09A6438-575C-4646-89BC-611E45329D33}">
          <p14:sldIdLst>
            <p14:sldId id="256"/>
            <p14:sldId id="257"/>
            <p14:sldId id="258"/>
            <p14:sldId id="259"/>
          </p14:sldIdLst>
        </p14:section>
        <p14:section name="1. Hafta Salı" id="{6894B004-A4B5-49CB-86F2-D8650D0FF3A6}">
          <p14:sldIdLst>
            <p14:sldId id="261"/>
            <p14:sldId id="262"/>
            <p14:sldId id="263"/>
            <p14:sldId id="264"/>
            <p14:sldId id="265"/>
          </p14:sldIdLst>
        </p14:section>
        <p14:section name="1. Hafta Çarşamba" id="{4D0F97FB-4ADA-4A68-90C7-D1FE4A3977D1}">
          <p14:sldIdLst>
            <p14:sldId id="266"/>
            <p14:sldId id="267"/>
            <p14:sldId id="268"/>
            <p14:sldId id="269"/>
          </p14:sldIdLst>
        </p14:section>
        <p14:section name="1. Hafta Perşembe" id="{9F13E9F9-B3A7-4FE1-B0B7-103DA0D50056}">
          <p14:sldIdLst>
            <p14:sldId id="270"/>
            <p14:sldId id="271"/>
            <p14:sldId id="272"/>
          </p14:sldIdLst>
        </p14:section>
        <p14:section name="1.Hafta Cuma" id="{0E51FEA1-1840-4ACE-95B5-7C092AAD607D}">
          <p14:sldIdLst>
            <p14:sldId id="273"/>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269509-318B-1FDB-D616-AF64A06C295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8B0AAA2-560F-4CD3-BA46-11E1725B5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CE59301-E5F0-94BD-C191-27428C3A429F}"/>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8DA4CF57-967A-0DE5-63F8-6207D0AB3B0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D877B3D-1A52-B2F6-C5A4-4DA67B498AD5}"/>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94462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F097D4-C08A-9ED3-85B7-2D105753DE5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4DC2DED-065C-B061-338D-595921422B0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A7FE817-7BCE-8F30-5897-6A6F69F6B51A}"/>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15ECC72D-1F40-205B-6FE2-24280809734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C5D2B90-55C4-352D-DCFC-727A9B9364D3}"/>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258525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EF5E938-285B-2F25-D2D6-1D1BEFB5E99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D1D3B27-CEBD-101A-8A68-F9B545D3C49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8B3EBBE-7349-BCC0-3FAD-F9FCEDD3CF00}"/>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F5B1286D-C415-2BEB-280F-2C3F7814FD2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2A12867-E8C2-CAA7-A5EB-781F79DA1340}"/>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193238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D539EB-F25C-3581-D337-6DB0F88B602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FA60255-424C-4B1F-3CCD-3F2EBD822CD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A75D5DC-866E-515A-0C2A-F025CC7D9FC2}"/>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90231528-690A-77E7-30EA-9BA1DA9AEB9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33C7616-FE4C-D6AA-9ED8-EC8CD7DB0D5F}"/>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121155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8C7813-7B9D-7D5C-9BBC-09247F23134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BAA21F8-1775-10E9-8B0E-2FAA28BB8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B1F29D4-288C-A2A4-C9FF-25C94E97E42A}"/>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343F7709-E2A4-ACEF-F19A-0D57E98010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79D3E4-E322-FA63-A0CF-30A557FDA5C1}"/>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08608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05EE5C-B7E9-A111-5FB5-544B38454F8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8EC9198-4FE1-06E7-88BD-B34AA2F0A39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362674C-C8C1-9B29-FC0B-2DB5CF6FA6A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7D0E8C0-7A1C-C3F6-5825-239DC127D657}"/>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6" name="Alt Bilgi Yer Tutucusu 5">
            <a:extLst>
              <a:ext uri="{FF2B5EF4-FFF2-40B4-BE49-F238E27FC236}">
                <a16:creationId xmlns:a16="http://schemas.microsoft.com/office/drawing/2014/main" id="{6B0D9573-E026-401A-E032-F4B98984394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1CA9237-D78C-4702-E55D-18EE9D4BD14E}"/>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07219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CE33BC-2E1F-60E5-C261-7DCF69E5DFA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23E4A97-0C63-D53A-503F-311865D90D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03699F7-7892-B769-66A3-71B85A61417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0D5A877-2AC1-4DAD-30BF-EA9811A632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A4139D9-29DB-3D45-65A0-B32D66A1C5C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BA34D91-3F83-1B4B-3F6D-876B925801B7}"/>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8" name="Alt Bilgi Yer Tutucusu 7">
            <a:extLst>
              <a:ext uri="{FF2B5EF4-FFF2-40B4-BE49-F238E27FC236}">
                <a16:creationId xmlns:a16="http://schemas.microsoft.com/office/drawing/2014/main" id="{87A7DEFF-9200-E0C0-7CFD-C0807DD8F80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818E848-BE7F-613B-7336-5F74F040F9C4}"/>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131985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0A483A-E1CA-BDB7-18C7-E71593E08EC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B8E590A-FD4C-15F6-0B97-5B5DB846F769}"/>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4" name="Alt Bilgi Yer Tutucusu 3">
            <a:extLst>
              <a:ext uri="{FF2B5EF4-FFF2-40B4-BE49-F238E27FC236}">
                <a16:creationId xmlns:a16="http://schemas.microsoft.com/office/drawing/2014/main" id="{49161ACB-5373-5734-0BD4-43FFEE3DCFA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3E93854-E038-AAF2-A054-76DDD6A474DF}"/>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43070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6F5D0F2-E264-D1DF-C105-11447387D95D}"/>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3" name="Alt Bilgi Yer Tutucusu 2">
            <a:extLst>
              <a:ext uri="{FF2B5EF4-FFF2-40B4-BE49-F238E27FC236}">
                <a16:creationId xmlns:a16="http://schemas.microsoft.com/office/drawing/2014/main" id="{90A1979F-99D9-00E9-8603-65695175E1C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425742B-960B-BB59-4026-8F7184450F48}"/>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13020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5A6B73-1B31-3B7B-FBB3-D440AF6FACE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D81ADD0-97E2-F62C-7759-63BA19947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71786D3-C7B1-D0C7-7608-856D8EC2C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52BB404-0B6E-7A0E-34B3-AC8726972FF5}"/>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6" name="Alt Bilgi Yer Tutucusu 5">
            <a:extLst>
              <a:ext uri="{FF2B5EF4-FFF2-40B4-BE49-F238E27FC236}">
                <a16:creationId xmlns:a16="http://schemas.microsoft.com/office/drawing/2014/main" id="{AD90F042-529E-A920-C727-C2BB4C29347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785DD6D-133B-2E68-8501-E4450D7E4BF9}"/>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236021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786D7-FCAE-F771-E416-4DA108AF972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F76E4F4-0FE0-E758-773D-374B0DEF7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E09032A-AC68-A655-B1A9-E5F3FA5BF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AFB764B-81E8-3A5A-59E7-C30CFD630FD0}"/>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6" name="Alt Bilgi Yer Tutucusu 5">
            <a:extLst>
              <a:ext uri="{FF2B5EF4-FFF2-40B4-BE49-F238E27FC236}">
                <a16:creationId xmlns:a16="http://schemas.microsoft.com/office/drawing/2014/main" id="{79C090AE-64F0-5167-500D-57774DF984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A42DCCA-DC87-72A1-5571-DADEF553AE0B}"/>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12215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0EEDCF4-AD04-F8B2-059D-FA5B5DDCA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47C8ADA-983A-833F-FB0D-22D799D9C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CF95867-95A5-B7D8-F49E-C3C624765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7FFC2CD0-1B64-BD32-D0D3-43F609705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AB5784F-5740-5EE7-FED1-355C78252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F42D6-5237-4EEF-B170-3D5C6330BF2B}" type="slidenum">
              <a:rPr lang="tr-TR" smtClean="0"/>
              <a:t>‹#›</a:t>
            </a:fld>
            <a:endParaRPr lang="tr-TR"/>
          </a:p>
        </p:txBody>
      </p:sp>
    </p:spTree>
    <p:extLst>
      <p:ext uri="{BB962C8B-B14F-4D97-AF65-F5344CB8AC3E}">
        <p14:creationId xmlns:p14="http://schemas.microsoft.com/office/powerpoint/2010/main" val="131059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COR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3916837" y="2505670"/>
            <a:ext cx="4358326" cy="1846659"/>
          </a:xfrm>
          <a:prstGeom prst="rect">
            <a:avLst/>
          </a:prstGeom>
          <a:noFill/>
        </p:spPr>
        <p:txBody>
          <a:bodyPr wrap="square" rtlCol="0">
            <a:spAutoFit/>
          </a:bodyPr>
          <a:lstStyle/>
          <a:p>
            <a:r>
              <a:rPr lang="tr-TR" sz="3200" b="1" dirty="0">
                <a:solidFill>
                  <a:srgbClr val="24292F"/>
                </a:solidFill>
                <a:latin typeface="-apple-system"/>
              </a:rPr>
              <a:t>İbrahim BAYRAMLI</a:t>
            </a:r>
          </a:p>
          <a:p>
            <a:endParaRPr lang="tr-TR" sz="3200" b="1" dirty="0">
              <a:solidFill>
                <a:srgbClr val="24292F"/>
              </a:solidFill>
              <a:latin typeface="-apple-system"/>
            </a:endParaRPr>
          </a:p>
          <a:p>
            <a:r>
              <a:rPr lang="tr-TR" sz="3200" b="1" dirty="0" err="1">
                <a:solidFill>
                  <a:srgbClr val="24292F"/>
                </a:solidFill>
                <a:latin typeface="-apple-system"/>
              </a:rPr>
              <a:t>Atmosware</a:t>
            </a:r>
            <a:r>
              <a:rPr lang="tr-TR" sz="3200" b="1" dirty="0">
                <a:solidFill>
                  <a:srgbClr val="24292F"/>
                </a:solidFill>
                <a:latin typeface="-apple-system"/>
              </a:rPr>
              <a:t> </a:t>
            </a:r>
            <a:r>
              <a:rPr lang="tr-TR" sz="3200" b="1" dirty="0" err="1">
                <a:solidFill>
                  <a:srgbClr val="24292F"/>
                </a:solidFill>
                <a:latin typeface="-apple-system"/>
              </a:rPr>
              <a:t>Bootcamp</a:t>
            </a:r>
            <a:endParaRPr lang="tr-TR" sz="3200" b="1" dirty="0">
              <a:solidFill>
                <a:srgbClr val="24292F"/>
              </a:solidFill>
              <a:latin typeface="-apple-system"/>
            </a:endParaRPr>
          </a:p>
          <a:p>
            <a:endParaRPr lang="tr-TR" dirty="0"/>
          </a:p>
        </p:txBody>
      </p:sp>
    </p:spTree>
    <p:extLst>
      <p:ext uri="{BB962C8B-B14F-4D97-AF65-F5344CB8AC3E}">
        <p14:creationId xmlns:p14="http://schemas.microsoft.com/office/powerpoint/2010/main" val="4510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461665"/>
          </a:xfrm>
          <a:prstGeom prst="rect">
            <a:avLst/>
          </a:prstGeom>
          <a:noFill/>
        </p:spPr>
        <p:txBody>
          <a:bodyPr wrap="square" rtlCol="0">
            <a:spAutoFit/>
          </a:bodyPr>
          <a:lstStyle/>
          <a:p>
            <a:pPr algn="l"/>
            <a:r>
              <a:rPr lang="tr-TR" sz="2400" b="1" dirty="0">
                <a:solidFill>
                  <a:srgbClr val="24292F"/>
                </a:solidFill>
                <a:latin typeface="-apple-system"/>
              </a:rPr>
              <a:t>3) </a:t>
            </a:r>
            <a:r>
              <a:rPr lang="tr-TR" sz="2400" b="1" dirty="0" err="1">
                <a:solidFill>
                  <a:srgbClr val="24292F"/>
                </a:solidFill>
                <a:latin typeface="-apple-system"/>
              </a:rPr>
              <a:t>Table</a:t>
            </a:r>
            <a:r>
              <a:rPr lang="tr-TR" sz="2400" b="1" dirty="0">
                <a:solidFill>
                  <a:srgbClr val="24292F"/>
                </a:solidFill>
                <a:latin typeface="-apple-system"/>
              </a:rPr>
              <a:t> </a:t>
            </a:r>
            <a:r>
              <a:rPr lang="tr-TR" sz="2400" b="1" dirty="0" err="1">
                <a:solidFill>
                  <a:srgbClr val="24292F"/>
                </a:solidFill>
                <a:latin typeface="-apple-system"/>
              </a:rPr>
              <a:t>colspan</a:t>
            </a:r>
            <a:r>
              <a:rPr lang="tr-TR" sz="2400" b="1" dirty="0">
                <a:solidFill>
                  <a:srgbClr val="24292F"/>
                </a:solidFill>
                <a:latin typeface="-apple-system"/>
              </a:rPr>
              <a:t> ve </a:t>
            </a:r>
            <a:r>
              <a:rPr lang="tr-TR" sz="2400" b="1" dirty="0" err="1">
                <a:solidFill>
                  <a:srgbClr val="24292F"/>
                </a:solidFill>
                <a:latin typeface="-apple-system"/>
              </a:rPr>
              <a:t>rowspan</a:t>
            </a:r>
            <a:r>
              <a:rPr lang="tr-TR" sz="2400" b="1" dirty="0">
                <a:solidFill>
                  <a:srgbClr val="24292F"/>
                </a:solidFill>
                <a:latin typeface="-apple-system"/>
              </a:rPr>
              <a:t> nedir?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
        <p:nvSpPr>
          <p:cNvPr id="8" name="Metin kutusu 7">
            <a:extLst>
              <a:ext uri="{FF2B5EF4-FFF2-40B4-BE49-F238E27FC236}">
                <a16:creationId xmlns:a16="http://schemas.microsoft.com/office/drawing/2014/main" id="{298BB0E4-1D89-AA03-7D2E-E0AF79C22999}"/>
              </a:ext>
            </a:extLst>
          </p:cNvPr>
          <p:cNvSpPr txBox="1"/>
          <p:nvPr/>
        </p:nvSpPr>
        <p:spPr>
          <a:xfrm>
            <a:off x="499621" y="2421330"/>
            <a:ext cx="4769963" cy="3631763"/>
          </a:xfrm>
          <a:prstGeom prst="rect">
            <a:avLst/>
          </a:prstGeom>
          <a:noFill/>
        </p:spPr>
        <p:txBody>
          <a:bodyPr wrap="square" rtlCol="0">
            <a:spAutoFit/>
          </a:bodyPr>
          <a:lstStyle/>
          <a:p>
            <a:pPr algn="l"/>
            <a:r>
              <a:rPr lang="tr-TR" sz="2400" b="1" dirty="0" err="1">
                <a:solidFill>
                  <a:srgbClr val="24292F"/>
                </a:solidFill>
                <a:latin typeface="-apple-system"/>
              </a:rPr>
              <a:t>Rowspan</a:t>
            </a:r>
            <a:r>
              <a:rPr lang="tr-TR" sz="2400" b="1" dirty="0">
                <a:solidFill>
                  <a:srgbClr val="24292F"/>
                </a:solidFill>
                <a:latin typeface="-apple-system"/>
              </a:rPr>
              <a:t>:</a:t>
            </a:r>
          </a:p>
          <a:p>
            <a:pPr algn="l"/>
            <a:endParaRPr lang="tr-TR" sz="2400" b="1" dirty="0">
              <a:solidFill>
                <a:srgbClr val="24292F"/>
              </a:solidFill>
              <a:latin typeface="-apple-system"/>
            </a:endParaRPr>
          </a:p>
          <a:p>
            <a:pPr lvl="1"/>
            <a:r>
              <a:rPr lang="en-US" sz="1400" dirty="0">
                <a:solidFill>
                  <a:srgbClr val="24292F"/>
                </a:solidFill>
                <a:latin typeface="Source Sans Pro" panose="020B0604020202020204" pitchFamily="34" charset="0"/>
              </a:rPr>
              <a:t>&lt;table style="width:100%"&gt;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 &lt;tr&gt;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r>
              <a:rPr lang="en-US" sz="1400" dirty="0" err="1">
                <a:solidFill>
                  <a:srgbClr val="24292F"/>
                </a:solidFill>
                <a:latin typeface="Source Sans Pro" panose="020B0604020202020204" pitchFamily="34" charset="0"/>
              </a:rPr>
              <a:t>İsim</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&lt;td&gt;İbrahim&lt;/td&gt;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 </a:t>
            </a:r>
            <a:r>
              <a:rPr lang="en-US" sz="1400" dirty="0" err="1">
                <a:solidFill>
                  <a:srgbClr val="24292F"/>
                </a:solidFill>
                <a:latin typeface="Source Sans Pro" panose="020B0604020202020204" pitchFamily="34" charset="0"/>
              </a:rPr>
              <a:t>rowspan</a:t>
            </a:r>
            <a:r>
              <a:rPr lang="en-US" sz="1400" dirty="0">
                <a:solidFill>
                  <a:srgbClr val="24292F"/>
                </a:solidFill>
                <a:latin typeface="Source Sans Pro" panose="020B0604020202020204" pitchFamily="34" charset="0"/>
              </a:rPr>
              <a:t>="2"&gt;</a:t>
            </a:r>
            <a:r>
              <a:rPr lang="en-US" sz="1400" dirty="0" err="1">
                <a:solidFill>
                  <a:srgbClr val="24292F"/>
                </a:solidFill>
                <a:latin typeface="Source Sans Pro" panose="020B0604020202020204" pitchFamily="34" charset="0"/>
              </a:rPr>
              <a:t>Telefon</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&lt;td&gt;0530-1234567&lt;/td&gt;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&lt;td&gt;0532-9876543&lt;/td&gt;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endParaRPr lang="tr-TR" sz="1400" dirty="0">
              <a:solidFill>
                <a:srgbClr val="24292F"/>
              </a:solidFill>
              <a:latin typeface="Source Sans Pro" panose="020B0604020202020204" pitchFamily="34" charset="0"/>
            </a:endParaRPr>
          </a:p>
          <a:p>
            <a:pPr lvl="1"/>
            <a:r>
              <a:rPr lang="en-US" sz="1400" dirty="0">
                <a:solidFill>
                  <a:srgbClr val="24292F"/>
                </a:solidFill>
                <a:latin typeface="Source Sans Pro" panose="020B0604020202020204" pitchFamily="34" charset="0"/>
              </a:rPr>
              <a:t>&lt;/table&gt;</a:t>
            </a:r>
            <a:endParaRPr lang="tr-TR" sz="2400" dirty="0">
              <a:solidFill>
                <a:srgbClr val="24292F"/>
              </a:solidFill>
              <a:latin typeface="Source Sans Pro" panose="020B0604020202020204" pitchFamily="34" charset="0"/>
            </a:endParaRPr>
          </a:p>
        </p:txBody>
      </p:sp>
      <p:pic>
        <p:nvPicPr>
          <p:cNvPr id="3" name="Resim 2">
            <a:extLst>
              <a:ext uri="{FF2B5EF4-FFF2-40B4-BE49-F238E27FC236}">
                <a16:creationId xmlns:a16="http://schemas.microsoft.com/office/drawing/2014/main" id="{547903D5-B165-2A77-1EB2-1E5F719254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07286" y="3805932"/>
            <a:ext cx="3860511" cy="754445"/>
          </a:xfrm>
          <a:prstGeom prst="rect">
            <a:avLst/>
          </a:prstGeom>
        </p:spPr>
      </p:pic>
    </p:spTree>
    <p:extLst>
      <p:ext uri="{BB962C8B-B14F-4D97-AF65-F5344CB8AC3E}">
        <p14:creationId xmlns:p14="http://schemas.microsoft.com/office/powerpoint/2010/main" val="110845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661993"/>
          </a:xfrm>
          <a:prstGeom prst="rect">
            <a:avLst/>
          </a:prstGeom>
          <a:noFill/>
        </p:spPr>
        <p:txBody>
          <a:bodyPr wrap="square" rtlCol="0">
            <a:spAutoFit/>
          </a:bodyPr>
          <a:lstStyle/>
          <a:p>
            <a:pPr algn="l"/>
            <a:r>
              <a:rPr lang="tr-TR" sz="2400" b="1" dirty="0">
                <a:solidFill>
                  <a:srgbClr val="24292F"/>
                </a:solidFill>
                <a:latin typeface="-apple-system"/>
              </a:rPr>
              <a:t>1) </a:t>
            </a:r>
            <a:r>
              <a:rPr lang="tr-TR" sz="2400" b="1" dirty="0" err="1">
                <a:solidFill>
                  <a:srgbClr val="24292F"/>
                </a:solidFill>
                <a:latin typeface="-apple-system"/>
              </a:rPr>
              <a:t>display</a:t>
            </a:r>
            <a:r>
              <a:rPr lang="tr-TR" sz="2400" b="1" dirty="0">
                <a:solidFill>
                  <a:srgbClr val="24292F"/>
                </a:solidFill>
                <a:latin typeface="-apple-system"/>
              </a:rPr>
              <a:t>: </a:t>
            </a:r>
            <a:r>
              <a:rPr lang="tr-TR" sz="2400" b="1" dirty="0" err="1">
                <a:solidFill>
                  <a:srgbClr val="24292F"/>
                </a:solidFill>
                <a:latin typeface="-apple-system"/>
              </a:rPr>
              <a:t>none</a:t>
            </a:r>
            <a:r>
              <a:rPr lang="tr-TR" sz="2400" b="1" dirty="0">
                <a:solidFill>
                  <a:srgbClr val="24292F"/>
                </a:solidFill>
                <a:latin typeface="-apple-system"/>
              </a:rPr>
              <a:t> ve </a:t>
            </a:r>
            <a:r>
              <a:rPr lang="tr-TR" sz="2400" b="1" dirty="0" err="1">
                <a:solidFill>
                  <a:srgbClr val="24292F"/>
                </a:solidFill>
                <a:latin typeface="-apple-system"/>
              </a:rPr>
              <a:t>visibility:none</a:t>
            </a:r>
            <a:r>
              <a:rPr lang="tr-TR" sz="2400" b="1" dirty="0">
                <a:solidFill>
                  <a:srgbClr val="24292F"/>
                </a:solidFill>
                <a:latin typeface="-apple-system"/>
              </a:rPr>
              <a:t> arasındaki farklar nelerdir?</a:t>
            </a:r>
          </a:p>
          <a:p>
            <a:pPr algn="l"/>
            <a:endParaRPr lang="tr-TR" sz="2400" b="1" dirty="0">
              <a:solidFill>
                <a:srgbClr val="24292F"/>
              </a:solidFill>
              <a:latin typeface="-apple-system"/>
            </a:endParaRPr>
          </a:p>
          <a:p>
            <a:r>
              <a:rPr lang="tr-TR" dirty="0" err="1">
                <a:solidFill>
                  <a:srgbClr val="24292F"/>
                </a:solidFill>
                <a:latin typeface="-apple-system"/>
              </a:rPr>
              <a:t>display</a:t>
            </a:r>
            <a:r>
              <a:rPr lang="tr-TR" dirty="0">
                <a:solidFill>
                  <a:srgbClr val="24292F"/>
                </a:solidFill>
                <a:latin typeface="-apple-system"/>
              </a:rPr>
              <a:t>: </a:t>
            </a:r>
            <a:r>
              <a:rPr lang="tr-TR" dirty="0" err="1">
                <a:solidFill>
                  <a:srgbClr val="24292F"/>
                </a:solidFill>
                <a:latin typeface="-apple-system"/>
              </a:rPr>
              <a:t>none</a:t>
            </a:r>
            <a:r>
              <a:rPr lang="tr-TR" dirty="0">
                <a:solidFill>
                  <a:srgbClr val="24292F"/>
                </a:solidFill>
                <a:latin typeface="-apple-system"/>
              </a:rPr>
              <a:t> ile bir elemanın sayfada yer almamasını sağlar.</a:t>
            </a:r>
          </a:p>
          <a:p>
            <a:endParaRPr lang="tr-TR" dirty="0">
              <a:solidFill>
                <a:srgbClr val="24292F"/>
              </a:solidFill>
              <a:latin typeface="-apple-system"/>
            </a:endParaRPr>
          </a:p>
          <a:p>
            <a:r>
              <a:rPr lang="tr-TR" dirty="0" err="1">
                <a:solidFill>
                  <a:srgbClr val="24292F"/>
                </a:solidFill>
                <a:latin typeface="-apple-system"/>
              </a:rPr>
              <a:t>visibility</a:t>
            </a:r>
            <a:r>
              <a:rPr lang="tr-TR" dirty="0">
                <a:solidFill>
                  <a:srgbClr val="24292F"/>
                </a:solidFill>
                <a:latin typeface="-apple-system"/>
              </a:rPr>
              <a:t>: </a:t>
            </a:r>
            <a:r>
              <a:rPr lang="tr-TR" dirty="0" err="1">
                <a:solidFill>
                  <a:srgbClr val="24292F"/>
                </a:solidFill>
                <a:latin typeface="-apple-system"/>
              </a:rPr>
              <a:t>none</a:t>
            </a:r>
            <a:r>
              <a:rPr lang="tr-TR" dirty="0">
                <a:solidFill>
                  <a:srgbClr val="24292F"/>
                </a:solidFill>
                <a:latin typeface="-apple-system"/>
              </a:rPr>
              <a:t> ile bir eleman sayfada yer alır ancak kullanıcı tarafından görülmemesini sağlar.</a:t>
            </a:r>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91172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661993"/>
          </a:xfrm>
          <a:prstGeom prst="rect">
            <a:avLst/>
          </a:prstGeom>
          <a:noFill/>
        </p:spPr>
        <p:txBody>
          <a:bodyPr wrap="square" rtlCol="0">
            <a:spAutoFit/>
          </a:bodyPr>
          <a:lstStyle/>
          <a:p>
            <a:pPr algn="l"/>
            <a:r>
              <a:rPr lang="tr-TR" sz="2400" b="1" dirty="0">
                <a:solidFill>
                  <a:srgbClr val="24292F"/>
                </a:solidFill>
                <a:latin typeface="-apple-system"/>
              </a:rPr>
              <a:t>2) </a:t>
            </a:r>
            <a:r>
              <a:rPr lang="tr-TR" sz="2400" b="1" dirty="0" err="1">
                <a:solidFill>
                  <a:srgbClr val="24292F"/>
                </a:solidFill>
                <a:latin typeface="-apple-system"/>
              </a:rPr>
              <a:t>Pseudo</a:t>
            </a:r>
            <a:r>
              <a:rPr lang="tr-TR" sz="2400" b="1" dirty="0">
                <a:solidFill>
                  <a:srgbClr val="24292F"/>
                </a:solidFill>
                <a:latin typeface="-apple-system"/>
              </a:rPr>
              <a:t> </a:t>
            </a:r>
            <a:r>
              <a:rPr lang="tr-TR" sz="2400" b="1" dirty="0" err="1">
                <a:solidFill>
                  <a:srgbClr val="24292F"/>
                </a:solidFill>
                <a:latin typeface="-apple-system"/>
              </a:rPr>
              <a:t>class</a:t>
            </a:r>
            <a:r>
              <a:rPr lang="tr-TR" sz="2400" b="1" dirty="0">
                <a:solidFill>
                  <a:srgbClr val="24292F"/>
                </a:solidFill>
                <a:latin typeface="-apple-system"/>
              </a:rPr>
              <a:t> ile </a:t>
            </a:r>
            <a:r>
              <a:rPr lang="tr-TR" sz="2400" b="1" dirty="0" err="1">
                <a:solidFill>
                  <a:srgbClr val="24292F"/>
                </a:solidFill>
                <a:latin typeface="-apple-system"/>
              </a:rPr>
              <a:t>pseudo</a:t>
            </a:r>
            <a:r>
              <a:rPr lang="tr-TR" sz="2400" b="1" dirty="0">
                <a:solidFill>
                  <a:srgbClr val="24292F"/>
                </a:solidFill>
                <a:latin typeface="-apple-system"/>
              </a:rPr>
              <a:t> element nedir?</a:t>
            </a:r>
          </a:p>
          <a:p>
            <a:pPr algn="l"/>
            <a:endParaRPr lang="tr-TR" sz="2400" b="1" dirty="0">
              <a:solidFill>
                <a:srgbClr val="24292F"/>
              </a:solidFill>
              <a:latin typeface="-apple-system"/>
            </a:endParaRPr>
          </a:p>
          <a:p>
            <a:r>
              <a:rPr lang="tr-TR" dirty="0" err="1">
                <a:solidFill>
                  <a:srgbClr val="24292F"/>
                </a:solidFill>
                <a:latin typeface="-apple-system"/>
              </a:rPr>
              <a:t>Pseudo</a:t>
            </a:r>
            <a:r>
              <a:rPr lang="tr-TR" dirty="0">
                <a:solidFill>
                  <a:srgbClr val="24292F"/>
                </a:solidFill>
                <a:latin typeface="-apple-system"/>
              </a:rPr>
              <a:t> </a:t>
            </a:r>
            <a:r>
              <a:rPr lang="tr-TR" dirty="0" err="1">
                <a:solidFill>
                  <a:srgbClr val="24292F"/>
                </a:solidFill>
                <a:latin typeface="-apple-system"/>
              </a:rPr>
              <a:t>class</a:t>
            </a:r>
            <a:r>
              <a:rPr lang="tr-TR" dirty="0">
                <a:solidFill>
                  <a:srgbClr val="24292F"/>
                </a:solidFill>
                <a:latin typeface="-apple-system"/>
              </a:rPr>
              <a:t> bir elementi farklı </a:t>
            </a:r>
            <a:r>
              <a:rPr lang="tr-TR" dirty="0" err="1">
                <a:solidFill>
                  <a:srgbClr val="24292F"/>
                </a:solidFill>
                <a:latin typeface="-apple-system"/>
              </a:rPr>
              <a:t>classlara</a:t>
            </a:r>
            <a:r>
              <a:rPr lang="tr-TR" dirty="0">
                <a:solidFill>
                  <a:srgbClr val="24292F"/>
                </a:solidFill>
                <a:latin typeface="-apple-system"/>
              </a:rPr>
              <a:t> böler. Örnek: link elementini </a:t>
            </a:r>
            <a:r>
              <a:rPr lang="tr-TR" dirty="0" err="1">
                <a:solidFill>
                  <a:srgbClr val="24292F"/>
                </a:solidFill>
                <a:latin typeface="-apple-system"/>
              </a:rPr>
              <a:t>active</a:t>
            </a:r>
            <a:r>
              <a:rPr lang="tr-TR" dirty="0">
                <a:solidFill>
                  <a:srgbClr val="24292F"/>
                </a:solidFill>
                <a:latin typeface="-apple-system"/>
              </a:rPr>
              <a:t>, </a:t>
            </a:r>
            <a:r>
              <a:rPr lang="tr-TR" dirty="0" err="1">
                <a:solidFill>
                  <a:srgbClr val="24292F"/>
                </a:solidFill>
                <a:latin typeface="-apple-system"/>
              </a:rPr>
              <a:t>visited</a:t>
            </a:r>
            <a:r>
              <a:rPr lang="tr-TR" dirty="0">
                <a:solidFill>
                  <a:srgbClr val="24292F"/>
                </a:solidFill>
                <a:latin typeface="-apple-system"/>
              </a:rPr>
              <a:t> vd. sınıflarına böler.</a:t>
            </a:r>
          </a:p>
          <a:p>
            <a:endParaRPr lang="tr-TR" dirty="0">
              <a:solidFill>
                <a:srgbClr val="24292F"/>
              </a:solidFill>
              <a:latin typeface="-apple-system"/>
            </a:endParaRPr>
          </a:p>
          <a:p>
            <a:r>
              <a:rPr lang="tr-TR" dirty="0" err="1">
                <a:solidFill>
                  <a:srgbClr val="24292F"/>
                </a:solidFill>
                <a:latin typeface="-apple-system"/>
              </a:rPr>
              <a:t>Pseudo</a:t>
            </a:r>
            <a:r>
              <a:rPr lang="tr-TR" dirty="0">
                <a:solidFill>
                  <a:srgbClr val="24292F"/>
                </a:solidFill>
                <a:latin typeface="-apple-system"/>
              </a:rPr>
              <a:t> elementi ise bir elementi alt kısımlara böler. Örneğin bir paragrafın ilk harfi, bir paragrafın ilk satırı gibi.</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242418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2215991"/>
          </a:xfrm>
          <a:prstGeom prst="rect">
            <a:avLst/>
          </a:prstGeom>
          <a:noFill/>
        </p:spPr>
        <p:txBody>
          <a:bodyPr wrap="square" rtlCol="0">
            <a:spAutoFit/>
          </a:bodyPr>
          <a:lstStyle/>
          <a:p>
            <a:pPr algn="l"/>
            <a:r>
              <a:rPr lang="tr-TR" sz="2400" b="1" dirty="0">
                <a:solidFill>
                  <a:srgbClr val="24292F"/>
                </a:solidFill>
                <a:latin typeface="-apple-system"/>
              </a:rPr>
              <a:t>3)</a:t>
            </a:r>
          </a:p>
          <a:p>
            <a:pPr algn="l"/>
            <a:endParaRPr lang="tr-TR" sz="2400" b="1" dirty="0">
              <a:solidFill>
                <a:srgbClr val="24292F"/>
              </a:solidFill>
              <a:latin typeface="-apple-system"/>
            </a:endParaRPr>
          </a:p>
          <a:p>
            <a:r>
              <a:rPr lang="tr-TR" dirty="0" err="1">
                <a:solidFill>
                  <a:srgbClr val="24292F"/>
                </a:solidFill>
                <a:latin typeface="-apple-system"/>
              </a:rPr>
              <a:t>div,p</a:t>
            </a:r>
            <a:r>
              <a:rPr lang="tr-TR" dirty="0">
                <a:solidFill>
                  <a:srgbClr val="24292F"/>
                </a:solidFill>
                <a:latin typeface="-apple-system"/>
              </a:rPr>
              <a:t>{} ==&gt; div ve p elementlerini seçer. </a:t>
            </a:r>
          </a:p>
          <a:p>
            <a:r>
              <a:rPr lang="tr-TR" dirty="0">
                <a:solidFill>
                  <a:srgbClr val="24292F"/>
                </a:solidFill>
                <a:latin typeface="-apple-system"/>
              </a:rPr>
              <a:t>div p{} ==&gt; div elementinin altındaki bütün p elementlerini seçer.</a:t>
            </a:r>
          </a:p>
          <a:p>
            <a:r>
              <a:rPr lang="tr-TR" dirty="0">
                <a:solidFill>
                  <a:srgbClr val="24292F"/>
                </a:solidFill>
                <a:latin typeface="-apple-system"/>
              </a:rPr>
              <a:t>div&gt;p{} ==&gt; </a:t>
            </a:r>
            <a:r>
              <a:rPr lang="tr-TR" dirty="0" err="1">
                <a:solidFill>
                  <a:srgbClr val="24292F"/>
                </a:solidFill>
                <a:latin typeface="-apple-system"/>
              </a:rPr>
              <a:t>parent’ı</a:t>
            </a:r>
            <a:r>
              <a:rPr lang="tr-TR" dirty="0">
                <a:solidFill>
                  <a:srgbClr val="24292F"/>
                </a:solidFill>
                <a:latin typeface="-apple-system"/>
              </a:rPr>
              <a:t> div olan p elementlerini seçer.</a:t>
            </a:r>
          </a:p>
          <a:p>
            <a:r>
              <a:rPr lang="tr-TR" dirty="0" err="1">
                <a:solidFill>
                  <a:srgbClr val="24292F"/>
                </a:solidFill>
                <a:latin typeface="-apple-system"/>
              </a:rPr>
              <a:t>div+p</a:t>
            </a:r>
            <a:r>
              <a:rPr lang="tr-TR" dirty="0">
                <a:solidFill>
                  <a:srgbClr val="24292F"/>
                </a:solidFill>
                <a:latin typeface="-apple-system"/>
              </a:rPr>
              <a:t>{} ==&gt; div elementinden hemen sonra gelen p elementlerini seçer.</a:t>
            </a:r>
          </a:p>
          <a:p>
            <a:r>
              <a:rPr lang="tr-TR" dirty="0" err="1">
                <a:solidFill>
                  <a:srgbClr val="24292F"/>
                </a:solidFill>
                <a:latin typeface="-apple-system"/>
              </a:rPr>
              <a:t>div~p</a:t>
            </a:r>
            <a:r>
              <a:rPr lang="tr-TR" dirty="0">
                <a:solidFill>
                  <a:srgbClr val="24292F"/>
                </a:solidFill>
                <a:latin typeface="-apple-system"/>
              </a:rPr>
              <a:t>{} ==&gt; div elementinden önce gelen p elementlerini seçer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53252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569660"/>
          </a:xfrm>
          <a:prstGeom prst="rect">
            <a:avLst/>
          </a:prstGeom>
          <a:noFill/>
        </p:spPr>
        <p:txBody>
          <a:bodyPr wrap="square" rtlCol="0">
            <a:spAutoFit/>
          </a:bodyPr>
          <a:lstStyle/>
          <a:p>
            <a:pPr algn="l"/>
            <a:r>
              <a:rPr lang="tr-TR" sz="2400" b="1" dirty="0">
                <a:solidFill>
                  <a:srgbClr val="24292F"/>
                </a:solidFill>
                <a:latin typeface="-apple-system"/>
              </a:rPr>
              <a:t>4)</a:t>
            </a:r>
          </a:p>
          <a:p>
            <a:pPr algn="l"/>
            <a:endParaRPr lang="tr-TR" dirty="0">
              <a:solidFill>
                <a:srgbClr val="24292F"/>
              </a:solidFill>
              <a:latin typeface="-apple-system"/>
            </a:endParaRPr>
          </a:p>
          <a:p>
            <a:pPr algn="l"/>
            <a:r>
              <a:rPr lang="tr-TR" b="0" i="0" dirty="0" err="1">
                <a:solidFill>
                  <a:srgbClr val="24292F"/>
                </a:solidFill>
                <a:effectLst/>
                <a:latin typeface="ui-monospace"/>
              </a:rPr>
              <a:t>box-sizing</a:t>
            </a:r>
            <a:r>
              <a:rPr lang="tr-TR" b="0" i="0" dirty="0">
                <a:solidFill>
                  <a:srgbClr val="24292F"/>
                </a:solidFill>
                <a:effectLst/>
                <a:latin typeface="ui-monospace"/>
              </a:rPr>
              <a:t>: </a:t>
            </a:r>
            <a:r>
              <a:rPr lang="tr-TR" b="0" i="0" dirty="0" err="1">
                <a:solidFill>
                  <a:srgbClr val="24292F"/>
                </a:solidFill>
                <a:effectLst/>
                <a:latin typeface="ui-monospace"/>
              </a:rPr>
              <a:t>border-box</a:t>
            </a:r>
            <a:r>
              <a:rPr lang="tr-TR" dirty="0">
                <a:solidFill>
                  <a:srgbClr val="24292F"/>
                </a:solidFill>
                <a:latin typeface="ui-monospace"/>
              </a:rPr>
              <a:t> </a:t>
            </a:r>
            <a:r>
              <a:rPr lang="tr-TR" dirty="0">
                <a:solidFill>
                  <a:srgbClr val="24292F"/>
                </a:solidFill>
                <a:latin typeface="ui-monospace"/>
                <a:sym typeface="Wingdings" panose="05000000000000000000" pitchFamily="2" charset="2"/>
              </a:rPr>
              <a:t> </a:t>
            </a:r>
            <a:r>
              <a:rPr lang="tr-TR" dirty="0">
                <a:solidFill>
                  <a:srgbClr val="24292F"/>
                </a:solidFill>
                <a:latin typeface="ui-monospace"/>
              </a:rPr>
              <a:t>elementin genişlik ve yüksekliğine </a:t>
            </a:r>
            <a:r>
              <a:rPr lang="tr-TR" dirty="0" err="1">
                <a:solidFill>
                  <a:srgbClr val="24292F"/>
                </a:solidFill>
                <a:latin typeface="ui-monospace"/>
              </a:rPr>
              <a:t>border</a:t>
            </a:r>
            <a:r>
              <a:rPr lang="tr-TR" dirty="0">
                <a:solidFill>
                  <a:srgbClr val="24292F"/>
                </a:solidFill>
                <a:latin typeface="ui-monospace"/>
              </a:rPr>
              <a:t> ve </a:t>
            </a:r>
            <a:r>
              <a:rPr lang="tr-TR" dirty="0" err="1">
                <a:solidFill>
                  <a:srgbClr val="24292F"/>
                </a:solidFill>
                <a:latin typeface="ui-monospace"/>
              </a:rPr>
              <a:t>padding</a:t>
            </a:r>
            <a:r>
              <a:rPr lang="tr-TR" dirty="0">
                <a:solidFill>
                  <a:srgbClr val="24292F"/>
                </a:solidFill>
                <a:latin typeface="ui-monospace"/>
              </a:rPr>
              <a:t> değerleri dahildir.</a:t>
            </a:r>
          </a:p>
          <a:p>
            <a:pPr algn="l"/>
            <a:endParaRPr lang="tr-TR" dirty="0">
              <a:solidFill>
                <a:srgbClr val="24292F"/>
              </a:solidFill>
              <a:latin typeface="ui-monospace"/>
              <a:sym typeface="Wingdings" panose="05000000000000000000" pitchFamily="2" charset="2"/>
            </a:endParaRPr>
          </a:p>
          <a:p>
            <a:pPr algn="l"/>
            <a:r>
              <a:rPr lang="tr-TR" b="0" i="0" dirty="0" err="1">
                <a:solidFill>
                  <a:srgbClr val="24292F"/>
                </a:solidFill>
                <a:effectLst/>
                <a:latin typeface="ui-monospace"/>
              </a:rPr>
              <a:t>box-sizing</a:t>
            </a:r>
            <a:r>
              <a:rPr lang="tr-TR" b="0" i="0" dirty="0">
                <a:solidFill>
                  <a:srgbClr val="24292F"/>
                </a:solidFill>
                <a:effectLst/>
                <a:latin typeface="ui-monospace"/>
              </a:rPr>
              <a:t>: </a:t>
            </a:r>
            <a:r>
              <a:rPr lang="tr-TR" b="0" i="0" dirty="0" err="1">
                <a:solidFill>
                  <a:srgbClr val="24292F"/>
                </a:solidFill>
                <a:effectLst/>
                <a:latin typeface="ui-monospace"/>
              </a:rPr>
              <a:t>content-box</a:t>
            </a:r>
            <a:r>
              <a:rPr lang="tr-TR" dirty="0">
                <a:solidFill>
                  <a:srgbClr val="24292F"/>
                </a:solidFill>
                <a:latin typeface="ui-monospace"/>
              </a:rPr>
              <a:t> </a:t>
            </a:r>
            <a:r>
              <a:rPr lang="tr-TR" dirty="0">
                <a:solidFill>
                  <a:srgbClr val="24292F"/>
                </a:solidFill>
                <a:latin typeface="ui-monospace"/>
                <a:sym typeface="Wingdings" panose="05000000000000000000" pitchFamily="2" charset="2"/>
              </a:rPr>
              <a:t> </a:t>
            </a:r>
            <a:r>
              <a:rPr lang="tr-TR" dirty="0">
                <a:solidFill>
                  <a:srgbClr val="24292F"/>
                </a:solidFill>
                <a:latin typeface="ui-monospace"/>
              </a:rPr>
              <a:t>elementin genişlik ve yüksekliğine </a:t>
            </a:r>
            <a:r>
              <a:rPr lang="tr-TR" dirty="0" err="1">
                <a:solidFill>
                  <a:srgbClr val="24292F"/>
                </a:solidFill>
                <a:latin typeface="ui-monospace"/>
              </a:rPr>
              <a:t>border</a:t>
            </a:r>
            <a:r>
              <a:rPr lang="tr-TR" dirty="0">
                <a:solidFill>
                  <a:srgbClr val="24292F"/>
                </a:solidFill>
                <a:latin typeface="ui-monospace"/>
              </a:rPr>
              <a:t> ve </a:t>
            </a:r>
            <a:r>
              <a:rPr lang="tr-TR" dirty="0" err="1">
                <a:solidFill>
                  <a:srgbClr val="24292F"/>
                </a:solidFill>
                <a:latin typeface="ui-monospace"/>
              </a:rPr>
              <a:t>padding</a:t>
            </a:r>
            <a:r>
              <a:rPr lang="tr-TR" dirty="0">
                <a:solidFill>
                  <a:srgbClr val="24292F"/>
                </a:solidFill>
                <a:latin typeface="ui-monospace"/>
              </a:rPr>
              <a:t> değerleri dahil değildir.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146900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3693319"/>
          </a:xfrm>
          <a:prstGeom prst="rect">
            <a:avLst/>
          </a:prstGeom>
          <a:noFill/>
        </p:spPr>
        <p:txBody>
          <a:bodyPr wrap="square" rtlCol="0">
            <a:spAutoFit/>
          </a:bodyPr>
          <a:lstStyle/>
          <a:p>
            <a:pPr marL="457200" indent="-457200">
              <a:buAutoNum type="arabicParenR"/>
            </a:pPr>
            <a:r>
              <a:rPr lang="tr-TR" sz="2400" b="1" dirty="0" err="1">
                <a:solidFill>
                  <a:srgbClr val="24292F"/>
                </a:solidFill>
                <a:latin typeface="-apple-system"/>
              </a:rPr>
              <a:t>Crossorigin</a:t>
            </a:r>
            <a:r>
              <a:rPr lang="tr-TR" sz="2400" b="1" dirty="0">
                <a:solidFill>
                  <a:srgbClr val="24292F"/>
                </a:solidFill>
                <a:latin typeface="-apple-system"/>
              </a:rPr>
              <a:t> ve </a:t>
            </a:r>
            <a:r>
              <a:rPr lang="tr-TR" sz="2400" b="1" dirty="0" err="1">
                <a:solidFill>
                  <a:srgbClr val="24292F"/>
                </a:solidFill>
                <a:latin typeface="-apple-system"/>
              </a:rPr>
              <a:t>Integrity</a:t>
            </a:r>
            <a:r>
              <a:rPr lang="tr-TR" sz="2400" b="1" dirty="0">
                <a:solidFill>
                  <a:srgbClr val="24292F"/>
                </a:solidFill>
                <a:latin typeface="-apple-system"/>
              </a:rPr>
              <a:t> nedir?</a:t>
            </a:r>
          </a:p>
          <a:p>
            <a:endParaRPr lang="tr-TR" sz="2400" b="1" dirty="0">
              <a:solidFill>
                <a:srgbClr val="24292F"/>
              </a:solidFill>
              <a:latin typeface="-apple-system"/>
            </a:endParaRPr>
          </a:p>
          <a:p>
            <a:r>
              <a:rPr lang="tr-TR" sz="2400" b="1" dirty="0" err="1">
                <a:solidFill>
                  <a:srgbClr val="24292F"/>
                </a:solidFill>
                <a:latin typeface="-apple-system"/>
              </a:rPr>
              <a:t>Crossorigin</a:t>
            </a:r>
            <a:r>
              <a:rPr lang="tr-TR" sz="2400" b="1" dirty="0">
                <a:solidFill>
                  <a:srgbClr val="24292F"/>
                </a:solidFill>
                <a:latin typeface="-apple-system"/>
              </a:rPr>
              <a:t>: </a:t>
            </a:r>
          </a:p>
          <a:p>
            <a:pPr lvl="1"/>
            <a:r>
              <a:rPr lang="tr-TR" dirty="0"/>
              <a:t>Kaynak farklı bir Köken üzerindeki bir sunucudan yüklendiğinde kullanılan seçenekleri tanımlar. (Burada </a:t>
            </a:r>
            <a:r>
              <a:rPr lang="tr-TR" dirty="0" err="1"/>
              <a:t>CORS'a</a:t>
            </a:r>
            <a:r>
              <a:rPr lang="tr-TR" dirty="0"/>
              <a:t> bakınız: </a:t>
            </a:r>
            <a:r>
              <a:rPr lang="tr-TR" dirty="0">
                <a:hlinkClick r:id="rId3"/>
              </a:rPr>
              <a:t>https://developer.mozilla.org/en-US/docs/Web/HTTP/CORS</a:t>
            </a:r>
            <a:r>
              <a:rPr lang="tr-TR" dirty="0"/>
              <a:t> ). Tarayıcı tarafından gönderilen HTTP isteğini etkili bir şekilde değiştirir. Eğer "</a:t>
            </a:r>
            <a:r>
              <a:rPr lang="tr-TR" dirty="0" err="1"/>
              <a:t>crossorigin</a:t>
            </a:r>
            <a:r>
              <a:rPr lang="tr-TR" dirty="0"/>
              <a:t>" niteliği eklenirse - bu aşağıda gösterildiği gibi HTTP isteğine </a:t>
            </a:r>
          </a:p>
          <a:p>
            <a:endParaRPr lang="tr-TR" b="1" dirty="0"/>
          </a:p>
          <a:p>
            <a:r>
              <a:rPr lang="tr-TR" b="1" dirty="0"/>
              <a:t>Kaynak: </a:t>
            </a:r>
            <a:r>
              <a:rPr lang="tr-TR" dirty="0"/>
              <a:t>&lt;</a:t>
            </a:r>
            <a:r>
              <a:rPr lang="tr-TR" dirty="0" err="1"/>
              <a:t>Origin</a:t>
            </a:r>
            <a:r>
              <a:rPr lang="tr-TR" dirty="0"/>
              <a:t>&gt; anahtar-değer çiftinin eklenmesine neden olacaktır.</a:t>
            </a:r>
          </a:p>
          <a:p>
            <a:endParaRPr lang="tr-TR" dirty="0"/>
          </a:p>
          <a:p>
            <a:r>
              <a:rPr lang="tr-TR" dirty="0" err="1"/>
              <a:t>Crossorigin</a:t>
            </a:r>
            <a:r>
              <a:rPr lang="tr-TR" dirty="0"/>
              <a:t> «anonim» ve «kullanım bilgileri» şeklinde ayarlanabilir.</a:t>
            </a: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17765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2308324"/>
          </a:xfrm>
          <a:prstGeom prst="rect">
            <a:avLst/>
          </a:prstGeom>
          <a:noFill/>
        </p:spPr>
        <p:txBody>
          <a:bodyPr wrap="square" rtlCol="0">
            <a:spAutoFit/>
          </a:bodyPr>
          <a:lstStyle/>
          <a:p>
            <a:r>
              <a:rPr lang="tr-TR" b="1" dirty="0" err="1">
                <a:solidFill>
                  <a:srgbClr val="24292F"/>
                </a:solidFill>
                <a:latin typeface="-apple-system"/>
              </a:rPr>
              <a:t>Crossorigin</a:t>
            </a:r>
            <a:r>
              <a:rPr lang="tr-TR" b="1" dirty="0">
                <a:solidFill>
                  <a:srgbClr val="24292F"/>
                </a:solidFill>
                <a:latin typeface="-apple-system"/>
              </a:rPr>
              <a:t>: </a:t>
            </a:r>
          </a:p>
          <a:p>
            <a:endParaRPr lang="tr-TR" dirty="0"/>
          </a:p>
          <a:p>
            <a:r>
              <a:rPr lang="tr-TR" dirty="0"/>
              <a:t>Tarayıcının çalıştırması için eşleştirilmesi gereken kaynağın (sağlama toplamı gibi) değerini tanımlar. </a:t>
            </a:r>
            <a:r>
              <a:rPr lang="tr-TR" dirty="0" err="1"/>
              <a:t>Hash</a:t>
            </a:r>
            <a:r>
              <a:rPr lang="tr-TR" dirty="0"/>
              <a:t>, dosyanın değiştirilmemiş olmasını ve beklenen verileri içermesini sağlar. Bu şekilde tarayıcı farklı (örneğin, kötü amaçlı) kaynakları yüklemeyecektir. </a:t>
            </a:r>
            <a:r>
              <a:rPr lang="tr-TR" dirty="0" err="1"/>
              <a:t>JavaScript</a:t>
            </a:r>
            <a:r>
              <a:rPr lang="tr-TR" dirty="0"/>
              <a:t> dosyalarınızın </a:t>
            </a:r>
            <a:r>
              <a:rPr lang="tr-TR" dirty="0" err="1"/>
              <a:t>CDN'de</a:t>
            </a:r>
            <a:r>
              <a:rPr lang="tr-TR" dirty="0"/>
              <a:t> </a:t>
            </a:r>
            <a:r>
              <a:rPr lang="tr-TR" dirty="0" err="1"/>
              <a:t>hacklendiği</a:t>
            </a:r>
            <a:r>
              <a:rPr lang="tr-TR" dirty="0"/>
              <a:t> durumu hayal edin ve bunu bilmenin bir yolu yoktu. Bütünlük özelliği, uyuşmayan içeriği yüklemeyi önler.</a:t>
            </a:r>
          </a:p>
          <a:p>
            <a:endParaRPr lang="tr-TR" dirty="0"/>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52121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291830" y="1127177"/>
            <a:ext cx="10501460" cy="3600986"/>
          </a:xfrm>
          <a:prstGeom prst="rect">
            <a:avLst/>
          </a:prstGeom>
          <a:noFill/>
        </p:spPr>
        <p:txBody>
          <a:bodyPr wrap="square" rtlCol="0">
            <a:spAutoFit/>
          </a:bodyPr>
          <a:lstStyle/>
          <a:p>
            <a:r>
              <a:rPr lang="tr-TR" sz="2400" b="1" dirty="0">
                <a:solidFill>
                  <a:srgbClr val="24292F"/>
                </a:solidFill>
                <a:latin typeface="-apple-system"/>
              </a:rPr>
              <a:t>2) CDN nedir?</a:t>
            </a:r>
          </a:p>
          <a:p>
            <a:endParaRPr lang="tr-TR" sz="2400" b="1" dirty="0">
              <a:solidFill>
                <a:srgbClr val="24292F"/>
              </a:solidFill>
              <a:latin typeface="-apple-system"/>
            </a:endParaRPr>
          </a:p>
          <a:p>
            <a:r>
              <a:rPr lang="tr-TR" b="1" dirty="0"/>
              <a:t>Content </a:t>
            </a:r>
            <a:r>
              <a:rPr lang="tr-TR" b="1" dirty="0" err="1"/>
              <a:t>delivery</a:t>
            </a:r>
            <a:r>
              <a:rPr lang="tr-TR" b="1" dirty="0"/>
              <a:t> network</a:t>
            </a:r>
            <a:r>
              <a:rPr lang="tr-TR" dirty="0"/>
              <a:t>, internet üzerindeki birçok veri merkezinde bulunan dağınık ve geniş bir sunucu sistemidir. </a:t>
            </a:r>
            <a:r>
              <a:rPr lang="tr-TR" dirty="0" err="1"/>
              <a:t>CDN'nin</a:t>
            </a:r>
            <a:r>
              <a:rPr lang="tr-TR" dirty="0"/>
              <a:t> amacı kesintisiz bir şekilde yüksek performans ile son kullanıcılara içerik sunmaktır.</a:t>
            </a:r>
          </a:p>
          <a:p>
            <a:endParaRPr lang="tr-TR" dirty="0"/>
          </a:p>
          <a:p>
            <a:r>
              <a:rPr lang="tr-TR" dirty="0"/>
              <a:t>Genellikle web siteleri, faaliyet gösterdikleri ülkede, belli bir </a:t>
            </a:r>
            <a:r>
              <a:rPr lang="tr-TR" dirty="0" err="1"/>
              <a:t>lokasyonda</a:t>
            </a:r>
            <a:r>
              <a:rPr lang="tr-TR" dirty="0"/>
              <a:t> bulunan tek bir sunucudan yayın yaparlar. Uluslararası kitleye hitap eden web site, </a:t>
            </a:r>
            <a:r>
              <a:rPr lang="tr-TR" dirty="0" err="1"/>
              <a:t>blog</a:t>
            </a:r>
            <a:r>
              <a:rPr lang="tr-TR" dirty="0"/>
              <a:t> ve platformların, içerik dağıtım ağı hizmeti alması şarttır. Farklı ülkelerden giriş yapılan bir web sitesi, CDN hizmeti aldığında içeriklerin yüklenme hızı artar. Diyelim ki, Amerika’daki bir kullanıcı web sitenizi ziyaret etmek istiyor ve sizin de sunucunuz Türkiye’de yer alıyor. Bu durumda site hızınız düşer ve yavaş açılır. Fakat </a:t>
            </a:r>
            <a:r>
              <a:rPr lang="tr-TR" dirty="0" err="1"/>
              <a:t>content</a:t>
            </a:r>
            <a:r>
              <a:rPr lang="tr-TR" dirty="0"/>
              <a:t> </a:t>
            </a:r>
            <a:r>
              <a:rPr lang="tr-TR" dirty="0" err="1"/>
              <a:t>delivery</a:t>
            </a:r>
            <a:r>
              <a:rPr lang="tr-TR"/>
              <a:t> network hizmetinden faydalandığınızda, sunucunuz Türkiye’de yer alsa bile Amerika’dan sitenize giren bir kullanıcıya New York’tan, Japonya’dan sitenize ulaşmaya çalışan bir kullanıcıya ise Tokyo üzerinden içerikleriniz iletilir.</a:t>
            </a:r>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26712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3508653"/>
          </a:xfrm>
          <a:prstGeom prst="rect">
            <a:avLst/>
          </a:prstGeom>
          <a:noFill/>
        </p:spPr>
        <p:txBody>
          <a:bodyPr wrap="square" rtlCol="0">
            <a:spAutoFit/>
          </a:bodyPr>
          <a:lstStyle/>
          <a:p>
            <a:pPr marL="457200" indent="-457200">
              <a:buAutoNum type="arabicParenR"/>
            </a:pPr>
            <a:r>
              <a:rPr lang="tr-TR" sz="2400" b="1" dirty="0">
                <a:solidFill>
                  <a:srgbClr val="24292F"/>
                </a:solidFill>
                <a:latin typeface="-apple-system"/>
              </a:rPr>
              <a:t>ASCII ve UNICODE nedir?</a:t>
            </a:r>
          </a:p>
          <a:p>
            <a:endParaRPr lang="tr-TR" sz="2400" b="1" dirty="0">
              <a:solidFill>
                <a:srgbClr val="24292F"/>
              </a:solidFill>
              <a:latin typeface="-apple-system"/>
            </a:endParaRPr>
          </a:p>
          <a:p>
            <a:r>
              <a:rPr lang="tr-TR" sz="2400" b="1" dirty="0">
                <a:solidFill>
                  <a:srgbClr val="24292F"/>
                </a:solidFill>
                <a:latin typeface="-apple-system"/>
              </a:rPr>
              <a:t>ASCII: </a:t>
            </a:r>
          </a:p>
          <a:p>
            <a:endParaRPr lang="tr-TR" sz="2400" b="1" dirty="0">
              <a:solidFill>
                <a:srgbClr val="24292F"/>
              </a:solidFill>
              <a:latin typeface="-apple-system"/>
            </a:endParaRPr>
          </a:p>
          <a:p>
            <a:r>
              <a:rPr lang="tr-TR" dirty="0"/>
              <a:t>(ASCII -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Bilgi Değişimi İçin Amerikan Standart Kodlama Sistemi  Latin alfabesi üzerine kurulu 7 bitlik bir karakter kümesidir. İlk kez 1963 yılında ANSI tarafından standart olarak sunulmuştur.</a:t>
            </a:r>
          </a:p>
          <a:p>
            <a:endParaRPr lang="tr-TR" dirty="0"/>
          </a:p>
          <a:p>
            <a:r>
              <a:rPr lang="tr-TR" dirty="0"/>
              <a:t>ASCII'de 33 tane basılmayan kontrol karakteri ve 95 tane basılan karakter bulunur. Kontrol karakterleri metnin akışını kontrol eden, ekranda çıkmayan karakterlerdir. Basılan karakterler ise ekranda görünen, okuduğumuz metni oluşturan karakterlerdir. ASCII'nin basılan karakterleri aşağıda belirtilmiştir.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289839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754326"/>
          </a:xfrm>
          <a:prstGeom prst="rect">
            <a:avLst/>
          </a:prstGeom>
          <a:noFill/>
        </p:spPr>
        <p:txBody>
          <a:bodyPr wrap="square" rtlCol="0">
            <a:spAutoFit/>
          </a:bodyPr>
          <a:lstStyle/>
          <a:p>
            <a:pPr marL="285750" indent="-285750">
              <a:buFont typeface="Arial" panose="020B0604020202020204" pitchFamily="34" charset="0"/>
              <a:buChar char="•"/>
            </a:pPr>
            <a:r>
              <a:rPr lang="tr-TR" dirty="0"/>
              <a:t>UTF-8: İngilizce karakterleri kodlamak için (8bit)</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UTF-16: En çok kullanılan karakterleri kodlamak için iki bayt (16 bit) kullanır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UTF-32: 16 bitlik bir sayının tüm karakterleri temsil etmek için yetmediği karakterleri kodlamak için dört bayt     	(32 bit) kullanır.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147139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2369880"/>
          </a:xfrm>
          <a:prstGeom prst="rect">
            <a:avLst/>
          </a:prstGeom>
          <a:noFill/>
        </p:spPr>
        <p:txBody>
          <a:bodyPr wrap="square" rtlCol="0">
            <a:spAutoFit/>
          </a:bodyPr>
          <a:lstStyle/>
          <a:p>
            <a:pPr marL="342900" indent="-342900">
              <a:buAutoNum type="arabicParenR"/>
            </a:pPr>
            <a:r>
              <a:rPr lang="tr-TR" sz="2400" b="1" i="0" dirty="0">
                <a:solidFill>
                  <a:srgbClr val="24292F"/>
                </a:solidFill>
                <a:effectLst/>
                <a:latin typeface="-apple-system"/>
              </a:rPr>
              <a:t>URL ve URI arasındaki farklar nelerdir?</a:t>
            </a:r>
          </a:p>
          <a:p>
            <a:endParaRPr lang="tr-TR" b="1" dirty="0">
              <a:solidFill>
                <a:srgbClr val="24292F"/>
              </a:solidFill>
              <a:latin typeface="-apple-system"/>
            </a:endParaRPr>
          </a:p>
          <a:p>
            <a:r>
              <a:rPr lang="tr-TR" sz="1400" dirty="0">
                <a:solidFill>
                  <a:srgbClr val="24292F"/>
                </a:solidFill>
                <a:latin typeface="-apple-system"/>
              </a:rPr>
              <a:t>URL (</a:t>
            </a:r>
            <a:r>
              <a:rPr lang="tr-TR" sz="1400" b="1" dirty="0" err="1">
                <a:solidFill>
                  <a:srgbClr val="24292F"/>
                </a:solidFill>
                <a:latin typeface="-apple-system"/>
              </a:rPr>
              <a:t>U</a:t>
            </a:r>
            <a:r>
              <a:rPr lang="tr-TR" sz="1400" dirty="0" err="1">
                <a:solidFill>
                  <a:srgbClr val="24292F"/>
                </a:solidFill>
                <a:latin typeface="-apple-system"/>
              </a:rPr>
              <a:t>niform</a:t>
            </a:r>
            <a:r>
              <a:rPr lang="tr-TR" sz="1400" dirty="0">
                <a:solidFill>
                  <a:srgbClr val="24292F"/>
                </a:solidFill>
                <a:latin typeface="-apple-system"/>
              </a:rPr>
              <a:t> </a:t>
            </a:r>
            <a:r>
              <a:rPr lang="tr-TR" sz="1400" b="1" dirty="0">
                <a:solidFill>
                  <a:srgbClr val="24292F"/>
                </a:solidFill>
                <a:latin typeface="-apple-system"/>
              </a:rPr>
              <a:t>R</a:t>
            </a:r>
            <a:r>
              <a:rPr lang="tr-TR" sz="1400" dirty="0">
                <a:solidFill>
                  <a:srgbClr val="24292F"/>
                </a:solidFill>
                <a:latin typeface="-apple-system"/>
              </a:rPr>
              <a:t>esource </a:t>
            </a:r>
            <a:r>
              <a:rPr lang="tr-TR" sz="1400" b="1" dirty="0" err="1">
                <a:solidFill>
                  <a:srgbClr val="24292F"/>
                </a:solidFill>
                <a:latin typeface="-apple-system"/>
              </a:rPr>
              <a:t>L</a:t>
            </a:r>
            <a:r>
              <a:rPr lang="tr-TR" sz="1400" dirty="0" err="1">
                <a:solidFill>
                  <a:srgbClr val="24292F"/>
                </a:solidFill>
                <a:latin typeface="-apple-system"/>
              </a:rPr>
              <a:t>ocator</a:t>
            </a:r>
            <a:r>
              <a:rPr lang="tr-TR" sz="1400" dirty="0">
                <a:solidFill>
                  <a:srgbClr val="24292F"/>
                </a:solidFill>
                <a:latin typeface="-apple-system"/>
              </a:rPr>
              <a:t>) bir web sayfasının konumunu gösterir. Örneğin https://www.patika.dev/ bir URL’dir.</a:t>
            </a:r>
          </a:p>
          <a:p>
            <a:endParaRPr lang="tr-TR" sz="1400" i="0" dirty="0">
              <a:solidFill>
                <a:srgbClr val="24292F"/>
              </a:solidFill>
              <a:effectLst/>
              <a:latin typeface="-apple-system"/>
            </a:endParaRPr>
          </a:p>
          <a:p>
            <a:r>
              <a:rPr lang="tr-TR" sz="1400" dirty="0">
                <a:solidFill>
                  <a:srgbClr val="24292F"/>
                </a:solidFill>
                <a:latin typeface="-apple-system"/>
              </a:rPr>
              <a:t>URI (</a:t>
            </a:r>
            <a:r>
              <a:rPr lang="tr-TR" sz="1400" b="1" dirty="0" err="1">
                <a:solidFill>
                  <a:srgbClr val="24292F"/>
                </a:solidFill>
                <a:latin typeface="-apple-system"/>
              </a:rPr>
              <a:t>U</a:t>
            </a:r>
            <a:r>
              <a:rPr lang="tr-TR" sz="1400" dirty="0" err="1">
                <a:solidFill>
                  <a:srgbClr val="24292F"/>
                </a:solidFill>
                <a:latin typeface="-apple-system"/>
              </a:rPr>
              <a:t>niform</a:t>
            </a:r>
            <a:r>
              <a:rPr lang="tr-TR" sz="1400" dirty="0">
                <a:solidFill>
                  <a:srgbClr val="24292F"/>
                </a:solidFill>
                <a:latin typeface="-apple-system"/>
              </a:rPr>
              <a:t> </a:t>
            </a:r>
            <a:r>
              <a:rPr lang="tr-TR" sz="1400" b="1" dirty="0">
                <a:solidFill>
                  <a:srgbClr val="24292F"/>
                </a:solidFill>
                <a:latin typeface="-apple-system"/>
              </a:rPr>
              <a:t>R</a:t>
            </a:r>
            <a:r>
              <a:rPr lang="tr-TR" sz="1400" dirty="0">
                <a:solidFill>
                  <a:srgbClr val="24292F"/>
                </a:solidFill>
                <a:latin typeface="-apple-system"/>
              </a:rPr>
              <a:t>esource </a:t>
            </a:r>
            <a:r>
              <a:rPr lang="tr-TR" sz="1400" b="1" dirty="0" err="1">
                <a:solidFill>
                  <a:srgbClr val="24292F"/>
                </a:solidFill>
                <a:latin typeface="-apple-system"/>
              </a:rPr>
              <a:t>I</a:t>
            </a:r>
            <a:r>
              <a:rPr lang="tr-TR" sz="1400" dirty="0" err="1">
                <a:solidFill>
                  <a:srgbClr val="24292F"/>
                </a:solidFill>
                <a:latin typeface="-apple-system"/>
              </a:rPr>
              <a:t>dentifier</a:t>
            </a:r>
            <a:r>
              <a:rPr lang="tr-TR" sz="1400" dirty="0">
                <a:solidFill>
                  <a:srgbClr val="24292F"/>
                </a:solidFill>
                <a:latin typeface="-apple-system"/>
              </a:rPr>
              <a:t>) ise bir web sayfasında kaynağı gösterir. https://app.patika.dev/courses/java-spring-boot/ bir </a:t>
            </a:r>
            <a:r>
              <a:rPr lang="tr-TR" sz="1400" dirty="0" err="1">
                <a:solidFill>
                  <a:srgbClr val="24292F"/>
                </a:solidFill>
                <a:latin typeface="-apple-system"/>
              </a:rPr>
              <a:t>URI’dir</a:t>
            </a:r>
            <a:r>
              <a:rPr lang="tr-TR" sz="1400" dirty="0">
                <a:solidFill>
                  <a:srgbClr val="24292F"/>
                </a:solidFill>
                <a:latin typeface="-apple-system"/>
              </a:rPr>
              <a:t>. </a:t>
            </a:r>
          </a:p>
          <a:p>
            <a:endParaRPr lang="tr-TR" sz="1400" dirty="0">
              <a:solidFill>
                <a:srgbClr val="24292F"/>
              </a:solidFill>
              <a:latin typeface="-apple-system"/>
            </a:endParaRPr>
          </a:p>
          <a:p>
            <a:r>
              <a:rPr lang="tr-TR" sz="1400" dirty="0">
                <a:solidFill>
                  <a:srgbClr val="24292F"/>
                </a:solidFill>
                <a:latin typeface="-apple-system"/>
              </a:rPr>
              <a:t>URL ile URI arasındaki temel fark URI bir kaynağın alt serverda bulunan alt dizine yani alt sayfaya giden URL’nin alt dizinidir.</a:t>
            </a:r>
          </a:p>
          <a:p>
            <a:endParaRPr lang="tr-TR" dirty="0">
              <a:solidFill>
                <a:srgbClr val="24292F"/>
              </a:solidFill>
              <a:latin typeface="-apple-system"/>
            </a:endParaRP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1538745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3508653"/>
          </a:xfrm>
          <a:prstGeom prst="rect">
            <a:avLst/>
          </a:prstGeom>
          <a:noFill/>
        </p:spPr>
        <p:txBody>
          <a:bodyPr wrap="square" rtlCol="0">
            <a:spAutoFit/>
          </a:bodyPr>
          <a:lstStyle/>
          <a:p>
            <a:pPr marL="457200" indent="-457200">
              <a:buAutoNum type="arabicParenR"/>
            </a:pPr>
            <a:r>
              <a:rPr lang="tr-TR" sz="2400" b="1" dirty="0">
                <a:solidFill>
                  <a:srgbClr val="24292F"/>
                </a:solidFill>
                <a:latin typeface="-apple-system"/>
              </a:rPr>
              <a:t>ASCII ve UNICODE nedir?</a:t>
            </a:r>
          </a:p>
          <a:p>
            <a:endParaRPr lang="tr-TR" sz="2400" b="1" dirty="0">
              <a:solidFill>
                <a:srgbClr val="24292F"/>
              </a:solidFill>
              <a:latin typeface="-apple-system"/>
            </a:endParaRPr>
          </a:p>
          <a:p>
            <a:r>
              <a:rPr lang="tr-TR" sz="2400" b="1" dirty="0">
                <a:solidFill>
                  <a:srgbClr val="24292F"/>
                </a:solidFill>
                <a:latin typeface="-apple-system"/>
              </a:rPr>
              <a:t>UNICODE: </a:t>
            </a:r>
          </a:p>
          <a:p>
            <a:endParaRPr lang="tr-TR" sz="2400" b="1" dirty="0">
              <a:solidFill>
                <a:srgbClr val="24292F"/>
              </a:solidFill>
              <a:latin typeface="-apple-system"/>
            </a:endParaRPr>
          </a:p>
          <a:p>
            <a:r>
              <a:rPr lang="tr-TR" dirty="0"/>
              <a:t>Unicode (Evrensel Kod) Unicode </a:t>
            </a:r>
            <a:r>
              <a:rPr lang="tr-TR" dirty="0" err="1"/>
              <a:t>Consortium</a:t>
            </a:r>
            <a:r>
              <a:rPr lang="tr-TR" dirty="0"/>
              <a:t> organizasyonu tarafından geliştirilen ve her karaktere bir sayı değeri karşılığı atayan bir endüstri standardıdır. Sistemin amacı farklı karakter kodlama sistemlerinin birbiriyle tutarlı çalışmasını ve dünyadaki tüm yazım sistemlerinden metinlerin bilgisayar ortamında tek bir standart altında temsil edilebilmesini sağlamaktır. Evrensel Karakter Kümesi (UCS) olarak bilinen ISO/IEC 10646 standardı ise, her iki organizasyonun işbirliği ile aynı sayısal karşılıkları taşımaktadır. Unicode, son sürümü itibarıyla 129 farklı modern ve tarihî yazım sistemine ait 120.000'den fazla karakteri ve </a:t>
            </a:r>
            <a:r>
              <a:rPr lang="tr-TR" dirty="0" err="1"/>
              <a:t>emoji</a:t>
            </a:r>
            <a:r>
              <a:rPr lang="tr-TR" dirty="0"/>
              <a:t> gibi çeşitli sembol kümelerini kapsamaktadır.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476362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3785652"/>
          </a:xfrm>
          <a:prstGeom prst="rect">
            <a:avLst/>
          </a:prstGeom>
          <a:noFill/>
        </p:spPr>
        <p:txBody>
          <a:bodyPr wrap="square" rtlCol="0">
            <a:spAutoFit/>
          </a:bodyPr>
          <a:lstStyle/>
          <a:p>
            <a:pPr marL="457200" indent="-457200">
              <a:buAutoNum type="arabicParenR"/>
            </a:pPr>
            <a:r>
              <a:rPr lang="tr-TR" sz="2400" b="1" dirty="0">
                <a:solidFill>
                  <a:srgbClr val="24292F"/>
                </a:solidFill>
                <a:latin typeface="-apple-system"/>
              </a:rPr>
              <a:t>ASCII ve UNICODE nedir?</a:t>
            </a:r>
          </a:p>
          <a:p>
            <a:endParaRPr lang="tr-TR" sz="2400" b="1" dirty="0">
              <a:solidFill>
                <a:srgbClr val="24292F"/>
              </a:solidFill>
              <a:latin typeface="-apple-system"/>
            </a:endParaRPr>
          </a:p>
          <a:p>
            <a:r>
              <a:rPr lang="tr-TR" sz="2400" b="1" dirty="0">
                <a:solidFill>
                  <a:srgbClr val="24292F"/>
                </a:solidFill>
                <a:latin typeface="-apple-system"/>
              </a:rPr>
              <a:t>UNICODE: </a:t>
            </a:r>
          </a:p>
          <a:p>
            <a:endParaRPr lang="tr-TR" sz="2400" b="1" dirty="0">
              <a:solidFill>
                <a:srgbClr val="24292F"/>
              </a:solidFill>
              <a:latin typeface="-apple-system"/>
            </a:endParaRPr>
          </a:p>
          <a:p>
            <a:r>
              <a:rPr lang="tr-TR" dirty="0"/>
              <a:t>Standardın içinde karakterler ve karakterlere atanmış sayı değerlerinin </a:t>
            </a:r>
            <a:r>
              <a:rPr lang="tr-TR" dirty="0" err="1"/>
              <a:t>tablolaştırılmış</a:t>
            </a:r>
            <a:r>
              <a:rPr lang="tr-TR" dirty="0"/>
              <a:t> hali, bu sayılarının kodlanmasıyla ilgili kurum tarafından önerilen standart kodlama sistemleri ve bunların yanı sıra eşdeğer karakterler, karakterin bileşenlerine ayrılış bilgileri, sıralama kuralı, büyük-küçük harf bilgisi, yazılış yönü bilgisi gibi karakterin ekranda doğru gösterilebilmesi için yazılımların ihtiyaç duyduğu ek bilgiler bulunmaktadır. Haziran 2015 tarihi itibarıyla standardın en son sürümü olan Unicode 8.0 ile birlikte 7.716 yeni karakter eklemesi yapılmıştır. Unicode kodlarından oluşan karakter dizilerini (metinleri) bilgisayarda verimli bir biçimde saklayabilmek amacıyla çeşitli karakter kodlamaları geliştirilmiştir. Bunlardan en bilinenleri UTF-8, UTF-16 ve artık kullanımdan kalkmış olan UCS-2'dir.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00344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569660"/>
          </a:xfrm>
          <a:prstGeom prst="rect">
            <a:avLst/>
          </a:prstGeom>
          <a:noFill/>
        </p:spPr>
        <p:txBody>
          <a:bodyPr wrap="square" rtlCol="0">
            <a:spAutoFit/>
          </a:bodyPr>
          <a:lstStyle/>
          <a:p>
            <a:pPr algn="l"/>
            <a:r>
              <a:rPr lang="tr-TR" sz="2400" b="1" dirty="0">
                <a:solidFill>
                  <a:srgbClr val="24292F"/>
                </a:solidFill>
                <a:latin typeface="-apple-system"/>
              </a:rPr>
              <a:t>2) </a:t>
            </a:r>
            <a:r>
              <a:rPr lang="tr-TR" sz="2400" b="1" i="0" dirty="0">
                <a:solidFill>
                  <a:srgbClr val="24292F"/>
                </a:solidFill>
                <a:effectLst/>
                <a:latin typeface="-apple-system"/>
              </a:rPr>
              <a:t>HTTP yapısı nedir ne için kullanılır?</a:t>
            </a:r>
          </a:p>
          <a:p>
            <a:endParaRPr lang="tr-TR" b="1" dirty="0">
              <a:solidFill>
                <a:srgbClr val="24292F"/>
              </a:solidFill>
              <a:latin typeface="-apple-system"/>
            </a:endParaRPr>
          </a:p>
          <a:p>
            <a:r>
              <a:rPr lang="tr-TR" dirty="0" err="1">
                <a:solidFill>
                  <a:srgbClr val="24292F"/>
                </a:solidFill>
                <a:latin typeface="-apple-system"/>
              </a:rPr>
              <a:t>Hypertext</a:t>
            </a:r>
            <a:r>
              <a:rPr lang="tr-TR" dirty="0">
                <a:solidFill>
                  <a:srgbClr val="24292F"/>
                </a:solidFill>
                <a:latin typeface="-apple-system"/>
              </a:rPr>
              <a:t> Transfer Protocol olarak kısaltılır. İstemciden sunuculara talep gönderme ve gelen cevapların karşılanması için istemci ve sunucu arasındaki bağlantının protokolüdür.</a:t>
            </a: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152021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846659"/>
          </a:xfrm>
          <a:prstGeom prst="rect">
            <a:avLst/>
          </a:prstGeom>
          <a:noFill/>
        </p:spPr>
        <p:txBody>
          <a:bodyPr wrap="square" rtlCol="0">
            <a:spAutoFit/>
          </a:bodyPr>
          <a:lstStyle/>
          <a:p>
            <a:pPr algn="l"/>
            <a:r>
              <a:rPr lang="tr-TR" sz="2400" b="1" dirty="0">
                <a:solidFill>
                  <a:srgbClr val="24292F"/>
                </a:solidFill>
                <a:latin typeface="-apple-system"/>
              </a:rPr>
              <a:t>3) </a:t>
            </a:r>
            <a:r>
              <a:rPr lang="tr-TR" sz="2400" b="1" i="0" dirty="0" err="1">
                <a:solidFill>
                  <a:srgbClr val="24292F"/>
                </a:solidFill>
                <a:effectLst/>
                <a:latin typeface="-apple-system"/>
              </a:rPr>
              <a:t>npm</a:t>
            </a:r>
            <a:r>
              <a:rPr lang="tr-TR" sz="2400" b="1" i="0" dirty="0">
                <a:solidFill>
                  <a:srgbClr val="24292F"/>
                </a:solidFill>
                <a:effectLst/>
                <a:latin typeface="-apple-system"/>
              </a:rPr>
              <a:t> </a:t>
            </a:r>
            <a:r>
              <a:rPr lang="tr-TR" sz="2400" b="1" i="0" dirty="0" err="1">
                <a:solidFill>
                  <a:srgbClr val="24292F"/>
                </a:solidFill>
                <a:effectLst/>
                <a:latin typeface="-apple-system"/>
              </a:rPr>
              <a:t>nodejs</a:t>
            </a:r>
            <a:r>
              <a:rPr lang="tr-TR" sz="2400" b="1" i="0" dirty="0">
                <a:solidFill>
                  <a:srgbClr val="24292F"/>
                </a:solidFill>
                <a:effectLst/>
                <a:latin typeface="-apple-system"/>
              </a:rPr>
              <a:t> nedir?</a:t>
            </a:r>
          </a:p>
          <a:p>
            <a:endParaRPr lang="tr-TR" b="1" dirty="0">
              <a:solidFill>
                <a:srgbClr val="24292F"/>
              </a:solidFill>
              <a:latin typeface="-apple-system"/>
            </a:endParaRPr>
          </a:p>
          <a:p>
            <a:r>
              <a:rPr lang="tr-TR" dirty="0">
                <a:solidFill>
                  <a:srgbClr val="24292F"/>
                </a:solidFill>
                <a:latin typeface="-apple-system"/>
              </a:rPr>
              <a:t>NPM </a:t>
            </a:r>
            <a:r>
              <a:rPr lang="tr-TR" dirty="0" err="1">
                <a:solidFill>
                  <a:srgbClr val="24292F"/>
                </a:solidFill>
                <a:latin typeface="-apple-system"/>
              </a:rPr>
              <a:t>javascript</a:t>
            </a:r>
            <a:r>
              <a:rPr lang="tr-TR" dirty="0">
                <a:solidFill>
                  <a:srgbClr val="24292F"/>
                </a:solidFill>
                <a:latin typeface="-apple-system"/>
              </a:rPr>
              <a:t> dili için geliştirilen bir paket yönetim aracıdır. </a:t>
            </a:r>
            <a:r>
              <a:rPr lang="tr-TR" dirty="0" err="1">
                <a:solidFill>
                  <a:srgbClr val="24292F"/>
                </a:solidFill>
                <a:latin typeface="-apple-system"/>
              </a:rPr>
              <a:t>Nodejs</a:t>
            </a:r>
            <a:r>
              <a:rPr lang="tr-TR" dirty="0">
                <a:solidFill>
                  <a:srgbClr val="24292F"/>
                </a:solidFill>
                <a:latin typeface="-apple-system"/>
              </a:rPr>
              <a:t> </a:t>
            </a:r>
            <a:r>
              <a:rPr lang="tr-TR" dirty="0" err="1">
                <a:solidFill>
                  <a:srgbClr val="24292F"/>
                </a:solidFill>
                <a:latin typeface="-apple-system"/>
              </a:rPr>
              <a:t>javascript</a:t>
            </a:r>
            <a:r>
              <a:rPr lang="tr-TR" dirty="0">
                <a:solidFill>
                  <a:srgbClr val="24292F"/>
                </a:solidFill>
                <a:latin typeface="-apple-system"/>
              </a:rPr>
              <a:t> dili kullanılarak </a:t>
            </a:r>
            <a:r>
              <a:rPr lang="tr-TR" dirty="0" err="1">
                <a:solidFill>
                  <a:srgbClr val="24292F"/>
                </a:solidFill>
                <a:latin typeface="-apple-system"/>
              </a:rPr>
              <a:t>backend</a:t>
            </a:r>
            <a:r>
              <a:rPr lang="tr-TR" dirty="0">
                <a:solidFill>
                  <a:srgbClr val="24292F"/>
                </a:solidFill>
                <a:latin typeface="-apple-system"/>
              </a:rPr>
              <a:t> uygulamalarının yazılmasını sağlayan bir </a:t>
            </a:r>
            <a:r>
              <a:rPr lang="tr-TR" dirty="0" err="1">
                <a:solidFill>
                  <a:srgbClr val="24292F"/>
                </a:solidFill>
                <a:latin typeface="-apple-system"/>
              </a:rPr>
              <a:t>js</a:t>
            </a:r>
            <a:r>
              <a:rPr lang="tr-TR" dirty="0">
                <a:solidFill>
                  <a:srgbClr val="24292F"/>
                </a:solidFill>
                <a:latin typeface="-apple-system"/>
              </a:rPr>
              <a:t> </a:t>
            </a:r>
            <a:r>
              <a:rPr lang="tr-TR" dirty="0" err="1">
                <a:solidFill>
                  <a:srgbClr val="24292F"/>
                </a:solidFill>
                <a:latin typeface="-apple-system"/>
              </a:rPr>
              <a:t>framework</a:t>
            </a:r>
            <a:r>
              <a:rPr lang="tr-TR" dirty="0">
                <a:solidFill>
                  <a:srgbClr val="24292F"/>
                </a:solidFill>
                <a:latin typeface="-apple-system"/>
              </a:rPr>
              <a:t> dür. </a:t>
            </a:r>
            <a:r>
              <a:rPr lang="tr-TR" dirty="0" err="1">
                <a:solidFill>
                  <a:srgbClr val="24292F"/>
                </a:solidFill>
                <a:latin typeface="-apple-system"/>
              </a:rPr>
              <a:t>Nodejs</a:t>
            </a:r>
            <a:r>
              <a:rPr lang="tr-TR" dirty="0">
                <a:solidFill>
                  <a:srgbClr val="24292F"/>
                </a:solidFill>
                <a:latin typeface="-apple-system"/>
              </a:rPr>
              <a:t> standart olarak </a:t>
            </a:r>
            <a:r>
              <a:rPr lang="tr-TR" dirty="0" err="1">
                <a:solidFill>
                  <a:srgbClr val="24292F"/>
                </a:solidFill>
                <a:latin typeface="-apple-system"/>
              </a:rPr>
              <a:t>npm</a:t>
            </a:r>
            <a:r>
              <a:rPr lang="tr-TR" dirty="0">
                <a:solidFill>
                  <a:srgbClr val="24292F"/>
                </a:solidFill>
                <a:latin typeface="-apple-system"/>
              </a:rPr>
              <a:t> paket yönetim sistemini kabul eder.</a:t>
            </a: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09529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569660"/>
          </a:xfrm>
          <a:prstGeom prst="rect">
            <a:avLst/>
          </a:prstGeom>
          <a:noFill/>
        </p:spPr>
        <p:txBody>
          <a:bodyPr wrap="square" rtlCol="0">
            <a:spAutoFit/>
          </a:bodyPr>
          <a:lstStyle/>
          <a:p>
            <a:pPr algn="l"/>
            <a:r>
              <a:rPr lang="tr-TR" sz="2400" b="1" dirty="0">
                <a:solidFill>
                  <a:srgbClr val="24292F"/>
                </a:solidFill>
                <a:latin typeface="-apple-system"/>
              </a:rPr>
              <a:t>4) </a:t>
            </a:r>
            <a:r>
              <a:rPr lang="tr-TR" sz="2400" b="1" i="0" dirty="0">
                <a:solidFill>
                  <a:srgbClr val="24292F"/>
                </a:solidFill>
                <a:effectLst/>
                <a:latin typeface="-apple-system"/>
              </a:rPr>
              <a:t>Neden </a:t>
            </a:r>
            <a:r>
              <a:rPr lang="tr-TR" sz="2400" b="1" i="0" dirty="0" err="1">
                <a:solidFill>
                  <a:srgbClr val="24292F"/>
                </a:solidFill>
                <a:effectLst/>
                <a:latin typeface="-apple-system"/>
              </a:rPr>
              <a:t>java</a:t>
            </a:r>
            <a:r>
              <a:rPr lang="tr-TR" sz="2400" b="1" i="0" dirty="0">
                <a:solidFill>
                  <a:srgbClr val="24292F"/>
                </a:solidFill>
                <a:effectLst/>
                <a:latin typeface="-apple-system"/>
              </a:rPr>
              <a:t> 8 kullanılıyor?</a:t>
            </a:r>
          </a:p>
          <a:p>
            <a:endParaRPr lang="tr-TR" b="1" dirty="0">
              <a:solidFill>
                <a:srgbClr val="24292F"/>
              </a:solidFill>
              <a:latin typeface="-apple-system"/>
            </a:endParaRPr>
          </a:p>
          <a:p>
            <a:r>
              <a:rPr lang="tr-TR" dirty="0">
                <a:solidFill>
                  <a:srgbClr val="24292F"/>
                </a:solidFill>
                <a:latin typeface="-apple-system"/>
              </a:rPr>
              <a:t>Java 8 uzun süreli destek (</a:t>
            </a:r>
            <a:r>
              <a:rPr lang="tr-TR" dirty="0" err="1">
                <a:solidFill>
                  <a:srgbClr val="24292F"/>
                </a:solidFill>
                <a:latin typeface="-apple-system"/>
              </a:rPr>
              <a:t>Long</a:t>
            </a:r>
            <a:r>
              <a:rPr lang="tr-TR" dirty="0">
                <a:solidFill>
                  <a:srgbClr val="24292F"/>
                </a:solidFill>
                <a:latin typeface="-apple-system"/>
              </a:rPr>
              <a:t> </a:t>
            </a:r>
            <a:r>
              <a:rPr lang="tr-TR" dirty="0" err="1">
                <a:solidFill>
                  <a:srgbClr val="24292F"/>
                </a:solidFill>
                <a:latin typeface="-apple-system"/>
              </a:rPr>
              <a:t>Term</a:t>
            </a:r>
            <a:r>
              <a:rPr lang="tr-TR" dirty="0">
                <a:solidFill>
                  <a:srgbClr val="24292F"/>
                </a:solidFill>
                <a:latin typeface="-apple-system"/>
              </a:rPr>
              <a:t> </a:t>
            </a:r>
            <a:r>
              <a:rPr lang="tr-TR" dirty="0" err="1">
                <a:solidFill>
                  <a:srgbClr val="24292F"/>
                </a:solidFill>
                <a:latin typeface="-apple-system"/>
              </a:rPr>
              <a:t>Support</a:t>
            </a:r>
            <a:r>
              <a:rPr lang="tr-TR" dirty="0">
                <a:solidFill>
                  <a:srgbClr val="24292F"/>
                </a:solidFill>
                <a:latin typeface="-apple-system"/>
              </a:rPr>
              <a:t>) sağlamaktadır. Bir diğer LTS sürümü olarak Java 11 karşımıza çıkmaktadır. Java 8 kararlı sürüm olduğu için 18 Mart 2014 tarihinden bu güne </a:t>
            </a:r>
            <a:r>
              <a:rPr lang="tr-TR">
                <a:solidFill>
                  <a:srgbClr val="24292F"/>
                </a:solidFill>
                <a:latin typeface="-apple-system"/>
              </a:rPr>
              <a:t>hala kullanılmaktadır.</a:t>
            </a:r>
            <a:endParaRPr lang="tr-TR" dirty="0">
              <a:solidFill>
                <a:srgbClr val="24292F"/>
              </a:solidFill>
              <a:latin typeface="-apple-system"/>
            </a:endParaRP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88923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2400657"/>
          </a:xfrm>
          <a:prstGeom prst="rect">
            <a:avLst/>
          </a:prstGeom>
          <a:noFill/>
        </p:spPr>
        <p:txBody>
          <a:bodyPr wrap="square" rtlCol="0">
            <a:spAutoFit/>
          </a:bodyPr>
          <a:lstStyle/>
          <a:p>
            <a:pPr algn="l"/>
            <a:r>
              <a:rPr lang="tr-TR" sz="2400" b="1" dirty="0">
                <a:solidFill>
                  <a:srgbClr val="24292F"/>
                </a:solidFill>
                <a:latin typeface="-apple-system"/>
              </a:rPr>
              <a:t>1) </a:t>
            </a:r>
            <a:r>
              <a:rPr lang="tr-TR" sz="2400" b="1" i="0" dirty="0">
                <a:solidFill>
                  <a:srgbClr val="24292F"/>
                </a:solidFill>
                <a:effectLst/>
                <a:latin typeface="-apple-system"/>
              </a:rPr>
              <a:t>XML ve HTML5 arasındaki farklar nelerdir?</a:t>
            </a:r>
          </a:p>
          <a:p>
            <a:endParaRPr lang="tr-TR" b="1" dirty="0">
              <a:solidFill>
                <a:srgbClr val="24292F"/>
              </a:solidFill>
              <a:latin typeface="-apple-system"/>
            </a:endParaRPr>
          </a:p>
          <a:p>
            <a:r>
              <a:rPr lang="tr-TR" dirty="0">
                <a:solidFill>
                  <a:srgbClr val="24292F"/>
                </a:solidFill>
                <a:latin typeface="-apple-system"/>
              </a:rPr>
              <a:t>HTML5 dosyalarını oluşturmak için önceden belirlenmiş etiketler mevcuttur. XML dosyalarının etiket yapısını geliştirici belirler. </a:t>
            </a:r>
          </a:p>
          <a:p>
            <a:endParaRPr lang="tr-TR" dirty="0">
              <a:solidFill>
                <a:srgbClr val="24292F"/>
              </a:solidFill>
              <a:latin typeface="-apple-system"/>
            </a:endParaRPr>
          </a:p>
          <a:p>
            <a:r>
              <a:rPr lang="tr-TR" dirty="0">
                <a:solidFill>
                  <a:srgbClr val="24292F"/>
                </a:solidFill>
                <a:latin typeface="-apple-system"/>
              </a:rPr>
              <a:t>XML verileri tanımlamak ve </a:t>
            </a:r>
            <a:r>
              <a:rPr lang="tr-TR" dirty="0" err="1">
                <a:solidFill>
                  <a:srgbClr val="24292F"/>
                </a:solidFill>
                <a:latin typeface="-apple-system"/>
              </a:rPr>
              <a:t>API’ler</a:t>
            </a:r>
            <a:r>
              <a:rPr lang="tr-TR" dirty="0">
                <a:solidFill>
                  <a:srgbClr val="24292F"/>
                </a:solidFill>
                <a:latin typeface="-apple-system"/>
              </a:rPr>
              <a:t> arası haberleşme için kullanılırken HTML5 verileri biçimlendirmek için kullanılır.</a:t>
            </a: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21439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846659"/>
          </a:xfrm>
          <a:prstGeom prst="rect">
            <a:avLst/>
          </a:prstGeom>
          <a:noFill/>
        </p:spPr>
        <p:txBody>
          <a:bodyPr wrap="square" rtlCol="0">
            <a:spAutoFit/>
          </a:bodyPr>
          <a:lstStyle/>
          <a:p>
            <a:pPr algn="l"/>
            <a:r>
              <a:rPr lang="tr-TR" sz="2400" b="1" dirty="0">
                <a:solidFill>
                  <a:srgbClr val="24292F"/>
                </a:solidFill>
                <a:latin typeface="-apple-system"/>
              </a:rPr>
              <a:t>2) </a:t>
            </a:r>
            <a:r>
              <a:rPr lang="tr-TR" sz="2400" b="1" i="0" dirty="0" err="1">
                <a:solidFill>
                  <a:srgbClr val="24292F"/>
                </a:solidFill>
                <a:effectLst/>
                <a:latin typeface="-apple-system"/>
              </a:rPr>
              <a:t>Semantic</a:t>
            </a:r>
            <a:r>
              <a:rPr lang="tr-TR" sz="2400" b="1" i="0" dirty="0">
                <a:solidFill>
                  <a:srgbClr val="24292F"/>
                </a:solidFill>
                <a:effectLst/>
                <a:latin typeface="-apple-system"/>
              </a:rPr>
              <a:t> etiket nedir?</a:t>
            </a:r>
          </a:p>
          <a:p>
            <a:endParaRPr lang="tr-TR" b="1" dirty="0">
              <a:solidFill>
                <a:srgbClr val="24292F"/>
              </a:solidFill>
              <a:latin typeface="-apple-system"/>
            </a:endParaRPr>
          </a:p>
          <a:p>
            <a:r>
              <a:rPr lang="tr-TR" dirty="0" err="1">
                <a:solidFill>
                  <a:srgbClr val="24292F"/>
                </a:solidFill>
                <a:latin typeface="-apple-system"/>
              </a:rPr>
              <a:t>Semantic</a:t>
            </a:r>
            <a:r>
              <a:rPr lang="tr-TR" dirty="0">
                <a:solidFill>
                  <a:srgbClr val="24292F"/>
                </a:solidFill>
                <a:latin typeface="-apple-system"/>
              </a:rPr>
              <a:t> etiketler tarayıcılar, web örümcekleri ve </a:t>
            </a:r>
            <a:r>
              <a:rPr lang="tr-TR" dirty="0" err="1">
                <a:solidFill>
                  <a:srgbClr val="24292F"/>
                </a:solidFill>
                <a:latin typeface="-apple-system"/>
              </a:rPr>
              <a:t>developerlar</a:t>
            </a:r>
            <a:r>
              <a:rPr lang="tr-TR" dirty="0">
                <a:solidFill>
                  <a:srgbClr val="24292F"/>
                </a:solidFill>
                <a:latin typeface="-apple-system"/>
              </a:rPr>
              <a:t> tarafından içeriğin bir anlam ifade ettiği anlamına gelir. Örneğin: </a:t>
            </a:r>
            <a:r>
              <a:rPr lang="tr-TR" dirty="0" err="1">
                <a:solidFill>
                  <a:srgbClr val="24292F"/>
                </a:solidFill>
                <a:latin typeface="-apple-system"/>
              </a:rPr>
              <a:t>footer</a:t>
            </a:r>
            <a:r>
              <a:rPr lang="tr-TR" dirty="0">
                <a:solidFill>
                  <a:srgbClr val="24292F"/>
                </a:solidFill>
                <a:latin typeface="-apple-system"/>
              </a:rPr>
              <a:t>, aside .. </a:t>
            </a:r>
          </a:p>
          <a:p>
            <a:endParaRPr lang="tr-TR" dirty="0">
              <a:solidFill>
                <a:srgbClr val="24292F"/>
              </a:solidFill>
              <a:latin typeface="-apple-system"/>
            </a:endParaRP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8684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661993"/>
          </a:xfrm>
          <a:prstGeom prst="rect">
            <a:avLst/>
          </a:prstGeom>
          <a:noFill/>
        </p:spPr>
        <p:txBody>
          <a:bodyPr wrap="square" rtlCol="0">
            <a:spAutoFit/>
          </a:bodyPr>
          <a:lstStyle/>
          <a:p>
            <a:pPr algn="l"/>
            <a:r>
              <a:rPr lang="tr-TR" sz="2400" b="1" dirty="0">
                <a:solidFill>
                  <a:srgbClr val="24292F"/>
                </a:solidFill>
                <a:latin typeface="-apple-system"/>
              </a:rPr>
              <a:t>3) </a:t>
            </a:r>
            <a:r>
              <a:rPr lang="tr-TR" sz="2400" b="1" dirty="0" err="1">
                <a:solidFill>
                  <a:srgbClr val="24292F"/>
                </a:solidFill>
                <a:latin typeface="-apple-system"/>
              </a:rPr>
              <a:t>Table</a:t>
            </a:r>
            <a:r>
              <a:rPr lang="tr-TR" sz="2400" b="1" dirty="0">
                <a:solidFill>
                  <a:srgbClr val="24292F"/>
                </a:solidFill>
                <a:latin typeface="-apple-system"/>
              </a:rPr>
              <a:t> </a:t>
            </a:r>
            <a:r>
              <a:rPr lang="tr-TR" sz="2400" b="1" dirty="0" err="1">
                <a:solidFill>
                  <a:srgbClr val="24292F"/>
                </a:solidFill>
                <a:latin typeface="-apple-system"/>
              </a:rPr>
              <a:t>colspan</a:t>
            </a:r>
            <a:r>
              <a:rPr lang="tr-TR" sz="2400" b="1" dirty="0">
                <a:solidFill>
                  <a:srgbClr val="24292F"/>
                </a:solidFill>
                <a:latin typeface="-apple-system"/>
              </a:rPr>
              <a:t> ve </a:t>
            </a:r>
            <a:r>
              <a:rPr lang="tr-TR" sz="2400" b="1" dirty="0" err="1">
                <a:solidFill>
                  <a:srgbClr val="24292F"/>
                </a:solidFill>
                <a:latin typeface="-apple-system"/>
              </a:rPr>
              <a:t>rowspan</a:t>
            </a:r>
            <a:r>
              <a:rPr lang="tr-TR" sz="2400" b="1" dirty="0">
                <a:solidFill>
                  <a:srgbClr val="24292F"/>
                </a:solidFill>
                <a:latin typeface="-apple-system"/>
              </a:rPr>
              <a:t> nedir?</a:t>
            </a:r>
          </a:p>
          <a:p>
            <a:pPr algn="l"/>
            <a:endParaRPr lang="tr-TR" sz="2400" b="1" dirty="0">
              <a:solidFill>
                <a:srgbClr val="24292F"/>
              </a:solidFill>
              <a:latin typeface="-apple-system"/>
            </a:endParaRPr>
          </a:p>
          <a:p>
            <a:r>
              <a:rPr lang="tr-TR" dirty="0">
                <a:solidFill>
                  <a:srgbClr val="24292F"/>
                </a:solidFill>
                <a:latin typeface="-apple-system"/>
              </a:rPr>
              <a:t>Birden çok hücrenin birleştirilerek tek hücre olmasını sağlar.</a:t>
            </a:r>
          </a:p>
          <a:p>
            <a:endParaRPr lang="tr-TR" dirty="0">
              <a:solidFill>
                <a:srgbClr val="24292F"/>
              </a:solidFill>
              <a:latin typeface="-apple-system"/>
            </a:endParaRP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215918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461665"/>
          </a:xfrm>
          <a:prstGeom prst="rect">
            <a:avLst/>
          </a:prstGeom>
          <a:noFill/>
        </p:spPr>
        <p:txBody>
          <a:bodyPr wrap="square" rtlCol="0">
            <a:spAutoFit/>
          </a:bodyPr>
          <a:lstStyle/>
          <a:p>
            <a:pPr algn="l"/>
            <a:r>
              <a:rPr lang="tr-TR" sz="2400" b="1" dirty="0">
                <a:solidFill>
                  <a:srgbClr val="24292F"/>
                </a:solidFill>
                <a:latin typeface="-apple-system"/>
              </a:rPr>
              <a:t>3) </a:t>
            </a:r>
            <a:r>
              <a:rPr lang="tr-TR" sz="2400" b="1" dirty="0" err="1">
                <a:solidFill>
                  <a:srgbClr val="24292F"/>
                </a:solidFill>
                <a:latin typeface="-apple-system"/>
              </a:rPr>
              <a:t>Table</a:t>
            </a:r>
            <a:r>
              <a:rPr lang="tr-TR" sz="2400" b="1" dirty="0">
                <a:solidFill>
                  <a:srgbClr val="24292F"/>
                </a:solidFill>
                <a:latin typeface="-apple-system"/>
              </a:rPr>
              <a:t> </a:t>
            </a:r>
            <a:r>
              <a:rPr lang="tr-TR" sz="2400" b="1" dirty="0" err="1">
                <a:solidFill>
                  <a:srgbClr val="24292F"/>
                </a:solidFill>
                <a:latin typeface="-apple-system"/>
              </a:rPr>
              <a:t>colspan</a:t>
            </a:r>
            <a:r>
              <a:rPr lang="tr-TR" sz="2400" b="1" dirty="0">
                <a:solidFill>
                  <a:srgbClr val="24292F"/>
                </a:solidFill>
                <a:latin typeface="-apple-system"/>
              </a:rPr>
              <a:t> ve </a:t>
            </a:r>
            <a:r>
              <a:rPr lang="tr-TR" sz="2400" b="1" dirty="0" err="1">
                <a:solidFill>
                  <a:srgbClr val="24292F"/>
                </a:solidFill>
                <a:latin typeface="-apple-system"/>
              </a:rPr>
              <a:t>rowspan</a:t>
            </a:r>
            <a:r>
              <a:rPr lang="tr-TR" sz="2400" b="1" dirty="0">
                <a:solidFill>
                  <a:srgbClr val="24292F"/>
                </a:solidFill>
                <a:latin typeface="-apple-system"/>
              </a:rPr>
              <a:t> nedir?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
        <p:nvSpPr>
          <p:cNvPr id="8" name="Metin kutusu 7">
            <a:extLst>
              <a:ext uri="{FF2B5EF4-FFF2-40B4-BE49-F238E27FC236}">
                <a16:creationId xmlns:a16="http://schemas.microsoft.com/office/drawing/2014/main" id="{298BB0E4-1D89-AA03-7D2E-E0AF79C22999}"/>
              </a:ext>
            </a:extLst>
          </p:cNvPr>
          <p:cNvSpPr txBox="1"/>
          <p:nvPr/>
        </p:nvSpPr>
        <p:spPr>
          <a:xfrm>
            <a:off x="499621" y="2421330"/>
            <a:ext cx="4232635" cy="4278094"/>
          </a:xfrm>
          <a:prstGeom prst="rect">
            <a:avLst/>
          </a:prstGeom>
          <a:noFill/>
        </p:spPr>
        <p:txBody>
          <a:bodyPr wrap="square" rtlCol="0">
            <a:spAutoFit/>
          </a:bodyPr>
          <a:lstStyle/>
          <a:p>
            <a:pPr algn="l"/>
            <a:r>
              <a:rPr lang="tr-TR" sz="2400" b="1" dirty="0" err="1">
                <a:solidFill>
                  <a:srgbClr val="24292F"/>
                </a:solidFill>
                <a:latin typeface="-apple-system"/>
              </a:rPr>
              <a:t>Colspan</a:t>
            </a:r>
            <a:r>
              <a:rPr lang="tr-TR" sz="2400" b="1" dirty="0">
                <a:solidFill>
                  <a:srgbClr val="24292F"/>
                </a:solidFill>
                <a:latin typeface="-apple-system"/>
              </a:rPr>
              <a:t>:</a:t>
            </a:r>
          </a:p>
          <a:p>
            <a:pPr algn="l"/>
            <a:endParaRPr lang="tr-TR" sz="2400" b="1" dirty="0">
              <a:solidFill>
                <a:srgbClr val="24292F"/>
              </a:solidFill>
              <a:latin typeface="-apple-system"/>
            </a:endParaRPr>
          </a:p>
          <a:p>
            <a:pPr lvl="1"/>
            <a:r>
              <a:rPr lang="en-US" sz="1400" dirty="0">
                <a:solidFill>
                  <a:srgbClr val="24292F"/>
                </a:solidFill>
                <a:latin typeface="Source Sans Pro" panose="020B0604020202020204" pitchFamily="34" charset="0"/>
              </a:rPr>
              <a:t>&lt;table style="width:100%"&gt;</a:t>
            </a:r>
            <a:endParaRPr lang="tr-TR" sz="1400" dirty="0">
              <a:solidFill>
                <a:srgbClr val="24292F"/>
              </a:solidFill>
              <a:latin typeface="Source Sans Pro" panose="020B0604020202020204" pitchFamily="34" charset="0"/>
            </a:endParaRP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endParaRPr lang="tr-TR" sz="1400" dirty="0">
              <a:solidFill>
                <a:srgbClr val="24292F"/>
              </a:solidFill>
              <a:latin typeface="Source Sans Pro" panose="020B0604020202020204" pitchFamily="34" charset="0"/>
            </a:endParaRP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 </a:t>
            </a:r>
            <a:r>
              <a:rPr lang="en-US" sz="1400" dirty="0" err="1">
                <a:solidFill>
                  <a:srgbClr val="24292F"/>
                </a:solidFill>
                <a:latin typeface="Source Sans Pro" panose="020B0604020202020204" pitchFamily="34" charset="0"/>
              </a:rPr>
              <a:t>colspan</a:t>
            </a:r>
            <a:r>
              <a:rPr lang="en-US" sz="1400" dirty="0">
                <a:solidFill>
                  <a:srgbClr val="24292F"/>
                </a:solidFill>
                <a:latin typeface="Source Sans Pro" panose="020B0604020202020204" pitchFamily="34" charset="0"/>
              </a:rPr>
              <a:t>="2"&gt;</a:t>
            </a:r>
            <a:r>
              <a:rPr lang="tr-TR" sz="1400" dirty="0">
                <a:solidFill>
                  <a:srgbClr val="24292F"/>
                </a:solidFill>
                <a:latin typeface="Source Sans Pro" panose="020B0604020202020204" pitchFamily="34" charset="0"/>
              </a:rPr>
              <a:t>İsim</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r>
              <a:rPr lang="tr-TR" sz="1400" dirty="0">
                <a:solidFill>
                  <a:srgbClr val="24292F"/>
                </a:solidFill>
                <a:latin typeface="Source Sans Pro" panose="020B0604020202020204" pitchFamily="34" charset="0"/>
              </a:rPr>
              <a:t>Yaş</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İbrahim</a:t>
            </a:r>
            <a:r>
              <a:rPr lang="en-US" sz="1400" dirty="0">
                <a:solidFill>
                  <a:srgbClr val="24292F"/>
                </a:solidFill>
                <a:latin typeface="Source Sans Pro" panose="020B0604020202020204" pitchFamily="34" charset="0"/>
              </a:rPr>
              <a:t>&lt;/td&gt;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BAYRAMLI</a:t>
            </a:r>
            <a:r>
              <a:rPr lang="en-US" sz="1400" dirty="0">
                <a:solidFill>
                  <a:srgbClr val="24292F"/>
                </a:solidFill>
                <a:latin typeface="Source Sans Pro" panose="020B0604020202020204" pitchFamily="34" charset="0"/>
              </a:rPr>
              <a:t>&lt;/td&gt;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29</a:t>
            </a:r>
            <a:r>
              <a:rPr lang="en-US" sz="1400" dirty="0">
                <a:solidFill>
                  <a:srgbClr val="24292F"/>
                </a:solidFill>
                <a:latin typeface="Source Sans Pro" panose="020B0604020202020204" pitchFamily="34" charset="0"/>
              </a:rPr>
              <a:t>&lt;/td&gt;</a:t>
            </a:r>
            <a:endParaRPr lang="tr-TR" sz="1400" dirty="0">
              <a:solidFill>
                <a:srgbClr val="24292F"/>
              </a:solidFill>
              <a:latin typeface="Source Sans Pro" panose="020B0604020202020204" pitchFamily="34" charset="0"/>
            </a:endParaRP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Gözde</a:t>
            </a:r>
            <a:r>
              <a:rPr lang="en-US" sz="1400" dirty="0">
                <a:solidFill>
                  <a:srgbClr val="24292F"/>
                </a:solidFill>
                <a:latin typeface="Source Sans Pro" panose="020B0604020202020204" pitchFamily="34" charset="0"/>
              </a:rPr>
              <a:t>&lt;/td&gt;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YILDIZ</a:t>
            </a:r>
            <a:r>
              <a:rPr lang="en-US" sz="1400" dirty="0">
                <a:solidFill>
                  <a:srgbClr val="24292F"/>
                </a:solidFill>
                <a:latin typeface="Source Sans Pro" panose="020B0604020202020204" pitchFamily="34" charset="0"/>
              </a:rPr>
              <a:t>&lt;/td&gt;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1</a:t>
            </a:r>
            <a:r>
              <a:rPr lang="en-US" sz="1400" dirty="0">
                <a:solidFill>
                  <a:srgbClr val="24292F"/>
                </a:solidFill>
                <a:latin typeface="Source Sans Pro" panose="020B0604020202020204" pitchFamily="34" charset="0"/>
              </a:rPr>
              <a:t>7&lt;/td&gt;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en-US" sz="1400" dirty="0">
                <a:solidFill>
                  <a:srgbClr val="24292F"/>
                </a:solidFill>
                <a:latin typeface="Source Sans Pro" panose="020B0604020202020204" pitchFamily="34" charset="0"/>
              </a:rPr>
              <a:t>&lt;/table&gt;</a:t>
            </a:r>
            <a:endParaRPr lang="tr-TR" sz="2400" dirty="0">
              <a:solidFill>
                <a:srgbClr val="24292F"/>
              </a:solidFill>
              <a:latin typeface="Source Sans Pro" panose="020B0604020202020204" pitchFamily="34" charset="0"/>
            </a:endParaRPr>
          </a:p>
        </p:txBody>
      </p:sp>
      <p:pic>
        <p:nvPicPr>
          <p:cNvPr id="3" name="Resim 2" descr="tablo içeren bir resim&#10;&#10;Açıklama otomatik olarak oluşturuldu">
            <a:extLst>
              <a:ext uri="{FF2B5EF4-FFF2-40B4-BE49-F238E27FC236}">
                <a16:creationId xmlns:a16="http://schemas.microsoft.com/office/drawing/2014/main" id="{547903D5-B165-2A77-1EB2-1E5F71925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588" y="3805932"/>
            <a:ext cx="5867908" cy="754445"/>
          </a:xfrm>
          <a:prstGeom prst="rect">
            <a:avLst/>
          </a:prstGeom>
        </p:spPr>
      </p:pic>
    </p:spTree>
    <p:extLst>
      <p:ext uri="{BB962C8B-B14F-4D97-AF65-F5344CB8AC3E}">
        <p14:creationId xmlns:p14="http://schemas.microsoft.com/office/powerpoint/2010/main" val="189189740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1377</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Calibri Light</vt:lpstr>
      <vt:lpstr>Source Sans Pro</vt:lpstr>
      <vt:lpstr>ui-monospace</vt:lpstr>
      <vt:lpstr>Wingdings</vt:lpstr>
      <vt:lpstr>Office Teması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ibrahim bayramlı</dc:creator>
  <cp:lastModifiedBy>IBRAHIM BAYRAMLI</cp:lastModifiedBy>
  <cp:revision>9</cp:revision>
  <dcterms:created xsi:type="dcterms:W3CDTF">2022-05-23T20:55:31Z</dcterms:created>
  <dcterms:modified xsi:type="dcterms:W3CDTF">2022-06-13T14:34:12Z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62afca77-4cbc-4c93-ba94-dbeb1fabb4be</vt:lpwstr>
  </property>
  <property fmtid="{D5CDD505-2E9C-101B-9397-08002B2CF9AE}" pid="3" name="TURKCELLCLASSIFICATION">
    <vt:lpwstr>TURKCELL DAHİLİ</vt:lpwstr>
  </property>
</Properties>
</file>