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9" r:id="rId4"/>
    <p:sldId id="258" r:id="rId5"/>
    <p:sldId id="260" r:id="rId6"/>
    <p:sldId id="261" r:id="rId7"/>
    <p:sldId id="264" r:id="rId8"/>
    <p:sldId id="263" r:id="rId9"/>
    <p:sldId id="262" r:id="rId10"/>
    <p:sldId id="267" r:id="rId11"/>
    <p:sldId id="266" r:id="rId12"/>
    <p:sldId id="265" r:id="rId13"/>
    <p:sldId id="268" r:id="rId14"/>
    <p:sldId id="269" r:id="rId15"/>
    <p:sldId id="270" r:id="rId16"/>
    <p:sldId id="271" r:id="rId17"/>
    <p:sldId id="275" r:id="rId18"/>
    <p:sldId id="274" r:id="rId19"/>
    <p:sldId id="273" r:id="rId20"/>
    <p:sldId id="272" r:id="rId21"/>
    <p:sldId id="276" r:id="rId22"/>
    <p:sldId id="278" r:id="rId23"/>
    <p:sldId id="277" r:id="rId24"/>
    <p:sldId id="281" r:id="rId25"/>
    <p:sldId id="280" r:id="rId26"/>
    <p:sldId id="282" r:id="rId27"/>
    <p:sldId id="283" r:id="rId28"/>
    <p:sldId id="284" r:id="rId29"/>
    <p:sldId id="285" r:id="rId30"/>
    <p:sldId id="286" r:id="rId31"/>
    <p:sldId id="287" r:id="rId32"/>
    <p:sldId id="288" r:id="rId33"/>
    <p:sldId id="292" r:id="rId34"/>
    <p:sldId id="291" r:id="rId35"/>
    <p:sldId id="290"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58FF7BE5-E40D-4294-84DE-258B4D5320AE}">
          <p14:sldIdLst>
            <p14:sldId id="256"/>
            <p14:sldId id="257"/>
            <p14:sldId id="259"/>
            <p14:sldId id="258"/>
            <p14:sldId id="260"/>
            <p14:sldId id="261"/>
            <p14:sldId id="264"/>
            <p14:sldId id="263"/>
            <p14:sldId id="262"/>
            <p14:sldId id="267"/>
            <p14:sldId id="266"/>
            <p14:sldId id="265"/>
            <p14:sldId id="268"/>
            <p14:sldId id="269"/>
          </p14:sldIdLst>
        </p14:section>
        <p14:section name="2.GunOdev" id="{5B4520D2-6CB1-4795-BBFB-ED98349F8044}">
          <p14:sldIdLst>
            <p14:sldId id="270"/>
            <p14:sldId id="271"/>
            <p14:sldId id="275"/>
            <p14:sldId id="274"/>
            <p14:sldId id="273"/>
            <p14:sldId id="272"/>
            <p14:sldId id="276"/>
            <p14:sldId id="278"/>
            <p14:sldId id="277"/>
            <p14:sldId id="281"/>
            <p14:sldId id="280"/>
          </p14:sldIdLst>
        </p14:section>
        <p14:section name="3.GunÖdev" id="{E792BF79-55B7-426A-B2B9-E74BD1888960}">
          <p14:sldIdLst>
            <p14:sldId id="282"/>
            <p14:sldId id="283"/>
            <p14:sldId id="284"/>
            <p14:sldId id="285"/>
            <p14:sldId id="286"/>
            <p14:sldId id="287"/>
            <p14:sldId id="288"/>
            <p14:sldId id="292"/>
            <p14:sldId id="291"/>
            <p14:sldId id="290"/>
          </p14:sldIdLst>
        </p14:section>
        <p14:section name="4. ve 5.Gün" id="{A84558F3-26F8-43AE-A1AF-3B83F2DA78B2}">
          <p14:sldIdLst>
            <p14:sldId id="293"/>
            <p14:sldId id="294"/>
            <p14:sldId id="295"/>
          </p14:sldIdLst>
        </p14:section>
        <p14:section name="2.Hafta-1.Gün" id="{7C3F13F2-318E-4A9C-BD75-54B03C943900}">
          <p14:sldIdLst>
            <p14:sldId id="296"/>
            <p14:sldId id="297"/>
            <p14:sldId id="298"/>
            <p14:sldId id="299"/>
            <p14:sldId id="300"/>
            <p14:sldId id="301"/>
            <p14:sldId id="302"/>
            <p14:sldId id="303"/>
          </p14:sldIdLst>
        </p14:section>
        <p14:section name="2.Hafta2.Gun" id="{E1A90975-91AB-4DB9-A3F9-53B6C83FBBB7}">
          <p14:sldIdLst>
            <p14:sldId id="304"/>
            <p14:sldId id="305"/>
            <p14:sldId id="306"/>
            <p14:sldId id="307"/>
          </p14:sldIdLst>
        </p14:section>
        <p14:section name="2.Hafta4.Gun" id="{5EB7926C-C096-4BA4-8AE6-A1338F96914E}">
          <p14:sldIdLst>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6" autoAdjust="0"/>
    <p:restoredTop sz="94660"/>
  </p:normalViewPr>
  <p:slideViewPr>
    <p:cSldViewPr snapToGrid="0">
      <p:cViewPr varScale="1">
        <p:scale>
          <a:sx n="86" d="100"/>
          <a:sy n="86"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algn="r"/>
            <a:fld id="{53BEF823-48A5-43FC-BE03-E79964288B41}" type="datetimeFigureOut">
              <a:rPr lang="en-US" smtClean="0"/>
              <a:pPr algn="r"/>
              <a:t>6/2/2022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algn="ctr"/>
            <a:fld id="{D79E6812-DF0E-4B88-AFAA-EAC7168F54C0}" type="slidenum">
              <a:rPr lang="en-US" smtClean="0"/>
              <a:pPr algn="ct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869763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6382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6554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6/2/2022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6219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algn="r"/>
            <a:fld id="{53BEF823-48A5-43FC-BE03-E79964288B41}" type="datetimeFigureOut">
              <a:rPr lang="en-US" smtClean="0"/>
              <a:pPr algn="r"/>
              <a:t>6/2/2022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638706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6/2/2022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75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6/2/2022</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924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6/2/2022</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616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6/2/2022</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875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6/2/2022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8343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6/2/2022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53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algn="r"/>
            <a:fld id="{53BEF823-48A5-43FC-BE03-E79964288B41}" type="datetimeFigureOut">
              <a:rPr lang="en-US" smtClean="0"/>
              <a:pPr algn="r"/>
              <a:t>6/2/2022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algn="l"/>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algn="ctr"/>
            <a:fld id="{D79E6812-DF0E-4B88-AFAA-EAC7168F54C0}" type="slidenum">
              <a:rPr lang="en-US" smtClean="0"/>
              <a:pPr algn="ct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591788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ndir.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ramamotoru.com/uniform-resource-identifier-nedir-uri-nedi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49C976-6F74-46FE-94E7-5767E4AC7D14}"/>
              </a:ext>
            </a:extLst>
          </p:cNvPr>
          <p:cNvSpPr>
            <a:spLocks noGrp="1"/>
          </p:cNvSpPr>
          <p:nvPr>
            <p:ph type="ctrTitle"/>
          </p:nvPr>
        </p:nvSpPr>
        <p:spPr>
          <a:xfrm>
            <a:off x="5978914" y="893935"/>
            <a:ext cx="5364937" cy="3339390"/>
          </a:xfrm>
        </p:spPr>
        <p:txBody>
          <a:bodyPr anchor="ctr">
            <a:normAutofit/>
          </a:bodyPr>
          <a:lstStyle/>
          <a:p>
            <a:r>
              <a:rPr lang="tr-TR" sz="6000" dirty="0"/>
              <a:t>Barış Aktaş</a:t>
            </a:r>
          </a:p>
        </p:txBody>
      </p:sp>
      <p:sp>
        <p:nvSpPr>
          <p:cNvPr id="3" name="Alt Başlık 2">
            <a:extLst>
              <a:ext uri="{FF2B5EF4-FFF2-40B4-BE49-F238E27FC236}">
                <a16:creationId xmlns:a16="http://schemas.microsoft.com/office/drawing/2014/main" id="{2AFADD76-5D27-43A3-A352-64F9DE9755C3}"/>
              </a:ext>
            </a:extLst>
          </p:cNvPr>
          <p:cNvSpPr>
            <a:spLocks noGrp="1"/>
          </p:cNvSpPr>
          <p:nvPr>
            <p:ph type="subTitle" idx="1"/>
          </p:nvPr>
        </p:nvSpPr>
        <p:spPr>
          <a:xfrm>
            <a:off x="5702469" y="3834811"/>
            <a:ext cx="5364936" cy="1937868"/>
          </a:xfrm>
        </p:spPr>
        <p:txBody>
          <a:bodyPr anchor="t">
            <a:normAutofit lnSpcReduction="10000"/>
          </a:bodyPr>
          <a:lstStyle/>
          <a:p>
            <a:pPr marL="342900" indent="-342900" algn="l">
              <a:buFont typeface="Wingdings" panose="05000000000000000000" pitchFamily="2" charset="2"/>
              <a:buChar char="§"/>
            </a:pPr>
            <a:r>
              <a:rPr lang="tr-TR" dirty="0"/>
              <a:t>URL ve URI nedir? </a:t>
            </a:r>
          </a:p>
          <a:p>
            <a:pPr marL="342900" indent="-342900" algn="l">
              <a:buFont typeface="Wingdings" panose="05000000000000000000" pitchFamily="2" charset="2"/>
              <a:buChar char="§"/>
            </a:pPr>
            <a:r>
              <a:rPr lang="tr-TR" dirty="0"/>
              <a:t>HTTP yapısı</a:t>
            </a:r>
          </a:p>
          <a:p>
            <a:pPr marL="342900" indent="-342900" algn="l">
              <a:buFont typeface="Wingdings" panose="05000000000000000000" pitchFamily="2" charset="2"/>
              <a:buChar char="§"/>
            </a:pPr>
            <a:r>
              <a:rPr lang="tr-TR" dirty="0" err="1"/>
              <a:t>Npm</a:t>
            </a:r>
            <a:r>
              <a:rPr lang="tr-TR" dirty="0"/>
              <a:t> nedir?</a:t>
            </a:r>
          </a:p>
          <a:p>
            <a:pPr marL="342900" indent="-342900" algn="l">
              <a:buFont typeface="Wingdings" panose="05000000000000000000" pitchFamily="2" charset="2"/>
              <a:buChar char="§"/>
            </a:pPr>
            <a:r>
              <a:rPr lang="tr-TR" dirty="0"/>
              <a:t>Node.js nedir?</a:t>
            </a:r>
          </a:p>
          <a:p>
            <a:pPr marL="342900" indent="-342900" algn="l">
              <a:buFont typeface="Wingdings" panose="05000000000000000000" pitchFamily="2" charset="2"/>
              <a:buChar char="§"/>
            </a:pPr>
            <a:r>
              <a:rPr lang="tr-TR" dirty="0"/>
              <a:t>Neden J8 </a:t>
            </a:r>
          </a:p>
          <a:p>
            <a:endParaRPr lang="tr-TR" dirty="0"/>
          </a:p>
        </p:txBody>
      </p:sp>
      <p:pic>
        <p:nvPicPr>
          <p:cNvPr id="4" name="Picture 3" descr="Kusursuz bir tasarım oluşturmak için renkli üçgenler">
            <a:extLst>
              <a:ext uri="{FF2B5EF4-FFF2-40B4-BE49-F238E27FC236}">
                <a16:creationId xmlns:a16="http://schemas.microsoft.com/office/drawing/2014/main" id="{C39FBB9C-7C86-5380-8555-FE36D8A9A3C1}"/>
              </a:ext>
            </a:extLst>
          </p:cNvPr>
          <p:cNvPicPr>
            <a:picLocks noChangeAspect="1"/>
          </p:cNvPicPr>
          <p:nvPr/>
        </p:nvPicPr>
        <p:blipFill rotWithShape="1">
          <a:blip r:embed="rId2"/>
          <a:srcRect l="25439" r="21331"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spTree>
    <p:extLst>
      <p:ext uri="{BB962C8B-B14F-4D97-AF65-F5344CB8AC3E}">
        <p14:creationId xmlns:p14="http://schemas.microsoft.com/office/powerpoint/2010/main" val="253218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B81281-593E-422A-A81E-E1EEE0DF2F7D}"/>
              </a:ext>
            </a:extLst>
          </p:cNvPr>
          <p:cNvSpPr>
            <a:spLocks noGrp="1"/>
          </p:cNvSpPr>
          <p:nvPr>
            <p:ph type="title"/>
          </p:nvPr>
        </p:nvSpPr>
        <p:spPr/>
        <p:txBody>
          <a:bodyPr/>
          <a:lstStyle/>
          <a:p>
            <a:r>
              <a:rPr lang="tr-TR" dirty="0" err="1"/>
              <a:t>Npm</a:t>
            </a:r>
            <a:r>
              <a:rPr lang="tr-TR" dirty="0"/>
              <a:t> Nasıl Çalışır?</a:t>
            </a:r>
          </a:p>
        </p:txBody>
      </p:sp>
      <p:sp>
        <p:nvSpPr>
          <p:cNvPr id="3" name="İçerik Yer Tutucusu 2">
            <a:extLst>
              <a:ext uri="{FF2B5EF4-FFF2-40B4-BE49-F238E27FC236}">
                <a16:creationId xmlns:a16="http://schemas.microsoft.com/office/drawing/2014/main" id="{9A05D496-596B-47C7-B157-B383A2AB3A4D}"/>
              </a:ext>
            </a:extLst>
          </p:cNvPr>
          <p:cNvSpPr>
            <a:spLocks noGrp="1"/>
          </p:cNvSpPr>
          <p:nvPr>
            <p:ph idx="1"/>
          </p:nvPr>
        </p:nvSpPr>
        <p:spPr/>
        <p:txBody>
          <a:bodyPr/>
          <a:lstStyle/>
          <a:p>
            <a:pPr algn="l">
              <a:buFont typeface="Arial" panose="020B0604020202020204" pitchFamily="34" charset="0"/>
              <a:buChar char="•"/>
            </a:pPr>
            <a:r>
              <a:rPr lang="tr-TR" b="0" i="0" dirty="0">
                <a:solidFill>
                  <a:srgbClr val="36344D"/>
                </a:solidFill>
                <a:effectLst/>
                <a:latin typeface="Muli"/>
              </a:rPr>
              <a:t>Açık kaynaklı Node.js ürünlerinin yayınlaması için yaygın biçimde kullanılan bir depodur. Yani </a:t>
            </a:r>
            <a:r>
              <a:rPr lang="tr-TR" b="0" i="0" dirty="0" err="1">
                <a:solidFill>
                  <a:srgbClr val="36344D"/>
                </a:solidFill>
                <a:effectLst/>
                <a:latin typeface="Muli"/>
              </a:rPr>
              <a:t>npm</a:t>
            </a:r>
            <a:r>
              <a:rPr lang="tr-TR" b="0" i="0" dirty="0">
                <a:solidFill>
                  <a:srgbClr val="36344D"/>
                </a:solidFill>
                <a:effectLst/>
                <a:latin typeface="Muli"/>
              </a:rPr>
              <a:t> herkesin bir şeyler yayınlama yapabileceği ve </a:t>
            </a:r>
            <a:r>
              <a:rPr lang="tr-TR" b="0" i="0" dirty="0" err="1">
                <a:solidFill>
                  <a:srgbClr val="36344D"/>
                </a:solidFill>
                <a:effectLst/>
                <a:latin typeface="Muli"/>
              </a:rPr>
              <a:t>JavaScript’de</a:t>
            </a:r>
            <a:r>
              <a:rPr lang="tr-TR" b="0" i="0" dirty="0">
                <a:solidFill>
                  <a:srgbClr val="36344D"/>
                </a:solidFill>
                <a:effectLst/>
                <a:latin typeface="Muli"/>
              </a:rPr>
              <a:t> yazılmış araçları paylaşabileceği online bir platformdur.</a:t>
            </a:r>
          </a:p>
          <a:p>
            <a:pPr algn="l">
              <a:buFont typeface="Arial" panose="020B0604020202020204" pitchFamily="34" charset="0"/>
              <a:buChar char="•"/>
            </a:pPr>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tarayıcılar ve sunucular gibi online platformlarla etkileşime geçmeye yardımcı olan bir komut satırı aracıdır. Bu araç bir proje gerçekleştirmek için gereken paket yüklemek ve kaldırmakta, sürüm ve bağımlılık yönetiminde yardımcı olur.</a:t>
            </a:r>
          </a:p>
          <a:p>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komut satırı aracı </a:t>
            </a:r>
            <a:r>
              <a:rPr lang="tr-TR" b="0" i="0" dirty="0" err="1">
                <a:solidFill>
                  <a:srgbClr val="36344D"/>
                </a:solidFill>
                <a:effectLst/>
                <a:latin typeface="Muli"/>
              </a:rPr>
              <a:t>node.js’nin</a:t>
            </a:r>
            <a:r>
              <a:rPr lang="tr-TR" b="0" i="0" dirty="0">
                <a:solidFill>
                  <a:srgbClr val="36344D"/>
                </a:solidFill>
                <a:effectLst/>
                <a:latin typeface="Muli"/>
              </a:rPr>
              <a:t> düzgün biçimde çalışmasını sağlar.</a:t>
            </a:r>
            <a:endParaRPr lang="tr-TR" dirty="0"/>
          </a:p>
        </p:txBody>
      </p:sp>
    </p:spTree>
    <p:extLst>
      <p:ext uri="{BB962C8B-B14F-4D97-AF65-F5344CB8AC3E}">
        <p14:creationId xmlns:p14="http://schemas.microsoft.com/office/powerpoint/2010/main" val="49015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34899-E0AA-48A7-840E-1265F41F07A2}"/>
              </a:ext>
            </a:extLst>
          </p:cNvPr>
          <p:cNvSpPr>
            <a:spLocks noGrp="1"/>
          </p:cNvSpPr>
          <p:nvPr>
            <p:ph type="title"/>
          </p:nvPr>
        </p:nvSpPr>
        <p:spPr/>
        <p:txBody>
          <a:bodyPr/>
          <a:lstStyle/>
          <a:p>
            <a:r>
              <a:rPr lang="tr-TR" dirty="0"/>
              <a:t>Node.js Nedir</a:t>
            </a:r>
          </a:p>
        </p:txBody>
      </p:sp>
      <p:sp>
        <p:nvSpPr>
          <p:cNvPr id="3" name="İçerik Yer Tutucusu 2">
            <a:extLst>
              <a:ext uri="{FF2B5EF4-FFF2-40B4-BE49-F238E27FC236}">
                <a16:creationId xmlns:a16="http://schemas.microsoft.com/office/drawing/2014/main" id="{98BE0DE7-53AF-40DD-A95C-DB5AC29D1044}"/>
              </a:ext>
            </a:extLst>
          </p:cNvPr>
          <p:cNvSpPr>
            <a:spLocks noGrp="1"/>
          </p:cNvSpPr>
          <p:nvPr>
            <p:ph idx="1"/>
          </p:nvPr>
        </p:nvSpPr>
        <p:spPr/>
        <p:txBody>
          <a:bodyPr/>
          <a:lstStyle/>
          <a:p>
            <a:r>
              <a:rPr lang="tr-TR" dirty="0"/>
              <a:t>Node.js, </a:t>
            </a:r>
            <a:r>
              <a:rPr lang="tr-TR" dirty="0" err="1"/>
              <a:t>JavaScript</a:t>
            </a:r>
            <a:r>
              <a:rPr lang="tr-TR" dirty="0"/>
              <a:t> ile server </a:t>
            </a:r>
            <a:r>
              <a:rPr lang="tr-TR" dirty="0" err="1"/>
              <a:t>side</a:t>
            </a:r>
            <a:r>
              <a:rPr lang="tr-TR" dirty="0"/>
              <a:t> uygulamalar yazabileceğimiz, </a:t>
            </a:r>
            <a:r>
              <a:rPr lang="tr-TR" dirty="0" err="1"/>
              <a:t>Joyent</a:t>
            </a:r>
            <a:r>
              <a:rPr lang="tr-TR" dirty="0"/>
              <a:t> tarafından 2009 yılında geliştirilmeye başlanmış bir </a:t>
            </a:r>
            <a:r>
              <a:rPr lang="tr-TR" dirty="0" err="1"/>
              <a:t>Javascript</a:t>
            </a:r>
            <a:r>
              <a:rPr lang="tr-TR" dirty="0"/>
              <a:t> Runtime platformudur.</a:t>
            </a:r>
          </a:p>
          <a:p>
            <a:r>
              <a:rPr lang="tr-TR" dirty="0" err="1"/>
              <a:t>Node</a:t>
            </a:r>
            <a:r>
              <a:rPr lang="tr-TR" dirty="0"/>
              <a:t> </a:t>
            </a:r>
            <a:r>
              <a:rPr lang="tr-TR" dirty="0" err="1"/>
              <a:t>js</a:t>
            </a:r>
            <a:r>
              <a:rPr lang="tr-TR" dirty="0"/>
              <a:t>, V8 isimli bir </a:t>
            </a:r>
            <a:r>
              <a:rPr lang="tr-TR" dirty="0" err="1"/>
              <a:t>javascript</a:t>
            </a:r>
            <a:r>
              <a:rPr lang="tr-TR" dirty="0"/>
              <a:t> motoru üzerinde çalışır. </a:t>
            </a:r>
          </a:p>
          <a:p>
            <a:r>
              <a:rPr lang="tr-TR" dirty="0"/>
              <a:t>V8, Google tarafından geliştirilen, </a:t>
            </a:r>
            <a:r>
              <a:rPr lang="tr-TR" dirty="0" err="1"/>
              <a:t>Chrome</a:t>
            </a:r>
            <a:r>
              <a:rPr lang="tr-TR" dirty="0"/>
              <a:t> web browserlarının da üzerinde çalıştığı C, C++ ve </a:t>
            </a:r>
            <a:r>
              <a:rPr lang="tr-TR" dirty="0" err="1"/>
              <a:t>javascript</a:t>
            </a:r>
            <a:r>
              <a:rPr lang="tr-TR" dirty="0"/>
              <a:t> dilleri ile kodlanan açık kaynak kodlu bir motordur.</a:t>
            </a:r>
          </a:p>
        </p:txBody>
      </p:sp>
    </p:spTree>
    <p:extLst>
      <p:ext uri="{BB962C8B-B14F-4D97-AF65-F5344CB8AC3E}">
        <p14:creationId xmlns:p14="http://schemas.microsoft.com/office/powerpoint/2010/main" val="394969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CD76B-4CE2-4CD8-B4A6-56B92055D908}"/>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765D45E1-88CB-4F1C-B885-C1C8FF1F11DE}"/>
              </a:ext>
            </a:extLst>
          </p:cNvPr>
          <p:cNvSpPr>
            <a:spLocks noGrp="1"/>
          </p:cNvSpPr>
          <p:nvPr>
            <p:ph idx="1"/>
          </p:nvPr>
        </p:nvSpPr>
        <p:spPr/>
        <p:txBody>
          <a:bodyPr/>
          <a:lstStyle/>
          <a:p>
            <a:r>
              <a:rPr lang="tr-TR" dirty="0"/>
              <a:t>Node.js, </a:t>
            </a:r>
            <a:r>
              <a:rPr lang="tr-TR" dirty="0" err="1"/>
              <a:t>JavaScript</a:t>
            </a:r>
            <a:r>
              <a:rPr lang="tr-TR" dirty="0"/>
              <a:t> ile yazılmış bir programı çalıştırmak için gerekli olan her şeyi içerir. </a:t>
            </a:r>
          </a:p>
          <a:p>
            <a:r>
              <a:rPr lang="tr-TR" dirty="0" err="1"/>
              <a:t>Node.js’in</a:t>
            </a:r>
            <a:r>
              <a:rPr lang="tr-TR" dirty="0"/>
              <a:t> en önemli özelliği asenkron yapıda çalışması ve </a:t>
            </a:r>
            <a:r>
              <a:rPr lang="tr-TR" dirty="0" err="1"/>
              <a:t>non-blocking</a:t>
            </a:r>
            <a:r>
              <a:rPr lang="tr-TR" dirty="0"/>
              <a:t> olması.</a:t>
            </a:r>
          </a:p>
        </p:txBody>
      </p:sp>
    </p:spTree>
    <p:extLst>
      <p:ext uri="{BB962C8B-B14F-4D97-AF65-F5344CB8AC3E}">
        <p14:creationId xmlns:p14="http://schemas.microsoft.com/office/powerpoint/2010/main" val="272035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12110B-750A-4FE1-A1AD-60EA1568952F}"/>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24AE509F-282B-489D-9612-0BDCE841ED6D}"/>
              </a:ext>
            </a:extLst>
          </p:cNvPr>
          <p:cNvSpPr>
            <a:spLocks noGrp="1"/>
          </p:cNvSpPr>
          <p:nvPr>
            <p:ph idx="1"/>
          </p:nvPr>
        </p:nvSpPr>
        <p:spPr/>
        <p:txBody>
          <a:bodyPr/>
          <a:lstStyle/>
          <a:p>
            <a:r>
              <a:rPr lang="tr-TR" dirty="0"/>
              <a:t>Java 8, sözdizimi değişiklikleri, yeni yöntemler ,türler ve yeni dil özelliklerini kullanmasanız bile uygulamanıza yardımcı olacak gizli değişikliklerle Java için büyük bir sürümdür. Java 7 artık </a:t>
            </a:r>
            <a:r>
              <a:rPr lang="tr-TR" dirty="0" err="1"/>
              <a:t>Oracle</a:t>
            </a:r>
            <a:r>
              <a:rPr lang="tr-TR" dirty="0"/>
              <a:t> tarafından desteklenmiyor, bu nedenle kuruluşlar Java 8'e geçmeye zorlanıyor.</a:t>
            </a:r>
          </a:p>
          <a:p>
            <a:r>
              <a:rPr lang="tr-TR" dirty="0"/>
              <a:t>Java 8'in işiniz, mevcut uygulamanız ve üretkenliklerini artırmak isteyen geliştiriciler için birçok faydası var.</a:t>
            </a:r>
          </a:p>
        </p:txBody>
      </p:sp>
    </p:spTree>
    <p:extLst>
      <p:ext uri="{BB962C8B-B14F-4D97-AF65-F5344CB8AC3E}">
        <p14:creationId xmlns:p14="http://schemas.microsoft.com/office/powerpoint/2010/main" val="334763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D52D67-B0CE-453E-8FD1-49B5997779FC}"/>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F2CB1715-AC56-4545-85EB-BFD187B2DD28}"/>
              </a:ext>
            </a:extLst>
          </p:cNvPr>
          <p:cNvSpPr>
            <a:spLocks noGrp="1"/>
          </p:cNvSpPr>
          <p:nvPr>
            <p:ph idx="1"/>
          </p:nvPr>
        </p:nvSpPr>
        <p:spPr/>
        <p:txBody>
          <a:bodyPr/>
          <a:lstStyle/>
          <a:p>
            <a:r>
              <a:rPr lang="tr-TR" dirty="0"/>
              <a:t>Daha hızlı</a:t>
            </a:r>
          </a:p>
          <a:p>
            <a:r>
              <a:rPr lang="tr-TR" dirty="0"/>
              <a:t>Daha az kod satırı</a:t>
            </a:r>
          </a:p>
          <a:p>
            <a:r>
              <a:rPr lang="tr-TR" dirty="0" err="1"/>
              <a:t>Lambda</a:t>
            </a:r>
            <a:r>
              <a:rPr lang="tr-TR" dirty="0"/>
              <a:t> ifadeleri</a:t>
            </a:r>
          </a:p>
          <a:p>
            <a:r>
              <a:rPr lang="tr-TR" dirty="0"/>
              <a:t>Yeni </a:t>
            </a:r>
            <a:r>
              <a:rPr lang="tr-TR" dirty="0" err="1"/>
              <a:t>methodlar</a:t>
            </a:r>
            <a:endParaRPr lang="tr-TR" dirty="0"/>
          </a:p>
          <a:p>
            <a:r>
              <a:rPr lang="tr-TR" dirty="0" err="1"/>
              <a:t>Streams</a:t>
            </a:r>
            <a:r>
              <a:rPr lang="tr-TR" dirty="0"/>
              <a:t> API</a:t>
            </a:r>
          </a:p>
          <a:p>
            <a:r>
              <a:rPr lang="tr-TR" dirty="0"/>
              <a:t>Daha az </a:t>
            </a:r>
            <a:r>
              <a:rPr lang="tr-TR" dirty="0" err="1"/>
              <a:t>Null</a:t>
            </a:r>
            <a:r>
              <a:rPr lang="tr-TR" dirty="0"/>
              <a:t> </a:t>
            </a:r>
            <a:r>
              <a:rPr lang="tr-TR" dirty="0" err="1"/>
              <a:t>Pointer</a:t>
            </a:r>
            <a:r>
              <a:rPr lang="tr-TR" dirty="0"/>
              <a:t> hataları</a:t>
            </a:r>
          </a:p>
        </p:txBody>
      </p:sp>
    </p:spTree>
    <p:extLst>
      <p:ext uri="{BB962C8B-B14F-4D97-AF65-F5344CB8AC3E}">
        <p14:creationId xmlns:p14="http://schemas.microsoft.com/office/powerpoint/2010/main" val="1461135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6C72E8-8489-4C88-B6F3-D8BE0BC3473A}"/>
              </a:ext>
            </a:extLst>
          </p:cNvPr>
          <p:cNvSpPr>
            <a:spLocks noGrp="1"/>
          </p:cNvSpPr>
          <p:nvPr>
            <p:ph type="title"/>
          </p:nvPr>
        </p:nvSpPr>
        <p:spPr/>
        <p:txBody>
          <a:bodyPr/>
          <a:lstStyle/>
          <a:p>
            <a:r>
              <a:rPr lang="tr-TR" dirty="0"/>
              <a:t>HTML NEDİR?</a:t>
            </a:r>
          </a:p>
        </p:txBody>
      </p:sp>
      <p:sp>
        <p:nvSpPr>
          <p:cNvPr id="3" name="İçerik Yer Tutucusu 2">
            <a:extLst>
              <a:ext uri="{FF2B5EF4-FFF2-40B4-BE49-F238E27FC236}">
                <a16:creationId xmlns:a16="http://schemas.microsoft.com/office/drawing/2014/main" id="{3419FD15-0FDF-4939-99E5-4D63370F4737}"/>
              </a:ext>
            </a:extLst>
          </p:cNvPr>
          <p:cNvSpPr>
            <a:spLocks noGrp="1"/>
          </p:cNvSpPr>
          <p:nvPr>
            <p:ph idx="1"/>
          </p:nvPr>
        </p:nvSpPr>
        <p:spPr/>
        <p:txBody>
          <a:bodyPr/>
          <a:lstStyle/>
          <a:p>
            <a:r>
              <a:rPr lang="tr-TR" dirty="0"/>
              <a:t>HTML, web tasarımcılarına sayfalar ve uygulamalar için yapı profilleri, bağlantılar, blok alıntılar, paragraflar ve başlıklar oluşturmalarında yardımcıdır. Bu konuda basit kod yapıları olan etiketler ve nitelikler kullanılarak web sayfaları şekillendirilebilir. HTML için aslında bir web sitesinin iskeleti denilebilir. Yani HTML kodları olmadan web sitesi kodlanamaz</a:t>
            </a:r>
          </a:p>
        </p:txBody>
      </p:sp>
    </p:spTree>
    <p:extLst>
      <p:ext uri="{BB962C8B-B14F-4D97-AF65-F5344CB8AC3E}">
        <p14:creationId xmlns:p14="http://schemas.microsoft.com/office/powerpoint/2010/main" val="2376479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1A578D-5BC8-4157-98D9-738048F00F42}"/>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502B65FB-19D0-44E4-82CA-69068B7B06D9}"/>
              </a:ext>
            </a:extLst>
          </p:cNvPr>
          <p:cNvSpPr>
            <a:spLocks noGrp="1"/>
          </p:cNvSpPr>
          <p:nvPr>
            <p:ph idx="1"/>
          </p:nvPr>
        </p:nvSpPr>
        <p:spPr/>
        <p:txBody>
          <a:bodyPr/>
          <a:lstStyle/>
          <a:p>
            <a:r>
              <a:rPr lang="tr-TR" dirty="0"/>
              <a:t>HTML5, bir web sayfası hazırlayabilmek için kullanılan ve uzun zamandır varlığını sürdüren kodlama dillerinden biridir. HTML5, açılımı yapıldığında </a:t>
            </a:r>
            <a:r>
              <a:rPr lang="tr-TR" dirty="0" err="1"/>
              <a:t>Hiper</a:t>
            </a:r>
            <a:r>
              <a:rPr lang="tr-TR" dirty="0"/>
              <a:t> Metin İşaretleme Dili anlamına gelmektedir. Günümüzde web </a:t>
            </a:r>
            <a:r>
              <a:rPr lang="tr-TR" dirty="0" err="1"/>
              <a:t>masterlara</a:t>
            </a:r>
            <a:r>
              <a:rPr lang="tr-TR" dirty="0"/>
              <a:t> büyük kolaylık sağlayan bu işaretleme dili sayesinde kullanıcı deneyimi son derece yüksek puanlara varan web sayfaları hazırlamak mümkün olabilmektedir. Bu işaretleme dili üzerine düşüldüğünde kısa sürede öğrenilebilen işaretleme dilleri arasında yer almaktadır.</a:t>
            </a:r>
          </a:p>
        </p:txBody>
      </p:sp>
    </p:spTree>
    <p:extLst>
      <p:ext uri="{BB962C8B-B14F-4D97-AF65-F5344CB8AC3E}">
        <p14:creationId xmlns:p14="http://schemas.microsoft.com/office/powerpoint/2010/main" val="49054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E57DFD-9C1B-4171-A784-9F1A61C0544A}"/>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78C1076B-2ED1-40CF-9DB9-B459A17E8717}"/>
              </a:ext>
            </a:extLst>
          </p:cNvPr>
          <p:cNvSpPr>
            <a:spLocks noGrp="1"/>
          </p:cNvSpPr>
          <p:nvPr>
            <p:ph idx="1"/>
          </p:nvPr>
        </p:nvSpPr>
        <p:spPr/>
        <p:txBody>
          <a:bodyPr/>
          <a:lstStyle/>
          <a:p>
            <a:r>
              <a:rPr lang="tr-TR" dirty="0"/>
              <a:t>HTML5 ile dinamik web sayfaları </a:t>
            </a:r>
            <a:r>
              <a:rPr lang="tr-TR" dirty="0" err="1"/>
              <a:t>oluşturulabilinirken</a:t>
            </a:r>
            <a:r>
              <a:rPr lang="tr-TR" dirty="0"/>
              <a:t> aynı zamanda belli komutlar vererek yeni nesil ekranlara uyum sağlanmasına da yardımcı olunmaktadır. HTML ile geliştirilmiş bir web sayfası bilgisayar monitöründeki görüntüsünün dışında mobil cihazlarda farklı bir görünüme kavuşur. Bu durum ise işaretlemeyi yapan kişi tarafından yazılan kodlar ile mümkün olabilmektedir. </a:t>
            </a:r>
          </a:p>
        </p:txBody>
      </p:sp>
    </p:spTree>
    <p:extLst>
      <p:ext uri="{BB962C8B-B14F-4D97-AF65-F5344CB8AC3E}">
        <p14:creationId xmlns:p14="http://schemas.microsoft.com/office/powerpoint/2010/main" val="338701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E8EA36-A011-4E8E-B0F6-B1FDD30D2928}"/>
              </a:ext>
            </a:extLst>
          </p:cNvPr>
          <p:cNvSpPr>
            <a:spLocks noGrp="1"/>
          </p:cNvSpPr>
          <p:nvPr>
            <p:ph type="title"/>
          </p:nvPr>
        </p:nvSpPr>
        <p:spPr/>
        <p:txBody>
          <a:bodyPr/>
          <a:lstStyle/>
          <a:p>
            <a:r>
              <a:rPr lang="tr-TR" dirty="0"/>
              <a:t>HTML5</a:t>
            </a:r>
          </a:p>
        </p:txBody>
      </p:sp>
      <p:sp>
        <p:nvSpPr>
          <p:cNvPr id="3" name="İçerik Yer Tutucusu 2">
            <a:extLst>
              <a:ext uri="{FF2B5EF4-FFF2-40B4-BE49-F238E27FC236}">
                <a16:creationId xmlns:a16="http://schemas.microsoft.com/office/drawing/2014/main" id="{0CEC28D8-1849-4D06-ACE4-0E9854DA8E4D}"/>
              </a:ext>
            </a:extLst>
          </p:cNvPr>
          <p:cNvSpPr>
            <a:spLocks noGrp="1"/>
          </p:cNvSpPr>
          <p:nvPr>
            <p:ph idx="1"/>
          </p:nvPr>
        </p:nvSpPr>
        <p:spPr/>
        <p:txBody>
          <a:bodyPr/>
          <a:lstStyle/>
          <a:p>
            <a:r>
              <a:rPr lang="tr-TR" dirty="0"/>
              <a:t>Dinamik bir yapısı olması nedeniyle de günümüzde sıklıkla tercih edilmektedir. Özellikle eklenti ya da yama gibi ekstralara ihtiyaç duyulmaması nedeniyle de kullanıcı deneyimini en üst safhalara çıkartmaktadır. Yeni nesil web sayfaları hazırlamak için HTML5 en çok tercih edilen işaretleme dillerinden biridir. Bu nedenle de web tasarımcılar halen bu dili kullanmaya devam etmektedir.</a:t>
            </a:r>
          </a:p>
        </p:txBody>
      </p:sp>
    </p:spTree>
    <p:extLst>
      <p:ext uri="{BB962C8B-B14F-4D97-AF65-F5344CB8AC3E}">
        <p14:creationId xmlns:p14="http://schemas.microsoft.com/office/powerpoint/2010/main" val="1515093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1A594F-D970-4318-B641-560BE77B2FC2}"/>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19B7BC6C-7BEA-470D-8E85-2A26BE50234A}"/>
              </a:ext>
            </a:extLst>
          </p:cNvPr>
          <p:cNvSpPr>
            <a:spLocks noGrp="1"/>
          </p:cNvSpPr>
          <p:nvPr>
            <p:ph idx="1"/>
          </p:nvPr>
        </p:nvSpPr>
        <p:spPr/>
        <p:txBody>
          <a:bodyPr/>
          <a:lstStyle/>
          <a:p>
            <a:r>
              <a:rPr lang="tr-TR" dirty="0"/>
              <a:t>HTML5 detaylı işleme modelleri içerir.</a:t>
            </a:r>
          </a:p>
          <a:p>
            <a:r>
              <a:rPr lang="tr-TR" dirty="0"/>
              <a:t>HTML5 standart yazım dilini ilerletir.</a:t>
            </a:r>
          </a:p>
          <a:p>
            <a:r>
              <a:rPr lang="tr-TR" dirty="0"/>
              <a:t>HTML5 web uygulamaları için </a:t>
            </a:r>
            <a:r>
              <a:rPr lang="tr-TR" dirty="0" err="1"/>
              <a:t>API'lar</a:t>
            </a:r>
            <a:r>
              <a:rPr lang="tr-TR" dirty="0"/>
              <a:t> sunar.</a:t>
            </a:r>
          </a:p>
          <a:p>
            <a:r>
              <a:rPr lang="tr-TR" dirty="0"/>
              <a:t>HTML5 ek yazılıma ihtiyaç duymadan multimedya ve grafik görüntüleri oynatabilir.</a:t>
            </a:r>
          </a:p>
          <a:p>
            <a:r>
              <a:rPr lang="tr-TR" dirty="0"/>
              <a:t>HTML5 JS </a:t>
            </a:r>
            <a:r>
              <a:rPr lang="tr-TR" dirty="0" err="1"/>
              <a:t>GeoLocation</a:t>
            </a:r>
            <a:r>
              <a:rPr lang="tr-TR" dirty="0"/>
              <a:t> API ile </a:t>
            </a:r>
            <a:r>
              <a:rPr lang="tr-TR" dirty="0" err="1"/>
              <a:t>lokasyon</a:t>
            </a:r>
            <a:r>
              <a:rPr lang="tr-TR" dirty="0"/>
              <a:t> belirleyebilir.</a:t>
            </a:r>
          </a:p>
          <a:p>
            <a:r>
              <a:rPr lang="tr-TR" dirty="0"/>
              <a:t>HTML5 detaylı </a:t>
            </a:r>
            <a:r>
              <a:rPr lang="tr-TR" dirty="0" err="1"/>
              <a:t>parsin</a:t>
            </a:r>
            <a:r>
              <a:rPr lang="tr-TR" dirty="0"/>
              <a:t> kuralları içerir.</a:t>
            </a:r>
          </a:p>
        </p:txBody>
      </p:sp>
    </p:spTree>
    <p:extLst>
      <p:ext uri="{BB962C8B-B14F-4D97-AF65-F5344CB8AC3E}">
        <p14:creationId xmlns:p14="http://schemas.microsoft.com/office/powerpoint/2010/main" val="3064541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FC4C3-4703-49B3-A212-A97B1DBF3C62}"/>
              </a:ext>
            </a:extLst>
          </p:cNvPr>
          <p:cNvSpPr>
            <a:spLocks noGrp="1"/>
          </p:cNvSpPr>
          <p:nvPr>
            <p:ph type="title"/>
          </p:nvPr>
        </p:nvSpPr>
        <p:spPr/>
        <p:txBody>
          <a:bodyPr/>
          <a:lstStyle/>
          <a:p>
            <a:r>
              <a:rPr lang="tr-TR" dirty="0"/>
              <a:t>     URL </a:t>
            </a:r>
            <a:br>
              <a:rPr lang="tr-TR" dirty="0"/>
            </a:br>
            <a:endParaRPr lang="tr-TR" dirty="0"/>
          </a:p>
        </p:txBody>
      </p:sp>
      <p:sp>
        <p:nvSpPr>
          <p:cNvPr id="3" name="İçerik Yer Tutucusu 2">
            <a:extLst>
              <a:ext uri="{FF2B5EF4-FFF2-40B4-BE49-F238E27FC236}">
                <a16:creationId xmlns:a16="http://schemas.microsoft.com/office/drawing/2014/main" id="{DBAADEE1-981B-46F3-8A72-B163A2F61BFD}"/>
              </a:ext>
            </a:extLst>
          </p:cNvPr>
          <p:cNvSpPr>
            <a:spLocks noGrp="1"/>
          </p:cNvSpPr>
          <p:nvPr>
            <p:ph idx="1"/>
          </p:nvPr>
        </p:nvSpPr>
        <p:spPr/>
        <p:txBody>
          <a:bodyPr/>
          <a:lstStyle/>
          <a:p>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Locator’ın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URL, Türkçe haliyle ir örnek Kaynak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Konumlayıcı</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veya Tekdüzen Kaynak Bulucu şeklinde karşımıza çıkabilir. Aslında gayet basit tanımlı olan URL, internet üzerinde kaynağın yerine işaret eden standart bir formata uygun karakter dizisidir. Örneğin </a:t>
            </a:r>
            <a:r>
              <a:rPr lang="tr-TR" sz="1800" u="sng"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https://indir.com/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URL’dir.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643563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74237B-6717-4B60-A6EE-056A16502C87}"/>
              </a:ext>
            </a:extLst>
          </p:cNvPr>
          <p:cNvSpPr>
            <a:spLocks noGrp="1"/>
          </p:cNvSpPr>
          <p:nvPr>
            <p:ph type="title"/>
          </p:nvPr>
        </p:nvSpPr>
        <p:spPr/>
        <p:txBody>
          <a:bodyPr/>
          <a:lstStyle/>
          <a:p>
            <a:r>
              <a:rPr lang="tr-TR" dirty="0"/>
              <a:t>HTML VE HTML5 ARASINDAKİ FARKLAR</a:t>
            </a:r>
          </a:p>
        </p:txBody>
      </p:sp>
      <p:sp>
        <p:nvSpPr>
          <p:cNvPr id="3" name="İçerik Yer Tutucusu 2">
            <a:extLst>
              <a:ext uri="{FF2B5EF4-FFF2-40B4-BE49-F238E27FC236}">
                <a16:creationId xmlns:a16="http://schemas.microsoft.com/office/drawing/2014/main" id="{E4CE209D-FB62-451E-96D1-11B15306ECF6}"/>
              </a:ext>
            </a:extLst>
          </p:cNvPr>
          <p:cNvSpPr>
            <a:spLocks noGrp="1"/>
          </p:cNvSpPr>
          <p:nvPr>
            <p:ph idx="1"/>
          </p:nvPr>
        </p:nvSpPr>
        <p:spPr/>
        <p:txBody>
          <a:bodyPr/>
          <a:lstStyle/>
          <a:p>
            <a:r>
              <a:rPr lang="tr-TR" dirty="0"/>
              <a:t>HTML5 HTML ve HTML4 ile uyumludur.</a:t>
            </a:r>
          </a:p>
          <a:p>
            <a:r>
              <a:rPr lang="tr-TR" dirty="0"/>
              <a:t>HTML5 XML </a:t>
            </a:r>
            <a:r>
              <a:rPr lang="tr-TR" dirty="0" err="1"/>
              <a:t>sintaksı</a:t>
            </a:r>
            <a:r>
              <a:rPr lang="tr-TR" dirty="0"/>
              <a:t> kullanılabilir.</a:t>
            </a:r>
          </a:p>
          <a:p>
            <a:r>
              <a:rPr lang="tr-TR" dirty="0"/>
              <a:t>HTML5'in yeni özellikleri HTML,CSS,DOM ve JS üzerine kuruludur.</a:t>
            </a:r>
          </a:p>
          <a:p>
            <a:r>
              <a:rPr lang="tr-TR" dirty="0"/>
              <a:t>HTML5 cihazdan bağımsızdır.</a:t>
            </a:r>
          </a:p>
          <a:p>
            <a:r>
              <a:rPr lang="tr-TR" dirty="0"/>
              <a:t>HTML5 çizim için </a:t>
            </a:r>
            <a:r>
              <a:rPr lang="tr-TR" dirty="0" err="1"/>
              <a:t>Canvas</a:t>
            </a:r>
            <a:r>
              <a:rPr lang="tr-TR" dirty="0"/>
              <a:t> elemanına sahiptir.</a:t>
            </a:r>
          </a:p>
        </p:txBody>
      </p:sp>
    </p:spTree>
    <p:extLst>
      <p:ext uri="{BB962C8B-B14F-4D97-AF65-F5344CB8AC3E}">
        <p14:creationId xmlns:p14="http://schemas.microsoft.com/office/powerpoint/2010/main" val="2734395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2686C8-3245-43A8-99D7-E69145E28E15}"/>
              </a:ext>
            </a:extLst>
          </p:cNvPr>
          <p:cNvSpPr>
            <a:spLocks noGrp="1"/>
          </p:cNvSpPr>
          <p:nvPr>
            <p:ph type="title"/>
          </p:nvPr>
        </p:nvSpPr>
        <p:spPr/>
        <p:txBody>
          <a:bodyPr/>
          <a:lstStyle/>
          <a:p>
            <a:r>
              <a:rPr lang="tr-TR" dirty="0"/>
              <a:t>SEMATİC ELEMENTS</a:t>
            </a:r>
          </a:p>
        </p:txBody>
      </p:sp>
      <p:sp>
        <p:nvSpPr>
          <p:cNvPr id="3" name="İçerik Yer Tutucusu 2">
            <a:extLst>
              <a:ext uri="{FF2B5EF4-FFF2-40B4-BE49-F238E27FC236}">
                <a16:creationId xmlns:a16="http://schemas.microsoft.com/office/drawing/2014/main" id="{D677BD0A-5508-4A06-9258-BABF10251713}"/>
              </a:ext>
            </a:extLst>
          </p:cNvPr>
          <p:cNvSpPr>
            <a:spLocks noGrp="1"/>
          </p:cNvSpPr>
          <p:nvPr>
            <p:ph idx="1"/>
          </p:nvPr>
        </p:nvSpPr>
        <p:spPr/>
        <p:txBody>
          <a:bodyPr/>
          <a:lstStyle/>
          <a:p>
            <a:r>
              <a:rPr lang="tr-TR" dirty="0"/>
              <a:t>Semantik Elementler kısaca anlamı olan elementler. Anlamdan kasıt semantik bir element hem tarayıcıya hem de geliştiriciye kendisinin anlamını açıkça belirten element demektir. Daha basit açıklamak gerekirse &lt;form&gt;, &lt;</a:t>
            </a:r>
            <a:r>
              <a:rPr lang="tr-TR" dirty="0" err="1"/>
              <a:t>table</a:t>
            </a:r>
            <a:r>
              <a:rPr lang="tr-TR" dirty="0"/>
              <a:t>&gt;, ve &lt;</a:t>
            </a:r>
            <a:r>
              <a:rPr lang="tr-TR" dirty="0" err="1"/>
              <a:t>img</a:t>
            </a:r>
            <a:r>
              <a:rPr lang="tr-TR" dirty="0"/>
              <a:t>&gt; elementleri içeriği açıkça belirtirler yani birer semantik elementtirler.</a:t>
            </a:r>
          </a:p>
        </p:txBody>
      </p:sp>
    </p:spTree>
    <p:extLst>
      <p:ext uri="{BB962C8B-B14F-4D97-AF65-F5344CB8AC3E}">
        <p14:creationId xmlns:p14="http://schemas.microsoft.com/office/powerpoint/2010/main" val="2143390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BCC0B-AC96-4E93-992C-A97F2823F67E}"/>
              </a:ext>
            </a:extLst>
          </p:cNvPr>
          <p:cNvSpPr>
            <a:spLocks noGrp="1"/>
          </p:cNvSpPr>
          <p:nvPr>
            <p:ph type="title"/>
          </p:nvPr>
        </p:nvSpPr>
        <p:spPr/>
        <p:txBody>
          <a:bodyPr/>
          <a:lstStyle/>
          <a:p>
            <a:r>
              <a:rPr lang="tr-TR" dirty="0"/>
              <a:t>NON-SEMANTİC ELEMENTS</a:t>
            </a:r>
          </a:p>
        </p:txBody>
      </p:sp>
      <p:sp>
        <p:nvSpPr>
          <p:cNvPr id="3" name="İçerik Yer Tutucusu 2">
            <a:extLst>
              <a:ext uri="{FF2B5EF4-FFF2-40B4-BE49-F238E27FC236}">
                <a16:creationId xmlns:a16="http://schemas.microsoft.com/office/drawing/2014/main" id="{8CC9D3D1-659C-4444-99A0-8B0CF51F1EF8}"/>
              </a:ext>
            </a:extLst>
          </p:cNvPr>
          <p:cNvSpPr>
            <a:spLocks noGrp="1"/>
          </p:cNvSpPr>
          <p:nvPr>
            <p:ph idx="1"/>
          </p:nvPr>
        </p:nvSpPr>
        <p:spPr/>
        <p:txBody>
          <a:bodyPr/>
          <a:lstStyle/>
          <a:p>
            <a:r>
              <a:rPr lang="tr-TR" dirty="0" err="1"/>
              <a:t>Semantic</a:t>
            </a:r>
            <a:r>
              <a:rPr lang="tr-TR" dirty="0"/>
              <a:t> elementlerin aksine </a:t>
            </a:r>
            <a:r>
              <a:rPr lang="tr-TR" dirty="0" err="1"/>
              <a:t>non-semantic</a:t>
            </a:r>
            <a:r>
              <a:rPr lang="tr-TR" dirty="0"/>
              <a:t> elementler içeriği hakkında geliştiricilere bir anlam ifade etmezler.</a:t>
            </a:r>
          </a:p>
          <a:p>
            <a:r>
              <a:rPr lang="tr-TR" dirty="0"/>
              <a:t>Semantik olmayan etiketler : &lt;div&gt; ve &lt;</a:t>
            </a:r>
            <a:r>
              <a:rPr lang="tr-TR" dirty="0" err="1"/>
              <a:t>span</a:t>
            </a:r>
            <a:r>
              <a:rPr lang="tr-TR" dirty="0"/>
              <a:t>&gt; – İçeriği ile ilgili bilgi vermiyor.</a:t>
            </a:r>
          </a:p>
          <a:p>
            <a:endParaRPr lang="tr-TR" dirty="0"/>
          </a:p>
          <a:p>
            <a:r>
              <a:rPr lang="tr-TR" dirty="0"/>
              <a:t>Semantik etiketler : &lt;form&gt;, &lt;</a:t>
            </a:r>
            <a:r>
              <a:rPr lang="tr-TR" dirty="0" err="1"/>
              <a:t>table</a:t>
            </a:r>
            <a:r>
              <a:rPr lang="tr-TR" dirty="0"/>
              <a:t>&gt; veya HTML5 &lt;</a:t>
            </a:r>
            <a:r>
              <a:rPr lang="tr-TR" dirty="0" err="1"/>
              <a:t>article</a:t>
            </a:r>
            <a:r>
              <a:rPr lang="tr-TR" dirty="0"/>
              <a:t>&gt; – İçerik ile ilgili bilgi veriyor.</a:t>
            </a:r>
          </a:p>
          <a:p>
            <a:r>
              <a:rPr lang="tr-TR" dirty="0"/>
              <a:t>HTML5 ile birlikte gelen semantik etiketleri tüm yeni tarayıcılar destekler.</a:t>
            </a:r>
          </a:p>
        </p:txBody>
      </p:sp>
    </p:spTree>
    <p:extLst>
      <p:ext uri="{BB962C8B-B14F-4D97-AF65-F5344CB8AC3E}">
        <p14:creationId xmlns:p14="http://schemas.microsoft.com/office/powerpoint/2010/main" val="3417133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C46A1-C36E-4261-8DE3-2C0D4FEC51B6}"/>
              </a:ext>
            </a:extLst>
          </p:cNvPr>
          <p:cNvSpPr>
            <a:spLocks noGrp="1"/>
          </p:cNvSpPr>
          <p:nvPr>
            <p:ph type="title"/>
          </p:nvPr>
        </p:nvSpPr>
        <p:spPr/>
        <p:txBody>
          <a:bodyPr/>
          <a:lstStyle/>
          <a:p>
            <a:r>
              <a:rPr lang="tr-TR" dirty="0"/>
              <a:t>TABLE </a:t>
            </a:r>
            <a:r>
              <a:rPr lang="tr-TR" dirty="0" err="1"/>
              <a:t>colspan</a:t>
            </a:r>
            <a:r>
              <a:rPr lang="tr-TR" dirty="0"/>
              <a:t> </a:t>
            </a:r>
          </a:p>
        </p:txBody>
      </p:sp>
      <p:sp>
        <p:nvSpPr>
          <p:cNvPr id="3" name="İçerik Yer Tutucusu 2">
            <a:extLst>
              <a:ext uri="{FF2B5EF4-FFF2-40B4-BE49-F238E27FC236}">
                <a16:creationId xmlns:a16="http://schemas.microsoft.com/office/drawing/2014/main" id="{D6F70D50-E783-4672-AA23-7C511CD0C1B0}"/>
              </a:ext>
            </a:extLst>
          </p:cNvPr>
          <p:cNvSpPr>
            <a:spLocks noGrp="1"/>
          </p:cNvSpPr>
          <p:nvPr>
            <p:ph idx="1"/>
          </p:nvPr>
        </p:nvSpPr>
        <p:spPr/>
        <p:txBody>
          <a:bodyPr/>
          <a:lstStyle/>
          <a:p>
            <a:r>
              <a:rPr lang="tr-TR" dirty="0"/>
              <a:t>HTML hücreleri yatay olarak genişletmek istediğimiz zaman </a:t>
            </a:r>
            <a:r>
              <a:rPr lang="tr-TR" dirty="0" err="1"/>
              <a:t>colspan</a:t>
            </a:r>
            <a:r>
              <a:rPr lang="tr-TR" dirty="0"/>
              <a:t> kullanırız.  </a:t>
            </a:r>
            <a:r>
              <a:rPr lang="tr-TR" dirty="0" err="1"/>
              <a:t>colspan</a:t>
            </a:r>
            <a:r>
              <a:rPr lang="tr-TR" dirty="0"/>
              <a:t> ek niteliği içerisine kaç hücrelik birleştirme yapmak istediğimizi yazarız.</a:t>
            </a:r>
          </a:p>
        </p:txBody>
      </p:sp>
    </p:spTree>
    <p:extLst>
      <p:ext uri="{BB962C8B-B14F-4D97-AF65-F5344CB8AC3E}">
        <p14:creationId xmlns:p14="http://schemas.microsoft.com/office/powerpoint/2010/main" val="426290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969C4A-8513-46E5-950C-69CF128F64F4}"/>
              </a:ext>
            </a:extLst>
          </p:cNvPr>
          <p:cNvSpPr>
            <a:spLocks noGrp="1"/>
          </p:cNvSpPr>
          <p:nvPr>
            <p:ph type="title"/>
          </p:nvPr>
        </p:nvSpPr>
        <p:spPr/>
        <p:txBody>
          <a:bodyPr/>
          <a:lstStyle/>
          <a:p>
            <a:r>
              <a:rPr lang="tr-TR" dirty="0" err="1"/>
              <a:t>Colspan</a:t>
            </a:r>
            <a:r>
              <a:rPr lang="tr-TR" dirty="0"/>
              <a:t> </a:t>
            </a:r>
            <a:r>
              <a:rPr lang="tr-TR" dirty="0" err="1"/>
              <a:t>Örnekği</a:t>
            </a:r>
            <a:endParaRPr lang="tr-TR" dirty="0"/>
          </a:p>
        </p:txBody>
      </p:sp>
      <p:pic>
        <p:nvPicPr>
          <p:cNvPr id="5" name="İçerik Yer Tutucusu 4">
            <a:extLst>
              <a:ext uri="{FF2B5EF4-FFF2-40B4-BE49-F238E27FC236}">
                <a16:creationId xmlns:a16="http://schemas.microsoft.com/office/drawing/2014/main" id="{E979DB5D-C1F9-42D7-81A9-298BFA5C36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5523" y="2278252"/>
            <a:ext cx="1762125" cy="1066800"/>
          </a:xfrm>
        </p:spPr>
      </p:pic>
      <p:pic>
        <p:nvPicPr>
          <p:cNvPr id="7" name="Resim 6">
            <a:extLst>
              <a:ext uri="{FF2B5EF4-FFF2-40B4-BE49-F238E27FC236}">
                <a16:creationId xmlns:a16="http://schemas.microsoft.com/office/drawing/2014/main" id="{BB528996-8DB6-452F-A3DD-2855F022F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440" y="1761892"/>
            <a:ext cx="3096057" cy="3334215"/>
          </a:xfrm>
          <a:prstGeom prst="rect">
            <a:avLst/>
          </a:prstGeom>
        </p:spPr>
      </p:pic>
    </p:spTree>
    <p:extLst>
      <p:ext uri="{BB962C8B-B14F-4D97-AF65-F5344CB8AC3E}">
        <p14:creationId xmlns:p14="http://schemas.microsoft.com/office/powerpoint/2010/main" val="776696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2751B3-4255-4331-A168-E7C0626050B2}"/>
              </a:ext>
            </a:extLst>
          </p:cNvPr>
          <p:cNvSpPr>
            <a:spLocks noGrp="1"/>
          </p:cNvSpPr>
          <p:nvPr>
            <p:ph type="title"/>
          </p:nvPr>
        </p:nvSpPr>
        <p:spPr/>
        <p:txBody>
          <a:bodyPr/>
          <a:lstStyle/>
          <a:p>
            <a:r>
              <a:rPr lang="tr-TR" dirty="0" err="1"/>
              <a:t>Rowspan</a:t>
            </a:r>
            <a:r>
              <a:rPr lang="tr-TR" dirty="0"/>
              <a:t> Örneği</a:t>
            </a:r>
          </a:p>
        </p:txBody>
      </p:sp>
      <p:pic>
        <p:nvPicPr>
          <p:cNvPr id="5" name="İçerik Yer Tutucusu 4">
            <a:extLst>
              <a:ext uri="{FF2B5EF4-FFF2-40B4-BE49-F238E27FC236}">
                <a16:creationId xmlns:a16="http://schemas.microsoft.com/office/drawing/2014/main" id="{AD449003-D181-4BE0-9508-25F996D676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1449" y="2713849"/>
            <a:ext cx="3743325" cy="1704975"/>
          </a:xfrm>
        </p:spPr>
      </p:pic>
      <p:pic>
        <p:nvPicPr>
          <p:cNvPr id="7" name="Resim 6">
            <a:extLst>
              <a:ext uri="{FF2B5EF4-FFF2-40B4-BE49-F238E27FC236}">
                <a16:creationId xmlns:a16="http://schemas.microsoft.com/office/drawing/2014/main" id="{8E057C06-5332-4193-8E80-3699A7F93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3122" y="1595210"/>
            <a:ext cx="4820323" cy="4858428"/>
          </a:xfrm>
          <a:prstGeom prst="rect">
            <a:avLst/>
          </a:prstGeom>
        </p:spPr>
      </p:pic>
    </p:spTree>
    <p:extLst>
      <p:ext uri="{BB962C8B-B14F-4D97-AF65-F5344CB8AC3E}">
        <p14:creationId xmlns:p14="http://schemas.microsoft.com/office/powerpoint/2010/main" val="3381195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1C5912-35E2-4B34-9796-8054F1B0B14E}"/>
              </a:ext>
            </a:extLst>
          </p:cNvPr>
          <p:cNvSpPr>
            <a:spLocks noGrp="1"/>
          </p:cNvSpPr>
          <p:nvPr>
            <p:ph type="title"/>
          </p:nvPr>
        </p:nvSpPr>
        <p:spPr/>
        <p:txBody>
          <a:bodyPr/>
          <a:lstStyle/>
          <a:p>
            <a:r>
              <a:rPr lang="tr-TR" dirty="0" err="1"/>
              <a:t>display:none</a:t>
            </a:r>
            <a:endParaRPr lang="tr-TR" dirty="0"/>
          </a:p>
        </p:txBody>
      </p:sp>
      <p:sp>
        <p:nvSpPr>
          <p:cNvPr id="3" name="İçerik Yer Tutucusu 2">
            <a:extLst>
              <a:ext uri="{FF2B5EF4-FFF2-40B4-BE49-F238E27FC236}">
                <a16:creationId xmlns:a16="http://schemas.microsoft.com/office/drawing/2014/main" id="{F8F5E0A2-121A-4CF0-8586-A843DF48F1F2}"/>
              </a:ext>
            </a:extLst>
          </p:cNvPr>
          <p:cNvSpPr>
            <a:spLocks noGrp="1"/>
          </p:cNvSpPr>
          <p:nvPr>
            <p:ph idx="1"/>
          </p:nvPr>
        </p:nvSpPr>
        <p:spPr/>
        <p:txBody>
          <a:bodyPr/>
          <a:lstStyle/>
          <a:p>
            <a:r>
              <a:rPr lang="tr-TR" dirty="0"/>
              <a:t>Html standardında her bir etiket başlangıç olarak bir gruba atanmıştır.. Bazı etiketlere inline etiketler bazılarına ise </a:t>
            </a:r>
            <a:r>
              <a:rPr lang="tr-TR" dirty="0" err="1"/>
              <a:t>block</a:t>
            </a:r>
            <a:r>
              <a:rPr lang="tr-TR" dirty="0"/>
              <a:t> etiketler denmiştir.</a:t>
            </a:r>
          </a:p>
          <a:p>
            <a:r>
              <a:rPr lang="tr-TR" dirty="0"/>
              <a:t>inline etiket: yan yana gelebilen etiketler</a:t>
            </a:r>
          </a:p>
          <a:p>
            <a:r>
              <a:rPr lang="tr-TR" dirty="0" err="1"/>
              <a:t>block</a:t>
            </a:r>
            <a:r>
              <a:rPr lang="tr-TR" dirty="0"/>
              <a:t> etiket: alt alta gelen etiket </a:t>
            </a:r>
          </a:p>
        </p:txBody>
      </p:sp>
    </p:spTree>
    <p:extLst>
      <p:ext uri="{BB962C8B-B14F-4D97-AF65-F5344CB8AC3E}">
        <p14:creationId xmlns:p14="http://schemas.microsoft.com/office/powerpoint/2010/main" val="216653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A37593-7167-43E6-AC80-E64DEF20E6EC}"/>
              </a:ext>
            </a:extLst>
          </p:cNvPr>
          <p:cNvSpPr>
            <a:spLocks noGrp="1"/>
          </p:cNvSpPr>
          <p:nvPr>
            <p:ph type="title"/>
          </p:nvPr>
        </p:nvSpPr>
        <p:spPr/>
        <p:txBody>
          <a:bodyPr/>
          <a:lstStyle/>
          <a:p>
            <a:r>
              <a:rPr lang="tr-TR" dirty="0" err="1"/>
              <a:t>display:none</a:t>
            </a:r>
            <a:endParaRPr lang="tr-TR" dirty="0"/>
          </a:p>
        </p:txBody>
      </p:sp>
      <p:sp>
        <p:nvSpPr>
          <p:cNvPr id="3" name="İçerik Yer Tutucusu 2">
            <a:extLst>
              <a:ext uri="{FF2B5EF4-FFF2-40B4-BE49-F238E27FC236}">
                <a16:creationId xmlns:a16="http://schemas.microsoft.com/office/drawing/2014/main" id="{9485CC1F-15B8-4372-8076-658194B027B8}"/>
              </a:ext>
            </a:extLst>
          </p:cNvPr>
          <p:cNvSpPr>
            <a:spLocks noGrp="1"/>
          </p:cNvSpPr>
          <p:nvPr>
            <p:ph idx="1"/>
          </p:nvPr>
        </p:nvSpPr>
        <p:spPr/>
        <p:txBody>
          <a:bodyPr/>
          <a:lstStyle/>
          <a:p>
            <a:r>
              <a:rPr lang="tr-TR" dirty="0"/>
              <a:t>Bazı zamanlar yan yana gelmeyen </a:t>
            </a:r>
            <a:r>
              <a:rPr lang="tr-TR" dirty="0" err="1"/>
              <a:t>block</a:t>
            </a:r>
            <a:r>
              <a:rPr lang="tr-TR" dirty="0"/>
              <a:t> etiketleri yan yana getirmemiz gerekebilir.</a:t>
            </a:r>
          </a:p>
          <a:p>
            <a:r>
              <a:rPr lang="tr-TR" dirty="0"/>
              <a:t>Veya inline etiketlere genişlik, yükseklik girmemiz gerekebilir.</a:t>
            </a:r>
          </a:p>
          <a:p>
            <a:r>
              <a:rPr lang="tr-TR" dirty="0"/>
              <a:t>Bu zamanlarda </a:t>
            </a:r>
            <a:r>
              <a:rPr lang="tr-TR" dirty="0" err="1"/>
              <a:t>display</a:t>
            </a:r>
            <a:r>
              <a:rPr lang="tr-TR" dirty="0"/>
              <a:t> :inline-</a:t>
            </a:r>
            <a:r>
              <a:rPr lang="tr-TR" dirty="0" err="1"/>
              <a:t>block</a:t>
            </a:r>
            <a:r>
              <a:rPr lang="tr-TR" dirty="0"/>
              <a:t> komutunu kullanarak etiketi hem </a:t>
            </a:r>
            <a:r>
              <a:rPr lang="tr-TR" dirty="0" err="1"/>
              <a:t>block</a:t>
            </a:r>
            <a:r>
              <a:rPr lang="tr-TR" dirty="0"/>
              <a:t> hem inline olarak kullanabilir alt alta yan yana getirebilir ve yükseklik genişlik ekleyebiliriz.</a:t>
            </a:r>
          </a:p>
          <a:p>
            <a:endParaRPr lang="tr-TR" dirty="0"/>
          </a:p>
        </p:txBody>
      </p:sp>
    </p:spTree>
    <p:extLst>
      <p:ext uri="{BB962C8B-B14F-4D97-AF65-F5344CB8AC3E}">
        <p14:creationId xmlns:p14="http://schemas.microsoft.com/office/powerpoint/2010/main" val="10650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3A6FA9-F844-4B44-B56B-F2F1633575F1}"/>
              </a:ext>
            </a:extLst>
          </p:cNvPr>
          <p:cNvSpPr>
            <a:spLocks noGrp="1"/>
          </p:cNvSpPr>
          <p:nvPr>
            <p:ph type="title"/>
          </p:nvPr>
        </p:nvSpPr>
        <p:spPr/>
        <p:txBody>
          <a:bodyPr/>
          <a:lstStyle/>
          <a:p>
            <a:r>
              <a:rPr lang="tr-TR" dirty="0" err="1"/>
              <a:t>display:none</a:t>
            </a:r>
            <a:r>
              <a:rPr lang="tr-TR" dirty="0"/>
              <a:t>	</a:t>
            </a:r>
          </a:p>
        </p:txBody>
      </p:sp>
      <p:sp>
        <p:nvSpPr>
          <p:cNvPr id="3" name="İçerik Yer Tutucusu 2">
            <a:extLst>
              <a:ext uri="{FF2B5EF4-FFF2-40B4-BE49-F238E27FC236}">
                <a16:creationId xmlns:a16="http://schemas.microsoft.com/office/drawing/2014/main" id="{D6ED210F-9A79-4A23-B144-A78BCC2BB62A}"/>
              </a:ext>
            </a:extLst>
          </p:cNvPr>
          <p:cNvSpPr>
            <a:spLocks noGrp="1"/>
          </p:cNvSpPr>
          <p:nvPr>
            <p:ph idx="1"/>
          </p:nvPr>
        </p:nvSpPr>
        <p:spPr/>
        <p:txBody>
          <a:bodyPr/>
          <a:lstStyle/>
          <a:p>
            <a:r>
              <a:rPr lang="tr-TR" dirty="0" err="1"/>
              <a:t>display:none</a:t>
            </a:r>
            <a:r>
              <a:rPr lang="tr-TR" dirty="0"/>
              <a:t> nesneyi görünmez hale getirmek için kullanılır.</a:t>
            </a:r>
          </a:p>
          <a:p>
            <a:r>
              <a:rPr lang="tr-TR" dirty="0" err="1"/>
              <a:t>visibility:hidden</a:t>
            </a:r>
            <a:r>
              <a:rPr lang="tr-TR" dirty="0"/>
              <a:t> ‘ da </a:t>
            </a:r>
            <a:r>
              <a:rPr lang="tr-TR" dirty="0" err="1"/>
              <a:t>nesleri</a:t>
            </a:r>
            <a:r>
              <a:rPr lang="tr-TR" dirty="0"/>
              <a:t> görünmez hale getirir ama aralarında fark vardır.</a:t>
            </a:r>
          </a:p>
          <a:p>
            <a:r>
              <a:rPr lang="tr-TR" dirty="0" err="1"/>
              <a:t>display:none</a:t>
            </a:r>
            <a:r>
              <a:rPr lang="tr-TR" dirty="0"/>
              <a:t> nesneyi tamamen kaldırır ve yer kaplamaz </a:t>
            </a:r>
          </a:p>
          <a:p>
            <a:r>
              <a:rPr lang="tr-TR" dirty="0" err="1"/>
              <a:t>visibility:hidden</a:t>
            </a:r>
            <a:r>
              <a:rPr lang="tr-TR" dirty="0"/>
              <a:t> ise nesneyi görünmez hale getirir ama sayfada yer teşkil eder.</a:t>
            </a:r>
          </a:p>
        </p:txBody>
      </p:sp>
    </p:spTree>
    <p:extLst>
      <p:ext uri="{BB962C8B-B14F-4D97-AF65-F5344CB8AC3E}">
        <p14:creationId xmlns:p14="http://schemas.microsoft.com/office/powerpoint/2010/main" val="2647043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E7217C-CD0C-4B40-809F-BB79AD126903}"/>
              </a:ext>
            </a:extLst>
          </p:cNvPr>
          <p:cNvSpPr>
            <a:spLocks noGrp="1"/>
          </p:cNvSpPr>
          <p:nvPr>
            <p:ph type="title"/>
          </p:nvPr>
        </p:nvSpPr>
        <p:spPr/>
        <p:txBody>
          <a:bodyPr/>
          <a:lstStyle/>
          <a:p>
            <a:r>
              <a:rPr lang="tr-TR" dirty="0" err="1">
                <a:solidFill>
                  <a:srgbClr val="24292F"/>
                </a:solidFill>
                <a:latin typeface="Times New Roman" panose="02020603050405020304" pitchFamily="18" charset="0"/>
                <a:cs typeface="Times New Roman" panose="02020603050405020304" pitchFamily="18" charset="0"/>
              </a:rPr>
              <a:t>P</a:t>
            </a:r>
            <a:r>
              <a:rPr lang="tr-TR" b="0" i="0" dirty="0" err="1">
                <a:solidFill>
                  <a:srgbClr val="24292F"/>
                </a:solidFill>
                <a:effectLst/>
                <a:latin typeface="Times New Roman" panose="02020603050405020304" pitchFamily="18" charset="0"/>
                <a:cs typeface="Times New Roman" panose="02020603050405020304" pitchFamily="18" charset="0"/>
              </a:rPr>
              <a:t>seudo</a:t>
            </a:r>
            <a:r>
              <a:rPr lang="tr-TR" b="0" i="0" dirty="0">
                <a:solidFill>
                  <a:srgbClr val="24292F"/>
                </a:solidFill>
                <a:effectLst/>
                <a:latin typeface="Times New Roman" panose="02020603050405020304" pitchFamily="18" charset="0"/>
                <a:cs typeface="Times New Roman" panose="02020603050405020304" pitchFamily="18" charset="0"/>
              </a:rPr>
              <a:t> </a:t>
            </a:r>
            <a:r>
              <a:rPr lang="tr-TR" b="0" i="0" dirty="0" err="1">
                <a:solidFill>
                  <a:srgbClr val="24292F"/>
                </a:solidFill>
                <a:effectLst/>
                <a:latin typeface="Times New Roman" panose="02020603050405020304" pitchFamily="18" charset="0"/>
                <a:cs typeface="Times New Roman" panose="02020603050405020304" pitchFamily="18" charset="0"/>
              </a:rPr>
              <a:t>class</a:t>
            </a:r>
            <a:r>
              <a:rPr lang="tr-TR" b="0" i="0" dirty="0">
                <a:solidFill>
                  <a:srgbClr val="24292F"/>
                </a:solidFill>
                <a:effectLst/>
                <a:latin typeface="Times New Roman" panose="02020603050405020304" pitchFamily="18" charset="0"/>
                <a:cs typeface="Times New Roman" panose="02020603050405020304" pitchFamily="18" charset="0"/>
              </a:rPr>
              <a:t> ile </a:t>
            </a:r>
            <a:r>
              <a:rPr lang="tr-TR" b="0" i="0" dirty="0" err="1">
                <a:solidFill>
                  <a:srgbClr val="24292F"/>
                </a:solidFill>
                <a:effectLst/>
                <a:latin typeface="Times New Roman" panose="02020603050405020304" pitchFamily="18" charset="0"/>
                <a:cs typeface="Times New Roman" panose="02020603050405020304" pitchFamily="18" charset="0"/>
              </a:rPr>
              <a:t>pseudo</a:t>
            </a:r>
            <a:r>
              <a:rPr lang="tr-TR" b="0" i="0" dirty="0">
                <a:solidFill>
                  <a:srgbClr val="24292F"/>
                </a:solidFill>
                <a:effectLst/>
                <a:latin typeface="Times New Roman" panose="02020603050405020304" pitchFamily="18" charset="0"/>
                <a:cs typeface="Times New Roman" panose="02020603050405020304" pitchFamily="18" charset="0"/>
              </a:rPr>
              <a:t> element nedir?</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5883F7D-B951-4AB6-8D45-A1E9AF4060BA}"/>
              </a:ext>
            </a:extLst>
          </p:cNvPr>
          <p:cNvSpPr>
            <a:spLocks noGrp="1"/>
          </p:cNvSpPr>
          <p:nvPr>
            <p:ph idx="1"/>
          </p:nvPr>
        </p:nvSpPr>
        <p:spPr/>
        <p:txBody>
          <a:bodyPr/>
          <a:lstStyle/>
          <a:p>
            <a:r>
              <a:rPr lang="tr-TR" dirty="0"/>
              <a:t>CSS </a:t>
            </a:r>
            <a:r>
              <a:rPr lang="tr-TR" dirty="0" err="1"/>
              <a:t>pseudo-class</a:t>
            </a:r>
            <a:r>
              <a:rPr lang="tr-TR" dirty="0"/>
              <a:t> ve </a:t>
            </a:r>
            <a:r>
              <a:rPr lang="tr-TR"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dirty="0" err="1"/>
              <a:t>Pseudo</a:t>
            </a:r>
            <a:r>
              <a:rPr lang="tr-TR" dirty="0"/>
              <a:t> sınıfı bir elementi farklı sınıflara böler. </a:t>
            </a:r>
            <a:r>
              <a:rPr lang="tr-TR" dirty="0" err="1"/>
              <a:t>Pseudo</a:t>
            </a:r>
            <a:r>
              <a:rPr lang="tr-TR" dirty="0"/>
              <a:t> elementi ise bir elementi alt kısımlara bölmektedir.</a:t>
            </a:r>
          </a:p>
        </p:txBody>
      </p:sp>
    </p:spTree>
    <p:extLst>
      <p:ext uri="{BB962C8B-B14F-4D97-AF65-F5344CB8AC3E}">
        <p14:creationId xmlns:p14="http://schemas.microsoft.com/office/powerpoint/2010/main" val="216748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84E5DA-776E-4246-A0AA-7A2325C99666}"/>
              </a:ext>
            </a:extLst>
          </p:cNvPr>
          <p:cNvSpPr>
            <a:spLocks noGrp="1"/>
          </p:cNvSpPr>
          <p:nvPr>
            <p:ph type="title"/>
          </p:nvPr>
        </p:nvSpPr>
        <p:spPr/>
        <p:txBody>
          <a:bodyPr/>
          <a:lstStyle/>
          <a:p>
            <a:r>
              <a:rPr lang="tr-TR" dirty="0"/>
              <a:t>URL </a:t>
            </a:r>
            <a:br>
              <a:rPr lang="tr-TR" dirty="0"/>
            </a:br>
            <a:endParaRPr lang="tr-TR" dirty="0"/>
          </a:p>
        </p:txBody>
      </p:sp>
      <p:sp>
        <p:nvSpPr>
          <p:cNvPr id="3" name="İçerik Yer Tutucusu 2">
            <a:extLst>
              <a:ext uri="{FF2B5EF4-FFF2-40B4-BE49-F238E27FC236}">
                <a16:creationId xmlns:a16="http://schemas.microsoft.com/office/drawing/2014/main" id="{AA3653E4-B3BC-4E0E-AEC8-01DC3C442C2D}"/>
              </a:ext>
            </a:extLst>
          </p:cNvPr>
          <p:cNvSpPr>
            <a:spLocks noGrp="1"/>
          </p:cNvSpPr>
          <p:nvPr>
            <p:ph idx="1"/>
          </p:nvPr>
        </p:nvSpPr>
        <p:spPr/>
        <p:txBody>
          <a:bodyPr/>
          <a:lstStyle/>
          <a:p>
            <a:r>
              <a:rPr lang="tr-TR" dirty="0"/>
              <a:t>Web sitesi alan adı</a:t>
            </a:r>
          </a:p>
          <a:p>
            <a:r>
              <a:rPr lang="tr-TR" dirty="0"/>
              <a:t>Bulunduğu sayfanın kategorisini</a:t>
            </a:r>
          </a:p>
          <a:p>
            <a:r>
              <a:rPr lang="tr-TR" dirty="0"/>
              <a:t>Web sayfasının içeriğini içeren bilgileri barındırır.</a:t>
            </a:r>
          </a:p>
        </p:txBody>
      </p:sp>
    </p:spTree>
    <p:extLst>
      <p:ext uri="{BB962C8B-B14F-4D97-AF65-F5344CB8AC3E}">
        <p14:creationId xmlns:p14="http://schemas.microsoft.com/office/powerpoint/2010/main" val="4245112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75F317-ABAE-4F9D-AE5E-62B73C7FE450}"/>
              </a:ext>
            </a:extLst>
          </p:cNvPr>
          <p:cNvSpPr>
            <a:spLocks noGrp="1"/>
          </p:cNvSpPr>
          <p:nvPr>
            <p:ph type="title"/>
          </p:nvPr>
        </p:nvSpPr>
        <p:spPr/>
        <p:txBody>
          <a:bodyPr/>
          <a:lstStyle/>
          <a:p>
            <a:r>
              <a:rPr lang="tr-TR" dirty="0" err="1"/>
              <a:t>Pseudo</a:t>
            </a:r>
            <a:r>
              <a:rPr lang="tr-TR" dirty="0"/>
              <a:t> Class </a:t>
            </a:r>
          </a:p>
        </p:txBody>
      </p:sp>
      <p:sp>
        <p:nvSpPr>
          <p:cNvPr id="3" name="İçerik Yer Tutucusu 2">
            <a:extLst>
              <a:ext uri="{FF2B5EF4-FFF2-40B4-BE49-F238E27FC236}">
                <a16:creationId xmlns:a16="http://schemas.microsoft.com/office/drawing/2014/main" id="{8F1D1416-F4A4-493C-A060-41ED3158B5B4}"/>
              </a:ext>
            </a:extLst>
          </p:cNvPr>
          <p:cNvSpPr>
            <a:spLocks noGrp="1"/>
          </p:cNvSpPr>
          <p:nvPr>
            <p:ph idx="1"/>
          </p:nvPr>
        </p:nvSpPr>
        <p:spPr/>
        <p:txBody>
          <a:bodyPr>
            <a:normAutofit/>
          </a:bodyPr>
          <a:lstStyle/>
          <a:p>
            <a:r>
              <a:rPr lang="tr-TR" dirty="0"/>
              <a:t>Link </a:t>
            </a:r>
            <a:r>
              <a:rPr lang="tr-TR" dirty="0" err="1"/>
              <a:t>Pseduo</a:t>
            </a:r>
            <a:r>
              <a:rPr lang="tr-TR" dirty="0"/>
              <a:t> </a:t>
            </a:r>
            <a:r>
              <a:rPr lang="tr-TR" dirty="0" err="1"/>
              <a:t>Sınıfıları</a:t>
            </a:r>
            <a:r>
              <a:rPr lang="tr-TR" dirty="0"/>
              <a:t> ve Dinamik </a:t>
            </a:r>
            <a:r>
              <a:rPr lang="tr-TR" dirty="0" err="1"/>
              <a:t>Pseudo</a:t>
            </a:r>
            <a:r>
              <a:rPr lang="tr-TR" dirty="0"/>
              <a:t> Sınıfları olmak üzere ikiye ayrılır:</a:t>
            </a:r>
          </a:p>
          <a:p>
            <a:r>
              <a:rPr lang="tr-TR" dirty="0" err="1"/>
              <a:t>Yanlızca</a:t>
            </a:r>
            <a:r>
              <a:rPr lang="tr-TR" dirty="0"/>
              <a:t> linklere uygulanan iki tane Link </a:t>
            </a:r>
            <a:r>
              <a:rPr lang="tr-TR" dirty="0" err="1"/>
              <a:t>Pseduo</a:t>
            </a:r>
            <a:r>
              <a:rPr lang="tr-TR" dirty="0"/>
              <a:t> sınıfı vardır.</a:t>
            </a:r>
          </a:p>
          <a:p>
            <a:r>
              <a:rPr lang="tr-TR" dirty="0"/>
              <a:t>:link : Ziyaret edilmemiş sayfanın linkine stil tanımlaması yapmak için kullanılır. </a:t>
            </a:r>
          </a:p>
          <a:p>
            <a:r>
              <a:rPr lang="tr-TR" dirty="0"/>
              <a:t> :</a:t>
            </a:r>
            <a:r>
              <a:rPr lang="tr-TR" dirty="0" err="1"/>
              <a:t>visited</a:t>
            </a:r>
            <a:r>
              <a:rPr lang="tr-TR" dirty="0"/>
              <a:t> : Henüz ziyaret edilmiş sayfa linklerine stil tanımlaması yapmak için kullanılır</a:t>
            </a:r>
          </a:p>
        </p:txBody>
      </p:sp>
    </p:spTree>
    <p:extLst>
      <p:ext uri="{BB962C8B-B14F-4D97-AF65-F5344CB8AC3E}">
        <p14:creationId xmlns:p14="http://schemas.microsoft.com/office/powerpoint/2010/main" val="1737641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33618F-51F0-4BF7-9215-F79866D815BF}"/>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5BCDC1A8-3314-4F21-911E-63F98B50B274}"/>
              </a:ext>
            </a:extLst>
          </p:cNvPr>
          <p:cNvSpPr>
            <a:spLocks noGrp="1"/>
          </p:cNvSpPr>
          <p:nvPr>
            <p:ph idx="1"/>
          </p:nvPr>
        </p:nvSpPr>
        <p:spPr/>
        <p:txBody>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a:t>
            </a:r>
            <a:r>
              <a:rPr lang="tr-TR" dirty="0"/>
              <a:t>’ sıralaması yapılmalıdır.</a:t>
            </a:r>
          </a:p>
          <a:p>
            <a:r>
              <a:rPr lang="tr-TR" dirty="0" err="1"/>
              <a:t>hover</a:t>
            </a:r>
            <a:r>
              <a:rPr lang="tr-TR" dirty="0"/>
              <a:t> : Bir elementin üzerine farenin imleci geldiğinde yapılacak tanımlama için kullanılır.</a:t>
            </a:r>
          </a:p>
          <a:p>
            <a:r>
              <a:rPr lang="tr-TR" dirty="0" err="1"/>
              <a:t>active</a:t>
            </a:r>
            <a:r>
              <a:rPr lang="tr-TR" dirty="0"/>
              <a:t> : Aktif olan elemente stil atamak için kullanılır.</a:t>
            </a:r>
          </a:p>
          <a:p>
            <a:r>
              <a:rPr lang="tr-TR" dirty="0" err="1"/>
              <a:t>focus</a:t>
            </a:r>
            <a:r>
              <a:rPr lang="tr-TR" dirty="0"/>
              <a:t> : Odaklanan elemente stil </a:t>
            </a:r>
            <a:r>
              <a:rPr lang="tr-TR" dirty="0" err="1"/>
              <a:t>tanımlası</a:t>
            </a:r>
            <a:r>
              <a:rPr lang="tr-TR" dirty="0"/>
              <a:t> yapmak için kullanılır.</a:t>
            </a:r>
          </a:p>
          <a:p>
            <a:endParaRPr lang="tr-TR" dirty="0"/>
          </a:p>
          <a:p>
            <a:endParaRPr lang="tr-TR" dirty="0"/>
          </a:p>
        </p:txBody>
      </p:sp>
    </p:spTree>
    <p:extLst>
      <p:ext uri="{BB962C8B-B14F-4D97-AF65-F5344CB8AC3E}">
        <p14:creationId xmlns:p14="http://schemas.microsoft.com/office/powerpoint/2010/main" val="1114245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CEA3D5-D5AE-49ED-A29A-BBAEA4872687}"/>
              </a:ext>
            </a:extLst>
          </p:cNvPr>
          <p:cNvSpPr>
            <a:spLocks noGrp="1"/>
          </p:cNvSpPr>
          <p:nvPr>
            <p:ph type="title"/>
          </p:nvPr>
        </p:nvSpPr>
        <p:spPr/>
        <p:txBody>
          <a:bodyPr/>
          <a:lstStyle/>
          <a:p>
            <a:r>
              <a:rPr lang="tr-TR" dirty="0" err="1"/>
              <a:t>Pseudo</a:t>
            </a:r>
            <a:r>
              <a:rPr lang="tr-TR" dirty="0"/>
              <a:t> Elementleri</a:t>
            </a:r>
          </a:p>
        </p:txBody>
      </p:sp>
      <p:sp>
        <p:nvSpPr>
          <p:cNvPr id="3" name="İçerik Yer Tutucusu 2">
            <a:extLst>
              <a:ext uri="{FF2B5EF4-FFF2-40B4-BE49-F238E27FC236}">
                <a16:creationId xmlns:a16="http://schemas.microsoft.com/office/drawing/2014/main" id="{09F4B190-C83B-4BF2-9F38-639100FA7404}"/>
              </a:ext>
            </a:extLst>
          </p:cNvPr>
          <p:cNvSpPr>
            <a:spLocks noGrp="1"/>
          </p:cNvSpPr>
          <p:nvPr>
            <p:ph idx="1"/>
          </p:nvPr>
        </p:nvSpPr>
        <p:spPr/>
        <p:txBody>
          <a:bodyPr/>
          <a:lstStyle/>
          <a:p>
            <a:r>
              <a:rPr lang="tr-TR" dirty="0" err="1"/>
              <a:t>Pseudo</a:t>
            </a:r>
            <a:r>
              <a:rPr lang="tr-TR" dirty="0"/>
              <a:t> elementleri ile elemanları da sayfalarda bulunan elemanları seçerken daha detaylı ve değişik bir biçimde seçim yapmamızı sağlayan elemanlardır. </a:t>
            </a:r>
          </a:p>
          <a:p>
            <a:r>
              <a:rPr lang="tr-TR" dirty="0" err="1"/>
              <a:t>first-letter</a:t>
            </a:r>
            <a:r>
              <a:rPr lang="tr-TR" dirty="0"/>
              <a:t> ile sayfamızda bulunan bir elemanın ilk harfini seçerek, sadece ilk harfi biçimlendirmemize yarayan işimizi çok kolaylaştıran bir özelliktir.</a:t>
            </a:r>
          </a:p>
          <a:p>
            <a:r>
              <a:rPr lang="tr-TR" dirty="0" err="1"/>
              <a:t>first-line</a:t>
            </a:r>
            <a:r>
              <a:rPr lang="tr-TR" dirty="0"/>
              <a:t> ile sayfamızda bulunan bir elemanın ilk satırını seçerek, sadece ilk satırı biçimlendirebilirsiniz.</a:t>
            </a:r>
          </a:p>
        </p:txBody>
      </p:sp>
    </p:spTree>
    <p:extLst>
      <p:ext uri="{BB962C8B-B14F-4D97-AF65-F5344CB8AC3E}">
        <p14:creationId xmlns:p14="http://schemas.microsoft.com/office/powerpoint/2010/main" val="2249424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06EC2-B84C-4372-8F67-CDFA3B56AC84}"/>
              </a:ext>
            </a:extLst>
          </p:cNvPr>
          <p:cNvSpPr>
            <a:spLocks noGrp="1"/>
          </p:cNvSpPr>
          <p:nvPr>
            <p:ph type="title"/>
          </p:nvPr>
        </p:nvSpPr>
        <p:spPr/>
        <p:txBody>
          <a:bodyPr/>
          <a:lstStyle/>
          <a:p>
            <a:r>
              <a:rPr lang="tr-TR" dirty="0" err="1"/>
              <a:t>Css</a:t>
            </a:r>
            <a:r>
              <a:rPr lang="tr-TR" dirty="0"/>
              <a:t> </a:t>
            </a:r>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3934B23-AC57-45F7-8BE1-B79C9CBB154A}"/>
              </a:ext>
            </a:extLst>
          </p:cNvPr>
          <p:cNvSpPr>
            <a:spLocks noGrp="1"/>
          </p:cNvSpPr>
          <p:nvPr>
            <p:ph idx="1"/>
          </p:nvPr>
        </p:nvSpPr>
        <p:spPr/>
        <p:txBody>
          <a:bodyPr/>
          <a:lstStyle/>
          <a:p>
            <a:r>
              <a:rPr lang="tr-TR" dirty="0" err="1"/>
              <a:t>Css</a:t>
            </a:r>
            <a:r>
              <a:rPr lang="tr-TR" dirty="0"/>
              <a:t> </a:t>
            </a:r>
            <a:r>
              <a:rPr lang="tr-TR" dirty="0" err="1"/>
              <a:t>Group</a:t>
            </a:r>
            <a:r>
              <a:rPr lang="tr-TR" dirty="0"/>
              <a:t> </a:t>
            </a:r>
            <a:r>
              <a:rPr lang="tr-TR" dirty="0" err="1"/>
              <a:t>Selector</a:t>
            </a:r>
            <a:r>
              <a:rPr lang="tr-TR" dirty="0"/>
              <a:t>' </a:t>
            </a:r>
            <a:r>
              <a:rPr lang="tr-TR" dirty="0" err="1"/>
              <a:t>larını</a:t>
            </a:r>
            <a:r>
              <a:rPr lang="tr-TR" dirty="0"/>
              <a:t> bir kapsam içinde aradığımız etiketler için kullanıyoruz.</a:t>
            </a:r>
          </a:p>
          <a:p>
            <a:r>
              <a:rPr lang="tr-TR" dirty="0"/>
              <a:t>*     =&gt; tüm etiketler </a:t>
            </a:r>
          </a:p>
          <a:p>
            <a:r>
              <a:rPr lang="tr-TR" dirty="0" err="1"/>
              <a:t>div,p</a:t>
            </a:r>
            <a:r>
              <a:rPr lang="tr-TR" dirty="0"/>
              <a:t>{} =&gt; tüm div ve tüm p etiketleri</a:t>
            </a:r>
          </a:p>
          <a:p>
            <a:r>
              <a:rPr lang="tr-TR" dirty="0"/>
              <a:t>div p{} =&gt; div içindeki tüm p etiketleri</a:t>
            </a:r>
          </a:p>
          <a:p>
            <a:r>
              <a:rPr lang="tr-TR" dirty="0"/>
              <a:t>div &gt; p{} =&gt; üst etiketi div olan tüm p etiketleri</a:t>
            </a:r>
          </a:p>
          <a:p>
            <a:r>
              <a:rPr lang="tr-TR" dirty="0"/>
              <a:t>p + div{}=&gt; p etiketinden sonra gelen aynı seviyedeki div etiketi</a:t>
            </a:r>
          </a:p>
          <a:p>
            <a:r>
              <a:rPr lang="tr-TR" dirty="0"/>
              <a:t>p ~ div{}=&gt; p ile aynı seviyede tüm div etiketleri</a:t>
            </a:r>
          </a:p>
        </p:txBody>
      </p:sp>
    </p:spTree>
    <p:extLst>
      <p:ext uri="{BB962C8B-B14F-4D97-AF65-F5344CB8AC3E}">
        <p14:creationId xmlns:p14="http://schemas.microsoft.com/office/powerpoint/2010/main" val="2729366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8DD082-371B-4E55-9E7C-6840213F9BAB}"/>
              </a:ext>
            </a:extLst>
          </p:cNvPr>
          <p:cNvSpPr>
            <a:spLocks noGrp="1"/>
          </p:cNvSpPr>
          <p:nvPr>
            <p:ph type="title"/>
          </p:nvPr>
        </p:nvSpPr>
        <p:spPr/>
        <p:txBody>
          <a:bodyPr/>
          <a:lstStyle/>
          <a:p>
            <a:r>
              <a:rPr lang="tr-TR" dirty="0" err="1"/>
              <a:t>box-sizing</a:t>
            </a:r>
            <a:r>
              <a:rPr lang="tr-TR" dirty="0"/>
              <a:t> özelliği </a:t>
            </a:r>
          </a:p>
        </p:txBody>
      </p:sp>
      <p:sp>
        <p:nvSpPr>
          <p:cNvPr id="3" name="İçerik Yer Tutucusu 2">
            <a:extLst>
              <a:ext uri="{FF2B5EF4-FFF2-40B4-BE49-F238E27FC236}">
                <a16:creationId xmlns:a16="http://schemas.microsoft.com/office/drawing/2014/main" id="{E36CCC26-9899-454B-9004-031089E6B0EA}"/>
              </a:ext>
            </a:extLst>
          </p:cNvPr>
          <p:cNvSpPr>
            <a:spLocks noGrp="1"/>
          </p:cNvSpPr>
          <p:nvPr>
            <p:ph idx="1"/>
          </p:nvPr>
        </p:nvSpPr>
        <p:spPr/>
        <p:txBody>
          <a:bodyPr/>
          <a:lstStyle/>
          <a:p>
            <a:r>
              <a:rPr lang="tr-TR" dirty="0"/>
              <a:t>Bir nesnenin kapladığı alan nesnenin genişliği + </a:t>
            </a:r>
            <a:r>
              <a:rPr lang="tr-TR" dirty="0" err="1"/>
              <a:t>padding</a:t>
            </a:r>
            <a:r>
              <a:rPr lang="tr-TR" dirty="0"/>
              <a:t> + </a:t>
            </a:r>
            <a:r>
              <a:rPr lang="tr-TR" dirty="0" err="1"/>
              <a:t>border</a:t>
            </a:r>
            <a:r>
              <a:rPr lang="tr-TR" dirty="0"/>
              <a:t> değerlerinin toplamıdır.</a:t>
            </a:r>
          </a:p>
          <a:p>
            <a:r>
              <a:rPr lang="tr-TR" dirty="0" err="1"/>
              <a:t>CSS’te</a:t>
            </a:r>
            <a:r>
              <a:rPr lang="tr-TR" dirty="0"/>
              <a:t> kutu modelinde her elementin bir </a:t>
            </a:r>
            <a:r>
              <a:rPr lang="tr-TR" dirty="0" err="1"/>
              <a:t>margin</a:t>
            </a:r>
            <a:r>
              <a:rPr lang="tr-TR" dirty="0"/>
              <a:t> değeri, bir </a:t>
            </a:r>
            <a:r>
              <a:rPr lang="tr-TR" dirty="0" err="1"/>
              <a:t>border</a:t>
            </a:r>
            <a:r>
              <a:rPr lang="tr-TR" dirty="0"/>
              <a:t> değeri, bir </a:t>
            </a:r>
            <a:r>
              <a:rPr lang="tr-TR" dirty="0" err="1"/>
              <a:t>padding</a:t>
            </a:r>
            <a:r>
              <a:rPr lang="tr-TR" dirty="0"/>
              <a:t> değeri ve de en sonunda içeriği bulunur.</a:t>
            </a:r>
          </a:p>
          <a:p>
            <a:endParaRPr lang="tr-TR" dirty="0"/>
          </a:p>
          <a:p>
            <a:r>
              <a:rPr lang="tr-TR" dirty="0" err="1"/>
              <a:t>box-sizing</a:t>
            </a:r>
            <a:r>
              <a:rPr lang="tr-TR" dirty="0"/>
              <a:t> ise elementin içeriğinin genişlik ve yükseklik değerlerinin neresi referans alınarak belirlenmesini sağlar.</a:t>
            </a:r>
          </a:p>
        </p:txBody>
      </p:sp>
    </p:spTree>
    <p:extLst>
      <p:ext uri="{BB962C8B-B14F-4D97-AF65-F5344CB8AC3E}">
        <p14:creationId xmlns:p14="http://schemas.microsoft.com/office/powerpoint/2010/main" val="1160173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1490FA-93CF-4372-AD16-FE93BBB25AF1}"/>
              </a:ext>
            </a:extLst>
          </p:cNvPr>
          <p:cNvSpPr>
            <a:spLocks noGrp="1"/>
          </p:cNvSpPr>
          <p:nvPr>
            <p:ph type="title"/>
          </p:nvPr>
        </p:nvSpPr>
        <p:spPr/>
        <p:txBody>
          <a:bodyPr/>
          <a:lstStyle/>
          <a:p>
            <a:r>
              <a:rPr lang="tr-TR" dirty="0" err="1"/>
              <a:t>box-sizing</a:t>
            </a:r>
            <a:r>
              <a:rPr lang="tr-TR" dirty="0"/>
              <a:t> özelliği </a:t>
            </a:r>
          </a:p>
        </p:txBody>
      </p:sp>
      <p:sp>
        <p:nvSpPr>
          <p:cNvPr id="3" name="İçerik Yer Tutucusu 2">
            <a:extLst>
              <a:ext uri="{FF2B5EF4-FFF2-40B4-BE49-F238E27FC236}">
                <a16:creationId xmlns:a16="http://schemas.microsoft.com/office/drawing/2014/main" id="{7C0C9B96-ED06-4405-B523-0396EB9C4FB3}"/>
              </a:ext>
            </a:extLst>
          </p:cNvPr>
          <p:cNvSpPr>
            <a:spLocks noGrp="1"/>
          </p:cNvSpPr>
          <p:nvPr>
            <p:ph idx="1"/>
          </p:nvPr>
        </p:nvSpPr>
        <p:spPr/>
        <p:txBody>
          <a:bodyPr/>
          <a:lstStyle/>
          <a:p>
            <a:r>
              <a:rPr lang="tr-TR" dirty="0" err="1"/>
              <a:t>box-sizing</a:t>
            </a:r>
            <a:r>
              <a:rPr lang="tr-TR" dirty="0"/>
              <a:t> </a:t>
            </a:r>
            <a:r>
              <a:rPr lang="tr-TR" dirty="0" err="1"/>
              <a:t>initial</a:t>
            </a:r>
            <a:r>
              <a:rPr lang="tr-TR" dirty="0"/>
              <a:t> ve </a:t>
            </a:r>
            <a:r>
              <a:rPr lang="tr-TR" dirty="0" err="1"/>
              <a:t>inherit</a:t>
            </a:r>
            <a:r>
              <a:rPr lang="tr-TR" dirty="0"/>
              <a:t> haricinde 2 adet değer alır. Bu değerler ve anlamları şu şekilde vuku bulmaktadır.</a:t>
            </a:r>
          </a:p>
          <a:p>
            <a:r>
              <a:rPr lang="tr-TR" dirty="0" err="1"/>
              <a:t>border-box</a:t>
            </a:r>
            <a:r>
              <a:rPr lang="tr-TR" dirty="0"/>
              <a:t> : elementin genişlik ve yüksekliğine </a:t>
            </a:r>
            <a:r>
              <a:rPr lang="tr-TR" dirty="0" err="1"/>
              <a:t>border</a:t>
            </a:r>
            <a:r>
              <a:rPr lang="tr-TR" dirty="0"/>
              <a:t> ve </a:t>
            </a:r>
            <a:r>
              <a:rPr lang="tr-TR" dirty="0" err="1"/>
              <a:t>padding</a:t>
            </a:r>
            <a:r>
              <a:rPr lang="tr-TR" dirty="0"/>
              <a:t> değerleri dahildir.</a:t>
            </a:r>
          </a:p>
          <a:p>
            <a:r>
              <a:rPr lang="tr-TR" dirty="0" err="1"/>
              <a:t>content-box</a:t>
            </a:r>
            <a:r>
              <a:rPr lang="tr-TR" dirty="0"/>
              <a:t> : elementin genişlik ve yüksekliğine </a:t>
            </a:r>
            <a:r>
              <a:rPr lang="tr-TR" dirty="0" err="1"/>
              <a:t>border</a:t>
            </a:r>
            <a:r>
              <a:rPr lang="tr-TR" dirty="0"/>
              <a:t> ve </a:t>
            </a:r>
            <a:r>
              <a:rPr lang="tr-TR" dirty="0" err="1"/>
              <a:t>padding</a:t>
            </a:r>
            <a:r>
              <a:rPr lang="tr-TR" dirty="0"/>
              <a:t> değerleri dahil değildir.</a:t>
            </a:r>
          </a:p>
        </p:txBody>
      </p:sp>
    </p:spTree>
    <p:extLst>
      <p:ext uri="{BB962C8B-B14F-4D97-AF65-F5344CB8AC3E}">
        <p14:creationId xmlns:p14="http://schemas.microsoft.com/office/powerpoint/2010/main" val="2215171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AF77-51F4-46F4-B548-8C1F59C023C4}"/>
              </a:ext>
            </a:extLst>
          </p:cNvPr>
          <p:cNvSpPr>
            <a:spLocks noGrp="1"/>
          </p:cNvSpPr>
          <p:nvPr>
            <p:ph type="title"/>
          </p:nvPr>
        </p:nvSpPr>
        <p:spPr/>
        <p:txBody>
          <a:bodyPr/>
          <a:lstStyle/>
          <a:p>
            <a:r>
              <a:rPr lang="tr-TR" dirty="0"/>
              <a:t>CDN (Content Delivery Network) </a:t>
            </a:r>
          </a:p>
        </p:txBody>
      </p:sp>
      <p:sp>
        <p:nvSpPr>
          <p:cNvPr id="3" name="Content Placeholder 2">
            <a:extLst>
              <a:ext uri="{FF2B5EF4-FFF2-40B4-BE49-F238E27FC236}">
                <a16:creationId xmlns:a16="http://schemas.microsoft.com/office/drawing/2014/main" id="{BC4F3E97-2C9A-4065-A639-393473492E63}"/>
              </a:ext>
            </a:extLst>
          </p:cNvPr>
          <p:cNvSpPr>
            <a:spLocks noGrp="1"/>
          </p:cNvSpPr>
          <p:nvPr>
            <p:ph idx="1"/>
          </p:nvPr>
        </p:nvSpPr>
        <p:spPr/>
        <p:txBody>
          <a:bodyPr/>
          <a:lstStyle/>
          <a:p>
            <a:r>
              <a:rPr lang="tr-TR" dirty="0"/>
              <a:t>“Content Delivery Network” teriminin baş harflerinin kısaltılması ile oluşturulan CDN; dilimize “içerik dağıtım ağı” olarak çevrilebilir. En basit anlatımla; web sitesi verilerinin en yakındaki sunucudan dağıtılması olarak açıklanabilir.</a:t>
            </a:r>
          </a:p>
          <a:p>
            <a:endParaRPr lang="tr-TR" dirty="0"/>
          </a:p>
          <a:p>
            <a:r>
              <a:rPr lang="tr-TR" dirty="0"/>
              <a:t>Bu basit anlatımı örneklendirmek gerekirse; siz tarayıcı çubuğuna bir URL adresi yazıp “</a:t>
            </a:r>
            <a:r>
              <a:rPr lang="tr-TR" dirty="0" err="1"/>
              <a:t>enter</a:t>
            </a:r>
            <a:r>
              <a:rPr lang="tr-TR" dirty="0"/>
              <a:t>” tuşuna bastığınızda gitmek istediğiniz sitenin bazı verileri, size coğrafi olarak en yakın sunucudan iletilir. Bu sayede mesafe uzaklığından kaynaklanan “siteye geç erişim” problemleri bertaraf edilmeye çalışılır.</a:t>
            </a:r>
          </a:p>
        </p:txBody>
      </p:sp>
    </p:spTree>
    <p:extLst>
      <p:ext uri="{BB962C8B-B14F-4D97-AF65-F5344CB8AC3E}">
        <p14:creationId xmlns:p14="http://schemas.microsoft.com/office/powerpoint/2010/main" val="3890699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A193-B24E-482B-B091-A4A3C496D856}"/>
              </a:ext>
            </a:extLst>
          </p:cNvPr>
          <p:cNvSpPr>
            <a:spLocks noGrp="1"/>
          </p:cNvSpPr>
          <p:nvPr>
            <p:ph type="title"/>
          </p:nvPr>
        </p:nvSpPr>
        <p:spPr/>
        <p:txBody>
          <a:bodyPr/>
          <a:lstStyle/>
          <a:p>
            <a:r>
              <a:rPr lang="tr-TR" dirty="0"/>
              <a:t>CDN Nasıl Çalışır?</a:t>
            </a:r>
          </a:p>
        </p:txBody>
      </p:sp>
      <p:sp>
        <p:nvSpPr>
          <p:cNvPr id="3" name="Content Placeholder 2">
            <a:extLst>
              <a:ext uri="{FF2B5EF4-FFF2-40B4-BE49-F238E27FC236}">
                <a16:creationId xmlns:a16="http://schemas.microsoft.com/office/drawing/2014/main" id="{96CEE073-CBD3-45AB-BA9B-A0F1F8311EA0}"/>
              </a:ext>
            </a:extLst>
          </p:cNvPr>
          <p:cNvSpPr>
            <a:spLocks noGrp="1"/>
          </p:cNvSpPr>
          <p:nvPr>
            <p:ph idx="1"/>
          </p:nvPr>
        </p:nvSpPr>
        <p:spPr/>
        <p:txBody>
          <a:bodyPr/>
          <a:lstStyle/>
          <a:p>
            <a:r>
              <a:rPr lang="tr-TR" dirty="0"/>
              <a:t>CDN çalışma mantığı oldukça basittir. Öncelikle CDN sağlayan servisin, tüm dünyaya yayılmış şekilde bulunan fiziksel sunucuları bulunmaktadır. Bu sunucular tarafından; sitenizin ana sunucusunda bulunan (yani </a:t>
            </a:r>
            <a:r>
              <a:rPr lang="tr-TR" dirty="0" err="1"/>
              <a:t>hosting</a:t>
            </a:r>
            <a:r>
              <a:rPr lang="tr-TR" dirty="0"/>
              <a:t> hesabınızda bulunan) değişmeyen statik içerikler ve değişen dinamik içerikler, belli aralıklarla ön </a:t>
            </a:r>
            <a:r>
              <a:rPr lang="tr-TR" dirty="0" err="1"/>
              <a:t>belleklenir</a:t>
            </a:r>
            <a:r>
              <a:rPr lang="tr-TR" dirty="0"/>
              <a:t>. Önbelleğe alınan bu veriler, sitenize ziyaret gerçekleştiren kullanıcılara en yakın fiziksel sunucudan gönderilir.</a:t>
            </a:r>
          </a:p>
          <a:p>
            <a:r>
              <a:rPr lang="tr-TR" dirty="0"/>
              <a:t>Kısacası CDN sağlayıcı bir postacıdır. Sitenizin bir kopyasını dünyanın değişik yerlerdeki sunucularda tutar. Kim, hangi sunucuya coğrafi olarak daha yakınsa; siteyi o sunucudan görüntüler.</a:t>
            </a:r>
          </a:p>
        </p:txBody>
      </p:sp>
    </p:spTree>
    <p:extLst>
      <p:ext uri="{BB962C8B-B14F-4D97-AF65-F5344CB8AC3E}">
        <p14:creationId xmlns:p14="http://schemas.microsoft.com/office/powerpoint/2010/main" val="153865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7034-F6FC-4F0B-B26E-7757540DE572}"/>
              </a:ext>
            </a:extLst>
          </p:cNvPr>
          <p:cNvSpPr>
            <a:spLocks noGrp="1"/>
          </p:cNvSpPr>
          <p:nvPr>
            <p:ph type="title"/>
          </p:nvPr>
        </p:nvSpPr>
        <p:spPr/>
        <p:txBody>
          <a:bodyPr/>
          <a:lstStyle/>
          <a:p>
            <a:r>
              <a:rPr lang="tr-TR" dirty="0" err="1"/>
              <a:t>Integrity</a:t>
            </a:r>
            <a:r>
              <a:rPr lang="tr-TR" dirty="0"/>
              <a:t> ve </a:t>
            </a:r>
            <a:r>
              <a:rPr lang="tr-TR" dirty="0" err="1"/>
              <a:t>Crossorigin</a:t>
            </a:r>
            <a:r>
              <a:rPr lang="tr-TR" dirty="0"/>
              <a:t> nedir?</a:t>
            </a:r>
          </a:p>
        </p:txBody>
      </p:sp>
      <p:sp>
        <p:nvSpPr>
          <p:cNvPr id="3" name="Content Placeholder 2">
            <a:extLst>
              <a:ext uri="{FF2B5EF4-FFF2-40B4-BE49-F238E27FC236}">
                <a16:creationId xmlns:a16="http://schemas.microsoft.com/office/drawing/2014/main" id="{FB871971-63D0-4768-99B8-C22B6AF3C4E4}"/>
              </a:ext>
            </a:extLst>
          </p:cNvPr>
          <p:cNvSpPr>
            <a:spLocks noGrp="1"/>
          </p:cNvSpPr>
          <p:nvPr>
            <p:ph idx="1"/>
          </p:nvPr>
        </p:nvSpPr>
        <p:spPr/>
        <p:txBody>
          <a:bodyPr/>
          <a:lstStyle/>
          <a:p>
            <a:r>
              <a:rPr lang="tr-TR" dirty="0" err="1"/>
              <a:t>Integrity</a:t>
            </a:r>
            <a:r>
              <a:rPr lang="tr-TR" dirty="0"/>
              <a:t>: </a:t>
            </a:r>
            <a:r>
              <a:rPr lang="tr-TR" dirty="0" err="1"/>
              <a:t>Integrity</a:t>
            </a:r>
            <a:r>
              <a:rPr lang="tr-TR" dirty="0"/>
              <a:t> özelliği, </a:t>
            </a:r>
            <a:r>
              <a:rPr lang="tr-TR" dirty="0" err="1"/>
              <a:t>Subresouce</a:t>
            </a:r>
            <a:r>
              <a:rPr lang="tr-TR" dirty="0"/>
              <a:t> </a:t>
            </a:r>
            <a:r>
              <a:rPr lang="tr-TR" dirty="0" err="1"/>
              <a:t>Integrity</a:t>
            </a:r>
            <a:r>
              <a:rPr lang="tr-TR" dirty="0"/>
              <a:t> (SRI) Türkçe karşılığı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araçlarını engellemiş olurlar.</a:t>
            </a:r>
          </a:p>
          <a:p>
            <a:r>
              <a:rPr lang="tr-TR" dirty="0"/>
              <a:t>Cross-</a:t>
            </a:r>
            <a:r>
              <a:rPr lang="tr-TR" dirty="0" err="1"/>
              <a:t>origin</a:t>
            </a:r>
            <a:r>
              <a:rPr lang="tr-TR" dirty="0"/>
              <a:t>: 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a:t>
            </a:r>
          </a:p>
        </p:txBody>
      </p:sp>
    </p:spTree>
    <p:extLst>
      <p:ext uri="{BB962C8B-B14F-4D97-AF65-F5344CB8AC3E}">
        <p14:creationId xmlns:p14="http://schemas.microsoft.com/office/powerpoint/2010/main" val="3293671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82C5-20C1-49A4-AD57-4ADBB7DF8036}"/>
              </a:ext>
            </a:extLst>
          </p:cNvPr>
          <p:cNvSpPr>
            <a:spLocks noGrp="1"/>
          </p:cNvSpPr>
          <p:nvPr>
            <p:ph type="title"/>
          </p:nvPr>
        </p:nvSpPr>
        <p:spPr/>
        <p:txBody>
          <a:bodyPr/>
          <a:lstStyle/>
          <a:p>
            <a:r>
              <a:rPr lang="tr-TR" dirty="0" err="1"/>
              <a:t>Bootstrap</a:t>
            </a:r>
            <a:r>
              <a:rPr lang="tr-TR" dirty="0"/>
              <a:t>   mb-md-0 komutu</a:t>
            </a:r>
          </a:p>
        </p:txBody>
      </p:sp>
      <p:sp>
        <p:nvSpPr>
          <p:cNvPr id="3" name="Content Placeholder 2">
            <a:extLst>
              <a:ext uri="{FF2B5EF4-FFF2-40B4-BE49-F238E27FC236}">
                <a16:creationId xmlns:a16="http://schemas.microsoft.com/office/drawing/2014/main" id="{F68E117C-93C5-4547-AB73-B44CE28901CA}"/>
              </a:ext>
            </a:extLst>
          </p:cNvPr>
          <p:cNvSpPr>
            <a:spLocks noGrp="1"/>
          </p:cNvSpPr>
          <p:nvPr>
            <p:ph idx="1"/>
          </p:nvPr>
        </p:nvSpPr>
        <p:spPr/>
        <p:txBody>
          <a:bodyPr/>
          <a:lstStyle/>
          <a:p>
            <a:r>
              <a:rPr lang="tr-TR" dirty="0" err="1"/>
              <a:t>Bootstrap</a:t>
            </a:r>
            <a:r>
              <a:rPr lang="tr-TR" dirty="0"/>
              <a:t> ile </a:t>
            </a:r>
            <a:r>
              <a:rPr lang="tr-TR" dirty="0" err="1"/>
              <a:t>frontend</a:t>
            </a:r>
            <a:r>
              <a:rPr lang="tr-TR" dirty="0"/>
              <a:t> çalışmaları yaparken </a:t>
            </a:r>
            <a:r>
              <a:rPr lang="tr-TR" dirty="0" err="1"/>
              <a:t>margin</a:t>
            </a:r>
            <a:r>
              <a:rPr lang="tr-TR" dirty="0"/>
              <a:t> ve </a:t>
            </a:r>
            <a:r>
              <a:rPr lang="tr-TR" dirty="0" err="1"/>
              <a:t>padding</a:t>
            </a:r>
            <a:r>
              <a:rPr lang="tr-TR" dirty="0"/>
              <a:t> </a:t>
            </a:r>
            <a:r>
              <a:rPr lang="tr-TR" dirty="0" err="1"/>
              <a:t>comutları</a:t>
            </a:r>
            <a:r>
              <a:rPr lang="tr-TR" dirty="0"/>
              <a:t> ile iç ve dış boşlukları ayarlarız. </a:t>
            </a:r>
            <a:r>
              <a:rPr lang="tr-TR" dirty="0" err="1"/>
              <a:t>Margin</a:t>
            </a:r>
            <a:r>
              <a:rPr lang="tr-TR" dirty="0"/>
              <a:t> için  m </a:t>
            </a:r>
            <a:r>
              <a:rPr lang="tr-TR" dirty="0" err="1"/>
              <a:t>padding</a:t>
            </a:r>
            <a:r>
              <a:rPr lang="tr-TR" dirty="0"/>
              <a:t> için p </a:t>
            </a:r>
            <a:r>
              <a:rPr lang="tr-TR" dirty="0" err="1"/>
              <a:t>kısayol</a:t>
            </a:r>
            <a:r>
              <a:rPr lang="tr-TR" dirty="0"/>
              <a:t> komutu kullanılır.</a:t>
            </a:r>
          </a:p>
          <a:p>
            <a:r>
              <a:rPr lang="tr-TR" dirty="0"/>
              <a:t>m :</a:t>
            </a:r>
            <a:r>
              <a:rPr lang="tr-TR" dirty="0" err="1"/>
              <a:t>margin</a:t>
            </a:r>
            <a:endParaRPr lang="tr-TR" dirty="0"/>
          </a:p>
          <a:p>
            <a:r>
              <a:rPr lang="tr-TR" dirty="0" err="1"/>
              <a:t>mt</a:t>
            </a:r>
            <a:r>
              <a:rPr lang="tr-TR" dirty="0"/>
              <a:t> : </a:t>
            </a:r>
            <a:r>
              <a:rPr lang="tr-TR" dirty="0" err="1"/>
              <a:t>margin</a:t>
            </a:r>
            <a:r>
              <a:rPr lang="tr-TR" dirty="0"/>
              <a:t> top</a:t>
            </a:r>
          </a:p>
          <a:p>
            <a:r>
              <a:rPr lang="tr-TR" dirty="0" err="1"/>
              <a:t>mb</a:t>
            </a:r>
            <a:r>
              <a:rPr lang="tr-TR" dirty="0"/>
              <a:t> : </a:t>
            </a:r>
            <a:r>
              <a:rPr lang="tr-TR" dirty="0" err="1"/>
              <a:t>margin</a:t>
            </a:r>
            <a:r>
              <a:rPr lang="tr-TR" dirty="0"/>
              <a:t> </a:t>
            </a:r>
            <a:r>
              <a:rPr lang="tr-TR" dirty="0" err="1"/>
              <a:t>bottom</a:t>
            </a:r>
            <a:endParaRPr lang="tr-TR" dirty="0"/>
          </a:p>
          <a:p>
            <a:r>
              <a:rPr lang="tr-TR" dirty="0" err="1"/>
              <a:t>mr</a:t>
            </a:r>
            <a:r>
              <a:rPr lang="tr-TR" dirty="0"/>
              <a:t> : </a:t>
            </a:r>
            <a:r>
              <a:rPr lang="tr-TR" dirty="0" err="1"/>
              <a:t>margin</a:t>
            </a:r>
            <a:r>
              <a:rPr lang="tr-TR" dirty="0"/>
              <a:t> </a:t>
            </a:r>
            <a:r>
              <a:rPr lang="tr-TR" dirty="0" err="1"/>
              <a:t>right</a:t>
            </a:r>
            <a:endParaRPr lang="tr-TR" dirty="0"/>
          </a:p>
          <a:p>
            <a:r>
              <a:rPr lang="tr-TR" dirty="0"/>
              <a:t>ml : </a:t>
            </a:r>
            <a:r>
              <a:rPr lang="tr-TR" dirty="0" err="1"/>
              <a:t>margin</a:t>
            </a:r>
            <a:r>
              <a:rPr lang="tr-TR" dirty="0"/>
              <a:t> </a:t>
            </a:r>
            <a:r>
              <a:rPr lang="tr-TR" dirty="0" err="1"/>
              <a:t>left</a:t>
            </a:r>
            <a:r>
              <a:rPr lang="tr-TR" dirty="0"/>
              <a:t> </a:t>
            </a:r>
          </a:p>
          <a:p>
            <a:r>
              <a:rPr lang="tr-TR" dirty="0"/>
              <a:t>Örnek </a:t>
            </a:r>
            <a:r>
              <a:rPr lang="tr-TR" dirty="0" err="1"/>
              <a:t>margin</a:t>
            </a:r>
            <a:r>
              <a:rPr lang="tr-TR" dirty="0"/>
              <a:t> komutları</a:t>
            </a:r>
          </a:p>
          <a:p>
            <a:endParaRPr lang="tr-TR" dirty="0"/>
          </a:p>
        </p:txBody>
      </p:sp>
    </p:spTree>
    <p:extLst>
      <p:ext uri="{BB962C8B-B14F-4D97-AF65-F5344CB8AC3E}">
        <p14:creationId xmlns:p14="http://schemas.microsoft.com/office/powerpoint/2010/main" val="394371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27829-B62C-4D41-BE38-ACAC17957509}"/>
              </a:ext>
            </a:extLst>
          </p:cNvPr>
          <p:cNvSpPr>
            <a:spLocks noGrp="1"/>
          </p:cNvSpPr>
          <p:nvPr>
            <p:ph type="title"/>
          </p:nvPr>
        </p:nvSpPr>
        <p:spPr/>
        <p:txBody>
          <a:bodyPr/>
          <a:lstStyle/>
          <a:p>
            <a:r>
              <a:rPr lang="tr-TR" dirty="0"/>
              <a:t>URI</a:t>
            </a:r>
          </a:p>
        </p:txBody>
      </p:sp>
      <p:sp>
        <p:nvSpPr>
          <p:cNvPr id="3" name="İçerik Yer Tutucusu 2">
            <a:extLst>
              <a:ext uri="{FF2B5EF4-FFF2-40B4-BE49-F238E27FC236}">
                <a16:creationId xmlns:a16="http://schemas.microsoft.com/office/drawing/2014/main" id="{47CE5197-02DE-4D91-A2C1-DFCBCAF0FAFF}"/>
              </a:ext>
            </a:extLst>
          </p:cNvPr>
          <p:cNvSpPr>
            <a:spLocks noGrp="1"/>
          </p:cNvSpPr>
          <p:nvPr>
            <p:ph idx="1"/>
          </p:nvPr>
        </p:nvSpPr>
        <p:spPr/>
        <p:txBody>
          <a:bodyPr/>
          <a:lstStyle/>
          <a:p>
            <a:r>
              <a:rPr lang="tr-TR" sz="1800" b="1"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Identifier’in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URI, internet üzerinde bir kaynağın tam yerine işaret eden (resim veya belge) standart formata uygun bir karakter dizisidir. Kısaca bir URL’nin altında bulunan kaynağın tam yoluna işaret eder. Örneğin </a:t>
            </a:r>
            <a:r>
              <a:rPr lang="tr-TR" sz="1800" u="none" strike="noStrike"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https://www.aramamotoru.com/uniform-resource-identifier-nedir-uri-nedir/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463642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EA6A-E694-4E50-91D6-DEFB2E407F75}"/>
              </a:ext>
            </a:extLst>
          </p:cNvPr>
          <p:cNvSpPr>
            <a:spLocks noGrp="1"/>
          </p:cNvSpPr>
          <p:nvPr>
            <p:ph type="title"/>
          </p:nvPr>
        </p:nvSpPr>
        <p:spPr/>
        <p:txBody>
          <a:bodyPr/>
          <a:lstStyle/>
          <a:p>
            <a:r>
              <a:rPr lang="tr-TR" dirty="0" err="1"/>
              <a:t>Bootstrap</a:t>
            </a:r>
            <a:r>
              <a:rPr lang="tr-TR" dirty="0"/>
              <a:t>   mb-md-0 komutu</a:t>
            </a:r>
          </a:p>
        </p:txBody>
      </p:sp>
      <p:sp>
        <p:nvSpPr>
          <p:cNvPr id="3" name="Content Placeholder 2">
            <a:extLst>
              <a:ext uri="{FF2B5EF4-FFF2-40B4-BE49-F238E27FC236}">
                <a16:creationId xmlns:a16="http://schemas.microsoft.com/office/drawing/2014/main" id="{3724EDDB-7900-455F-96F9-7FA378978E63}"/>
              </a:ext>
            </a:extLst>
          </p:cNvPr>
          <p:cNvSpPr>
            <a:spLocks noGrp="1"/>
          </p:cNvSpPr>
          <p:nvPr>
            <p:ph idx="1"/>
          </p:nvPr>
        </p:nvSpPr>
        <p:spPr/>
        <p:txBody>
          <a:bodyPr/>
          <a:lstStyle/>
          <a:p>
            <a:r>
              <a:rPr lang="tr-TR" dirty="0" err="1"/>
              <a:t>Bootsrap</a:t>
            </a:r>
            <a:r>
              <a:rPr lang="tr-TR" dirty="0"/>
              <a:t> web sayfasının görüntüleneceği cihazların ekran boyutuna göre sayfanın düzenini değiştirir. Böylece ekran boyutu değişse de kullanıcı sayfayı rahatlıkla kullanabilir.</a:t>
            </a:r>
          </a:p>
          <a:p>
            <a:r>
              <a:rPr lang="tr-TR" dirty="0"/>
              <a:t>Küçük ekranlar için </a:t>
            </a:r>
            <a:r>
              <a:rPr lang="tr-TR" dirty="0" err="1"/>
              <a:t>sm</a:t>
            </a:r>
            <a:r>
              <a:rPr lang="tr-TR" dirty="0"/>
              <a:t> , orta ekranlar için md , geniş ekranlar için </a:t>
            </a:r>
            <a:r>
              <a:rPr lang="tr-TR" dirty="0" err="1"/>
              <a:t>lg</a:t>
            </a:r>
            <a:r>
              <a:rPr lang="tr-TR" dirty="0"/>
              <a:t> komutu kullanılır.</a:t>
            </a:r>
          </a:p>
          <a:p>
            <a:r>
              <a:rPr lang="tr-TR" dirty="0"/>
              <a:t>mb-md-0 komutu orda ölçekli ekrandan görüntülenme için komutun yazıldığı kısmın bir alt kısımla olan dış kenar boşluğunu ayarlamak için kullanılır.</a:t>
            </a:r>
          </a:p>
          <a:p>
            <a:endParaRPr lang="tr-TR" dirty="0"/>
          </a:p>
        </p:txBody>
      </p:sp>
    </p:spTree>
    <p:extLst>
      <p:ext uri="{BB962C8B-B14F-4D97-AF65-F5344CB8AC3E}">
        <p14:creationId xmlns:p14="http://schemas.microsoft.com/office/powerpoint/2010/main" val="2523546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75AC-2860-4FF5-8222-8AD7D84144BF}"/>
              </a:ext>
            </a:extLst>
          </p:cNvPr>
          <p:cNvSpPr>
            <a:spLocks noGrp="1"/>
          </p:cNvSpPr>
          <p:nvPr>
            <p:ph type="title"/>
          </p:nvPr>
        </p:nvSpPr>
        <p:spPr/>
        <p:txBody>
          <a:bodyPr/>
          <a:lstStyle/>
          <a:p>
            <a:r>
              <a:rPr lang="tr-TR" dirty="0" err="1"/>
              <a:t>Bootstrap</a:t>
            </a:r>
            <a:r>
              <a:rPr lang="tr-TR" dirty="0"/>
              <a:t> </a:t>
            </a:r>
            <a:r>
              <a:rPr lang="tr-TR" dirty="0" err="1"/>
              <a:t>list</a:t>
            </a:r>
            <a:r>
              <a:rPr lang="tr-TR" dirty="0"/>
              <a:t> yapısı</a:t>
            </a:r>
          </a:p>
        </p:txBody>
      </p:sp>
      <p:sp>
        <p:nvSpPr>
          <p:cNvPr id="3" name="Content Placeholder 2">
            <a:extLst>
              <a:ext uri="{FF2B5EF4-FFF2-40B4-BE49-F238E27FC236}">
                <a16:creationId xmlns:a16="http://schemas.microsoft.com/office/drawing/2014/main" id="{8DDABFC3-1AF1-4EED-920B-5CB603D44192}"/>
              </a:ext>
            </a:extLst>
          </p:cNvPr>
          <p:cNvSpPr>
            <a:spLocks noGrp="1"/>
          </p:cNvSpPr>
          <p:nvPr>
            <p:ph idx="1"/>
          </p:nvPr>
        </p:nvSpPr>
        <p:spPr/>
        <p:txBody>
          <a:bodyPr/>
          <a:lstStyle/>
          <a:p>
            <a:r>
              <a:rPr lang="tr-TR" dirty="0" err="1"/>
              <a:t>Bootstrap’de</a:t>
            </a:r>
            <a:r>
              <a:rPr lang="tr-TR" dirty="0"/>
              <a:t> listeler </a:t>
            </a:r>
            <a:r>
              <a:rPr lang="tr-TR" dirty="0" err="1"/>
              <a:t>ordered</a:t>
            </a:r>
            <a:r>
              <a:rPr lang="tr-TR" dirty="0"/>
              <a:t>(düzenli) ve </a:t>
            </a:r>
            <a:r>
              <a:rPr lang="tr-TR" dirty="0" err="1"/>
              <a:t>unordered</a:t>
            </a:r>
            <a:r>
              <a:rPr lang="tr-TR" dirty="0"/>
              <a:t>(düzensiz) olmak üzere ikiye ayrılırlar.</a:t>
            </a:r>
          </a:p>
          <a:p>
            <a:r>
              <a:rPr lang="tr-TR" dirty="0" err="1"/>
              <a:t>Ordered</a:t>
            </a:r>
            <a:r>
              <a:rPr lang="tr-TR" dirty="0"/>
              <a:t> </a:t>
            </a:r>
            <a:r>
              <a:rPr lang="tr-TR" dirty="0" err="1"/>
              <a:t>listler</a:t>
            </a:r>
            <a:r>
              <a:rPr lang="tr-TR" dirty="0"/>
              <a:t> ol&gt;</a:t>
            </a:r>
            <a:r>
              <a:rPr lang="tr-TR" dirty="0" err="1"/>
              <a:t>li</a:t>
            </a:r>
            <a:r>
              <a:rPr lang="tr-TR" dirty="0"/>
              <a:t> ile yapılır.</a:t>
            </a:r>
          </a:p>
          <a:p>
            <a:r>
              <a:rPr lang="tr-TR" dirty="0" err="1"/>
              <a:t>Unordered</a:t>
            </a:r>
            <a:r>
              <a:rPr lang="tr-TR" dirty="0"/>
              <a:t> </a:t>
            </a:r>
            <a:r>
              <a:rPr lang="tr-TR" dirty="0" err="1"/>
              <a:t>listler</a:t>
            </a:r>
            <a:r>
              <a:rPr lang="tr-TR" dirty="0"/>
              <a:t> </a:t>
            </a:r>
            <a:r>
              <a:rPr lang="tr-TR" dirty="0" err="1"/>
              <a:t>ul</a:t>
            </a:r>
            <a:r>
              <a:rPr lang="tr-TR" dirty="0"/>
              <a:t>&gt;</a:t>
            </a:r>
            <a:r>
              <a:rPr lang="tr-TR" dirty="0" err="1"/>
              <a:t>li</a:t>
            </a:r>
            <a:r>
              <a:rPr lang="tr-TR" dirty="0"/>
              <a:t> ile kodlanır.</a:t>
            </a:r>
          </a:p>
          <a:p>
            <a:r>
              <a:rPr lang="tr-TR" dirty="0"/>
              <a:t>Eğer listemizin her bir satırını 1.2.3. gibi sıralamak istersek ol&gt;</a:t>
            </a:r>
            <a:r>
              <a:rPr lang="tr-TR" dirty="0" err="1"/>
              <a:t>li</a:t>
            </a:r>
            <a:r>
              <a:rPr lang="tr-TR" dirty="0"/>
              <a:t> kullanmamız gerekir.</a:t>
            </a:r>
          </a:p>
          <a:p>
            <a:r>
              <a:rPr lang="tr-TR" dirty="0"/>
              <a:t>Eğer listemizin elemanlarını belirli bir ölçüde </a:t>
            </a:r>
            <a:r>
              <a:rPr lang="tr-TR" dirty="0" err="1"/>
              <a:t>sıramak</a:t>
            </a:r>
            <a:r>
              <a:rPr lang="tr-TR" dirty="0"/>
              <a:t> istemiyorsak </a:t>
            </a:r>
            <a:r>
              <a:rPr lang="tr-TR" dirty="0" err="1"/>
              <a:t>ul</a:t>
            </a:r>
            <a:r>
              <a:rPr lang="tr-TR" dirty="0"/>
              <a:t>&gt;</a:t>
            </a:r>
            <a:r>
              <a:rPr lang="tr-TR" dirty="0" err="1"/>
              <a:t>li</a:t>
            </a:r>
            <a:r>
              <a:rPr lang="tr-TR" dirty="0"/>
              <a:t> kullanmalıyız.</a:t>
            </a:r>
          </a:p>
        </p:txBody>
      </p:sp>
    </p:spTree>
    <p:extLst>
      <p:ext uri="{BB962C8B-B14F-4D97-AF65-F5344CB8AC3E}">
        <p14:creationId xmlns:p14="http://schemas.microsoft.com/office/powerpoint/2010/main" val="1153681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55A5-ED4D-4B02-A4F0-D2E9F675AB73}"/>
              </a:ext>
            </a:extLst>
          </p:cNvPr>
          <p:cNvSpPr>
            <a:spLocks noGrp="1"/>
          </p:cNvSpPr>
          <p:nvPr>
            <p:ph type="title"/>
          </p:nvPr>
        </p:nvSpPr>
        <p:spPr/>
        <p:txBody>
          <a:bodyPr/>
          <a:lstStyle/>
          <a:p>
            <a:r>
              <a:rPr lang="tr-TR" dirty="0" err="1"/>
              <a:t>text-shadow</a:t>
            </a:r>
            <a:endParaRPr lang="tr-TR" dirty="0"/>
          </a:p>
        </p:txBody>
      </p:sp>
      <p:sp>
        <p:nvSpPr>
          <p:cNvPr id="3" name="Content Placeholder 2">
            <a:extLst>
              <a:ext uri="{FF2B5EF4-FFF2-40B4-BE49-F238E27FC236}">
                <a16:creationId xmlns:a16="http://schemas.microsoft.com/office/drawing/2014/main" id="{0A6AE040-4AA5-495D-9A4A-6C199CE3F42C}"/>
              </a:ext>
            </a:extLst>
          </p:cNvPr>
          <p:cNvSpPr>
            <a:spLocks noGrp="1"/>
          </p:cNvSpPr>
          <p:nvPr>
            <p:ph idx="1"/>
          </p:nvPr>
        </p:nvSpPr>
        <p:spPr/>
        <p:txBody>
          <a:bodyPr/>
          <a:lstStyle/>
          <a:p>
            <a:r>
              <a:rPr lang="tr-TR" dirty="0"/>
              <a:t>Web sayfasının dekorasyonunda kullanılan </a:t>
            </a:r>
            <a:r>
              <a:rPr lang="tr-TR" dirty="0" err="1"/>
              <a:t>text-shadow</a:t>
            </a:r>
            <a:r>
              <a:rPr lang="tr-TR" dirty="0"/>
              <a:t> yazının gölgelendirilmesi için kullanılır.</a:t>
            </a:r>
          </a:p>
          <a:p>
            <a:r>
              <a:rPr lang="tr-TR" dirty="0"/>
              <a:t>Çeşitli şekilde </a:t>
            </a:r>
            <a:r>
              <a:rPr lang="tr-TR" dirty="0" err="1"/>
              <a:t>text-shadow’lar</a:t>
            </a:r>
            <a:r>
              <a:rPr lang="tr-TR" dirty="0"/>
              <a:t> yapılabilir.</a:t>
            </a:r>
          </a:p>
          <a:p>
            <a:r>
              <a:rPr lang="tr-TR" dirty="0" err="1"/>
              <a:t>text-shadow</a:t>
            </a:r>
            <a:r>
              <a:rPr lang="tr-TR" dirty="0"/>
              <a:t> : 3px 10px 7px #3C2AC   (Örnek </a:t>
            </a:r>
            <a:r>
              <a:rPr lang="tr-TR" dirty="0" err="1"/>
              <a:t>text-shadow</a:t>
            </a:r>
            <a:r>
              <a:rPr lang="tr-TR" dirty="0"/>
              <a:t> komutu)</a:t>
            </a:r>
          </a:p>
          <a:p>
            <a:r>
              <a:rPr lang="tr-TR" dirty="0" err="1"/>
              <a:t>text-shadow</a:t>
            </a:r>
            <a:r>
              <a:rPr lang="tr-TR" dirty="0"/>
              <a:t> :  (gölge x yönü ) (gölge y yönü ) (gölge </a:t>
            </a:r>
            <a:r>
              <a:rPr lang="tr-TR" dirty="0" err="1"/>
              <a:t>bluru</a:t>
            </a:r>
            <a:r>
              <a:rPr lang="tr-TR" dirty="0"/>
              <a:t> ) (</a:t>
            </a:r>
            <a:r>
              <a:rPr lang="tr-TR" dirty="0" err="1"/>
              <a:t>opacity</a:t>
            </a:r>
            <a:r>
              <a:rPr lang="tr-TR" dirty="0"/>
              <a:t>)</a:t>
            </a:r>
          </a:p>
        </p:txBody>
      </p:sp>
    </p:spTree>
    <p:extLst>
      <p:ext uri="{BB962C8B-B14F-4D97-AF65-F5344CB8AC3E}">
        <p14:creationId xmlns:p14="http://schemas.microsoft.com/office/powerpoint/2010/main" val="4105605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C69A-1346-4781-9E74-20782C8F0C07}"/>
              </a:ext>
            </a:extLst>
          </p:cNvPr>
          <p:cNvSpPr>
            <a:spLocks noGrp="1"/>
          </p:cNvSpPr>
          <p:nvPr>
            <p:ph type="title"/>
          </p:nvPr>
        </p:nvSpPr>
        <p:spPr/>
        <p:txBody>
          <a:bodyPr/>
          <a:lstStyle/>
          <a:p>
            <a:r>
              <a:rPr lang="tr-TR" dirty="0" err="1"/>
              <a:t>Fastforward</a:t>
            </a:r>
            <a:r>
              <a:rPr lang="tr-TR" dirty="0"/>
              <a:t> – </a:t>
            </a:r>
            <a:r>
              <a:rPr lang="tr-TR" dirty="0" err="1"/>
              <a:t>rebase</a:t>
            </a:r>
            <a:r>
              <a:rPr lang="tr-TR" dirty="0"/>
              <a:t> git komutları</a:t>
            </a:r>
          </a:p>
        </p:txBody>
      </p:sp>
      <p:sp>
        <p:nvSpPr>
          <p:cNvPr id="3" name="Content Placeholder 2">
            <a:extLst>
              <a:ext uri="{FF2B5EF4-FFF2-40B4-BE49-F238E27FC236}">
                <a16:creationId xmlns:a16="http://schemas.microsoft.com/office/drawing/2014/main" id="{DCE2A7CB-6788-44DF-BBDF-C2BE28A555D2}"/>
              </a:ext>
            </a:extLst>
          </p:cNvPr>
          <p:cNvSpPr>
            <a:spLocks noGrp="1"/>
          </p:cNvSpPr>
          <p:nvPr>
            <p:ph idx="1"/>
          </p:nvPr>
        </p:nvSpPr>
        <p:spPr/>
        <p:txBody>
          <a:bodyPr>
            <a:normAutofit fontScale="92500" lnSpcReduction="10000"/>
          </a:bodyPr>
          <a:lstStyle/>
          <a:p>
            <a:r>
              <a:rPr lang="tr-TR" dirty="0" err="1"/>
              <a:t>Merge</a:t>
            </a:r>
            <a:r>
              <a:rPr lang="tr-TR" dirty="0"/>
              <a:t> komutu iki </a:t>
            </a:r>
            <a:r>
              <a:rPr lang="tr-TR" dirty="0" err="1"/>
              <a:t>branch</a:t>
            </a:r>
            <a:r>
              <a:rPr lang="tr-TR" dirty="0"/>
              <a:t> arasındaki değişiklikleri entegre etmenin en kolay yolu olmakla birlikte tek yol değildir. </a:t>
            </a:r>
            <a:r>
              <a:rPr lang="tr-TR" dirty="0" err="1"/>
              <a:t>Rebase</a:t>
            </a:r>
            <a:r>
              <a:rPr lang="tr-TR" dirty="0"/>
              <a:t> komutu da iki </a:t>
            </a:r>
            <a:r>
              <a:rPr lang="tr-TR" dirty="0" err="1"/>
              <a:t>branch'ı</a:t>
            </a:r>
            <a:r>
              <a:rPr lang="tr-TR" dirty="0"/>
              <a:t> entegre etmek için kullanılan </a:t>
            </a:r>
            <a:r>
              <a:rPr lang="tr-TR" dirty="0" err="1"/>
              <a:t>merge</a:t>
            </a:r>
            <a:r>
              <a:rPr lang="tr-TR" dirty="0"/>
              <a:t> komutuna alternatif bir komuttur.</a:t>
            </a:r>
          </a:p>
          <a:p>
            <a:r>
              <a:rPr lang="tr-TR" dirty="0"/>
              <a:t>Git </a:t>
            </a:r>
            <a:r>
              <a:rPr lang="tr-TR" dirty="0" err="1"/>
              <a:t>merge</a:t>
            </a:r>
            <a:r>
              <a:rPr lang="tr-TR" dirty="0"/>
              <a:t> işlemini gerçekleştirmeden önce aşağıdaki üç </a:t>
            </a:r>
            <a:r>
              <a:rPr lang="tr-TR" dirty="0" err="1"/>
              <a:t>commit'i</a:t>
            </a:r>
            <a:r>
              <a:rPr lang="tr-TR" dirty="0"/>
              <a:t> tespit eder</a:t>
            </a:r>
          </a:p>
          <a:p>
            <a:endParaRPr lang="tr-TR" dirty="0"/>
          </a:p>
          <a:p>
            <a:r>
              <a:rPr lang="tr-TR" dirty="0"/>
              <a:t>İki </a:t>
            </a:r>
            <a:r>
              <a:rPr lang="tr-TR" dirty="0" err="1"/>
              <a:t>branch'in</a:t>
            </a:r>
            <a:r>
              <a:rPr lang="tr-TR" dirty="0"/>
              <a:t> ortak </a:t>
            </a:r>
            <a:r>
              <a:rPr lang="tr-TR" dirty="0" err="1"/>
              <a:t>commit'i</a:t>
            </a:r>
            <a:r>
              <a:rPr lang="tr-TR" dirty="0"/>
              <a:t>: İki </a:t>
            </a:r>
            <a:r>
              <a:rPr lang="tr-TR" dirty="0" err="1"/>
              <a:t>branch'in</a:t>
            </a:r>
            <a:r>
              <a:rPr lang="tr-TR" dirty="0"/>
              <a:t> de tarihçesini daha yakından incelediğinizde bu </a:t>
            </a:r>
            <a:r>
              <a:rPr lang="tr-TR" dirty="0" err="1"/>
              <a:t>branch'lerin</a:t>
            </a:r>
            <a:r>
              <a:rPr lang="tr-TR" dirty="0"/>
              <a:t> zamanın bir noktasında ortak bir </a:t>
            </a:r>
            <a:r>
              <a:rPr lang="tr-TR" dirty="0" err="1"/>
              <a:t>commit'e</a:t>
            </a:r>
            <a:r>
              <a:rPr lang="tr-TR" dirty="0"/>
              <a:t> sahip olduklarını görürüz. Bu anda her iki </a:t>
            </a:r>
            <a:r>
              <a:rPr lang="tr-TR" dirty="0" err="1"/>
              <a:t>branch'in</a:t>
            </a:r>
            <a:r>
              <a:rPr lang="tr-TR" dirty="0"/>
              <a:t> de içeriği bire bir aynıdır.</a:t>
            </a:r>
          </a:p>
          <a:p>
            <a:r>
              <a:rPr lang="tr-TR" dirty="0" err="1"/>
              <a:t>Branch'lerin</a:t>
            </a:r>
            <a:r>
              <a:rPr lang="tr-TR" dirty="0"/>
              <a:t> son </a:t>
            </a:r>
            <a:r>
              <a:rPr lang="tr-TR" dirty="0" err="1"/>
              <a:t>commit'leri</a:t>
            </a:r>
            <a:r>
              <a:rPr lang="tr-TR" dirty="0"/>
              <a:t>: Her iki </a:t>
            </a:r>
            <a:r>
              <a:rPr lang="tr-TR" dirty="0" err="1"/>
              <a:t>branch</a:t>
            </a:r>
            <a:r>
              <a:rPr lang="tr-TR" dirty="0"/>
              <a:t> için de yapılan son </a:t>
            </a:r>
            <a:r>
              <a:rPr lang="tr-TR" dirty="0" err="1"/>
              <a:t>commit'ler</a:t>
            </a:r>
            <a:endParaRPr lang="tr-TR" dirty="0"/>
          </a:p>
          <a:p>
            <a:r>
              <a:rPr lang="tr-TR" dirty="0"/>
              <a:t>Bu üç </a:t>
            </a:r>
            <a:r>
              <a:rPr lang="tr-TR" dirty="0" err="1"/>
              <a:t>commit</a:t>
            </a:r>
            <a:r>
              <a:rPr lang="tr-TR" dirty="0"/>
              <a:t> tespit edildikten sonra Git bu üç </a:t>
            </a:r>
            <a:r>
              <a:rPr lang="tr-TR" dirty="0" err="1"/>
              <a:t>commit'i</a:t>
            </a:r>
            <a:r>
              <a:rPr lang="tr-TR" dirty="0"/>
              <a:t> birleştirerek entegrasyonu yapabilir.</a:t>
            </a:r>
          </a:p>
        </p:txBody>
      </p:sp>
    </p:spTree>
    <p:extLst>
      <p:ext uri="{BB962C8B-B14F-4D97-AF65-F5344CB8AC3E}">
        <p14:creationId xmlns:p14="http://schemas.microsoft.com/office/powerpoint/2010/main" val="800134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4F30-5623-4288-865E-8B29F334121F}"/>
              </a:ext>
            </a:extLst>
          </p:cNvPr>
          <p:cNvSpPr>
            <a:spLocks noGrp="1"/>
          </p:cNvSpPr>
          <p:nvPr>
            <p:ph type="title"/>
          </p:nvPr>
        </p:nvSpPr>
        <p:spPr/>
        <p:txBody>
          <a:bodyPr/>
          <a:lstStyle/>
          <a:p>
            <a:r>
              <a:rPr lang="tr-TR" dirty="0" err="1"/>
              <a:t>Fastforward</a:t>
            </a:r>
            <a:r>
              <a:rPr lang="tr-TR" dirty="0"/>
              <a:t> – </a:t>
            </a:r>
            <a:r>
              <a:rPr lang="tr-TR" dirty="0" err="1"/>
              <a:t>rebase</a:t>
            </a:r>
            <a:r>
              <a:rPr lang="tr-TR" dirty="0"/>
              <a:t> git komutları</a:t>
            </a:r>
          </a:p>
        </p:txBody>
      </p:sp>
      <p:sp>
        <p:nvSpPr>
          <p:cNvPr id="3" name="Content Placeholder 2">
            <a:extLst>
              <a:ext uri="{FF2B5EF4-FFF2-40B4-BE49-F238E27FC236}">
                <a16:creationId xmlns:a16="http://schemas.microsoft.com/office/drawing/2014/main" id="{37812515-59D4-4CE0-BFC3-B61BDFFB4D16}"/>
              </a:ext>
            </a:extLst>
          </p:cNvPr>
          <p:cNvSpPr>
            <a:spLocks noGrp="1"/>
          </p:cNvSpPr>
          <p:nvPr>
            <p:ph idx="1"/>
          </p:nvPr>
        </p:nvSpPr>
        <p:spPr/>
        <p:txBody>
          <a:bodyPr/>
          <a:lstStyle/>
          <a:p>
            <a:r>
              <a:rPr lang="tr-TR" dirty="0"/>
              <a:t>Basit bazı durumlarda </a:t>
            </a:r>
            <a:r>
              <a:rPr lang="tr-TR" dirty="0" err="1"/>
              <a:t>branch'lerden</a:t>
            </a:r>
            <a:r>
              <a:rPr lang="tr-TR" dirty="0"/>
              <a:t> bir tanesinde herhangi bir değişiklik yapılmamıştır ve bu </a:t>
            </a:r>
            <a:r>
              <a:rPr lang="tr-TR" dirty="0" err="1"/>
              <a:t>branch'in</a:t>
            </a:r>
            <a:r>
              <a:rPr lang="tr-TR" dirty="0"/>
              <a:t> yukarıdaki bölümde belirttiğimiz ortak </a:t>
            </a:r>
            <a:r>
              <a:rPr lang="tr-TR" dirty="0" err="1"/>
              <a:t>commit'i</a:t>
            </a:r>
            <a:r>
              <a:rPr lang="tr-TR" dirty="0"/>
              <a:t> ve son </a:t>
            </a:r>
            <a:r>
              <a:rPr lang="tr-TR" dirty="0" err="1"/>
              <a:t>commit'i</a:t>
            </a:r>
            <a:r>
              <a:rPr lang="tr-TR" dirty="0"/>
              <a:t> aynıdır.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üzerine ekleyerek </a:t>
            </a:r>
            <a:r>
              <a:rPr lang="tr-TR" dirty="0" err="1"/>
              <a:t>merge</a:t>
            </a:r>
            <a:r>
              <a:rPr lang="tr-TR" dirty="0"/>
              <a:t> işlemini yapar. 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ortaktır.</a:t>
            </a:r>
          </a:p>
          <a:p>
            <a:r>
              <a:rPr lang="tr-TR" dirty="0"/>
              <a:t>Fakat çoğu zaman her iki </a:t>
            </a:r>
            <a:r>
              <a:rPr lang="tr-TR" dirty="0" err="1"/>
              <a:t>branch'de</a:t>
            </a:r>
            <a:r>
              <a:rPr lang="tr-TR" dirty="0"/>
              <a:t> birbirinden bağımsız olarak değişikliğe uğrar ve tarihçe açısından birbirinden uzaklaşırlar. Bu durumda </a:t>
            </a:r>
            <a:r>
              <a:rPr lang="tr-TR" dirty="0" err="1"/>
              <a:t>merge</a:t>
            </a:r>
            <a:r>
              <a:rPr lang="tr-TR" dirty="0"/>
              <a:t> işlemini yapmak için </a:t>
            </a:r>
            <a:r>
              <a:rPr lang="tr-TR" dirty="0" err="1"/>
              <a:t>Git'in</a:t>
            </a:r>
            <a:r>
              <a:rPr lang="tr-TR" dirty="0"/>
              <a:t> her iki </a:t>
            </a:r>
            <a:r>
              <a:rPr lang="tr-TR" dirty="0" err="1"/>
              <a:t>branch</a:t>
            </a:r>
            <a:r>
              <a:rPr lang="tr-TR" dirty="0"/>
              <a:t> arasındaki değişiklikleri içeren otomatik bir </a:t>
            </a:r>
            <a:r>
              <a:rPr lang="tr-TR" dirty="0" err="1"/>
              <a:t>commit</a:t>
            </a:r>
            <a:r>
              <a:rPr lang="tr-TR" dirty="0"/>
              <a:t> oluşturması gerekir. Oluşturulan bu </a:t>
            </a:r>
            <a:r>
              <a:rPr lang="tr-TR" dirty="0" err="1"/>
              <a:t>commit'e</a:t>
            </a:r>
            <a:r>
              <a:rPr lang="tr-TR" dirty="0"/>
              <a:t> Git terminolojisinde "</a:t>
            </a:r>
            <a:r>
              <a:rPr lang="tr-TR" dirty="0" err="1"/>
              <a:t>Merge</a:t>
            </a:r>
            <a:r>
              <a:rPr lang="tr-TR" dirty="0"/>
              <a:t> </a:t>
            </a:r>
            <a:r>
              <a:rPr lang="tr-TR" dirty="0" err="1"/>
              <a:t>Commit</a:t>
            </a:r>
            <a:r>
              <a:rPr lang="tr-TR" dirty="0"/>
              <a:t>" denir.</a:t>
            </a:r>
          </a:p>
        </p:txBody>
      </p:sp>
    </p:spTree>
    <p:extLst>
      <p:ext uri="{BB962C8B-B14F-4D97-AF65-F5344CB8AC3E}">
        <p14:creationId xmlns:p14="http://schemas.microsoft.com/office/powerpoint/2010/main" val="3031369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1434-BB7F-4C20-B412-14AD45334567}"/>
              </a:ext>
            </a:extLst>
          </p:cNvPr>
          <p:cNvSpPr>
            <a:spLocks noGrp="1"/>
          </p:cNvSpPr>
          <p:nvPr>
            <p:ph type="title"/>
          </p:nvPr>
        </p:nvSpPr>
        <p:spPr/>
        <p:txBody>
          <a:bodyPr/>
          <a:lstStyle/>
          <a:p>
            <a:r>
              <a:rPr lang="tr-TR" dirty="0" err="1"/>
              <a:t>Rebase</a:t>
            </a:r>
            <a:r>
              <a:rPr lang="tr-TR" dirty="0"/>
              <a:t> ile değişiklikleri entegre etmek</a:t>
            </a:r>
          </a:p>
        </p:txBody>
      </p:sp>
      <p:sp>
        <p:nvSpPr>
          <p:cNvPr id="3" name="Content Placeholder 2">
            <a:extLst>
              <a:ext uri="{FF2B5EF4-FFF2-40B4-BE49-F238E27FC236}">
                <a16:creationId xmlns:a16="http://schemas.microsoft.com/office/drawing/2014/main" id="{4AB067E0-A70E-4961-840B-32924551CB3C}"/>
              </a:ext>
            </a:extLst>
          </p:cNvPr>
          <p:cNvSpPr>
            <a:spLocks noGrp="1"/>
          </p:cNvSpPr>
          <p:nvPr>
            <p:ph idx="1"/>
          </p:nvPr>
        </p:nvSpPr>
        <p:spPr/>
        <p:txBody>
          <a:bodyPr/>
          <a:lstStyle/>
          <a:p>
            <a:r>
              <a:rPr lang="tr-TR" dirty="0"/>
              <a:t>Bazı takımlar iki </a:t>
            </a:r>
            <a:r>
              <a:rPr lang="tr-TR" dirty="0" err="1"/>
              <a:t>branch'i</a:t>
            </a:r>
            <a:r>
              <a:rPr lang="tr-TR" dirty="0"/>
              <a:t> yukarıda anlattığımız otomatik </a:t>
            </a:r>
            <a:r>
              <a:rPr lang="tr-TR" dirty="0" err="1"/>
              <a:t>merge</a:t>
            </a:r>
            <a:r>
              <a:rPr lang="tr-TR" dirty="0"/>
              <a:t> </a:t>
            </a:r>
            <a:r>
              <a:rPr lang="tr-TR" dirty="0" err="1"/>
              <a:t>commit'ler</a:t>
            </a:r>
            <a:r>
              <a:rPr lang="tr-TR" dirty="0"/>
              <a:t> yerine </a:t>
            </a:r>
            <a:r>
              <a:rPr lang="tr-TR" dirty="0" err="1"/>
              <a:t>rebase</a:t>
            </a:r>
            <a:r>
              <a:rPr lang="tr-TR" dirty="0"/>
              <a:t> ile entegre etmeyi tercih edebilir. </a:t>
            </a:r>
            <a:r>
              <a:rPr lang="tr-TR" dirty="0" err="1"/>
              <a:t>Rebase</a:t>
            </a:r>
            <a:r>
              <a:rPr lang="tr-TR" dirty="0"/>
              <a:t> sonrasında projenizin iki farklı </a:t>
            </a:r>
            <a:r>
              <a:rPr lang="tr-TR" dirty="0" err="1"/>
              <a:t>branch'i</a:t>
            </a:r>
            <a:r>
              <a:rPr lang="tr-TR" dirty="0"/>
              <a:t> olduğuna dair herhangi bir tarihsel iz oluşmaz.</a:t>
            </a:r>
          </a:p>
          <a:p>
            <a:r>
              <a:rPr lang="tr-TR" dirty="0"/>
              <a:t>Gelin şimdi </a:t>
            </a:r>
            <a:r>
              <a:rPr lang="tr-TR" dirty="0" err="1"/>
              <a:t>rebase</a:t>
            </a:r>
            <a:r>
              <a:rPr lang="tr-TR" dirty="0"/>
              <a:t> işleminin nasıl yapıldığına bakalım. Örnek senaryomuzda </a:t>
            </a:r>
            <a:r>
              <a:rPr lang="tr-TR" dirty="0" err="1"/>
              <a:t>Branch</a:t>
            </a:r>
            <a:r>
              <a:rPr lang="tr-TR" dirty="0"/>
              <a:t>-B'deki değişiklikleri </a:t>
            </a:r>
            <a:r>
              <a:rPr lang="tr-TR" dirty="0" err="1"/>
              <a:t>Branch</a:t>
            </a:r>
            <a:r>
              <a:rPr lang="tr-TR" dirty="0"/>
              <a:t>-A'ya entegre edeceğiz. </a:t>
            </a:r>
            <a:r>
              <a:rPr lang="tr-TR" dirty="0" err="1"/>
              <a:t>Rebase</a:t>
            </a:r>
            <a:r>
              <a:rPr lang="tr-TR" dirty="0"/>
              <a:t> işlemini git </a:t>
            </a:r>
            <a:r>
              <a:rPr lang="tr-TR" dirty="0" err="1"/>
              <a:t>rebase</a:t>
            </a:r>
            <a:r>
              <a:rPr lang="tr-TR" dirty="0"/>
              <a:t> komutunu aşağıdaki gibi kullanarak yapıyoruz.</a:t>
            </a:r>
          </a:p>
          <a:p>
            <a:r>
              <a:rPr lang="tr-TR" dirty="0"/>
              <a:t>$ git </a:t>
            </a:r>
            <a:r>
              <a:rPr lang="tr-TR" dirty="0" err="1"/>
              <a:t>rebase</a:t>
            </a:r>
            <a:r>
              <a:rPr lang="tr-TR" dirty="0"/>
              <a:t> </a:t>
            </a:r>
            <a:r>
              <a:rPr lang="tr-TR" dirty="0" err="1"/>
              <a:t>Branch</a:t>
            </a:r>
            <a:r>
              <a:rPr lang="tr-TR" dirty="0"/>
              <a:t>-B</a:t>
            </a:r>
          </a:p>
          <a:p>
            <a:endParaRPr lang="tr-TR" dirty="0"/>
          </a:p>
        </p:txBody>
      </p:sp>
    </p:spTree>
    <p:extLst>
      <p:ext uri="{BB962C8B-B14F-4D97-AF65-F5344CB8AC3E}">
        <p14:creationId xmlns:p14="http://schemas.microsoft.com/office/powerpoint/2010/main" val="2697192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27DD-D09D-4209-BE25-1DDAA538F3F1}"/>
              </a:ext>
            </a:extLst>
          </p:cNvPr>
          <p:cNvSpPr>
            <a:spLocks noGrp="1"/>
          </p:cNvSpPr>
          <p:nvPr>
            <p:ph type="title"/>
          </p:nvPr>
        </p:nvSpPr>
        <p:spPr/>
        <p:txBody>
          <a:bodyPr/>
          <a:lstStyle/>
          <a:p>
            <a:r>
              <a:rPr lang="tr-TR" dirty="0" err="1"/>
              <a:t>Rebase</a:t>
            </a:r>
            <a:r>
              <a:rPr lang="tr-TR" dirty="0"/>
              <a:t> ile değişiklikleri entegre etmek</a:t>
            </a:r>
          </a:p>
        </p:txBody>
      </p:sp>
      <p:sp>
        <p:nvSpPr>
          <p:cNvPr id="3" name="Content Placeholder 2">
            <a:extLst>
              <a:ext uri="{FF2B5EF4-FFF2-40B4-BE49-F238E27FC236}">
                <a16:creationId xmlns:a16="http://schemas.microsoft.com/office/drawing/2014/main" id="{56E430EC-158A-43C5-A3A5-AE47346C00A4}"/>
              </a:ext>
            </a:extLst>
          </p:cNvPr>
          <p:cNvSpPr>
            <a:spLocks noGrp="1"/>
          </p:cNvSpPr>
          <p:nvPr>
            <p:ph idx="1"/>
          </p:nvPr>
        </p:nvSpPr>
        <p:spPr/>
        <p:txBody>
          <a:bodyPr/>
          <a:lstStyle/>
          <a:p>
            <a:r>
              <a:rPr lang="tr-TR" dirty="0"/>
              <a:t>Bu komut ile Git öncelikle </a:t>
            </a:r>
            <a:r>
              <a:rPr lang="tr-TR" dirty="0" err="1"/>
              <a:t>Branch</a:t>
            </a:r>
            <a:r>
              <a:rPr lang="tr-TR" dirty="0"/>
              <a:t>-A ile </a:t>
            </a:r>
            <a:r>
              <a:rPr lang="tr-TR" dirty="0" err="1"/>
              <a:t>Branch</a:t>
            </a:r>
            <a:r>
              <a:rPr lang="tr-TR" dirty="0"/>
              <a:t>-B'nin ortak en son </a:t>
            </a:r>
            <a:r>
              <a:rPr lang="tr-TR" dirty="0" err="1"/>
              <a:t>commit'ini</a:t>
            </a:r>
            <a:r>
              <a:rPr lang="tr-TR" dirty="0"/>
              <a:t> bulup ortak </a:t>
            </a:r>
            <a:r>
              <a:rPr lang="tr-TR" dirty="0" err="1"/>
              <a:t>commit</a:t>
            </a:r>
            <a:r>
              <a:rPr lang="tr-TR" dirty="0"/>
              <a:t> sonrasında </a:t>
            </a:r>
            <a:r>
              <a:rPr lang="tr-TR" dirty="0" err="1"/>
              <a:t>Branch</a:t>
            </a:r>
            <a:r>
              <a:rPr lang="tr-TR" dirty="0"/>
              <a:t>-A'da yapılan diğer tüm </a:t>
            </a:r>
            <a:r>
              <a:rPr lang="tr-TR" dirty="0" err="1"/>
              <a:t>commit'leri</a:t>
            </a:r>
            <a:r>
              <a:rPr lang="tr-TR" dirty="0"/>
              <a:t> geri alır. Aslında bu </a:t>
            </a:r>
            <a:r>
              <a:rPr lang="tr-TR" dirty="0" err="1"/>
              <a:t>commitler</a:t>
            </a:r>
            <a:r>
              <a:rPr lang="tr-TR" dirty="0"/>
              <a:t> silinmez sadece geçici olarak farklı bir yerde saklanır. Daha sonra </a:t>
            </a:r>
            <a:r>
              <a:rPr lang="tr-TR" dirty="0" err="1"/>
              <a:t>Branch</a:t>
            </a:r>
            <a:r>
              <a:rPr lang="tr-TR" dirty="0"/>
              <a:t>-B'deki tüm </a:t>
            </a:r>
            <a:r>
              <a:rPr lang="tr-TR" dirty="0" err="1"/>
              <a:t>commitler</a:t>
            </a:r>
            <a:r>
              <a:rPr lang="tr-TR" dirty="0"/>
              <a:t> </a:t>
            </a:r>
            <a:r>
              <a:rPr lang="tr-TR" dirty="0" err="1"/>
              <a:t>Branch</a:t>
            </a:r>
            <a:r>
              <a:rPr lang="tr-TR" dirty="0"/>
              <a:t>-A'ya uygulanır. Son aşamada ise </a:t>
            </a:r>
            <a:r>
              <a:rPr lang="tr-TR" dirty="0" err="1"/>
              <a:t>Branch</a:t>
            </a:r>
            <a:r>
              <a:rPr lang="tr-TR" dirty="0"/>
              <a:t>-A'nın geçici olarak farklı bir yerde saklanan </a:t>
            </a:r>
            <a:r>
              <a:rPr lang="tr-TR" dirty="0" err="1"/>
              <a:t>commit'leri</a:t>
            </a:r>
            <a:r>
              <a:rPr lang="tr-TR" dirty="0"/>
              <a:t> tekrar uygulanır. Bu işlemler sonrasında tüm değişiklikler sanki sadece </a:t>
            </a:r>
            <a:r>
              <a:rPr lang="tr-TR" dirty="0" err="1"/>
              <a:t>Branch</a:t>
            </a:r>
            <a:r>
              <a:rPr lang="tr-TR" dirty="0"/>
              <a:t>-A üzerinde gerçekleşmiş gibi görünür.</a:t>
            </a:r>
          </a:p>
        </p:txBody>
      </p:sp>
    </p:spTree>
    <p:extLst>
      <p:ext uri="{BB962C8B-B14F-4D97-AF65-F5344CB8AC3E}">
        <p14:creationId xmlns:p14="http://schemas.microsoft.com/office/powerpoint/2010/main" val="2346962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2C1F-953C-450B-887D-D91342E8EEAA}"/>
              </a:ext>
            </a:extLst>
          </p:cNvPr>
          <p:cNvSpPr>
            <a:spLocks noGrp="1"/>
          </p:cNvSpPr>
          <p:nvPr>
            <p:ph type="title"/>
          </p:nvPr>
        </p:nvSpPr>
        <p:spPr/>
        <p:txBody>
          <a:bodyPr/>
          <a:lstStyle/>
          <a:p>
            <a:r>
              <a:rPr lang="tr-TR" dirty="0"/>
              <a:t>Library – </a:t>
            </a:r>
            <a:r>
              <a:rPr lang="tr-TR" dirty="0" err="1"/>
              <a:t>framework</a:t>
            </a:r>
            <a:r>
              <a:rPr lang="tr-TR" dirty="0"/>
              <a:t> farkı</a:t>
            </a:r>
          </a:p>
        </p:txBody>
      </p:sp>
      <p:sp>
        <p:nvSpPr>
          <p:cNvPr id="3" name="Content Placeholder 2">
            <a:extLst>
              <a:ext uri="{FF2B5EF4-FFF2-40B4-BE49-F238E27FC236}">
                <a16:creationId xmlns:a16="http://schemas.microsoft.com/office/drawing/2014/main" id="{7A19E498-71EF-4B78-A15E-8D22545FDF28}"/>
              </a:ext>
            </a:extLst>
          </p:cNvPr>
          <p:cNvSpPr>
            <a:spLocks noGrp="1"/>
          </p:cNvSpPr>
          <p:nvPr>
            <p:ph idx="1"/>
          </p:nvPr>
        </p:nvSpPr>
        <p:spPr/>
        <p:txBody>
          <a:bodyPr/>
          <a:lstStyle/>
          <a:p>
            <a:r>
              <a:rPr lang="tr-TR" dirty="0"/>
              <a:t>Hem </a:t>
            </a:r>
            <a:r>
              <a:rPr lang="tr-TR" dirty="0" err="1"/>
              <a:t>frameworkler</a:t>
            </a:r>
            <a:r>
              <a:rPr lang="tr-TR" dirty="0"/>
              <a:t> hem de kütüphaneler, başka programcılar tarafından yazılmış olan ve sizi satırlarca kod yazmaktan kurtaracak hayatınızı kolaylaştıracak kodlar bütünüdür.</a:t>
            </a:r>
          </a:p>
          <a:p>
            <a:r>
              <a:rPr lang="tr-TR" dirty="0" err="1"/>
              <a:t>Frameworkler</a:t>
            </a:r>
            <a:r>
              <a:rPr lang="tr-TR" dirty="0"/>
              <a:t> ve kütüphaneler başkası tarafından yazılmış yeniden kullanılabilir koddur. Amaçları, ortak problemleri daha kolay yoldan çözmenize yardımcı olmaktır.</a:t>
            </a:r>
          </a:p>
        </p:txBody>
      </p:sp>
    </p:spTree>
    <p:extLst>
      <p:ext uri="{BB962C8B-B14F-4D97-AF65-F5344CB8AC3E}">
        <p14:creationId xmlns:p14="http://schemas.microsoft.com/office/powerpoint/2010/main" val="2266793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208E-0FC2-4CAF-AE5A-5690296C9F17}"/>
              </a:ext>
            </a:extLst>
          </p:cNvPr>
          <p:cNvSpPr>
            <a:spLocks noGrp="1"/>
          </p:cNvSpPr>
          <p:nvPr>
            <p:ph type="title"/>
          </p:nvPr>
        </p:nvSpPr>
        <p:spPr/>
        <p:txBody>
          <a:bodyPr/>
          <a:lstStyle/>
          <a:p>
            <a:r>
              <a:rPr lang="tr-TR" dirty="0"/>
              <a:t>Library – </a:t>
            </a:r>
            <a:r>
              <a:rPr lang="tr-TR" dirty="0" err="1"/>
              <a:t>framework</a:t>
            </a:r>
            <a:r>
              <a:rPr lang="tr-TR" dirty="0"/>
              <a:t> farkı</a:t>
            </a:r>
          </a:p>
        </p:txBody>
      </p:sp>
      <p:sp>
        <p:nvSpPr>
          <p:cNvPr id="3" name="Content Placeholder 2">
            <a:extLst>
              <a:ext uri="{FF2B5EF4-FFF2-40B4-BE49-F238E27FC236}">
                <a16:creationId xmlns:a16="http://schemas.microsoft.com/office/drawing/2014/main" id="{52597A7D-381C-423B-AFFB-5C51F80EE450}"/>
              </a:ext>
            </a:extLst>
          </p:cNvPr>
          <p:cNvSpPr>
            <a:spLocks noGrp="1"/>
          </p:cNvSpPr>
          <p:nvPr>
            <p:ph idx="1"/>
          </p:nvPr>
        </p:nvSpPr>
        <p:spPr/>
        <p:txBody>
          <a:bodyPr/>
          <a:lstStyle/>
          <a:p>
            <a:r>
              <a:rPr lang="tr-TR" dirty="0" err="1"/>
              <a:t>Framwork</a:t>
            </a:r>
            <a:r>
              <a:rPr lang="tr-TR" dirty="0"/>
              <a:t> uygulama çatısıdır . Yani biz uygulamamızı bu çatıya göre geliştiririz örneğin ASPNET MVC bir </a:t>
            </a:r>
            <a:r>
              <a:rPr lang="tr-TR" dirty="0" err="1"/>
              <a:t>framworktür</a:t>
            </a:r>
            <a:r>
              <a:rPr lang="tr-TR" dirty="0"/>
              <a:t>. Biz her şeyi buna göre geliştiririz. </a:t>
            </a:r>
            <a:r>
              <a:rPr lang="tr-TR" dirty="0" err="1"/>
              <a:t>Jquery</a:t>
            </a:r>
            <a:r>
              <a:rPr lang="tr-TR" dirty="0"/>
              <a:t> ise bir </a:t>
            </a:r>
            <a:r>
              <a:rPr lang="tr-TR" dirty="0" err="1"/>
              <a:t>library</a:t>
            </a:r>
            <a:r>
              <a:rPr lang="tr-TR" dirty="0"/>
              <a:t> (kütüphanedir) MVC de </a:t>
            </a:r>
            <a:r>
              <a:rPr lang="tr-TR" dirty="0" err="1"/>
              <a:t>jquery</a:t>
            </a:r>
            <a:r>
              <a:rPr lang="tr-TR" dirty="0"/>
              <a:t> kullanabiliriz. Kütüphanelerin ortak özellikleri işleri kolaylaştırmaktır. Yani bir </a:t>
            </a:r>
            <a:r>
              <a:rPr lang="tr-TR" dirty="0" err="1"/>
              <a:t>javascript</a:t>
            </a:r>
            <a:r>
              <a:rPr lang="tr-TR" dirty="0"/>
              <a:t> kullanarak </a:t>
            </a:r>
            <a:r>
              <a:rPr lang="tr-TR" dirty="0" err="1"/>
              <a:t>Jquery</a:t>
            </a:r>
            <a:r>
              <a:rPr lang="tr-TR" dirty="0"/>
              <a:t> ile yapılan her şeyi yapabiliriz zaten </a:t>
            </a:r>
            <a:r>
              <a:rPr lang="tr-TR" dirty="0" err="1"/>
              <a:t>jquery</a:t>
            </a:r>
            <a:r>
              <a:rPr lang="tr-TR" dirty="0"/>
              <a:t>  saf </a:t>
            </a:r>
            <a:r>
              <a:rPr lang="tr-TR" dirty="0" err="1"/>
              <a:t>java</a:t>
            </a:r>
            <a:r>
              <a:rPr lang="tr-TR" dirty="0"/>
              <a:t> </a:t>
            </a:r>
            <a:r>
              <a:rPr lang="tr-TR" dirty="0" err="1"/>
              <a:t>script</a:t>
            </a:r>
            <a:r>
              <a:rPr lang="tr-TR" dirty="0"/>
              <a:t> kütüphanesi kullanılarak geliştirilmiştir. Library aslında bir metotlar topluluğudur. Bu metotlar ile bizlerin iş yükünü kolaylaştırmak amaçlanmaktadır.</a:t>
            </a:r>
          </a:p>
          <a:p>
            <a:r>
              <a:rPr lang="tr-TR" dirty="0"/>
              <a:t>Library i basitleştirilmiş kodlar, metotlar ,fonksiyonlar topluluğudur.</a:t>
            </a:r>
          </a:p>
          <a:p>
            <a:r>
              <a:rPr lang="tr-TR" dirty="0" err="1"/>
              <a:t>Framwork</a:t>
            </a:r>
            <a:r>
              <a:rPr lang="tr-TR" dirty="0"/>
              <a:t> ise uygulama çatısıdır , uygulama </a:t>
            </a:r>
            <a:r>
              <a:rPr lang="tr-TR" dirty="0" err="1"/>
              <a:t>framwork</a:t>
            </a:r>
            <a:r>
              <a:rPr lang="tr-TR" dirty="0"/>
              <a:t> üzerine inşa edilir. MVC , </a:t>
            </a:r>
            <a:r>
              <a:rPr lang="tr-TR" dirty="0" err="1"/>
              <a:t>Angular</a:t>
            </a:r>
            <a:r>
              <a:rPr lang="tr-TR" dirty="0"/>
              <a:t> bir </a:t>
            </a:r>
            <a:r>
              <a:rPr lang="tr-TR" dirty="0" err="1"/>
              <a:t>framworktür</a:t>
            </a:r>
            <a:r>
              <a:rPr lang="tr-TR" dirty="0"/>
              <a:t>.</a:t>
            </a:r>
          </a:p>
        </p:txBody>
      </p:sp>
    </p:spTree>
    <p:extLst>
      <p:ext uri="{BB962C8B-B14F-4D97-AF65-F5344CB8AC3E}">
        <p14:creationId xmlns:p14="http://schemas.microsoft.com/office/powerpoint/2010/main" val="4112591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4CA5-EF0E-41F5-A17A-014302396421}"/>
              </a:ext>
            </a:extLst>
          </p:cNvPr>
          <p:cNvSpPr>
            <a:spLocks noGrp="1"/>
          </p:cNvSpPr>
          <p:nvPr>
            <p:ph type="title"/>
          </p:nvPr>
        </p:nvSpPr>
        <p:spPr/>
        <p:txBody>
          <a:bodyPr/>
          <a:lstStyle/>
          <a:p>
            <a:r>
              <a:rPr lang="tr-TR" dirty="0"/>
              <a:t>JDK – SDK Farkı</a:t>
            </a:r>
          </a:p>
        </p:txBody>
      </p:sp>
      <p:sp>
        <p:nvSpPr>
          <p:cNvPr id="3" name="Content Placeholder 2">
            <a:extLst>
              <a:ext uri="{FF2B5EF4-FFF2-40B4-BE49-F238E27FC236}">
                <a16:creationId xmlns:a16="http://schemas.microsoft.com/office/drawing/2014/main" id="{338CB284-E578-4B91-86F8-D16DF207F9F2}"/>
              </a:ext>
            </a:extLst>
          </p:cNvPr>
          <p:cNvSpPr>
            <a:spLocks noGrp="1"/>
          </p:cNvSpPr>
          <p:nvPr>
            <p:ph idx="1"/>
          </p:nvPr>
        </p:nvSpPr>
        <p:spPr/>
        <p:txBody>
          <a:bodyPr/>
          <a:lstStyle/>
          <a:p>
            <a:r>
              <a:rPr lang="tr-TR" dirty="0"/>
              <a:t>DK </a:t>
            </a:r>
            <a:r>
              <a:rPr lang="tr-TR" dirty="0" err="1"/>
              <a:t>development</a:t>
            </a:r>
            <a:r>
              <a:rPr lang="tr-TR" dirty="0"/>
              <a:t> kit= geliştirme seti</a:t>
            </a:r>
          </a:p>
          <a:p>
            <a:r>
              <a:rPr lang="tr-TR" dirty="0"/>
              <a:t>SDK=Software Development Kit – Yazılım Geliştirme Seti</a:t>
            </a:r>
          </a:p>
          <a:p>
            <a:r>
              <a:rPr lang="tr-TR" dirty="0"/>
              <a:t> </a:t>
            </a:r>
            <a:r>
              <a:rPr lang="tr-TR" dirty="0" err="1"/>
              <a:t>SDK'lar</a:t>
            </a:r>
            <a:r>
              <a:rPr lang="tr-TR" dirty="0"/>
              <a:t>, belirli bir programlama dili ile </a:t>
            </a:r>
            <a:r>
              <a:rPr lang="tr-TR" dirty="0" err="1"/>
              <a:t>arayüz</a:t>
            </a:r>
            <a:r>
              <a:rPr lang="tr-TR" dirty="0"/>
              <a:t> oluşturma veya belirli bir gömülü sistemle iletişim kurmak için sofistike bir donanım içeren şekilde, API kadar basit olan her şeyden oluşur. Bir </a:t>
            </a:r>
            <a:r>
              <a:rPr lang="tr-TR" dirty="0" err="1"/>
              <a:t>SDK'da</a:t>
            </a:r>
            <a:r>
              <a:rPr lang="tr-TR" dirty="0"/>
              <a:t> bulunan daha yaygın araçlardan bazıları, entegre bir geliştirme ortamında (veya IDE) sunulan hata ayıklama yardımcıları ve benzer yardımcı programları içerir.</a:t>
            </a:r>
          </a:p>
          <a:p>
            <a:endParaRPr lang="tr-TR" dirty="0"/>
          </a:p>
        </p:txBody>
      </p:sp>
    </p:spTree>
    <p:extLst>
      <p:ext uri="{BB962C8B-B14F-4D97-AF65-F5344CB8AC3E}">
        <p14:creationId xmlns:p14="http://schemas.microsoft.com/office/powerpoint/2010/main" val="260423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843F7C-A7DE-40C5-9734-C05EA355B306}"/>
              </a:ext>
            </a:extLst>
          </p:cNvPr>
          <p:cNvSpPr>
            <a:spLocks noGrp="1"/>
          </p:cNvSpPr>
          <p:nvPr>
            <p:ph type="title"/>
          </p:nvPr>
        </p:nvSpPr>
        <p:spPr/>
        <p:txBody>
          <a:bodyPr/>
          <a:lstStyle/>
          <a:p>
            <a:r>
              <a:rPr lang="tr-TR" dirty="0"/>
              <a:t>URI ve URL Farkı</a:t>
            </a:r>
          </a:p>
        </p:txBody>
      </p:sp>
      <p:sp>
        <p:nvSpPr>
          <p:cNvPr id="3" name="İçerik Yer Tutucusu 2">
            <a:extLst>
              <a:ext uri="{FF2B5EF4-FFF2-40B4-BE49-F238E27FC236}">
                <a16:creationId xmlns:a16="http://schemas.microsoft.com/office/drawing/2014/main" id="{BAD55E6F-3D2E-4C0C-AA3F-21FCE94797EF}"/>
              </a:ext>
            </a:extLst>
          </p:cNvPr>
          <p:cNvSpPr>
            <a:spLocks noGrp="1"/>
          </p:cNvSpPr>
          <p:nvPr>
            <p:ph idx="1"/>
          </p:nvPr>
        </p:nvSpPr>
        <p:spPr/>
        <p:txBody>
          <a:bodyPr/>
          <a:lstStyle/>
          <a:p>
            <a:r>
              <a:rPr lang="tr-TR" dirty="0"/>
              <a:t>Örneğin bir kargo belirli bir kişiye gönderilecek.</a:t>
            </a:r>
          </a:p>
          <a:p>
            <a:r>
              <a:rPr lang="tr-TR" dirty="0"/>
              <a:t>URI isim soy isim ve adres bilgileri içerirken URL sadece isim ve soy isimi içerir.</a:t>
            </a:r>
          </a:p>
          <a:p>
            <a:r>
              <a:rPr lang="tr-TR" dirty="0"/>
              <a:t>Yani URI benim tam konumumu gösterir.</a:t>
            </a:r>
          </a:p>
          <a:p>
            <a:endParaRPr lang="tr-TR" dirty="0"/>
          </a:p>
        </p:txBody>
      </p:sp>
    </p:spTree>
    <p:extLst>
      <p:ext uri="{BB962C8B-B14F-4D97-AF65-F5344CB8AC3E}">
        <p14:creationId xmlns:p14="http://schemas.microsoft.com/office/powerpoint/2010/main" val="37083598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5364-9A7E-460D-B3AE-0CBD90087B52}"/>
              </a:ext>
            </a:extLst>
          </p:cNvPr>
          <p:cNvSpPr>
            <a:spLocks noGrp="1"/>
          </p:cNvSpPr>
          <p:nvPr>
            <p:ph type="title"/>
          </p:nvPr>
        </p:nvSpPr>
        <p:spPr/>
        <p:txBody>
          <a:bodyPr/>
          <a:lstStyle/>
          <a:p>
            <a:r>
              <a:rPr lang="tr-TR" dirty="0"/>
              <a:t>JDK – SDK Farkı</a:t>
            </a:r>
          </a:p>
        </p:txBody>
      </p:sp>
      <p:sp>
        <p:nvSpPr>
          <p:cNvPr id="3" name="Content Placeholder 2">
            <a:extLst>
              <a:ext uri="{FF2B5EF4-FFF2-40B4-BE49-F238E27FC236}">
                <a16:creationId xmlns:a16="http://schemas.microsoft.com/office/drawing/2014/main" id="{E829544C-9C00-43F9-BE58-CD034E9BBF63}"/>
              </a:ext>
            </a:extLst>
          </p:cNvPr>
          <p:cNvSpPr>
            <a:spLocks noGrp="1"/>
          </p:cNvSpPr>
          <p:nvPr>
            <p:ph idx="1"/>
          </p:nvPr>
        </p:nvSpPr>
        <p:spPr/>
        <p:txBody>
          <a:bodyPr/>
          <a:lstStyle/>
          <a:p>
            <a:r>
              <a:rPr lang="tr-TR" dirty="0"/>
              <a:t>Java Geliştirme Seti (veya JDK) piyasada en çok kullanılan </a:t>
            </a:r>
            <a:r>
              <a:rPr lang="tr-TR" dirty="0" err="1"/>
              <a:t>SDK'dır</a:t>
            </a:r>
            <a:r>
              <a:rPr lang="tr-TR" dirty="0"/>
              <a:t>. Java geliştiricileri için Sun </a:t>
            </a:r>
            <a:r>
              <a:rPr lang="tr-TR" dirty="0" err="1"/>
              <a:t>Microsystems</a:t>
            </a:r>
            <a:r>
              <a:rPr lang="tr-TR" dirty="0"/>
              <a:t> tarafından geliştirilen JDK, GNU Genel Kamu Lisansı (veya GPL) kapsamında serbest bırakılan ücretsiz bir yazılımdır</a:t>
            </a:r>
          </a:p>
          <a:p>
            <a:r>
              <a:rPr lang="tr-TR" dirty="0"/>
              <a:t> </a:t>
            </a:r>
            <a:r>
              <a:rPr lang="tr-TR" dirty="0" err="1"/>
              <a:t>JDK'yı</a:t>
            </a:r>
            <a:r>
              <a:rPr lang="tr-TR" dirty="0"/>
              <a:t> oluşturan çok sayıda bileşen vardır. Bu bileşenler, bir programlama araçları seçimidir. Bunlar arasında, Java ile sınırlı olmamakla birlikte, tüm Java uygulamaları için yorumlayıcı olan ve </a:t>
            </a:r>
            <a:r>
              <a:rPr lang="tr-TR" dirty="0" err="1"/>
              <a:t>javac</a:t>
            </a:r>
            <a:r>
              <a:rPr lang="tr-TR" dirty="0"/>
              <a:t> derleyicisi tarafından üretilen sınıf dosyalarını yorumlayabilen yükleyici bulunur</a:t>
            </a:r>
          </a:p>
          <a:p>
            <a:r>
              <a:rPr lang="tr-TR" dirty="0"/>
              <a:t>JDK, bir </a:t>
            </a:r>
            <a:r>
              <a:rPr lang="tr-TR" dirty="0" err="1"/>
              <a:t>SDK'nın</a:t>
            </a:r>
            <a:r>
              <a:rPr lang="tr-TR" dirty="0"/>
              <a:t> genişletilmiş bir altkümesidir. Sun, terminoloji kapsamında, JDK, Java programlarının yazılması ve çalıştırılmasından sorumlu olan </a:t>
            </a:r>
            <a:r>
              <a:rPr lang="tr-TR" dirty="0" err="1"/>
              <a:t>SDK'nın</a:t>
            </a:r>
            <a:r>
              <a:rPr lang="tr-TR" dirty="0"/>
              <a:t> alt kümesidir. Bu </a:t>
            </a:r>
            <a:r>
              <a:rPr lang="tr-TR" dirty="0" err="1"/>
              <a:t>SDK'nın</a:t>
            </a:r>
            <a:r>
              <a:rPr lang="tr-TR" dirty="0"/>
              <a:t> kalanı ek yazılımdan (Uygulama Sunucuları, hata ayıklayıcılar ve dokümanlar) oluşur.</a:t>
            </a:r>
          </a:p>
          <a:p>
            <a:endParaRPr lang="tr-TR" dirty="0"/>
          </a:p>
        </p:txBody>
      </p:sp>
    </p:spTree>
    <p:extLst>
      <p:ext uri="{BB962C8B-B14F-4D97-AF65-F5344CB8AC3E}">
        <p14:creationId xmlns:p14="http://schemas.microsoft.com/office/powerpoint/2010/main" val="42005796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D81F2-8EAB-457B-9C43-AB63C53C91B1}"/>
              </a:ext>
            </a:extLst>
          </p:cNvPr>
          <p:cNvSpPr>
            <a:spLocks noGrp="1"/>
          </p:cNvSpPr>
          <p:nvPr>
            <p:ph type="title"/>
          </p:nvPr>
        </p:nvSpPr>
        <p:spPr/>
        <p:txBody>
          <a:bodyPr/>
          <a:lstStyle/>
          <a:p>
            <a:r>
              <a:rPr lang="tr-TR" dirty="0"/>
              <a:t>Senkron Nedir?</a:t>
            </a:r>
          </a:p>
        </p:txBody>
      </p:sp>
      <p:sp>
        <p:nvSpPr>
          <p:cNvPr id="3" name="Content Placeholder 2">
            <a:extLst>
              <a:ext uri="{FF2B5EF4-FFF2-40B4-BE49-F238E27FC236}">
                <a16:creationId xmlns:a16="http://schemas.microsoft.com/office/drawing/2014/main" id="{9BCCBBA8-FAAC-466C-86F9-BBD14DBA02E6}"/>
              </a:ext>
            </a:extLst>
          </p:cNvPr>
          <p:cNvSpPr>
            <a:spLocks noGrp="1"/>
          </p:cNvSpPr>
          <p:nvPr>
            <p:ph idx="1"/>
          </p:nvPr>
        </p:nvSpPr>
        <p:spPr/>
        <p:txBody>
          <a:bodyPr/>
          <a:lstStyle/>
          <a:p>
            <a:r>
              <a:rPr lang="tr-TR" dirty="0"/>
              <a:t>Senkron kelimesi eşzaman anlamına gelmektedir. Yani aynı anda ve eşit zaman aralıklarıyla yapılan iş veya eylem anlamına gelmektedir.</a:t>
            </a:r>
          </a:p>
          <a:p>
            <a:endParaRPr lang="tr-TR" dirty="0"/>
          </a:p>
          <a:p>
            <a:r>
              <a:rPr lang="tr-TR" dirty="0"/>
              <a:t>Senkron programlama ise programlama yaparken her bir işin </a:t>
            </a:r>
            <a:r>
              <a:rPr lang="tr-TR" b="1" dirty="0">
                <a:solidFill>
                  <a:srgbClr val="FF0000"/>
                </a:solidFill>
              </a:rPr>
              <a:t>sıra</a:t>
            </a:r>
            <a:r>
              <a:rPr lang="tr-TR" dirty="0"/>
              <a:t> ile yapılması anlamına gelmektedir.</a:t>
            </a:r>
          </a:p>
        </p:txBody>
      </p:sp>
    </p:spTree>
    <p:extLst>
      <p:ext uri="{BB962C8B-B14F-4D97-AF65-F5344CB8AC3E}">
        <p14:creationId xmlns:p14="http://schemas.microsoft.com/office/powerpoint/2010/main" val="4971700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5F18-D12C-4D66-9277-BBE5C6C05691}"/>
              </a:ext>
            </a:extLst>
          </p:cNvPr>
          <p:cNvSpPr>
            <a:spLocks noGrp="1"/>
          </p:cNvSpPr>
          <p:nvPr>
            <p:ph type="title"/>
          </p:nvPr>
        </p:nvSpPr>
        <p:spPr/>
        <p:txBody>
          <a:bodyPr/>
          <a:lstStyle/>
          <a:p>
            <a:r>
              <a:rPr lang="tr-TR" dirty="0"/>
              <a:t>Asenkron</a:t>
            </a:r>
          </a:p>
        </p:txBody>
      </p:sp>
      <p:sp>
        <p:nvSpPr>
          <p:cNvPr id="3" name="Content Placeholder 2">
            <a:extLst>
              <a:ext uri="{FF2B5EF4-FFF2-40B4-BE49-F238E27FC236}">
                <a16:creationId xmlns:a16="http://schemas.microsoft.com/office/drawing/2014/main" id="{DD382AC3-755E-406A-9DBE-E18476F5B180}"/>
              </a:ext>
            </a:extLst>
          </p:cNvPr>
          <p:cNvSpPr>
            <a:spLocks noGrp="1"/>
          </p:cNvSpPr>
          <p:nvPr>
            <p:ph idx="1"/>
          </p:nvPr>
        </p:nvSpPr>
        <p:spPr/>
        <p:txBody>
          <a:bodyPr/>
          <a:lstStyle/>
          <a:p>
            <a:r>
              <a:rPr lang="tr-TR" dirty="0"/>
              <a:t>Kelime anlamı başlama ve bitiş zamanları ayrı olan, aynı zamanda olmayan demek olan kelimedir. Diğer adı da </a:t>
            </a:r>
            <a:r>
              <a:rPr lang="tr-TR" dirty="0" err="1"/>
              <a:t>eşzamansızdır</a:t>
            </a:r>
            <a:r>
              <a:rPr lang="tr-TR" dirty="0"/>
              <a:t>.</a:t>
            </a:r>
          </a:p>
          <a:p>
            <a:r>
              <a:rPr lang="tr-TR" dirty="0"/>
              <a:t>Asenkron programlama ise programın senkron bir şekilde değil de öncelik verdiğimiz işlemlerin daha önce yapılmasını sağlayan ya da sağladığımız programlamadır. Senkron programlamada dediğimiz olay yani kodların yukarıdan aşağıya çalışmasını her zaman istemeyebiliriz. Mesela bir fonksiyonu son sırada yazarız ama ilk olarak o fonksiyonun çalışmasını isteyebiliriz. İşte burada imdadımıza asenkron programlama giriyor.</a:t>
            </a:r>
          </a:p>
        </p:txBody>
      </p:sp>
    </p:spTree>
    <p:extLst>
      <p:ext uri="{BB962C8B-B14F-4D97-AF65-F5344CB8AC3E}">
        <p14:creationId xmlns:p14="http://schemas.microsoft.com/office/powerpoint/2010/main" val="38690213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0D79-50C3-4D99-8954-C23CEC2F74D1}"/>
              </a:ext>
            </a:extLst>
          </p:cNvPr>
          <p:cNvSpPr>
            <a:spLocks noGrp="1"/>
          </p:cNvSpPr>
          <p:nvPr>
            <p:ph type="title"/>
          </p:nvPr>
        </p:nvSpPr>
        <p:spPr/>
        <p:txBody>
          <a:bodyPr/>
          <a:lstStyle/>
          <a:p>
            <a:r>
              <a:rPr lang="tr-TR" dirty="0"/>
              <a:t>Javascript 	</a:t>
            </a:r>
          </a:p>
        </p:txBody>
      </p:sp>
      <p:sp>
        <p:nvSpPr>
          <p:cNvPr id="3" name="Content Placeholder 2">
            <a:extLst>
              <a:ext uri="{FF2B5EF4-FFF2-40B4-BE49-F238E27FC236}">
                <a16:creationId xmlns:a16="http://schemas.microsoft.com/office/drawing/2014/main" id="{B6AB870D-E5F0-4939-855A-DC3E0D8325B8}"/>
              </a:ext>
            </a:extLst>
          </p:cNvPr>
          <p:cNvSpPr>
            <a:spLocks noGrp="1"/>
          </p:cNvSpPr>
          <p:nvPr>
            <p:ph idx="1"/>
          </p:nvPr>
        </p:nvSpPr>
        <p:spPr/>
        <p:txBody>
          <a:bodyPr/>
          <a:lstStyle/>
          <a:p>
            <a:r>
              <a:rPr lang="tr-TR" dirty="0" err="1"/>
              <a:t>Javascript</a:t>
            </a:r>
            <a:r>
              <a:rPr lang="tr-TR" dirty="0"/>
              <a:t> senkron ve </a:t>
            </a:r>
            <a:r>
              <a:rPr lang="tr-TR" dirty="0" err="1"/>
              <a:t>single-thread</a:t>
            </a:r>
            <a:r>
              <a:rPr lang="tr-TR" dirty="0"/>
              <a:t> bir dildir. Yani satır </a:t>
            </a:r>
            <a:r>
              <a:rPr lang="tr-TR" dirty="0" err="1"/>
              <a:t>satır</a:t>
            </a:r>
            <a:r>
              <a:rPr lang="tr-TR" dirty="0"/>
              <a:t> çalışır ve bir satır </a:t>
            </a:r>
            <a:r>
              <a:rPr lang="tr-TR" dirty="0" err="1"/>
              <a:t>execute</a:t>
            </a:r>
            <a:r>
              <a:rPr lang="tr-TR" dirty="0"/>
              <a:t> edilip işlem tamamlanmadan diğerine geçmez.</a:t>
            </a:r>
          </a:p>
          <a:p>
            <a:r>
              <a:rPr lang="tr-TR" dirty="0" err="1"/>
              <a:t>Single-thread</a:t>
            </a:r>
            <a:r>
              <a:rPr lang="tr-TR" dirty="0"/>
              <a:t>: </a:t>
            </a:r>
            <a:r>
              <a:rPr lang="tr-TR" dirty="0" err="1"/>
              <a:t>Javascript</a:t>
            </a:r>
            <a:r>
              <a:rPr lang="tr-TR" dirty="0"/>
              <a:t> Engine aynı anda sadece bir iş yapar. C#, Java gibi dillerde oluşturulan </a:t>
            </a:r>
            <a:r>
              <a:rPr lang="tr-TR" dirty="0" err="1"/>
              <a:t>Thread</a:t>
            </a:r>
            <a:r>
              <a:rPr lang="tr-TR" dirty="0"/>
              <a:t> yapılarıyla </a:t>
            </a:r>
            <a:r>
              <a:rPr lang="tr-TR" dirty="0" err="1"/>
              <a:t>multi-therad</a:t>
            </a:r>
            <a:r>
              <a:rPr lang="tr-TR" dirty="0"/>
              <a:t> çalışma sağlansa da (</a:t>
            </a:r>
            <a:r>
              <a:rPr lang="tr-TR" dirty="0" err="1"/>
              <a:t>Parallel</a:t>
            </a:r>
            <a:r>
              <a:rPr lang="tr-TR" dirty="0"/>
              <a:t> veya Multi-</a:t>
            </a:r>
            <a:r>
              <a:rPr lang="tr-TR" dirty="0" err="1"/>
              <a:t>thread</a:t>
            </a:r>
            <a:r>
              <a:rPr lang="tr-TR" dirty="0"/>
              <a:t> </a:t>
            </a:r>
            <a:r>
              <a:rPr lang="tr-TR" dirty="0" err="1"/>
              <a:t>programming</a:t>
            </a:r>
            <a:r>
              <a:rPr lang="tr-TR" dirty="0"/>
              <a:t>) </a:t>
            </a:r>
            <a:r>
              <a:rPr lang="tr-TR" dirty="0" err="1"/>
              <a:t>javascript’te</a:t>
            </a:r>
            <a:r>
              <a:rPr lang="tr-TR" dirty="0"/>
              <a:t> bu mümkün değildir, tüm işlemler tek </a:t>
            </a:r>
            <a:r>
              <a:rPr lang="tr-TR" dirty="0" err="1"/>
              <a:t>thread</a:t>
            </a:r>
            <a:r>
              <a:rPr lang="tr-TR" dirty="0"/>
              <a:t> üzerinden yürür ve bu </a:t>
            </a:r>
            <a:r>
              <a:rPr lang="tr-TR" dirty="0" err="1"/>
              <a:t>thread</a:t>
            </a:r>
            <a:r>
              <a:rPr lang="tr-TR" dirty="0"/>
              <a:t> de aynı anda sadece bir işlemci çekirdeği üzerinde çalışabilir.</a:t>
            </a:r>
          </a:p>
        </p:txBody>
      </p:sp>
    </p:spTree>
    <p:extLst>
      <p:ext uri="{BB962C8B-B14F-4D97-AF65-F5344CB8AC3E}">
        <p14:creationId xmlns:p14="http://schemas.microsoft.com/office/powerpoint/2010/main" val="12594403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5775-9993-4FDC-8110-0F9E91D3213D}"/>
              </a:ext>
            </a:extLst>
          </p:cNvPr>
          <p:cNvSpPr>
            <a:spLocks noGrp="1"/>
          </p:cNvSpPr>
          <p:nvPr>
            <p:ph type="title"/>
          </p:nvPr>
        </p:nvSpPr>
        <p:spPr/>
        <p:txBody>
          <a:bodyPr/>
          <a:lstStyle/>
          <a:p>
            <a:r>
              <a:rPr lang="tr-TR" dirty="0"/>
              <a:t>Compiler-</a:t>
            </a:r>
            <a:r>
              <a:rPr lang="tr-TR" dirty="0" err="1"/>
              <a:t>Interprater</a:t>
            </a:r>
            <a:endParaRPr lang="tr-TR" dirty="0"/>
          </a:p>
        </p:txBody>
      </p:sp>
      <p:sp>
        <p:nvSpPr>
          <p:cNvPr id="3" name="Content Placeholder 2">
            <a:extLst>
              <a:ext uri="{FF2B5EF4-FFF2-40B4-BE49-F238E27FC236}">
                <a16:creationId xmlns:a16="http://schemas.microsoft.com/office/drawing/2014/main" id="{45019CF0-3606-4063-90D8-2AF836652C1F}"/>
              </a:ext>
            </a:extLst>
          </p:cNvPr>
          <p:cNvSpPr>
            <a:spLocks noGrp="1"/>
          </p:cNvSpPr>
          <p:nvPr>
            <p:ph idx="1"/>
          </p:nvPr>
        </p:nvSpPr>
        <p:spPr/>
        <p:txBody>
          <a:bodyPr/>
          <a:lstStyle/>
          <a:p>
            <a:r>
              <a:rPr lang="tr-TR" dirty="0" err="1"/>
              <a:t>Interpreters</a:t>
            </a:r>
            <a:r>
              <a:rPr lang="tr-TR" dirty="0"/>
              <a:t> ve </a:t>
            </a:r>
            <a:r>
              <a:rPr lang="tr-TR" dirty="0" err="1"/>
              <a:t>compilers</a:t>
            </a:r>
            <a:r>
              <a:rPr lang="tr-TR" dirty="0"/>
              <a:t> birbirine oldukça benzer yapıdadırlar. Aralarındaki temel fark Interpreter kaynak programlama dili ile yazılan komutları doğrudan işlerken, Compiler da o komutları makina diline çevirir.</a:t>
            </a:r>
          </a:p>
        </p:txBody>
      </p:sp>
    </p:spTree>
    <p:extLst>
      <p:ext uri="{BB962C8B-B14F-4D97-AF65-F5344CB8AC3E}">
        <p14:creationId xmlns:p14="http://schemas.microsoft.com/office/powerpoint/2010/main" val="16065331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F4B3-35BC-4C1A-9636-43D08971B103}"/>
              </a:ext>
            </a:extLst>
          </p:cNvPr>
          <p:cNvSpPr>
            <a:spLocks noGrp="1"/>
          </p:cNvSpPr>
          <p:nvPr>
            <p:ph type="title"/>
          </p:nvPr>
        </p:nvSpPr>
        <p:spPr/>
        <p:txBody>
          <a:bodyPr/>
          <a:lstStyle/>
          <a:p>
            <a:r>
              <a:rPr lang="tr-TR" dirty="0"/>
              <a:t>Aralarındaki Farklar</a:t>
            </a:r>
          </a:p>
        </p:txBody>
      </p:sp>
      <p:sp>
        <p:nvSpPr>
          <p:cNvPr id="3" name="Content Placeholder 2">
            <a:extLst>
              <a:ext uri="{FF2B5EF4-FFF2-40B4-BE49-F238E27FC236}">
                <a16:creationId xmlns:a16="http://schemas.microsoft.com/office/drawing/2014/main" id="{5162B0DB-E013-4AEB-9479-65CD227AE74C}"/>
              </a:ext>
            </a:extLst>
          </p:cNvPr>
          <p:cNvSpPr>
            <a:spLocks noGrp="1"/>
          </p:cNvSpPr>
          <p:nvPr>
            <p:ph idx="1"/>
          </p:nvPr>
        </p:nvSpPr>
        <p:spPr/>
        <p:txBody>
          <a:bodyPr/>
          <a:lstStyle/>
          <a:p>
            <a:r>
              <a:rPr lang="tr-TR" dirty="0"/>
              <a:t> Compiler bir programı bütün olarak alır ve çevirirken; Interpreter programı satır </a:t>
            </a:r>
            <a:r>
              <a:rPr lang="tr-TR" dirty="0" err="1"/>
              <a:t>satır</a:t>
            </a:r>
            <a:r>
              <a:rPr lang="tr-TR" dirty="0"/>
              <a:t> çevirir.</a:t>
            </a:r>
          </a:p>
          <a:p>
            <a:r>
              <a:rPr lang="tr-TR" dirty="0"/>
              <a:t>Compiler, ara kod veya hedef kodu oluşturur fakat Interpreter herhangi bir ara kod oluşturmaz. Bundan dolayı Compiler, kodun oluşturulması için daha fazla </a:t>
            </a:r>
            <a:r>
              <a:rPr lang="tr-TR" dirty="0" err="1"/>
              <a:t>memory</a:t>
            </a:r>
            <a:r>
              <a:rPr lang="tr-TR" dirty="0"/>
              <a:t> gerektirir.</a:t>
            </a:r>
          </a:p>
          <a:p>
            <a:r>
              <a:rPr lang="tr-TR" dirty="0" err="1"/>
              <a:t>Compiler’da</a:t>
            </a:r>
            <a:r>
              <a:rPr lang="tr-TR" dirty="0"/>
              <a:t>, bir hata </a:t>
            </a:r>
            <a:r>
              <a:rPr lang="tr-TR" dirty="0" err="1"/>
              <a:t>oluştuduğunda</a:t>
            </a:r>
            <a:r>
              <a:rPr lang="tr-TR" dirty="0"/>
              <a:t>, çeviri işlemi durur ve hata giderildikten sonra bütün program yeniden çeviri işlemine tabii tutulur. Interpreter, bunun tam aksine olarak, eğer bir hata meydana geldiğinde, o anki çeviriyi engeller ve hata giderildiğine çeviriyi kaldığı yerden devam ettirir. Bu yüzden </a:t>
            </a:r>
            <a:r>
              <a:rPr lang="tr-TR" dirty="0" err="1"/>
              <a:t>debug</a:t>
            </a:r>
            <a:r>
              <a:rPr lang="tr-TR" dirty="0"/>
              <a:t> işlemi daha kolaydır.</a:t>
            </a:r>
          </a:p>
        </p:txBody>
      </p:sp>
    </p:spTree>
    <p:extLst>
      <p:ext uri="{BB962C8B-B14F-4D97-AF65-F5344CB8AC3E}">
        <p14:creationId xmlns:p14="http://schemas.microsoft.com/office/powerpoint/2010/main" val="27660801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A1B5-4AF1-4268-AEDA-AC62D14F6C66}"/>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C38917D1-72BF-4AC6-976A-56DC54EDDEAE}"/>
              </a:ext>
            </a:extLst>
          </p:cNvPr>
          <p:cNvSpPr>
            <a:spLocks noGrp="1"/>
          </p:cNvSpPr>
          <p:nvPr>
            <p:ph idx="1"/>
          </p:nvPr>
        </p:nvSpPr>
        <p:spPr/>
        <p:txBody>
          <a:bodyPr/>
          <a:lstStyle/>
          <a:p>
            <a:r>
              <a:rPr lang="tr-TR" dirty="0" err="1"/>
              <a:t>Compiler’da</a:t>
            </a:r>
            <a:r>
              <a:rPr lang="tr-TR" dirty="0"/>
              <a:t>, </a:t>
            </a:r>
            <a:r>
              <a:rPr lang="tr-TR" dirty="0" err="1"/>
              <a:t>Interpreter’e</a:t>
            </a:r>
            <a:r>
              <a:rPr lang="tr-TR" dirty="0"/>
              <a:t> kıyasla hata bulma daha zordur.</a:t>
            </a:r>
          </a:p>
          <a:p>
            <a:r>
              <a:rPr lang="tr-TR" dirty="0"/>
              <a:t>Compiler, C, C++, C#, </a:t>
            </a:r>
            <a:r>
              <a:rPr lang="tr-TR" dirty="0" err="1"/>
              <a:t>Scala</a:t>
            </a:r>
            <a:r>
              <a:rPr lang="tr-TR" dirty="0"/>
              <a:t>, </a:t>
            </a:r>
            <a:r>
              <a:rPr lang="tr-TR" dirty="0" err="1"/>
              <a:t>TypeScript</a:t>
            </a:r>
            <a:r>
              <a:rPr lang="tr-TR" dirty="0"/>
              <a:t> gibi dillerde kullanılırken, Interpreter PHP, </a:t>
            </a:r>
            <a:r>
              <a:rPr lang="tr-TR" dirty="0" err="1"/>
              <a:t>Perl</a:t>
            </a:r>
            <a:r>
              <a:rPr lang="tr-TR" dirty="0"/>
              <a:t>, </a:t>
            </a:r>
            <a:r>
              <a:rPr lang="tr-TR" dirty="0" err="1"/>
              <a:t>Ruby</a:t>
            </a:r>
            <a:r>
              <a:rPr lang="tr-TR" dirty="0"/>
              <a:t>, </a:t>
            </a:r>
            <a:r>
              <a:rPr lang="tr-TR" dirty="0" err="1"/>
              <a:t>Python</a:t>
            </a:r>
            <a:r>
              <a:rPr lang="tr-TR" dirty="0"/>
              <a:t> gibi dillerde çalıştırılır.</a:t>
            </a:r>
          </a:p>
        </p:txBody>
      </p:sp>
    </p:spTree>
    <p:extLst>
      <p:ext uri="{BB962C8B-B14F-4D97-AF65-F5344CB8AC3E}">
        <p14:creationId xmlns:p14="http://schemas.microsoft.com/office/powerpoint/2010/main" val="3296193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F16393-8887-4418-BDCF-D13859858D9D}"/>
              </a:ext>
            </a:extLst>
          </p:cNvPr>
          <p:cNvSpPr>
            <a:spLocks noGrp="1"/>
          </p:cNvSpPr>
          <p:nvPr>
            <p:ph type="title"/>
          </p:nvPr>
        </p:nvSpPr>
        <p:spPr/>
        <p:txBody>
          <a:bodyPr/>
          <a:lstStyle/>
          <a:p>
            <a:r>
              <a:rPr lang="tr-TR" dirty="0"/>
              <a:t>HTTP NEDİR?</a:t>
            </a:r>
          </a:p>
        </p:txBody>
      </p:sp>
      <p:sp>
        <p:nvSpPr>
          <p:cNvPr id="3" name="İçerik Yer Tutucusu 2">
            <a:extLst>
              <a:ext uri="{FF2B5EF4-FFF2-40B4-BE49-F238E27FC236}">
                <a16:creationId xmlns:a16="http://schemas.microsoft.com/office/drawing/2014/main" id="{73BD693C-80B2-478E-83BA-BABBBD7B7443}"/>
              </a:ext>
            </a:extLst>
          </p:cNvPr>
          <p:cNvSpPr>
            <a:spLocks noGrp="1"/>
          </p:cNvSpPr>
          <p:nvPr>
            <p:ph idx="1"/>
          </p:nvPr>
        </p:nvSpPr>
        <p:spPr/>
        <p:txBody>
          <a:bodyPr/>
          <a:lstStyle/>
          <a:p>
            <a:r>
              <a:rPr lang="tr-TR" dirty="0"/>
              <a:t>HTTP, </a:t>
            </a:r>
            <a:r>
              <a:rPr lang="tr-TR" dirty="0" err="1"/>
              <a:t>Hypertext</a:t>
            </a:r>
            <a:r>
              <a:rPr lang="tr-TR" dirty="0"/>
              <a:t> Transfer Protokol’ün kısaltmasıdır. Tarayıcının adres çubuğundaki bir URL'den önce gelir, çünkü HTTP, istemci ile web sunucusu arasındaki iletişim için kullanılan genel protokol standardıdır. Bu protokol, istemci tarafında web sunucusu verilerinin doğru görüntülenmesi için temel gereksinimdir.</a:t>
            </a:r>
          </a:p>
        </p:txBody>
      </p:sp>
    </p:spTree>
    <p:extLst>
      <p:ext uri="{BB962C8B-B14F-4D97-AF65-F5344CB8AC3E}">
        <p14:creationId xmlns:p14="http://schemas.microsoft.com/office/powerpoint/2010/main" val="223477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1360FC-662F-4993-9339-D36BBAF8C84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5E8A7F61-6132-449B-AE65-FA7D6D95BEFE}"/>
              </a:ext>
            </a:extLst>
          </p:cNvPr>
          <p:cNvSpPr>
            <a:spLocks noGrp="1"/>
          </p:cNvSpPr>
          <p:nvPr>
            <p:ph idx="1"/>
          </p:nvPr>
        </p:nvSpPr>
        <p:spPr/>
        <p:txBody>
          <a:bodyPr/>
          <a:lstStyle/>
          <a:p>
            <a:r>
              <a:rPr lang="tr-TR" b="0" i="0" dirty="0">
                <a:solidFill>
                  <a:srgbClr val="212529"/>
                </a:solidFill>
                <a:effectLst/>
                <a:latin typeface="Open Sans" panose="020B0606030504020204" pitchFamily="34" charset="0"/>
              </a:rPr>
              <a:t>Web sayfalarının görüntülenmesini sağlayan protokoldür. HTTP, kullanıcının bilgisayarı ve sunucu(server) arasındaki veri alışverişinin kurallarını belirler.</a:t>
            </a:r>
          </a:p>
          <a:p>
            <a:r>
              <a:rPr lang="tr-TR" b="0" i="0" dirty="0">
                <a:solidFill>
                  <a:srgbClr val="212529"/>
                </a:solidFill>
                <a:effectLst/>
                <a:latin typeface="Open Sans" panose="020B0606030504020204" pitchFamily="34" charset="0"/>
              </a:rPr>
              <a:t>Bu protokolü kullanmak için tarayıcı kullanılır.</a:t>
            </a:r>
            <a:endParaRPr lang="tr-TR" dirty="0">
              <a:solidFill>
                <a:srgbClr val="212529"/>
              </a:solidFill>
              <a:latin typeface="Open Sans" panose="020B0606030504020204" pitchFamily="34" charset="0"/>
            </a:endParaRPr>
          </a:p>
          <a:p>
            <a:endParaRPr lang="tr-TR" dirty="0"/>
          </a:p>
        </p:txBody>
      </p:sp>
    </p:spTree>
    <p:extLst>
      <p:ext uri="{BB962C8B-B14F-4D97-AF65-F5344CB8AC3E}">
        <p14:creationId xmlns:p14="http://schemas.microsoft.com/office/powerpoint/2010/main" val="96388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077D7-2CE0-4642-9890-52BD0C3891DB}"/>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CBB7F40B-8084-42F7-AA67-74C30D2FFD95}"/>
              </a:ext>
            </a:extLst>
          </p:cNvPr>
          <p:cNvSpPr>
            <a:spLocks noGrp="1"/>
          </p:cNvSpPr>
          <p:nvPr>
            <p:ph idx="1"/>
          </p:nvPr>
        </p:nvSpPr>
        <p:spPr/>
        <p:txBody>
          <a:bodyPr/>
          <a:lstStyle/>
          <a:p>
            <a:r>
              <a:rPr lang="tr-TR" dirty="0"/>
              <a:t>Http, içermiş olduğu protokol kurallarına göre kullanıcıların erişim sağlamak istedikleri adrese bir komut gönderir ve kullanıcılar da bu komutlar aracılığı ile giriş yapmaya çalıştıkları web sitesi adresine bağlanırlar. </a:t>
            </a:r>
          </a:p>
          <a:p>
            <a:r>
              <a:rPr lang="tr-TR" dirty="0"/>
              <a:t>Serverlar ve kullanıcılar ilişkisinde akış sağlayan bilgilerin nasıl aktarılacağını ve ne şekilde aktarılacağını belirleyen birtakım kurallar vardır. Bu düzeni sağlama görevini http bağlantısı yapmaktadır.</a:t>
            </a:r>
          </a:p>
        </p:txBody>
      </p:sp>
    </p:spTree>
    <p:extLst>
      <p:ext uri="{BB962C8B-B14F-4D97-AF65-F5344CB8AC3E}">
        <p14:creationId xmlns:p14="http://schemas.microsoft.com/office/powerpoint/2010/main" val="44652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5FDF29-B50A-416A-8309-1327A97A498A}"/>
              </a:ext>
            </a:extLst>
          </p:cNvPr>
          <p:cNvSpPr>
            <a:spLocks noGrp="1"/>
          </p:cNvSpPr>
          <p:nvPr>
            <p:ph type="title"/>
          </p:nvPr>
        </p:nvSpPr>
        <p:spPr/>
        <p:txBody>
          <a:bodyPr/>
          <a:lstStyle/>
          <a:p>
            <a:r>
              <a:rPr lang="tr-TR" dirty="0" err="1"/>
              <a:t>Npm</a:t>
            </a:r>
            <a:r>
              <a:rPr lang="tr-TR" dirty="0"/>
              <a:t> Nedir?</a:t>
            </a:r>
          </a:p>
        </p:txBody>
      </p:sp>
      <p:sp>
        <p:nvSpPr>
          <p:cNvPr id="3" name="İçerik Yer Tutucusu 2">
            <a:extLst>
              <a:ext uri="{FF2B5EF4-FFF2-40B4-BE49-F238E27FC236}">
                <a16:creationId xmlns:a16="http://schemas.microsoft.com/office/drawing/2014/main" id="{631F68F8-91C8-454E-8460-79FCAB3BB813}"/>
              </a:ext>
            </a:extLst>
          </p:cNvPr>
          <p:cNvSpPr>
            <a:spLocks noGrp="1"/>
          </p:cNvSpPr>
          <p:nvPr>
            <p:ph idx="1"/>
          </p:nvPr>
        </p:nvSpPr>
        <p:spPr/>
        <p:txBody>
          <a:bodyPr/>
          <a:lstStyle/>
          <a:p>
            <a:pPr algn="l"/>
            <a:r>
              <a:rPr lang="tr-TR" b="0" i="0" dirty="0" err="1">
                <a:solidFill>
                  <a:srgbClr val="292929"/>
                </a:solidFill>
                <a:effectLst/>
                <a:latin typeface="charter"/>
              </a:rPr>
              <a:t>Npm</a:t>
            </a:r>
            <a:r>
              <a:rPr lang="tr-TR" b="0" i="0" dirty="0">
                <a:solidFill>
                  <a:srgbClr val="292929"/>
                </a:solidFill>
                <a:effectLst/>
                <a:latin typeface="charter"/>
              </a:rPr>
              <a:t>; </a:t>
            </a:r>
            <a:r>
              <a:rPr lang="tr-TR" b="1" i="0" dirty="0" err="1">
                <a:solidFill>
                  <a:srgbClr val="292929"/>
                </a:solidFill>
                <a:effectLst/>
                <a:latin typeface="charter"/>
              </a:rPr>
              <a:t>N</a:t>
            </a:r>
            <a:r>
              <a:rPr lang="tr-TR" b="0" i="0" dirty="0" err="1">
                <a:solidFill>
                  <a:srgbClr val="292929"/>
                </a:solidFill>
                <a:effectLst/>
                <a:latin typeface="charter"/>
              </a:rPr>
              <a:t>ode</a:t>
            </a:r>
            <a:r>
              <a:rPr lang="tr-TR" b="0" i="0" dirty="0">
                <a:solidFill>
                  <a:srgbClr val="292929"/>
                </a:solidFill>
                <a:effectLst/>
                <a:latin typeface="charter"/>
              </a:rPr>
              <a:t> </a:t>
            </a:r>
            <a:r>
              <a:rPr lang="tr-TR" b="1" i="0" dirty="0" err="1">
                <a:solidFill>
                  <a:srgbClr val="292929"/>
                </a:solidFill>
                <a:effectLst/>
                <a:latin typeface="charter"/>
              </a:rPr>
              <a:t>P</a:t>
            </a:r>
            <a:r>
              <a:rPr lang="tr-TR" b="0" i="0" dirty="0" err="1">
                <a:solidFill>
                  <a:srgbClr val="292929"/>
                </a:solidFill>
                <a:effectLst/>
                <a:latin typeface="charter"/>
              </a:rPr>
              <a:t>ackage</a:t>
            </a:r>
            <a:r>
              <a:rPr lang="tr-TR" b="0" i="0" dirty="0">
                <a:solidFill>
                  <a:srgbClr val="292929"/>
                </a:solidFill>
                <a:effectLst/>
                <a:latin typeface="charter"/>
              </a:rPr>
              <a:t> </a:t>
            </a:r>
            <a:r>
              <a:rPr lang="tr-TR" b="1" i="0" dirty="0">
                <a:solidFill>
                  <a:srgbClr val="292929"/>
                </a:solidFill>
                <a:effectLst/>
                <a:latin typeface="charter"/>
              </a:rPr>
              <a:t>M</a:t>
            </a:r>
            <a:r>
              <a:rPr lang="tr-TR" b="0" i="0" dirty="0">
                <a:solidFill>
                  <a:srgbClr val="292929"/>
                </a:solidFill>
                <a:effectLst/>
                <a:latin typeface="charter"/>
              </a:rPr>
              <a:t>anager ya da </a:t>
            </a:r>
            <a:r>
              <a:rPr lang="tr-TR" b="0" i="0" dirty="0" err="1">
                <a:solidFill>
                  <a:srgbClr val="292929"/>
                </a:solidFill>
                <a:effectLst/>
                <a:latin typeface="charter"/>
              </a:rPr>
              <a:t>Node</a:t>
            </a:r>
            <a:r>
              <a:rPr lang="tr-TR" b="0" i="0" dirty="0">
                <a:solidFill>
                  <a:srgbClr val="292929"/>
                </a:solidFill>
                <a:effectLst/>
                <a:latin typeface="charter"/>
              </a:rPr>
              <a:t> </a:t>
            </a:r>
            <a:r>
              <a:rPr lang="tr-TR" b="0" i="0" dirty="0" err="1">
                <a:solidFill>
                  <a:srgbClr val="292929"/>
                </a:solidFill>
                <a:effectLst/>
                <a:latin typeface="charter"/>
              </a:rPr>
              <a:t>Packaged</a:t>
            </a:r>
            <a:r>
              <a:rPr lang="tr-TR" b="0" i="0" dirty="0">
                <a:solidFill>
                  <a:srgbClr val="292929"/>
                </a:solidFill>
                <a:effectLst/>
                <a:latin typeface="charter"/>
              </a:rPr>
              <a:t> </a:t>
            </a:r>
            <a:r>
              <a:rPr lang="tr-TR" b="0" i="0" dirty="0" err="1">
                <a:solidFill>
                  <a:srgbClr val="292929"/>
                </a:solidFill>
                <a:effectLst/>
                <a:latin typeface="charter"/>
              </a:rPr>
              <a:t>Modules</a:t>
            </a:r>
            <a:r>
              <a:rPr lang="tr-TR" b="0" i="0" dirty="0">
                <a:solidFill>
                  <a:srgbClr val="292929"/>
                </a:solidFill>
                <a:effectLst/>
                <a:latin typeface="charter"/>
              </a:rPr>
              <a:t> olarak da denmektedir. </a:t>
            </a:r>
            <a:r>
              <a:rPr lang="tr-TR" b="0" i="0" u="sng" dirty="0">
                <a:solidFill>
                  <a:srgbClr val="292929"/>
                </a:solidFill>
                <a:effectLst/>
                <a:latin typeface="charter"/>
                <a:hlinkClick r:id="rId2"/>
              </a:rPr>
              <a:t>Isaac Z. </a:t>
            </a:r>
            <a:r>
              <a:rPr lang="tr-TR" b="0" i="0" u="sng" dirty="0" err="1">
                <a:solidFill>
                  <a:srgbClr val="292929"/>
                </a:solidFill>
                <a:effectLst/>
                <a:latin typeface="charter"/>
                <a:hlinkClick r:id="rId2"/>
              </a:rPr>
              <a:t>Schlueter</a:t>
            </a:r>
            <a:r>
              <a:rPr lang="tr-TR" b="0" i="0" dirty="0">
                <a:solidFill>
                  <a:srgbClr val="292929"/>
                </a:solidFill>
                <a:effectLst/>
                <a:latin typeface="charter"/>
              </a:rPr>
              <a:t> tarafından tamamen </a:t>
            </a:r>
            <a:r>
              <a:rPr lang="tr-TR" b="0" i="0" dirty="0" err="1">
                <a:solidFill>
                  <a:srgbClr val="292929"/>
                </a:solidFill>
                <a:effectLst/>
                <a:latin typeface="charter"/>
              </a:rPr>
              <a:t>javascript</a:t>
            </a:r>
            <a:r>
              <a:rPr lang="tr-TR" b="0" i="0" dirty="0">
                <a:solidFill>
                  <a:srgbClr val="292929"/>
                </a:solidFill>
                <a:effectLst/>
                <a:latin typeface="charter"/>
              </a:rPr>
              <a:t> dili kullanılarak geliştirilmiştir.</a:t>
            </a:r>
          </a:p>
          <a:p>
            <a:pPr algn="l"/>
            <a:r>
              <a:rPr lang="tr-TR" b="0" i="0" dirty="0" err="1">
                <a:solidFill>
                  <a:srgbClr val="292929"/>
                </a:solidFill>
                <a:effectLst/>
                <a:latin typeface="charter"/>
              </a:rPr>
              <a:t>Npm</a:t>
            </a:r>
            <a:r>
              <a:rPr lang="tr-TR" b="0" i="0" dirty="0">
                <a:solidFill>
                  <a:srgbClr val="292929"/>
                </a:solidFill>
                <a:effectLst/>
                <a:latin typeface="charter"/>
              </a:rPr>
              <a:t> temel olarak 3. parti yazılımları yüklemeyi sağlayan bir araçtır.</a:t>
            </a:r>
          </a:p>
          <a:p>
            <a:endParaRPr lang="tr-TR" dirty="0"/>
          </a:p>
        </p:txBody>
      </p:sp>
    </p:spTree>
    <p:extLst>
      <p:ext uri="{BB962C8B-B14F-4D97-AF65-F5344CB8AC3E}">
        <p14:creationId xmlns:p14="http://schemas.microsoft.com/office/powerpoint/2010/main" val="3043336722"/>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TM10001105[[fn=kırpılmış]]</Template>
  <TotalTime>2076</TotalTime>
  <Words>3198</Words>
  <Application>Microsoft Office PowerPoint</Application>
  <PresentationFormat>Widescreen</PresentationFormat>
  <Paragraphs>212</Paragraphs>
  <Slides>56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vt:lpstr>
      <vt:lpstr>Calibri</vt:lpstr>
      <vt:lpstr>charter</vt:lpstr>
      <vt:lpstr>Franklin Gothic Book</vt:lpstr>
      <vt:lpstr>Muli</vt:lpstr>
      <vt:lpstr>Open Sans</vt:lpstr>
      <vt:lpstr>Times New Roman</vt:lpstr>
      <vt:lpstr>Verdana</vt:lpstr>
      <vt:lpstr>Wingdings</vt:lpstr>
      <vt:lpstr>Kırpma</vt:lpstr>
      <vt:lpstr>Barış Aktaş</vt:lpstr>
      <vt:lpstr>     URL  </vt:lpstr>
      <vt:lpstr>URL  </vt:lpstr>
      <vt:lpstr>URI</vt:lpstr>
      <vt:lpstr>URI ve URL Farkı</vt:lpstr>
      <vt:lpstr>HTTP NEDİR?</vt:lpstr>
      <vt:lpstr>HTTP</vt:lpstr>
      <vt:lpstr>HTTP</vt:lpstr>
      <vt:lpstr>Npm Nedir?</vt:lpstr>
      <vt:lpstr>Npm Nasıl Çalışır?</vt:lpstr>
      <vt:lpstr>Node.js Nedir</vt:lpstr>
      <vt:lpstr>Node.js</vt:lpstr>
      <vt:lpstr>Neden J8 ?</vt:lpstr>
      <vt:lpstr>Neden J8 ?</vt:lpstr>
      <vt:lpstr>HTML NEDİR?</vt:lpstr>
      <vt:lpstr>HTML5</vt:lpstr>
      <vt:lpstr>HTML5</vt:lpstr>
      <vt:lpstr>HTML5</vt:lpstr>
      <vt:lpstr>HTML VE HTML5 ARASINDAKİ FARKLAR</vt:lpstr>
      <vt:lpstr>HTML VE HTML5 ARASINDAKİ FARKLAR</vt:lpstr>
      <vt:lpstr>SEMATİC ELEMENTS</vt:lpstr>
      <vt:lpstr>NON-SEMANTİC ELEMENTS</vt:lpstr>
      <vt:lpstr>TABLE colspan </vt:lpstr>
      <vt:lpstr>Colspan Örnekği</vt:lpstr>
      <vt:lpstr>Rowspan Örneği</vt:lpstr>
      <vt:lpstr>display:none</vt:lpstr>
      <vt:lpstr>display:none</vt:lpstr>
      <vt:lpstr>display:none </vt:lpstr>
      <vt:lpstr>Pseudo class ile pseudo element nedir?</vt:lpstr>
      <vt:lpstr>Pseudo Class </vt:lpstr>
      <vt:lpstr>PowerPoint Presentation</vt:lpstr>
      <vt:lpstr>Pseudo Elementleri</vt:lpstr>
      <vt:lpstr>Css Group Selectors</vt:lpstr>
      <vt:lpstr>box-sizing özelliği </vt:lpstr>
      <vt:lpstr>box-sizing özelliği </vt:lpstr>
      <vt:lpstr>CDN (Content Delivery Network) </vt:lpstr>
      <vt:lpstr>CDN Nasıl Çalışır?</vt:lpstr>
      <vt:lpstr>Integrity ve Crossorigin nedir?</vt:lpstr>
      <vt:lpstr>Bootstrap   mb-md-0 komutu</vt:lpstr>
      <vt:lpstr>Bootstrap   mb-md-0 komutu</vt:lpstr>
      <vt:lpstr>Bootstrap list yapısı</vt:lpstr>
      <vt:lpstr>text-shadow</vt:lpstr>
      <vt:lpstr>Fastforward – rebase git komutları</vt:lpstr>
      <vt:lpstr>Fastforward – rebase git komutları</vt:lpstr>
      <vt:lpstr>Rebase ile değişiklikleri entegre etmek</vt:lpstr>
      <vt:lpstr>Rebase ile değişiklikleri entegre etmek</vt:lpstr>
      <vt:lpstr>Library – framework farkı</vt:lpstr>
      <vt:lpstr>Library – framework farkı</vt:lpstr>
      <vt:lpstr>JDK – SDK Farkı</vt:lpstr>
      <vt:lpstr>JDK – SDK Farkı</vt:lpstr>
      <vt:lpstr>Senkron Nedir?</vt:lpstr>
      <vt:lpstr>Asenkron</vt:lpstr>
      <vt:lpstr>Javascript  </vt:lpstr>
      <vt:lpstr>Compiler-Interprater</vt:lpstr>
      <vt:lpstr>Aralarındaki Farklar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Barış Aktaş</dc:title>
  <dc:creator>barış aktaş</dc:creator>
  <cp:lastModifiedBy>HUSEYIN BARIS AKTAS</cp:lastModifiedBy>
  <cp:revision>21</cp:revision>
  <dcterms:created xsi:type="dcterms:W3CDTF">2022-05-23T15:43:01Z</dcterms:created>
  <dcterms:modified xsi:type="dcterms:W3CDTF">2022-06-02T17:14:34Z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de9affb0-2bb3-48ea-8947-94991d9ea803</vt:lpwstr>
  </property>
  <property fmtid="{D5CDD505-2E9C-101B-9397-08002B2CF9AE}" pid="3" name="TURKCELLCLASSIFICATION">
    <vt:lpwstr>TURKCELL DAHİLİ</vt:lpwstr>
  </property>
</Properties>
</file>