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0" r:id="rId4"/>
    <p:sldId id="262" r:id="rId5"/>
    <p:sldId id="257" r:id="rId6"/>
    <p:sldId id="258" r:id="rId7"/>
    <p:sldId id="259"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64"/>
          </p14:sldIdLst>
        </p14:section>
        <p14:section name="1.Ödev" id="{8BBDEDF8-42B2-40E9-90EF-4BC5A0D34828}">
          <p14:sldIdLst>
            <p14:sldId id="256"/>
            <p14:sldId id="260"/>
            <p14:sldId id="262"/>
          </p14:sldIdLst>
        </p14:section>
        <p14:section name="2.ödev" id="{7D43DF5E-1F75-46C5-849A-EB2F6440E216}">
          <p14:sldIdLst>
            <p14:sldId id="257"/>
            <p14:sldId id="258"/>
            <p14:sldId id="259"/>
          </p14:sldIdLst>
        </p14:section>
        <p14:section name="3.ödev" id="{6622BA91-C111-4476-B508-666F6D7E5257}">
          <p14:sldIdLst>
            <p14:sldId id="265"/>
            <p14:sldId id="266"/>
            <p14:sldId id="267"/>
            <p14:sldId id="268"/>
          </p14:sldIdLst>
        </p14:section>
        <p14:section name="4.ödev" id="{0F48DB44-FB5A-4245-A344-4643527D5903}">
          <p14:sldIdLst>
            <p14:sldId id="269"/>
          </p14:sldIdLst>
        </p14:section>
        <p14:section name="5.ödev" id="{6B3AF07C-7BB1-4E58-AF93-5CE7CBDA7068}">
          <p14:sldIdLst>
            <p14:sldId id="270"/>
          </p14:sldIdLst>
        </p14:section>
        <p14:section name="2.hafta" id="{AC55D5B6-5D81-445D-8AB2-4C6DF4B9144C}">
          <p14:sldIdLst/>
        </p14:section>
        <p14:section name="1.ödev" id="{AF0DB60B-968C-41FC-9E1E-095131B44884}">
          <p14:sldIdLst>
            <p14:sldId id="272"/>
            <p14:sldId id="273"/>
          </p14:sldIdLst>
        </p14:section>
        <p14:section name="2.ödev" id="{D9DBD3E7-B523-4B62-8351-DD7701CDA220}">
          <p14:sldIdLst>
            <p14:sldId id="274"/>
            <p14:sldId id="275"/>
          </p14:sldIdLst>
        </p14:section>
        <p14:section name="3.ödev" id="{EE1D6AFF-F4F9-4C89-9440-F95FD59B45E4}">
          <p14:sldIdLst>
            <p14:sldId id="276"/>
          </p14:sldIdLst>
        </p14:section>
        <p14:section name="4.ödev" id="{19B333E8-021A-487D-B574-7283CF5A1C7C}">
          <p14:sldIdLst>
            <p14:sldId id="277"/>
            <p14:sldId id="278"/>
            <p14:sldId id="279"/>
            <p14:sldId id="280"/>
          </p14:sldIdLst>
        </p14:section>
        <p14:section name="Backend" id="{4428E469-F080-4ACC-AEA5-5C72199DE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0837"/>
            <a:ext cx="10515600" cy="1256146"/>
          </a:xfrm>
        </p:spPr>
        <p:txBody>
          <a:bodyPr/>
          <a:lstStyle/>
          <a:p>
            <a:pPr marL="0" indent="0" algn="ctr">
              <a:buNone/>
            </a:pPr>
            <a:r>
              <a:rPr lang="tr-TR" dirty="0"/>
              <a:t>   Doğuş Sağlam</a:t>
            </a:r>
          </a:p>
          <a:p>
            <a:pPr marL="0" indent="0" algn="ctr">
              <a:buNone/>
            </a:pPr>
            <a:r>
              <a:rPr lang="tr-TR" dirty="0"/>
              <a:t>   </a:t>
            </a:r>
            <a:r>
              <a:rPr lang="tr-TR" dirty="0" err="1"/>
              <a:t>Jr</a:t>
            </a:r>
            <a:r>
              <a:rPr lang="tr-TR" dirty="0"/>
              <a:t>. Software Developer – </a:t>
            </a:r>
            <a:r>
              <a:rPr lang="tr-TR" dirty="0" err="1"/>
              <a:t>Turkcell</a:t>
            </a:r>
            <a:r>
              <a:rPr lang="tr-TR" dirty="0"/>
              <a:t> </a:t>
            </a:r>
            <a:r>
              <a:rPr lang="tr-TR" dirty="0" err="1"/>
              <a:t>Bootcamp</a:t>
            </a:r>
            <a:endParaRPr lang="tr-TR" dirty="0"/>
          </a:p>
        </p:txBody>
      </p:sp>
    </p:spTree>
    <p:extLst>
      <p:ext uri="{BB962C8B-B14F-4D97-AF65-F5344CB8AC3E}">
        <p14:creationId xmlns:p14="http://schemas.microsoft.com/office/powerpoint/2010/main" val="25211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98657"/>
          </a:xfrm>
        </p:spPr>
        <p:txBody>
          <a:bodyPr>
            <a:normAutofit fontScale="90000"/>
          </a:bodyPr>
          <a:lstStyle/>
          <a:p>
            <a:pPr algn="ctr"/>
            <a:r>
              <a:rPr lang="tr-TR" sz="2000" dirty="0" err="1"/>
              <a:t>Group</a:t>
            </a:r>
            <a:r>
              <a:rPr lang="tr-TR" sz="2000" dirty="0"/>
              <a:t> </a:t>
            </a:r>
            <a:r>
              <a:rPr lang="tr-TR" sz="2000" dirty="0" err="1"/>
              <a:t>selectors</a:t>
            </a:r>
            <a:br>
              <a:rPr lang="tr-TR" dirty="0"/>
            </a:br>
            <a:endParaRPr lang="tr-TR" dirty="0"/>
          </a:p>
        </p:txBody>
      </p:sp>
      <p:sp>
        <p:nvSpPr>
          <p:cNvPr id="3" name="İçerik Yer Tutucusu 2"/>
          <p:cNvSpPr>
            <a:spLocks noGrp="1"/>
          </p:cNvSpPr>
          <p:nvPr>
            <p:ph idx="1"/>
          </p:nvPr>
        </p:nvSpPr>
        <p:spPr>
          <a:xfrm>
            <a:off x="838200" y="1283855"/>
            <a:ext cx="10515600" cy="4893108"/>
          </a:xfrm>
        </p:spPr>
        <p:txBody>
          <a:bodyPr/>
          <a:lstStyle/>
          <a:p>
            <a:r>
              <a:rPr lang="tr-TR" sz="2000" dirty="0" err="1">
                <a:solidFill>
                  <a:srgbClr val="FF0000"/>
                </a:solidFill>
              </a:rPr>
              <a:t>div,p</a:t>
            </a:r>
            <a:r>
              <a:rPr lang="tr-TR" sz="2000" dirty="0">
                <a:solidFill>
                  <a:srgbClr val="FF0000"/>
                </a:solidFill>
              </a:rPr>
              <a:t>{} ==&gt; </a:t>
            </a:r>
            <a:r>
              <a:rPr lang="en-US" sz="2000" dirty="0"/>
              <a:t>Selects all &lt;div&gt; elements and all &lt;p&gt; elements</a:t>
            </a:r>
            <a:endParaRPr lang="tr-TR" sz="2000" dirty="0">
              <a:solidFill>
                <a:srgbClr val="FF0000"/>
              </a:solidFill>
            </a:endParaRPr>
          </a:p>
          <a:p>
            <a:r>
              <a:rPr lang="tr-TR" sz="2000" dirty="0">
                <a:solidFill>
                  <a:srgbClr val="FF0000"/>
                </a:solidFill>
              </a:rPr>
              <a:t>div p{} ==&gt; </a:t>
            </a:r>
            <a:r>
              <a:rPr lang="en-US" sz="2000" dirty="0"/>
              <a:t>Selects all &lt;p&gt; elements inside &lt;div&gt; elements</a:t>
            </a:r>
            <a:r>
              <a:rPr lang="tr-TR" sz="2000" dirty="0"/>
              <a:t>  - bütün p</a:t>
            </a:r>
            <a:endParaRPr lang="tr-TR" sz="2000" dirty="0">
              <a:solidFill>
                <a:srgbClr val="FF0000"/>
              </a:solidFill>
            </a:endParaRPr>
          </a:p>
          <a:p>
            <a:r>
              <a:rPr lang="tr-TR" sz="2000" dirty="0">
                <a:solidFill>
                  <a:srgbClr val="FF0000"/>
                </a:solidFill>
              </a:rPr>
              <a:t>div&gt;p{} ==&gt; </a:t>
            </a:r>
            <a:r>
              <a:rPr lang="en-US" sz="2000" dirty="0"/>
              <a:t>Selects all &lt;p&gt; elements where the parent is a &lt;div&gt; element</a:t>
            </a:r>
            <a:r>
              <a:rPr lang="tr-TR" sz="2000" dirty="0"/>
              <a:t> – sadece div in altındaki</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the first &lt;p&gt; element that is placed immediately after &lt;div&gt; elements</a:t>
            </a:r>
            <a:r>
              <a:rPr lang="tr-TR" sz="2000" dirty="0"/>
              <a:t> – div e kardeş olan ilk </a:t>
            </a:r>
            <a:r>
              <a:rPr lang="tr-TR" sz="2000"/>
              <a:t>tag</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every &lt;</a:t>
            </a:r>
            <a:r>
              <a:rPr lang="tr-TR" sz="2000" dirty="0"/>
              <a:t>p</a:t>
            </a:r>
            <a:r>
              <a:rPr lang="en-US" sz="2000" dirty="0"/>
              <a:t>&gt; element that is preceded by a &lt;</a:t>
            </a:r>
            <a:r>
              <a:rPr lang="tr-TR" sz="2000" dirty="0"/>
              <a:t>div</a:t>
            </a:r>
            <a:r>
              <a:rPr lang="en-US" sz="2000" dirty="0"/>
              <a:t>&gt; element</a:t>
            </a:r>
            <a:r>
              <a:rPr lang="tr-TR" sz="2000" dirty="0"/>
              <a:t> – div e kardeş olan p </a:t>
            </a:r>
            <a:r>
              <a:rPr lang="tr-TR" sz="2000" dirty="0" err="1"/>
              <a:t>tagları</a:t>
            </a:r>
            <a:endParaRPr lang="tr-TR" sz="2000" dirty="0">
              <a:solidFill>
                <a:srgbClr val="FF0000"/>
              </a:solidFill>
            </a:endParaRPr>
          </a:p>
          <a:p>
            <a:pPr marL="0" indent="0">
              <a:buNone/>
            </a:pPr>
            <a:endParaRPr lang="tr-TR" dirty="0"/>
          </a:p>
        </p:txBody>
      </p:sp>
    </p:spTree>
    <p:extLst>
      <p:ext uri="{BB962C8B-B14F-4D97-AF65-F5344CB8AC3E}">
        <p14:creationId xmlns:p14="http://schemas.microsoft.com/office/powerpoint/2010/main" val="112848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8691"/>
            <a:ext cx="10515600" cy="5798272"/>
          </a:xfrm>
        </p:spPr>
        <p:txBody>
          <a:bodyPr>
            <a:normAutofit/>
          </a:bodyPr>
          <a:lstStyle/>
          <a:p>
            <a:r>
              <a:rPr lang="tr-TR" sz="2400" dirty="0"/>
              <a:t>Bir öğenin toplam genişliğinin ve yüksekliğinin nasıl hesaplanacağını belirler.  (</a:t>
            </a:r>
            <a:r>
              <a:rPr lang="tr-TR" sz="2400" dirty="0" err="1">
                <a:solidFill>
                  <a:srgbClr val="FF0000"/>
                </a:solidFill>
              </a:rPr>
              <a:t>box-sizing</a:t>
            </a:r>
            <a:r>
              <a:rPr lang="tr-TR" sz="2400" dirty="0"/>
              <a:t>)</a:t>
            </a:r>
          </a:p>
          <a:p>
            <a:r>
              <a:rPr lang="tr-TR" sz="2400" dirty="0"/>
              <a:t>size varsayılan CSS kutu boyutlandırma davranışını verir. (</a:t>
            </a:r>
            <a:r>
              <a:rPr lang="tr-TR" sz="2400" dirty="0" err="1">
                <a:solidFill>
                  <a:srgbClr val="FF0000"/>
                </a:solidFill>
              </a:rPr>
              <a:t>content-box</a:t>
            </a:r>
            <a:r>
              <a:rPr lang="tr-TR" sz="2400" dirty="0"/>
              <a:t>)</a:t>
            </a:r>
          </a:p>
          <a:p>
            <a:r>
              <a:rPr lang="tr-TR" sz="2400" dirty="0"/>
              <a:t>tarayıcıya, bir öğenin genişliği ve yüksekliği için belirttiğiniz değerlerde herhangi bir kenarlık ve dolguyu hesaba katmasını söyler.(</a:t>
            </a:r>
            <a:r>
              <a:rPr lang="tr-TR" sz="2400" dirty="0" err="1">
                <a:solidFill>
                  <a:srgbClr val="FF0000"/>
                </a:solidFill>
              </a:rPr>
              <a:t>border-box</a:t>
            </a:r>
            <a:r>
              <a:rPr lang="tr-TR" sz="2400" dirty="0"/>
              <a:t>)</a:t>
            </a:r>
          </a:p>
        </p:txBody>
      </p:sp>
    </p:spTree>
    <p:extLst>
      <p:ext uri="{BB962C8B-B14F-4D97-AF65-F5344CB8AC3E}">
        <p14:creationId xmlns:p14="http://schemas.microsoft.com/office/powerpoint/2010/main" val="242142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92DC0-3AA4-4DEF-977D-A5739AE23D52}"/>
              </a:ext>
            </a:extLst>
          </p:cNvPr>
          <p:cNvSpPr>
            <a:spLocks noGrp="1"/>
          </p:cNvSpPr>
          <p:nvPr>
            <p:ph idx="1"/>
          </p:nvPr>
        </p:nvSpPr>
        <p:spPr>
          <a:xfrm>
            <a:off x="838200" y="158620"/>
            <a:ext cx="10515600" cy="6018343"/>
          </a:xfrm>
        </p:spPr>
        <p:txBody>
          <a:bodyPr/>
          <a:lstStyle/>
          <a:p>
            <a:r>
              <a:rPr lang="tr-TR" sz="2000" dirty="0"/>
              <a:t>CDN: İnternet sayfalarının açılma işlem süresinin kısaltması amacıyla ortaya çıkan, son kullanıcının fiziksel olarak ne yakın olduğu sunucudan verileri indirmesine yarayan bir sunucu ağı sistemidir. </a:t>
            </a:r>
            <a:r>
              <a:rPr lang="tr-TR" sz="2000" dirty="0" err="1"/>
              <a:t>Integrity</a:t>
            </a:r>
            <a:r>
              <a:rPr lang="tr-TR" sz="2000" dirty="0"/>
              <a:t>: </a:t>
            </a:r>
            <a:r>
              <a:rPr lang="tr-TR" sz="2000" dirty="0" err="1"/>
              <a:t>Integrity</a:t>
            </a:r>
            <a:r>
              <a:rPr lang="tr-TR" sz="2000" dirty="0"/>
              <a:t> özelliği, </a:t>
            </a:r>
            <a:r>
              <a:rPr lang="tr-TR" sz="2000" dirty="0" err="1"/>
              <a:t>Subresource</a:t>
            </a:r>
            <a:r>
              <a:rPr lang="tr-TR" sz="2000" dirty="0"/>
              <a:t> </a:t>
            </a:r>
            <a:r>
              <a:rPr lang="tr-TR" sz="2000" dirty="0" err="1"/>
              <a:t>Integrity</a:t>
            </a:r>
            <a:r>
              <a:rPr lang="tr-TR" sz="2000" dirty="0"/>
              <a:t> (SRI) Türkçe </a:t>
            </a:r>
            <a:r>
              <a:rPr lang="tr-TR" sz="2000" dirty="0" err="1"/>
              <a:t>karşlığı</a:t>
            </a:r>
            <a:r>
              <a:rPr lang="tr-TR" sz="2000" dirty="0"/>
              <a:t> Alt Kaynak Bütünlüğü olan, CDN ağı ile üçüncü parti serviste tutulan kaynaklarının </a:t>
            </a:r>
            <a:r>
              <a:rPr lang="tr-TR" sz="2000" dirty="0" err="1"/>
              <a:t>hash</a:t>
            </a:r>
            <a:r>
              <a:rPr lang="tr-TR" sz="2000" dirty="0"/>
              <a:t> değerlerini internet sunucusundaki kaynakların </a:t>
            </a:r>
            <a:r>
              <a:rPr lang="tr-TR" sz="2000" dirty="0" err="1"/>
              <a:t>hash</a:t>
            </a:r>
            <a:r>
              <a:rPr lang="tr-TR" sz="2000" dirty="0"/>
              <a:t> değerleri ile karşılaştırarak güvenlik açıklarını engellemiş olurlar. </a:t>
            </a:r>
          </a:p>
          <a:p>
            <a:r>
              <a:rPr lang="tr-TR" sz="2000" dirty="0"/>
              <a:t>Cross-</a:t>
            </a:r>
            <a:r>
              <a:rPr lang="tr-TR" sz="2000" dirty="0" err="1"/>
              <a:t>origin</a:t>
            </a:r>
            <a:r>
              <a:rPr lang="tr-TR" sz="2000" dirty="0"/>
              <a:t>: Cross </a:t>
            </a:r>
            <a:r>
              <a:rPr lang="tr-TR" sz="2000" dirty="0" err="1"/>
              <a:t>origin</a:t>
            </a:r>
            <a:r>
              <a:rPr lang="tr-TR" sz="2000" dirty="0"/>
              <a:t> özelliği, Cross </a:t>
            </a:r>
            <a:r>
              <a:rPr lang="tr-TR" sz="2000" dirty="0" err="1"/>
              <a:t>Origin</a:t>
            </a:r>
            <a:r>
              <a:rPr lang="tr-TR" sz="2000" dirty="0"/>
              <a:t> Resource </a:t>
            </a:r>
            <a:r>
              <a:rPr lang="tr-TR" sz="2000" dirty="0" err="1"/>
              <a:t>Sharing</a:t>
            </a:r>
            <a:r>
              <a:rPr lang="tr-TR" sz="2000"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a:p>
            <a:endParaRPr lang="tr-TR" dirty="0"/>
          </a:p>
        </p:txBody>
      </p:sp>
    </p:spTree>
    <p:extLst>
      <p:ext uri="{BB962C8B-B14F-4D97-AF65-F5344CB8AC3E}">
        <p14:creationId xmlns:p14="http://schemas.microsoft.com/office/powerpoint/2010/main" val="288084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1CBC-2AA3-4CB0-ACAD-7758EFDABB0B}"/>
              </a:ext>
            </a:extLst>
          </p:cNvPr>
          <p:cNvSpPr>
            <a:spLocks noGrp="1"/>
          </p:cNvSpPr>
          <p:nvPr>
            <p:ph type="title"/>
          </p:nvPr>
        </p:nvSpPr>
        <p:spPr>
          <a:xfrm>
            <a:off x="838200" y="365126"/>
            <a:ext cx="10515600" cy="745218"/>
          </a:xfrm>
        </p:spPr>
        <p:txBody>
          <a:bodyPr>
            <a:normAutofit/>
          </a:bodyPr>
          <a:lstStyle/>
          <a:p>
            <a:pPr algn="ctr"/>
            <a:r>
              <a:rPr lang="tr-TR" sz="2400" dirty="0" err="1"/>
              <a:t>Position</a:t>
            </a:r>
            <a:r>
              <a:rPr lang="tr-TR" sz="2400" dirty="0"/>
              <a:t> :</a:t>
            </a:r>
            <a:r>
              <a:rPr lang="tr-TR" sz="2400" dirty="0" err="1"/>
              <a:t>relative</a:t>
            </a:r>
            <a:r>
              <a:rPr lang="tr-TR" sz="2400" dirty="0"/>
              <a:t> – </a:t>
            </a:r>
            <a:r>
              <a:rPr lang="tr-TR" sz="2400" dirty="0" err="1"/>
              <a:t>position</a:t>
            </a:r>
            <a:r>
              <a:rPr lang="tr-TR" sz="2400" dirty="0"/>
              <a:t> :</a:t>
            </a:r>
            <a:r>
              <a:rPr lang="tr-TR" sz="2400" dirty="0" err="1"/>
              <a:t>absolute</a:t>
            </a:r>
            <a:endParaRPr lang="tr-TR" sz="2400" dirty="0"/>
          </a:p>
        </p:txBody>
      </p:sp>
      <p:sp>
        <p:nvSpPr>
          <p:cNvPr id="3" name="Content Placeholder 2">
            <a:extLst>
              <a:ext uri="{FF2B5EF4-FFF2-40B4-BE49-F238E27FC236}">
                <a16:creationId xmlns:a16="http://schemas.microsoft.com/office/drawing/2014/main" id="{AA9AA67B-B81F-462D-BEE8-B072F1D4FF92}"/>
              </a:ext>
            </a:extLst>
          </p:cNvPr>
          <p:cNvSpPr>
            <a:spLocks noGrp="1"/>
          </p:cNvSpPr>
          <p:nvPr>
            <p:ph idx="1"/>
          </p:nvPr>
        </p:nvSpPr>
        <p:spPr>
          <a:xfrm>
            <a:off x="838200" y="1110344"/>
            <a:ext cx="10515600" cy="5066619"/>
          </a:xfrm>
        </p:spPr>
        <p:txBody>
          <a:bodyPr>
            <a:normAutofit/>
          </a:bodyPr>
          <a:lstStyle/>
          <a:p>
            <a:r>
              <a:rPr lang="tr-TR" sz="1800" dirty="0" err="1">
                <a:solidFill>
                  <a:srgbClr val="FF0000"/>
                </a:solidFill>
              </a:rPr>
              <a:t>Relative</a:t>
            </a:r>
            <a:r>
              <a:rPr lang="tr-TR" sz="1800" dirty="0"/>
              <a:t> : Bir HTML elementini sahip olduğu pozisyondan yukarı, aşağı, sağa ve sola doğru ayarlamamızı sağlar. Elementin kapladığı alan tarayıcı tarafından tutulmuştur, dolayısıyla bunda bir değişiklik olmaz. Ancak biz sağ, sol, alt ve üst tarafa doğru hareket ettirebiliriz.</a:t>
            </a:r>
          </a:p>
          <a:p>
            <a:r>
              <a:rPr lang="tr-TR" sz="1800" b="1" dirty="0"/>
              <a:t>h2</a:t>
            </a:r>
            <a:r>
              <a:rPr lang="tr-TR" sz="1800" dirty="0"/>
              <a:t> { </a:t>
            </a:r>
            <a:r>
              <a:rPr lang="tr-TR" sz="1800" b="1" dirty="0" err="1"/>
              <a:t>position</a:t>
            </a:r>
            <a:r>
              <a:rPr lang="tr-TR" sz="1800" dirty="0"/>
              <a:t>: </a:t>
            </a:r>
            <a:r>
              <a:rPr lang="tr-TR" sz="1800" dirty="0" err="1"/>
              <a:t>relative</a:t>
            </a:r>
            <a:r>
              <a:rPr lang="tr-TR" sz="1800" dirty="0"/>
              <a:t>; </a:t>
            </a:r>
            <a:r>
              <a:rPr lang="tr-TR" sz="1800" b="1" dirty="0" err="1"/>
              <a:t>left</a:t>
            </a:r>
            <a:r>
              <a:rPr lang="tr-TR" sz="1800" dirty="0"/>
              <a:t>: -20px; } ----H2 elementi kullanıldığı yerden 20 piksel sola kayacak ve oradan başlayacaktır. Bu durumda diğer elementlerin alanına girebilecektir.</a:t>
            </a:r>
          </a:p>
          <a:p>
            <a:endParaRPr lang="tr-TR" sz="1800" dirty="0"/>
          </a:p>
          <a:p>
            <a:r>
              <a:rPr lang="tr-TR" sz="1800" dirty="0" err="1">
                <a:solidFill>
                  <a:srgbClr val="FF0000"/>
                </a:solidFill>
              </a:rPr>
              <a:t>Absolute</a:t>
            </a:r>
            <a:r>
              <a:rPr lang="tr-TR" sz="1800" dirty="0">
                <a:solidFill>
                  <a:srgbClr val="FF0000"/>
                </a:solidFill>
              </a:rPr>
              <a:t> </a:t>
            </a:r>
            <a:r>
              <a:rPr lang="tr-TR" sz="1800" dirty="0"/>
              <a:t>: Herhangi bir elemente göre ya da element belirtilmediyse tüm HTML sayfasına göre yer alacağı konum piksel olarak ifade edilir. Örneğin H2 elementinin sayfanın başlangıç noktasının (0, 0) 100 piksel sağında ve 150 piksel altında (100, 150) olmasını istiyorsak:</a:t>
            </a:r>
          </a:p>
          <a:p>
            <a:r>
              <a:rPr lang="en-US" sz="1800" b="1" dirty="0"/>
              <a:t>h2</a:t>
            </a:r>
            <a:r>
              <a:rPr lang="en-US" sz="1800" dirty="0"/>
              <a:t> { </a:t>
            </a:r>
            <a:r>
              <a:rPr lang="en-US" sz="1800" b="1" dirty="0"/>
              <a:t>position</a:t>
            </a:r>
            <a:r>
              <a:rPr lang="en-US" sz="1800" dirty="0"/>
              <a:t>: absolute; </a:t>
            </a:r>
            <a:r>
              <a:rPr lang="en-US" sz="1800" b="1" dirty="0"/>
              <a:t>left</a:t>
            </a:r>
            <a:r>
              <a:rPr lang="en-US" sz="1800" dirty="0"/>
              <a:t>: 100px; </a:t>
            </a:r>
            <a:r>
              <a:rPr lang="en-US" sz="1800" b="1" dirty="0"/>
              <a:t>top</a:t>
            </a:r>
            <a:r>
              <a:rPr lang="en-US" sz="1800" dirty="0"/>
              <a:t>: 150px; }</a:t>
            </a:r>
            <a:endParaRPr lang="tr-TR" sz="1800" dirty="0"/>
          </a:p>
        </p:txBody>
      </p:sp>
    </p:spTree>
    <p:extLst>
      <p:ext uri="{BB962C8B-B14F-4D97-AF65-F5344CB8AC3E}">
        <p14:creationId xmlns:p14="http://schemas.microsoft.com/office/powerpoint/2010/main" val="24105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D3EE-19BD-4CFE-9A26-A9A35D84ABB9}"/>
              </a:ext>
            </a:extLst>
          </p:cNvPr>
          <p:cNvSpPr>
            <a:spLocks noGrp="1"/>
          </p:cNvSpPr>
          <p:nvPr>
            <p:ph type="title"/>
          </p:nvPr>
        </p:nvSpPr>
        <p:spPr/>
        <p:txBody>
          <a:bodyPr>
            <a:normAutofit/>
          </a:bodyPr>
          <a:lstStyle/>
          <a:p>
            <a:pPr algn="ctr"/>
            <a:br>
              <a:rPr lang="tr-TR" sz="2400" dirty="0"/>
            </a:br>
            <a:r>
              <a:rPr lang="tr-TR" sz="2400" dirty="0" err="1"/>
              <a:t>List</a:t>
            </a:r>
            <a:r>
              <a:rPr lang="tr-TR" sz="2400" dirty="0"/>
              <a:t> – </a:t>
            </a:r>
            <a:r>
              <a:rPr lang="tr-TR" sz="2400" dirty="0" err="1"/>
              <a:t>unstyled</a:t>
            </a:r>
            <a:r>
              <a:rPr lang="tr-TR" sz="2400" dirty="0"/>
              <a:t> nedir ?</a:t>
            </a:r>
          </a:p>
        </p:txBody>
      </p:sp>
      <p:sp>
        <p:nvSpPr>
          <p:cNvPr id="3" name="Content Placeholder 2">
            <a:extLst>
              <a:ext uri="{FF2B5EF4-FFF2-40B4-BE49-F238E27FC236}">
                <a16:creationId xmlns:a16="http://schemas.microsoft.com/office/drawing/2014/main" id="{024F70AB-D5F7-4E8D-A55E-EAE4BDEEABE5}"/>
              </a:ext>
            </a:extLst>
          </p:cNvPr>
          <p:cNvSpPr>
            <a:spLocks noGrp="1"/>
          </p:cNvSpPr>
          <p:nvPr>
            <p:ph idx="1"/>
          </p:nvPr>
        </p:nvSpPr>
        <p:spPr/>
        <p:txBody>
          <a:bodyPr/>
          <a:lstStyle/>
          <a:p>
            <a:r>
              <a:rPr lang="tr-TR" dirty="0"/>
              <a:t>Listelenirken başındaki simgelerin kaldırılmasına yarar.</a:t>
            </a:r>
          </a:p>
          <a:p>
            <a:r>
              <a:rPr lang="tr-TR" dirty="0"/>
              <a:t>Apple                            banana </a:t>
            </a:r>
          </a:p>
          <a:p>
            <a:r>
              <a:rPr lang="tr-TR" dirty="0" err="1"/>
              <a:t>Carrot</a:t>
            </a:r>
            <a:r>
              <a:rPr lang="tr-TR" dirty="0"/>
              <a:t>                            </a:t>
            </a:r>
            <a:r>
              <a:rPr lang="tr-TR" dirty="0" err="1"/>
              <a:t>fruit</a:t>
            </a:r>
            <a:r>
              <a:rPr lang="tr-TR" dirty="0"/>
              <a:t>  </a:t>
            </a:r>
          </a:p>
          <a:p>
            <a:pPr marL="0" indent="0">
              <a:buNone/>
            </a:pPr>
            <a:r>
              <a:rPr lang="tr-TR" dirty="0"/>
              <a:t>                                       (</a:t>
            </a:r>
            <a:r>
              <a:rPr lang="tr-TR" dirty="0" err="1"/>
              <a:t>unstyled</a:t>
            </a:r>
            <a:r>
              <a:rPr lang="tr-TR" dirty="0"/>
              <a:t> </a:t>
            </a:r>
            <a:r>
              <a:rPr lang="tr-TR" dirty="0" err="1"/>
              <a:t>list</a:t>
            </a:r>
            <a:r>
              <a:rPr lang="tr-TR" dirty="0"/>
              <a:t>)</a:t>
            </a:r>
          </a:p>
          <a:p>
            <a:endParaRPr lang="tr-TR" dirty="0"/>
          </a:p>
        </p:txBody>
      </p:sp>
    </p:spTree>
    <p:extLst>
      <p:ext uri="{BB962C8B-B14F-4D97-AF65-F5344CB8AC3E}">
        <p14:creationId xmlns:p14="http://schemas.microsoft.com/office/powerpoint/2010/main" val="2959740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FA9C-5113-4169-A047-C244F826AC36}"/>
              </a:ext>
            </a:extLst>
          </p:cNvPr>
          <p:cNvSpPr>
            <a:spLocks noGrp="1"/>
          </p:cNvSpPr>
          <p:nvPr>
            <p:ph type="title"/>
          </p:nvPr>
        </p:nvSpPr>
        <p:spPr/>
        <p:txBody>
          <a:bodyPr>
            <a:normAutofit/>
          </a:bodyPr>
          <a:lstStyle/>
          <a:p>
            <a:pPr algn="ctr"/>
            <a:br>
              <a:rPr lang="tr-TR" sz="2400" dirty="0"/>
            </a:br>
            <a:br>
              <a:rPr lang="tr-TR" sz="2400" dirty="0"/>
            </a:br>
            <a:r>
              <a:rPr lang="tr-TR" sz="2400" dirty="0" err="1"/>
              <a:t>Fast</a:t>
            </a:r>
            <a:r>
              <a:rPr lang="tr-TR" sz="2400" dirty="0"/>
              <a:t> </a:t>
            </a:r>
            <a:r>
              <a:rPr lang="tr-TR" sz="2400" dirty="0" err="1"/>
              <a:t>forward</a:t>
            </a:r>
            <a:r>
              <a:rPr lang="tr-TR" sz="2400" dirty="0"/>
              <a:t> - </a:t>
            </a:r>
            <a:r>
              <a:rPr lang="tr-TR" sz="2400" dirty="0" err="1"/>
              <a:t>Rebase</a:t>
            </a:r>
            <a:endParaRPr lang="tr-TR" sz="2400" dirty="0"/>
          </a:p>
        </p:txBody>
      </p:sp>
      <p:sp>
        <p:nvSpPr>
          <p:cNvPr id="3" name="Content Placeholder 2">
            <a:extLst>
              <a:ext uri="{FF2B5EF4-FFF2-40B4-BE49-F238E27FC236}">
                <a16:creationId xmlns:a16="http://schemas.microsoft.com/office/drawing/2014/main" id="{44BA08D8-A28E-4A9D-A9FB-87AA7EFDE065}"/>
              </a:ext>
            </a:extLst>
          </p:cNvPr>
          <p:cNvSpPr>
            <a:spLocks noGrp="1"/>
          </p:cNvSpPr>
          <p:nvPr>
            <p:ph idx="1"/>
          </p:nvPr>
        </p:nvSpPr>
        <p:spPr/>
        <p:txBody>
          <a:bodyPr>
            <a:normAutofit/>
          </a:bodyPr>
          <a:lstStyle/>
          <a:p>
            <a:r>
              <a:rPr lang="tr-TR" sz="2000" dirty="0" err="1"/>
              <a:t>Fast</a:t>
            </a:r>
            <a:r>
              <a:rPr lang="tr-TR" sz="2000" dirty="0"/>
              <a:t> </a:t>
            </a:r>
            <a:r>
              <a:rPr lang="tr-TR" sz="2000" dirty="0" err="1"/>
              <a:t>forward</a:t>
            </a:r>
            <a:r>
              <a:rPr lang="tr-TR" sz="2000" dirty="0"/>
              <a:t> : Basit bazı durumlarda </a:t>
            </a:r>
            <a:r>
              <a:rPr lang="tr-TR" sz="2000" dirty="0" err="1"/>
              <a:t>branch'lerden</a:t>
            </a:r>
            <a:r>
              <a:rPr lang="tr-TR" sz="2000" dirty="0"/>
              <a:t> bir tanesinde herhangi bir değişiklik yapılmamıştır ve bu </a:t>
            </a:r>
            <a:r>
              <a:rPr lang="tr-TR" sz="2000" dirty="0" err="1"/>
              <a:t>branch'in</a:t>
            </a:r>
            <a:r>
              <a:rPr lang="tr-TR" sz="2000" dirty="0"/>
              <a:t> yukarıdaki bölümde belirttiğimiz ortak </a:t>
            </a:r>
            <a:r>
              <a:rPr lang="tr-TR" sz="2000" dirty="0" err="1"/>
              <a:t>commit'i</a:t>
            </a:r>
            <a:r>
              <a:rPr lang="tr-TR" sz="2000" dirty="0"/>
              <a:t> ve son </a:t>
            </a:r>
            <a:r>
              <a:rPr lang="tr-TR" sz="2000" dirty="0" err="1"/>
              <a:t>commit'i</a:t>
            </a:r>
            <a:r>
              <a:rPr lang="tr-TR" sz="2000" dirty="0"/>
              <a:t> aynıdır. Bu durumda </a:t>
            </a:r>
            <a:r>
              <a:rPr lang="tr-TR" sz="2000" dirty="0" err="1"/>
              <a:t>merge</a:t>
            </a:r>
            <a:r>
              <a:rPr lang="tr-TR" sz="2000" dirty="0"/>
              <a:t> işlemi çok basitleşir ve git diğer </a:t>
            </a:r>
            <a:r>
              <a:rPr lang="tr-TR" sz="2000" dirty="0" err="1"/>
              <a:t>branch'in</a:t>
            </a:r>
            <a:r>
              <a:rPr lang="tr-TR" sz="2000" dirty="0"/>
              <a:t> tüm </a:t>
            </a:r>
            <a:r>
              <a:rPr lang="tr-TR" sz="2000" dirty="0" err="1"/>
              <a:t>commit'lerini</a:t>
            </a:r>
            <a:r>
              <a:rPr lang="tr-TR" sz="2000" dirty="0"/>
              <a:t> ortak </a:t>
            </a:r>
            <a:r>
              <a:rPr lang="tr-TR" sz="2000" dirty="0" err="1"/>
              <a:t>commit'in</a:t>
            </a:r>
            <a:r>
              <a:rPr lang="tr-TR" sz="2000" dirty="0"/>
              <a:t> üzerine ekleyerek </a:t>
            </a:r>
            <a:r>
              <a:rPr lang="tr-TR" sz="2000" dirty="0" err="1"/>
              <a:t>merge</a:t>
            </a:r>
            <a:r>
              <a:rPr lang="tr-TR" sz="2000" dirty="0"/>
              <a:t> işlemini yapar. Bu özel duruma Git terminolojisinde </a:t>
            </a:r>
            <a:r>
              <a:rPr lang="tr-TR" sz="2000" b="1" dirty="0"/>
              <a:t>"</a:t>
            </a:r>
            <a:r>
              <a:rPr lang="tr-TR" sz="2000" b="1" dirty="0" err="1"/>
              <a:t>Fast-Forward</a:t>
            </a:r>
            <a:r>
              <a:rPr lang="tr-TR" sz="2000" b="1" dirty="0"/>
              <a:t> </a:t>
            </a:r>
            <a:r>
              <a:rPr lang="tr-TR" sz="2000" b="1" dirty="0" err="1"/>
              <a:t>Merge</a:t>
            </a:r>
            <a:r>
              <a:rPr lang="tr-TR" sz="2000" b="1" dirty="0"/>
              <a:t>"</a:t>
            </a:r>
            <a:r>
              <a:rPr lang="tr-TR" sz="2000" dirty="0"/>
              <a:t> denir </a:t>
            </a:r>
          </a:p>
          <a:p>
            <a:endParaRPr lang="tr-TR" sz="2000" dirty="0"/>
          </a:p>
          <a:p>
            <a:r>
              <a:rPr lang="tr-TR" sz="2000" dirty="0" err="1"/>
              <a:t>Rebase</a:t>
            </a:r>
            <a:r>
              <a:rPr lang="tr-TR" sz="2000" dirty="0"/>
              <a:t> : </a:t>
            </a:r>
            <a:r>
              <a:rPr lang="tr-TR" sz="2000" b="1" dirty="0" err="1"/>
              <a:t>Git</a:t>
            </a:r>
            <a:r>
              <a:rPr lang="tr-TR" sz="2000" dirty="0" err="1"/>
              <a:t>'de</a:t>
            </a:r>
            <a:r>
              <a:rPr lang="tr-TR" sz="2000" dirty="0"/>
              <a:t> </a:t>
            </a:r>
            <a:r>
              <a:rPr lang="tr-TR" sz="2000" b="1" dirty="0" err="1"/>
              <a:t>merge</a:t>
            </a:r>
            <a:r>
              <a:rPr lang="tr-TR" sz="2000" dirty="0"/>
              <a:t> ve </a:t>
            </a:r>
            <a:r>
              <a:rPr lang="tr-TR" sz="2000" b="1" dirty="0" err="1"/>
              <a:t>rebase</a:t>
            </a:r>
            <a:r>
              <a:rPr lang="tr-TR" sz="2000" dirty="0"/>
              <a:t> komutları benzer işlevleri yerine getirmek için kullanılıyor. Her iki komut da bir daldaki değişiklikleri başka bir dala birleştirmek için kullanılır. Aradaki </a:t>
            </a:r>
            <a:r>
              <a:rPr lang="tr-TR" sz="2000" dirty="0" err="1"/>
              <a:t>merge</a:t>
            </a:r>
            <a:r>
              <a:rPr lang="tr-TR" sz="2000" dirty="0"/>
              <a:t> adımlarını atlayarak kronolojik dizilim yapar.</a:t>
            </a:r>
          </a:p>
        </p:txBody>
      </p:sp>
    </p:spTree>
    <p:extLst>
      <p:ext uri="{BB962C8B-B14F-4D97-AF65-F5344CB8AC3E}">
        <p14:creationId xmlns:p14="http://schemas.microsoft.com/office/powerpoint/2010/main" val="141299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B7C7-CFF9-4A07-945C-A7C922334CFA}"/>
              </a:ext>
            </a:extLst>
          </p:cNvPr>
          <p:cNvSpPr>
            <a:spLocks noGrp="1"/>
          </p:cNvSpPr>
          <p:nvPr>
            <p:ph type="title"/>
          </p:nvPr>
        </p:nvSpPr>
        <p:spPr>
          <a:xfrm>
            <a:off x="838200" y="365126"/>
            <a:ext cx="10515600" cy="866516"/>
          </a:xfrm>
        </p:spPr>
        <p:txBody>
          <a:bodyPr>
            <a:normAutofit/>
          </a:bodyPr>
          <a:lstStyle/>
          <a:p>
            <a:pPr algn="ctr"/>
            <a:r>
              <a:rPr lang="tr-TR" sz="2400" dirty="0"/>
              <a:t>Library ve </a:t>
            </a:r>
            <a:r>
              <a:rPr lang="tr-TR" sz="2400" dirty="0" err="1"/>
              <a:t>framework</a:t>
            </a:r>
            <a:r>
              <a:rPr lang="tr-TR" sz="2400" dirty="0"/>
              <a:t> farkı ?</a:t>
            </a:r>
          </a:p>
        </p:txBody>
      </p:sp>
      <p:sp>
        <p:nvSpPr>
          <p:cNvPr id="3" name="Content Placeholder 2">
            <a:extLst>
              <a:ext uri="{FF2B5EF4-FFF2-40B4-BE49-F238E27FC236}">
                <a16:creationId xmlns:a16="http://schemas.microsoft.com/office/drawing/2014/main" id="{A503666F-8716-4F9F-A74B-EAFACF09B151}"/>
              </a:ext>
            </a:extLst>
          </p:cNvPr>
          <p:cNvSpPr>
            <a:spLocks noGrp="1"/>
          </p:cNvSpPr>
          <p:nvPr>
            <p:ph idx="1"/>
          </p:nvPr>
        </p:nvSpPr>
        <p:spPr>
          <a:xfrm>
            <a:off x="838200" y="1576873"/>
            <a:ext cx="10515600" cy="4600090"/>
          </a:xfrm>
        </p:spPr>
        <p:txBody>
          <a:bodyPr/>
          <a:lstStyle/>
          <a:p>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261844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D761-125B-49AC-B4C7-9EE120D2FEB7}"/>
              </a:ext>
            </a:extLst>
          </p:cNvPr>
          <p:cNvSpPr>
            <a:spLocks noGrp="1"/>
          </p:cNvSpPr>
          <p:nvPr>
            <p:ph type="title"/>
          </p:nvPr>
        </p:nvSpPr>
        <p:spPr>
          <a:xfrm>
            <a:off x="838200" y="365125"/>
            <a:ext cx="10515600" cy="829193"/>
          </a:xfrm>
        </p:spPr>
        <p:txBody>
          <a:bodyPr>
            <a:normAutofit/>
          </a:bodyPr>
          <a:lstStyle/>
          <a:p>
            <a:pPr algn="ctr"/>
            <a:r>
              <a:rPr lang="tr-TR" sz="2400" dirty="0" err="1"/>
              <a:t>Jdk</a:t>
            </a:r>
            <a:r>
              <a:rPr lang="tr-TR" sz="2400" dirty="0"/>
              <a:t> – </a:t>
            </a:r>
            <a:r>
              <a:rPr lang="tr-TR" sz="2400" dirty="0" err="1"/>
              <a:t>sdk</a:t>
            </a:r>
            <a:r>
              <a:rPr lang="tr-TR" sz="2400" dirty="0"/>
              <a:t> farkı ?</a:t>
            </a:r>
          </a:p>
        </p:txBody>
      </p:sp>
      <p:sp>
        <p:nvSpPr>
          <p:cNvPr id="3" name="Content Placeholder 2">
            <a:extLst>
              <a:ext uri="{FF2B5EF4-FFF2-40B4-BE49-F238E27FC236}">
                <a16:creationId xmlns:a16="http://schemas.microsoft.com/office/drawing/2014/main" id="{452F76E8-EA4B-45B6-8D72-8AD4246C3213}"/>
              </a:ext>
            </a:extLst>
          </p:cNvPr>
          <p:cNvSpPr>
            <a:spLocks noGrp="1"/>
          </p:cNvSpPr>
          <p:nvPr>
            <p:ph idx="1"/>
          </p:nvPr>
        </p:nvSpPr>
        <p:spPr/>
        <p:txBody>
          <a:bodyPr/>
          <a:lstStyle/>
          <a:p>
            <a:r>
              <a:rPr lang="tr-TR" sz="2400" dirty="0"/>
              <a:t>1. SDK, belirli yazılım paketleri veya platformları için uygulamalar oluşturulmasına izin veren bir dizi geliştirme aracıdır; JDK en çok kullanılan </a:t>
            </a:r>
            <a:r>
              <a:rPr lang="tr-TR" sz="2400" dirty="0" err="1"/>
              <a:t>SDK'dır</a:t>
            </a:r>
            <a:r>
              <a:rPr lang="tr-TR" sz="2400" dirty="0"/>
              <a:t> ve Java programlarının yazılması ve çalıştırılmasından sorumlu olan </a:t>
            </a:r>
            <a:r>
              <a:rPr lang="tr-TR" sz="2400" dirty="0" err="1"/>
              <a:t>SDK'nın</a:t>
            </a:r>
            <a:r>
              <a:rPr lang="tr-TR" sz="2400" dirty="0"/>
              <a:t> bir uzantısıdır.</a:t>
            </a:r>
          </a:p>
          <a:p>
            <a:r>
              <a:rPr lang="tr-TR" sz="2400"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7812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2E82C-8B5F-44A9-BB04-AE862F985508}"/>
              </a:ext>
            </a:extLst>
          </p:cNvPr>
          <p:cNvSpPr>
            <a:spLocks noGrp="1"/>
          </p:cNvSpPr>
          <p:nvPr>
            <p:ph idx="1"/>
          </p:nvPr>
        </p:nvSpPr>
        <p:spPr>
          <a:xfrm>
            <a:off x="838200" y="111967"/>
            <a:ext cx="10515600" cy="6064996"/>
          </a:xfrm>
        </p:spPr>
        <p:txBody>
          <a:bodyPr>
            <a:normAutofit/>
          </a:bodyPr>
          <a:lstStyle/>
          <a:p>
            <a:r>
              <a:rPr lang="tr-TR" sz="2000" dirty="0">
                <a:solidFill>
                  <a:srgbClr val="FF0000"/>
                </a:solidFill>
              </a:rPr>
              <a:t>Runtime </a:t>
            </a:r>
            <a:r>
              <a:rPr lang="tr-TR" sz="2000" dirty="0" err="1">
                <a:solidFill>
                  <a:srgbClr val="FF0000"/>
                </a:solidFill>
              </a:rPr>
              <a:t>error</a:t>
            </a:r>
            <a:r>
              <a:rPr lang="tr-TR" sz="2000" dirty="0">
                <a:solidFill>
                  <a:srgbClr val="FF0000"/>
                </a:solidFill>
              </a:rPr>
              <a:t> </a:t>
            </a:r>
            <a:r>
              <a:rPr lang="tr-TR" sz="2000" dirty="0"/>
              <a:t>: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bulaştıysa ortaya çıkabilir.</a:t>
            </a:r>
          </a:p>
          <a:p>
            <a:r>
              <a:rPr lang="tr-TR" sz="2000" dirty="0" err="1">
                <a:solidFill>
                  <a:srgbClr val="FF0000"/>
                </a:solidFill>
              </a:rPr>
              <a:t>Syntax</a:t>
            </a:r>
            <a:r>
              <a:rPr lang="tr-TR" sz="2000" dirty="0">
                <a:solidFill>
                  <a:srgbClr val="FF0000"/>
                </a:solidFill>
              </a:rPr>
              <a:t> </a:t>
            </a:r>
            <a:r>
              <a:rPr lang="tr-TR" sz="2000" dirty="0" err="1">
                <a:solidFill>
                  <a:srgbClr val="FF0000"/>
                </a:solidFill>
              </a:rPr>
              <a:t>error</a:t>
            </a:r>
            <a:r>
              <a:rPr lang="tr-TR" sz="2000" dirty="0">
                <a:solidFill>
                  <a:srgbClr val="FF0000"/>
                </a:solidFill>
              </a:rPr>
              <a:t> </a:t>
            </a:r>
            <a:r>
              <a:rPr lang="tr-TR" sz="2000" dirty="0"/>
              <a:t>: </a:t>
            </a:r>
            <a:r>
              <a:rPr lang="tr-TR" sz="2000" i="1" dirty="0" err="1"/>
              <a:t>Syntax</a:t>
            </a:r>
            <a:r>
              <a:rPr lang="tr-TR" sz="2000" i="1" dirty="0"/>
              <a:t> hatası, bizim kod yazarken uymamız gereken kurallara uymadığımız zaman karşımıza çıkar. Buna örnek vermek gerekirse, </a:t>
            </a:r>
            <a:r>
              <a:rPr lang="tr-TR" sz="2000" i="1" dirty="0" err="1"/>
              <a:t>string</a:t>
            </a:r>
            <a:r>
              <a:rPr lang="tr-TR" sz="2000" i="1" dirty="0"/>
              <a:t> veri tiplerinin tırnak içinde yazılması gerekir. İşte bu noktada eğer, biz bu tırnaklardan birini koymayı unutursak burada bir yazım hatası yani </a:t>
            </a:r>
            <a:r>
              <a:rPr lang="tr-TR" sz="2000" i="1" dirty="0" err="1"/>
              <a:t>syntax</a:t>
            </a:r>
            <a:r>
              <a:rPr lang="tr-TR" sz="2000" i="1" dirty="0"/>
              <a:t> hatası yapmış oluruz.  </a:t>
            </a:r>
            <a:r>
              <a:rPr lang="tr-TR" sz="2000" i="1" dirty="0" err="1"/>
              <a:t>Syntax</a:t>
            </a:r>
            <a:r>
              <a:rPr lang="tr-TR" sz="2000" i="1" dirty="0"/>
              <a:t> hatasında Editor, biz hatalı kod satırından çıkar çıkmaz, kodu çalıştırmadan bir hata penceresi açar ve bize hatalı olduğumuzu gösterir.</a:t>
            </a:r>
          </a:p>
          <a:p>
            <a:r>
              <a:rPr lang="tr-TR" sz="2000" i="1" dirty="0" err="1">
                <a:solidFill>
                  <a:srgbClr val="FF0000"/>
                </a:solidFill>
              </a:rPr>
              <a:t>Compile</a:t>
            </a:r>
            <a:r>
              <a:rPr lang="tr-TR" sz="2000" i="1" dirty="0">
                <a:solidFill>
                  <a:srgbClr val="FF0000"/>
                </a:solidFill>
              </a:rPr>
              <a:t> </a:t>
            </a:r>
            <a:r>
              <a:rPr lang="tr-TR" sz="2000" i="1" dirty="0" err="1">
                <a:solidFill>
                  <a:srgbClr val="FF0000"/>
                </a:solidFill>
              </a:rPr>
              <a:t>error</a:t>
            </a:r>
            <a:r>
              <a:rPr lang="tr-TR" sz="2000" i="1" dirty="0">
                <a:solidFill>
                  <a:srgbClr val="FF0000"/>
                </a:solidFill>
              </a:rPr>
              <a:t> </a:t>
            </a:r>
            <a:r>
              <a:rPr lang="tr-TR" sz="2000" i="1" dirty="0"/>
              <a:t>: </a:t>
            </a:r>
            <a:r>
              <a:rPr lang="tr-TR" sz="2000" i="1" dirty="0" err="1"/>
              <a:t>Compile</a:t>
            </a:r>
            <a:r>
              <a:rPr lang="tr-TR" sz="2000" i="1" dirty="0"/>
              <a:t> hatası, </a:t>
            </a:r>
            <a:r>
              <a:rPr lang="tr-TR" sz="2000" i="1" dirty="0" err="1"/>
              <a:t>syntax</a:t>
            </a:r>
            <a:r>
              <a:rPr lang="tr-TR" sz="2000" i="1" dirty="0"/>
              <a:t> hatasından farklı olarak, kodu çalıştırdıktan sonra farkına varabileceğiniz bir hatadır. Genellikle yanlış veya eksik yazılmış bir kelime sebep verir. </a:t>
            </a:r>
            <a:r>
              <a:rPr lang="tr-TR" sz="2000" i="1" dirty="0" err="1"/>
              <a:t>Range</a:t>
            </a:r>
            <a:r>
              <a:rPr lang="tr-TR" sz="2000" i="1" dirty="0"/>
              <a:t> yerine </a:t>
            </a:r>
            <a:r>
              <a:rPr lang="tr-TR" sz="2000" i="1" dirty="0" err="1"/>
              <a:t>Rang</a:t>
            </a:r>
            <a:r>
              <a:rPr lang="tr-TR" sz="2000" i="1" dirty="0"/>
              <a:t> gibi yada farklı harfe basma gibi küçük yanlışlıklar bu hatayı tetikler.</a:t>
            </a:r>
            <a:r>
              <a:rPr lang="tr-TR" sz="2000" i="1"/>
              <a:t> </a:t>
            </a:r>
            <a:endParaRPr lang="tr-TR" sz="2000" dirty="0"/>
          </a:p>
        </p:txBody>
      </p:sp>
    </p:spTree>
    <p:extLst>
      <p:ext uri="{BB962C8B-B14F-4D97-AF65-F5344CB8AC3E}">
        <p14:creationId xmlns:p14="http://schemas.microsoft.com/office/powerpoint/2010/main" val="81417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B53DE-C992-484C-9CC4-E9FAB540231E}"/>
              </a:ext>
            </a:extLst>
          </p:cNvPr>
          <p:cNvSpPr>
            <a:spLocks noGrp="1"/>
          </p:cNvSpPr>
          <p:nvPr>
            <p:ph idx="1"/>
          </p:nvPr>
        </p:nvSpPr>
        <p:spPr>
          <a:xfrm>
            <a:off x="838200" y="158620"/>
            <a:ext cx="10515600" cy="6018343"/>
          </a:xfrm>
        </p:spPr>
        <p:txBody>
          <a:bodyPr/>
          <a:lstStyle/>
          <a:p>
            <a:r>
              <a:rPr lang="tr-TR" sz="2000" b="1" dirty="0" err="1">
                <a:solidFill>
                  <a:srgbClr val="FF0000"/>
                </a:solidFill>
              </a:rPr>
              <a:t>Stack</a:t>
            </a:r>
            <a:r>
              <a:rPr lang="tr-TR" sz="2000" b="1" dirty="0">
                <a:solidFill>
                  <a:srgbClr val="FF0000"/>
                </a:solidFill>
              </a:rPr>
              <a:t> Memory</a:t>
            </a:r>
            <a:r>
              <a:rPr lang="tr-TR" sz="2000" dirty="0"/>
              <a:t>, işlemcilerin </a:t>
            </a:r>
            <a:r>
              <a:rPr lang="tr-TR" sz="2000" dirty="0" err="1"/>
              <a:t>register</a:t>
            </a:r>
            <a:r>
              <a:rPr lang="tr-TR" sz="2000" dirty="0"/>
              <a:t> bilgilerinin tutulduğu yerdir. Burada programınızla ilgili bilgiler (örneğin; lokal değişkenler, referans değişkenler </a:t>
            </a:r>
            <a:r>
              <a:rPr lang="tr-TR" sz="2000" dirty="0" err="1"/>
              <a:t>vs</a:t>
            </a:r>
            <a:r>
              <a:rPr lang="tr-TR" sz="2000" dirty="0"/>
              <a:t>) yer almaktadır. Bu </a:t>
            </a:r>
            <a:r>
              <a:rPr lang="tr-TR" sz="2000" dirty="0" err="1"/>
              <a:t>memory</a:t>
            </a:r>
            <a:r>
              <a:rPr lang="tr-TR" sz="2000" dirty="0"/>
              <a:t>, geliştirici tarafından değil, </a:t>
            </a:r>
            <a:r>
              <a:rPr lang="tr-TR" sz="2000" b="1" i="1" dirty="0" err="1"/>
              <a:t>compiler</a:t>
            </a:r>
            <a:r>
              <a:rPr lang="tr-TR" sz="2000" b="1" i="1" dirty="0"/>
              <a:t> tarafından yönetilir</a:t>
            </a:r>
            <a:r>
              <a:rPr lang="tr-TR" sz="2000" dirty="0"/>
              <a:t>. </a:t>
            </a:r>
            <a:r>
              <a:rPr lang="tr-TR" sz="2000" dirty="0" err="1"/>
              <a:t>Stack’teki</a:t>
            </a:r>
            <a:r>
              <a:rPr lang="tr-TR" sz="2000" dirty="0"/>
              <a:t> bilgiler kodunuzun derleme aşamasında, direk bellek içine yerleştirildiği için erişimi oldukça hızlıdır.</a:t>
            </a:r>
          </a:p>
          <a:p>
            <a:r>
              <a:rPr lang="tr-TR" sz="2000" b="1" dirty="0" err="1">
                <a:solidFill>
                  <a:srgbClr val="FF0000"/>
                </a:solidFill>
              </a:rPr>
              <a:t>Heap</a:t>
            </a:r>
            <a:r>
              <a:rPr lang="tr-TR" sz="2000" b="1" dirty="0">
                <a:solidFill>
                  <a:srgbClr val="FF0000"/>
                </a:solidFill>
              </a:rPr>
              <a:t> Memory</a:t>
            </a:r>
            <a:r>
              <a:rPr lang="tr-TR" sz="2000" dirty="0"/>
              <a:t>, bellek üzerinde yer tahsisi yapılan belli bir bölümdür. Bu yer, bellek üzerinde “</a:t>
            </a:r>
            <a:r>
              <a:rPr lang="tr-TR" sz="2000" i="1" dirty="0" err="1"/>
              <a:t>malloc</a:t>
            </a:r>
            <a:r>
              <a:rPr lang="tr-TR" sz="2000" dirty="0"/>
              <a:t>” fonksiyonu aracılığıyla tahsis edilir ve </a:t>
            </a:r>
            <a:r>
              <a:rPr lang="tr-TR" sz="2000" dirty="0" err="1"/>
              <a:t>heap</a:t>
            </a:r>
            <a:r>
              <a:rPr lang="tr-TR" sz="2000" dirty="0"/>
              <a:t> üzerinde </a:t>
            </a:r>
            <a:r>
              <a:rPr lang="tr-TR" sz="2000" dirty="0" err="1"/>
              <a:t>allocate</a:t>
            </a:r>
            <a:r>
              <a:rPr lang="tr-TR" sz="2000" dirty="0"/>
              <a:t> edilen(yer tahsisi yapılan) bellek “</a:t>
            </a:r>
            <a:r>
              <a:rPr lang="tr-TR" sz="2000" i="1" dirty="0" err="1"/>
              <a:t>free</a:t>
            </a:r>
            <a:r>
              <a:rPr lang="tr-TR" sz="2000" dirty="0"/>
              <a:t>” </a:t>
            </a:r>
            <a:r>
              <a:rPr lang="tr-TR" sz="2000" dirty="0" err="1"/>
              <a:t>lenerek</a:t>
            </a:r>
            <a:r>
              <a:rPr lang="tr-TR" sz="2000" dirty="0"/>
              <a:t> tekrar kullanım için serbest bırakılır. </a:t>
            </a:r>
            <a:r>
              <a:rPr lang="tr-TR" sz="2000" dirty="0" err="1"/>
              <a:t>Heap’teki</a:t>
            </a:r>
            <a:r>
              <a:rPr lang="tr-TR" sz="2000" dirty="0"/>
              <a:t> bellek kullanımı </a:t>
            </a:r>
            <a:r>
              <a:rPr lang="tr-TR" sz="2000" dirty="0" err="1"/>
              <a:t>compiler</a:t>
            </a:r>
            <a:r>
              <a:rPr lang="tr-TR" sz="2000" dirty="0"/>
              <a:t> tarafından değil, </a:t>
            </a:r>
            <a:r>
              <a:rPr lang="tr-TR" sz="2000" b="1" i="1" dirty="0"/>
              <a:t>geliştiriciler tarafından kontrol edilir</a:t>
            </a:r>
            <a:r>
              <a:rPr lang="tr-TR" sz="2000" dirty="0"/>
              <a:t>. Karmaşık programlar oluştururken, genellikle büyük bir bellek alanına ihtiyaç duyarız. Bu durumda </a:t>
            </a:r>
            <a:r>
              <a:rPr lang="tr-TR" sz="2000" dirty="0" err="1"/>
              <a:t>Heap</a:t>
            </a:r>
            <a:r>
              <a:rPr lang="tr-TR" sz="2000" dirty="0"/>
              <a:t> Memory kullanırız. </a:t>
            </a:r>
            <a:r>
              <a:rPr lang="tr-TR" sz="2000" dirty="0" err="1"/>
              <a:t>Heap</a:t>
            </a:r>
            <a:r>
              <a:rPr lang="tr-TR" sz="2000" dirty="0"/>
              <a:t> üzerinde </a:t>
            </a:r>
            <a:r>
              <a:rPr lang="tr-TR" sz="2000" dirty="0" err="1"/>
              <a:t>allocate</a:t>
            </a:r>
            <a:r>
              <a:rPr lang="tr-TR" sz="2000" dirty="0"/>
              <a:t> ettiğimiz bellek operasyonuna “</a:t>
            </a:r>
            <a:r>
              <a:rPr lang="tr-TR" sz="2000" b="1" i="1" dirty="0" err="1"/>
              <a:t>dynamic</a:t>
            </a:r>
            <a:r>
              <a:rPr lang="tr-TR" sz="2000" b="1" i="1" dirty="0"/>
              <a:t> </a:t>
            </a:r>
            <a:r>
              <a:rPr lang="tr-TR" sz="2000" b="1" i="1" dirty="0" err="1"/>
              <a:t>memory</a:t>
            </a:r>
            <a:r>
              <a:rPr lang="tr-TR" sz="2000" b="1" i="1" dirty="0"/>
              <a:t> </a:t>
            </a:r>
            <a:r>
              <a:rPr lang="tr-TR" sz="2000" b="1" i="1" dirty="0" err="1"/>
              <a:t>allocation</a:t>
            </a:r>
            <a:r>
              <a:rPr lang="tr-TR" sz="2000" dirty="0"/>
              <a:t>” adı verilir.</a:t>
            </a:r>
          </a:p>
          <a:p>
            <a:endParaRPr lang="tr-TR" dirty="0"/>
          </a:p>
        </p:txBody>
      </p:sp>
    </p:spTree>
    <p:extLst>
      <p:ext uri="{BB962C8B-B14F-4D97-AF65-F5344CB8AC3E}">
        <p14:creationId xmlns:p14="http://schemas.microsoft.com/office/powerpoint/2010/main" val="107187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625600" y="1122363"/>
            <a:ext cx="9042400" cy="438582"/>
          </a:xfrm>
        </p:spPr>
        <p:txBody>
          <a:bodyPr/>
          <a:lstStyle/>
          <a:p>
            <a:r>
              <a:rPr lang="tr-TR" sz="1800" dirty="0"/>
              <a:t>1. URL – URI arasındaki farklar nelerdir </a:t>
            </a:r>
            <a:r>
              <a:rPr lang="tr-TR" sz="2000" dirty="0"/>
              <a:t>?</a:t>
            </a:r>
          </a:p>
        </p:txBody>
      </p:sp>
      <p:sp>
        <p:nvSpPr>
          <p:cNvPr id="3" name="Alt Başlık 2">
            <a:extLst>
              <a:ext uri="{FF2B5EF4-FFF2-40B4-BE49-F238E27FC236}">
                <a16:creationId xmlns:a16="http://schemas.microsoft.com/office/drawing/2014/main" id="{660E6EB5-A331-4237-AE71-AE6EE0127DBD}"/>
              </a:ext>
            </a:extLst>
          </p:cNvPr>
          <p:cNvSpPr>
            <a:spLocks noGrp="1"/>
          </p:cNvSpPr>
          <p:nvPr>
            <p:ph type="subTitle" idx="1"/>
          </p:nvPr>
        </p:nvSpPr>
        <p:spPr>
          <a:xfrm>
            <a:off x="1524000" y="1800947"/>
            <a:ext cx="9144000" cy="4230398"/>
          </a:xfrm>
        </p:spPr>
        <p:txBody>
          <a:bodyPr/>
          <a:lstStyle/>
          <a:p>
            <a:pPr marL="342900" indent="-342900" algn="l">
              <a:buFont typeface="Wingdings" panose="05000000000000000000" pitchFamily="2" charset="2"/>
              <a:buChar char="§"/>
            </a:pPr>
            <a:r>
              <a:rPr lang="tr-TR" dirty="0"/>
              <a:t>URL ile URI arasındaki fark URL kaynak, URI, detaydır.</a:t>
            </a:r>
          </a:p>
          <a:p>
            <a:pPr marL="342900" indent="-342900" algn="l">
              <a:buFont typeface="Wingdings" panose="05000000000000000000" pitchFamily="2" charset="2"/>
              <a:buChar char="§"/>
            </a:pPr>
            <a:r>
              <a:rPr lang="tr-TR" b="1" dirty="0"/>
              <a:t>URI </a:t>
            </a:r>
            <a:r>
              <a:rPr lang="tr-TR" dirty="0"/>
              <a:t>: URI, internette bir kaynak üzerine işaret edilmiş resim veya belge gibi klasik formata uygun bir karakter dizisidir.</a:t>
            </a:r>
          </a:p>
          <a:p>
            <a:pPr marL="342900" indent="-342900" algn="l">
              <a:buFont typeface="Wingdings" panose="05000000000000000000" pitchFamily="2" charset="2"/>
              <a:buChar char="§"/>
            </a:pPr>
            <a:r>
              <a:rPr lang="tr-TR" b="1" dirty="0"/>
              <a:t>URL </a:t>
            </a:r>
            <a:r>
              <a:rPr lang="tr-TR" dirty="0"/>
              <a:t>: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pPr marL="342900" indent="-342900" algn="l">
              <a:buFont typeface="Wingdings" panose="05000000000000000000" pitchFamily="2" charset="2"/>
              <a:buChar char="§"/>
            </a:pPr>
            <a:endParaRPr lang="tr-TR" dirty="0"/>
          </a:p>
        </p:txBody>
      </p:sp>
    </p:spTree>
    <p:extLst>
      <p:ext uri="{BB962C8B-B14F-4D97-AF65-F5344CB8AC3E}">
        <p14:creationId xmlns:p14="http://schemas.microsoft.com/office/powerpoint/2010/main" val="92500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A9733-B842-4D01-ADB7-3FD3C1969E67}"/>
              </a:ext>
            </a:extLst>
          </p:cNvPr>
          <p:cNvSpPr>
            <a:spLocks noGrp="1"/>
          </p:cNvSpPr>
          <p:nvPr>
            <p:ph idx="1"/>
          </p:nvPr>
        </p:nvSpPr>
        <p:spPr>
          <a:xfrm>
            <a:off x="838200" y="0"/>
            <a:ext cx="10515600" cy="6176963"/>
          </a:xfrm>
        </p:spPr>
        <p:txBody>
          <a:bodyPr/>
          <a:lstStyle/>
          <a:p>
            <a:endParaRPr lang="tr-TR" sz="2000" dirty="0"/>
          </a:p>
          <a:p>
            <a:r>
              <a:rPr lang="tr-TR" sz="2000" dirty="0"/>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2000" dirty="0" err="1"/>
              <a:t>Centralized</a:t>
            </a:r>
            <a:r>
              <a:rPr lang="tr-TR" sz="2000" dirty="0"/>
              <a:t> </a:t>
            </a:r>
            <a:r>
              <a:rPr lang="tr-TR" sz="2000" dirty="0" err="1"/>
              <a:t>Version</a:t>
            </a:r>
            <a:r>
              <a:rPr lang="tr-TR" sz="2000" dirty="0"/>
              <a:t> Control </a:t>
            </a:r>
            <a:r>
              <a:rPr lang="tr-TR" sz="2000" dirty="0" err="1"/>
              <a:t>Systems</a:t>
            </a:r>
            <a:r>
              <a:rPr lang="tr-TR" sz="2000" dirty="0"/>
              <a:t> / </a:t>
            </a:r>
            <a:r>
              <a:rPr lang="tr-TR" sz="2000" dirty="0">
                <a:solidFill>
                  <a:srgbClr val="FF0000"/>
                </a:solidFill>
              </a:rPr>
              <a:t>CVCS</a:t>
            </a:r>
            <a:r>
              <a:rPr lang="tr-TR" sz="2000" dirty="0"/>
              <a:t>) geliştirilmiştir. Merkezi sistemler uzun yıllar sürüm kontrol sisteminde standart yöntem olarak kabul görmüştür. CVS, </a:t>
            </a:r>
            <a:r>
              <a:rPr lang="tr-TR" sz="2000" dirty="0" err="1"/>
              <a:t>Subversion</a:t>
            </a:r>
            <a:r>
              <a:rPr lang="tr-TR" sz="2000" dirty="0"/>
              <a:t> ve </a:t>
            </a:r>
            <a:r>
              <a:rPr lang="tr-TR" sz="2000" dirty="0" err="1"/>
              <a:t>Perforce</a:t>
            </a:r>
            <a:r>
              <a:rPr lang="tr-TR" sz="2000" dirty="0"/>
              <a:t> gibi sistemler Merkezi Sürüm Kontrol Sistemleri için örnek olarak gösterilebilir. Sunucular sürüm kontrolüne alınan bütün dosyaları tutar. Dosyalar bu sunuculardan istemciler vasıtasıyla çekilerek alınırlar (</a:t>
            </a:r>
            <a:r>
              <a:rPr lang="tr-TR" sz="2000" dirty="0" err="1"/>
              <a:t>check</a:t>
            </a:r>
            <a:r>
              <a:rPr lang="tr-TR" sz="2000" dirty="0"/>
              <a:t> </a:t>
            </a:r>
            <a:r>
              <a:rPr lang="tr-TR" sz="2000" dirty="0" err="1"/>
              <a:t>out</a:t>
            </a:r>
            <a:r>
              <a:rPr lang="tr-TR" sz="2000" dirty="0"/>
              <a:t>).</a:t>
            </a:r>
          </a:p>
          <a:p>
            <a:endParaRPr lang="tr-TR" dirty="0"/>
          </a:p>
          <a:p>
            <a:r>
              <a:rPr lang="tr-TR" sz="2000" dirty="0"/>
              <a:t>Dağıtık Sürüm Kontrol Sistemleri (Distributed </a:t>
            </a:r>
            <a:r>
              <a:rPr lang="tr-TR" sz="2000" dirty="0" err="1"/>
              <a:t>Version</a:t>
            </a:r>
            <a:r>
              <a:rPr lang="tr-TR" sz="2000" dirty="0"/>
              <a:t> Control </a:t>
            </a:r>
            <a:r>
              <a:rPr lang="tr-TR" sz="2000" dirty="0" err="1"/>
              <a:t>Systems</a:t>
            </a:r>
            <a:r>
              <a:rPr lang="tr-TR" sz="2000" dirty="0"/>
              <a:t> / </a:t>
            </a:r>
            <a:r>
              <a:rPr lang="tr-TR" sz="2000" dirty="0">
                <a:solidFill>
                  <a:srgbClr val="FF0000"/>
                </a:solidFill>
              </a:rPr>
              <a:t>DVCS</a:t>
            </a:r>
            <a:r>
              <a:rPr lang="tr-TR" sz="2000" dirty="0"/>
              <a:t>)’</a:t>
            </a:r>
            <a:r>
              <a:rPr lang="tr-TR" sz="2000" dirty="0" err="1"/>
              <a:t>nde</a:t>
            </a:r>
            <a:r>
              <a:rPr lang="tr-TR" sz="2000" dirty="0"/>
              <a:t> istemciler (kullanıcılar) dosyaların yalnızca en son bellek kopyalarını almakla kalmaz, yazılım havuzunu (</a:t>
            </a:r>
            <a:r>
              <a:rPr lang="tr-TR" sz="2000" dirty="0" err="1"/>
              <a:t>repository</a:t>
            </a:r>
            <a:r>
              <a:rPr lang="tr-TR" sz="2000" dirty="0"/>
              <a:t>) bütünüyle kopyalarlar. Git, </a:t>
            </a:r>
            <a:r>
              <a:rPr lang="tr-TR" sz="2000" dirty="0" err="1"/>
              <a:t>Mercurial</a:t>
            </a:r>
            <a:r>
              <a:rPr lang="tr-TR" sz="2000" dirty="0"/>
              <a:t>, </a:t>
            </a:r>
            <a:r>
              <a:rPr lang="tr-TR" sz="2000" dirty="0" err="1"/>
              <a:t>Bazaar</a:t>
            </a:r>
            <a:r>
              <a:rPr lang="tr-TR" sz="2000" dirty="0"/>
              <a:t> ve </a:t>
            </a:r>
            <a:r>
              <a:rPr lang="tr-TR" sz="2000" dirty="0" err="1"/>
              <a:t>Darcs</a:t>
            </a:r>
            <a:r>
              <a:rPr lang="tr-TR" sz="2000" dirty="0"/>
              <a:t> gibi örnekleri dağıtık sistemlere örnek olarak ele alabiliriz. Dağıtık sistemlerde üzerinde ortak çalışma </a:t>
            </a:r>
            <a:r>
              <a:rPr lang="tr-TR" sz="2000" dirty="0" err="1"/>
              <a:t>yütürülen</a:t>
            </a:r>
            <a:r>
              <a:rPr lang="tr-TR" sz="2000" dirty="0"/>
              <a:t> sunuculardan biri çökerse istemcilerden birinin yazılım havuzu sunucuya geri yüklenerek sistem kurtarılabilmektedir. Her seçip alma (</a:t>
            </a:r>
            <a:r>
              <a:rPr lang="tr-TR" sz="2000" dirty="0" err="1"/>
              <a:t>check</a:t>
            </a:r>
            <a:r>
              <a:rPr lang="tr-TR" sz="2000" dirty="0"/>
              <a:t> </a:t>
            </a:r>
            <a:r>
              <a:rPr lang="tr-TR" sz="2000" dirty="0" err="1"/>
              <a:t>out</a:t>
            </a:r>
            <a:r>
              <a:rPr lang="tr-TR" sz="2000" dirty="0"/>
              <a:t>) işlemi esasında bütün verinin yedeklenmesiyle sonuçlanır.</a:t>
            </a:r>
          </a:p>
        </p:txBody>
      </p:sp>
    </p:spTree>
    <p:extLst>
      <p:ext uri="{BB962C8B-B14F-4D97-AF65-F5344CB8AC3E}">
        <p14:creationId xmlns:p14="http://schemas.microsoft.com/office/powerpoint/2010/main" val="436748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BB53-D656-46EE-815C-A89816CBAED5}"/>
              </a:ext>
            </a:extLst>
          </p:cNvPr>
          <p:cNvSpPr>
            <a:spLocks noGrp="1"/>
          </p:cNvSpPr>
          <p:nvPr>
            <p:ph type="title"/>
          </p:nvPr>
        </p:nvSpPr>
        <p:spPr/>
        <p:txBody>
          <a:bodyPr>
            <a:normAutofit/>
          </a:bodyPr>
          <a:lstStyle/>
          <a:p>
            <a:pPr algn="ctr"/>
            <a:r>
              <a:rPr lang="tr-TR" sz="2400" b="1" dirty="0"/>
              <a:t>Asenkron ve Senkron Fonksiyon Nedir?</a:t>
            </a:r>
            <a:endParaRPr lang="tr-TR" sz="2400" dirty="0"/>
          </a:p>
        </p:txBody>
      </p:sp>
      <p:sp>
        <p:nvSpPr>
          <p:cNvPr id="3" name="Content Placeholder 2">
            <a:extLst>
              <a:ext uri="{FF2B5EF4-FFF2-40B4-BE49-F238E27FC236}">
                <a16:creationId xmlns:a16="http://schemas.microsoft.com/office/drawing/2014/main" id="{FD86DEFA-11BD-471A-A9C8-D63E8ACB88EE}"/>
              </a:ext>
            </a:extLst>
          </p:cNvPr>
          <p:cNvSpPr>
            <a:spLocks noGrp="1"/>
          </p:cNvSpPr>
          <p:nvPr>
            <p:ph idx="1"/>
          </p:nvPr>
        </p:nvSpPr>
        <p:spPr/>
        <p:txBody>
          <a:bodyPr>
            <a:normAutofit/>
          </a:bodyPr>
          <a:lstStyle/>
          <a:p>
            <a:r>
              <a:rPr lang="tr-TR" sz="2400" dirty="0"/>
              <a:t>Senkron dediğimiz kavram şudur: Kodlar yukarıdan aşağıya doğru sırayla işlenir ve bir satırdaki işlem bitmeden diğer satıra geçilmez. Asenkron yapıda ise uzun zaman alan veya farklı görevdeki işlemler aynı anda gerçekleştirilir.</a:t>
            </a:r>
          </a:p>
          <a:p>
            <a:r>
              <a:rPr lang="tr-TR" sz="2400" dirty="0" err="1"/>
              <a:t>Javascript</a:t>
            </a:r>
            <a:r>
              <a:rPr lang="tr-TR" sz="2400" dirty="0"/>
              <a:t> </a:t>
            </a:r>
            <a:r>
              <a:rPr lang="tr-TR" sz="2400" dirty="0" err="1"/>
              <a:t>single-thread</a:t>
            </a:r>
            <a:r>
              <a:rPr lang="tr-TR" sz="2400" dirty="0"/>
              <a:t> ve asenkron yapıda çalışan bir programlama </a:t>
            </a:r>
            <a:r>
              <a:rPr lang="tr-TR" sz="2400" dirty="0" err="1"/>
              <a:t>dilir</a:t>
            </a:r>
            <a:r>
              <a:rPr lang="tr-TR" sz="2400" dirty="0"/>
              <a:t>.</a:t>
            </a:r>
          </a:p>
        </p:txBody>
      </p:sp>
    </p:spTree>
    <p:extLst>
      <p:ext uri="{BB962C8B-B14F-4D97-AF65-F5344CB8AC3E}">
        <p14:creationId xmlns:p14="http://schemas.microsoft.com/office/powerpoint/2010/main" val="46005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8D0D6-E825-4CCD-BCE9-94C41D85FB20}"/>
              </a:ext>
            </a:extLst>
          </p:cNvPr>
          <p:cNvSpPr>
            <a:spLocks noGrp="1"/>
          </p:cNvSpPr>
          <p:nvPr>
            <p:ph idx="1"/>
          </p:nvPr>
        </p:nvSpPr>
        <p:spPr/>
        <p:txBody>
          <a:bodyPr>
            <a:normAutofit/>
          </a:bodyPr>
          <a:lstStyle/>
          <a:p>
            <a:r>
              <a:rPr lang="tr-TR" sz="2400" dirty="0" err="1">
                <a:solidFill>
                  <a:srgbClr val="FF0000"/>
                </a:solidFill>
              </a:rPr>
              <a:t>Interpreters</a:t>
            </a:r>
            <a:r>
              <a:rPr lang="tr-TR" sz="2400" dirty="0">
                <a:solidFill>
                  <a:srgbClr val="FF0000"/>
                </a:solidFill>
              </a:rPr>
              <a:t> </a:t>
            </a:r>
            <a:r>
              <a:rPr lang="tr-TR" sz="2400" dirty="0"/>
              <a:t>ve </a:t>
            </a:r>
            <a:r>
              <a:rPr lang="tr-TR" sz="2400" b="1" dirty="0" err="1">
                <a:solidFill>
                  <a:srgbClr val="FF0000"/>
                </a:solidFill>
              </a:rPr>
              <a:t>compilers</a:t>
            </a:r>
            <a:r>
              <a:rPr lang="tr-TR" sz="2400" dirty="0"/>
              <a:t> birbirine oldukça benzer yapıdadırlar. Aralarındaki temel fark </a:t>
            </a:r>
            <a:r>
              <a:rPr lang="tr-TR" sz="2400" b="1" dirty="0"/>
              <a:t>Interpreter</a:t>
            </a:r>
            <a:r>
              <a:rPr lang="tr-TR" sz="2400" dirty="0"/>
              <a:t> kaynak programlama dili ile yazılan komutları doğrudan işlerken, </a:t>
            </a:r>
            <a:r>
              <a:rPr lang="tr-TR" sz="2400" b="1" dirty="0"/>
              <a:t>Compiler</a:t>
            </a:r>
            <a:r>
              <a:rPr lang="tr-TR" sz="2400" dirty="0"/>
              <a:t> da o komutları makina diline çevirir.</a:t>
            </a:r>
          </a:p>
          <a:p>
            <a:endParaRPr lang="tr-TR" sz="2400" dirty="0"/>
          </a:p>
          <a:p>
            <a:r>
              <a:rPr lang="tr-TR" sz="2400" dirty="0"/>
              <a:t> </a:t>
            </a:r>
            <a:r>
              <a:rPr lang="tr-TR" sz="2400" b="1" dirty="0">
                <a:solidFill>
                  <a:srgbClr val="FF0000"/>
                </a:solidFill>
              </a:rPr>
              <a:t>Compiler</a:t>
            </a:r>
            <a:r>
              <a:rPr lang="tr-TR" sz="2400" dirty="0"/>
              <a:t> bir programı bütün olarak alır ve çevirirken; </a:t>
            </a:r>
            <a:r>
              <a:rPr lang="tr-TR" sz="2400" b="1" dirty="0">
                <a:solidFill>
                  <a:srgbClr val="FF0000"/>
                </a:solidFill>
              </a:rPr>
              <a:t>Interpreter</a:t>
            </a:r>
            <a:r>
              <a:rPr lang="tr-TR" sz="2400" dirty="0">
                <a:solidFill>
                  <a:srgbClr val="FF0000"/>
                </a:solidFill>
              </a:rPr>
              <a:t> </a:t>
            </a:r>
            <a:r>
              <a:rPr lang="tr-TR" sz="2400" dirty="0"/>
              <a:t>programı satır </a:t>
            </a:r>
            <a:r>
              <a:rPr lang="tr-TR" sz="2400" dirty="0" err="1"/>
              <a:t>satır</a:t>
            </a:r>
            <a:r>
              <a:rPr lang="tr-TR" sz="2400" dirty="0"/>
              <a:t> çevirir. # </a:t>
            </a:r>
            <a:r>
              <a:rPr lang="tr-TR" sz="2400" b="1" dirty="0"/>
              <a:t>Compiler</a:t>
            </a:r>
            <a:r>
              <a:rPr lang="tr-TR" sz="2400" dirty="0"/>
              <a:t>, ara kod veya hedef kodu oluşturur fakat </a:t>
            </a:r>
            <a:r>
              <a:rPr lang="tr-TR" sz="2400" b="1" dirty="0"/>
              <a:t>Interpreter</a:t>
            </a:r>
            <a:r>
              <a:rPr lang="tr-TR" sz="2400" dirty="0"/>
              <a:t> herhangi bir ara kod oluşturmaz. Bundan dolayı </a:t>
            </a:r>
            <a:r>
              <a:rPr lang="tr-TR" sz="2400" b="1" dirty="0"/>
              <a:t>Compiler</a:t>
            </a:r>
            <a:r>
              <a:rPr lang="tr-TR" sz="2400" dirty="0"/>
              <a:t>, kodun oluşturulması için daha fazla </a:t>
            </a:r>
            <a:r>
              <a:rPr lang="tr-TR" sz="2400" dirty="0" err="1"/>
              <a:t>memory</a:t>
            </a:r>
            <a:r>
              <a:rPr lang="tr-TR" sz="2400" dirty="0"/>
              <a:t> gerektirir.</a:t>
            </a:r>
          </a:p>
        </p:txBody>
      </p:sp>
    </p:spTree>
    <p:extLst>
      <p:ext uri="{BB962C8B-B14F-4D97-AF65-F5344CB8AC3E}">
        <p14:creationId xmlns:p14="http://schemas.microsoft.com/office/powerpoint/2010/main" val="249761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365125"/>
            <a:ext cx="10515600" cy="1269711"/>
          </a:xfrm>
        </p:spPr>
        <p:txBody>
          <a:bodyPr>
            <a:normAutofit/>
          </a:bodyPr>
          <a:lstStyle/>
          <a:p>
            <a:pPr algn="ctr"/>
            <a:r>
              <a:rPr lang="tr-TR" sz="2000" dirty="0"/>
              <a:t>2. HTTP Yapısı Nedir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normAutofit/>
          </a:bodyPr>
          <a:lstStyle/>
          <a:p>
            <a:r>
              <a:rPr lang="tr-TR" dirty="0"/>
              <a:t>HTTP, web tarayıcıdan veya istemciden gelen talepler ile web sunucularından gelen cevaplar arasındaki yolu sağlayan yapıdır.</a:t>
            </a:r>
          </a:p>
          <a:p>
            <a:r>
              <a:rPr lang="tr-TR" dirty="0"/>
              <a:t>HTTP, web tarayıcılarının ve sunucularının ortak bir dilde güvenli iletişimini sağlayan bir protokoldür. İstekler ve cevaplar HTTP tarafından belirtilen dil kurallarına uyarak gerçekleştirilir.</a:t>
            </a:r>
          </a:p>
        </p:txBody>
      </p:sp>
    </p:spTree>
    <p:extLst>
      <p:ext uri="{BB962C8B-B14F-4D97-AF65-F5344CB8AC3E}">
        <p14:creationId xmlns:p14="http://schemas.microsoft.com/office/powerpoint/2010/main" val="26596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20330"/>
          </a:xfrm>
        </p:spPr>
        <p:txBody>
          <a:bodyPr>
            <a:normAutofit/>
          </a:bodyPr>
          <a:lstStyle/>
          <a:p>
            <a:pPr algn="ctr"/>
            <a:r>
              <a:rPr lang="tr-TR" sz="2000" dirty="0"/>
              <a:t>3. </a:t>
            </a:r>
            <a:r>
              <a:rPr lang="tr-TR" sz="2000" dirty="0" err="1"/>
              <a:t>Npm</a:t>
            </a:r>
            <a:r>
              <a:rPr lang="tr-TR" sz="2000" dirty="0"/>
              <a:t> nedir ?</a:t>
            </a:r>
          </a:p>
        </p:txBody>
      </p:sp>
      <p:sp>
        <p:nvSpPr>
          <p:cNvPr id="3" name="İçerik Yer Tutucusu 2"/>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111959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6"/>
            <a:ext cx="10515600" cy="817130"/>
          </a:xfrm>
        </p:spPr>
        <p:txBody>
          <a:bodyPr>
            <a:normAutofit/>
          </a:bodyPr>
          <a:lstStyle/>
          <a:p>
            <a:pPr algn="ctr"/>
            <a:r>
              <a:rPr lang="tr-TR" sz="2000" dirty="0"/>
              <a:t>1. </a:t>
            </a:r>
            <a:r>
              <a:rPr lang="tr-TR" sz="2000" dirty="0" err="1"/>
              <a:t>Xhtml</a:t>
            </a:r>
            <a:r>
              <a:rPr lang="tr-TR" sz="2000" dirty="0"/>
              <a:t> ile html5 arasındaki farklar nelerdir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a:t>XHTML büyük / küçük harfe duyarlı olmasına rağmen, HTML5 değildir.</a:t>
            </a:r>
          </a:p>
          <a:p>
            <a:r>
              <a:rPr lang="tr-TR" dirty="0"/>
              <a:t>HTML5'in XHTML ve </a:t>
            </a:r>
            <a:r>
              <a:rPr lang="tr-TR" dirty="0" err="1"/>
              <a:t>HTML'den</a:t>
            </a:r>
            <a:r>
              <a:rPr lang="tr-TR" dirty="0"/>
              <a:t> çok daha basit bir  </a:t>
            </a:r>
            <a:r>
              <a:rPr lang="tr-TR" dirty="0" err="1"/>
              <a:t>doctype</a:t>
            </a:r>
            <a:r>
              <a:rPr lang="tr-TR" dirty="0"/>
              <a:t> yapısı vardır.</a:t>
            </a:r>
          </a:p>
          <a:p>
            <a:r>
              <a:rPr lang="tr-TR" dirty="0"/>
              <a:t>HTML5 tüm tarayıcılarla uyumluyken, XHTML değildir.</a:t>
            </a:r>
          </a:p>
          <a:p>
            <a:r>
              <a:rPr lang="tr-TR" dirty="0"/>
              <a:t>HTML5, HTML4'ün izlerini takip ederken, </a:t>
            </a:r>
            <a:r>
              <a:rPr lang="tr-TR" dirty="0" err="1"/>
              <a:t>XHTML'den</a:t>
            </a:r>
            <a:r>
              <a:rPr lang="tr-TR" dirty="0"/>
              <a:t> daha katıdır.</a:t>
            </a:r>
          </a:p>
          <a:p>
            <a:r>
              <a:rPr lang="tr-TR" dirty="0"/>
              <a:t>HTML5, tabletler ve telefonlar gibi mobil cihazlar için daha uygunken, XHTML bilgisayar ekranları için  uygundur.</a:t>
            </a:r>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1001857"/>
          </a:xfrm>
        </p:spPr>
        <p:txBody>
          <a:bodyPr>
            <a:normAutofit/>
          </a:bodyPr>
          <a:lstStyle/>
          <a:p>
            <a:pPr algn="ctr"/>
            <a:r>
              <a:rPr lang="tr-TR" sz="2000" dirty="0"/>
              <a:t>2. </a:t>
            </a:r>
            <a:r>
              <a:rPr lang="tr-TR" sz="2000" dirty="0" err="1"/>
              <a:t>Semantic</a:t>
            </a:r>
            <a:r>
              <a:rPr lang="tr-TR" sz="2000" dirty="0"/>
              <a:t> </a:t>
            </a:r>
            <a:r>
              <a:rPr lang="tr-TR" sz="2000" dirty="0" err="1"/>
              <a:t>vs</a:t>
            </a:r>
            <a:r>
              <a:rPr lang="tr-TR" sz="2000" dirty="0"/>
              <a:t> </a:t>
            </a:r>
            <a:r>
              <a:rPr lang="tr-TR" sz="2000" dirty="0" err="1"/>
              <a:t>Non-Semantic</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Semantic</a:t>
            </a:r>
            <a:r>
              <a:rPr lang="tr-TR" dirty="0"/>
              <a:t> : </a:t>
            </a:r>
            <a:r>
              <a:rPr lang="tr-TR" sz="2000" dirty="0"/>
              <a:t>Bu elementler basitçe anlam ifade eder, anlamı olan elementlerdir. Bunun nedeni, koddaki tanım, tarayıcıya ve geliştiriciye ne yapmaları gerektiğini söyler. Daha basit kelimelerle çerçeveleyen bu öğeler, içermeleri gereken içerik türünü tanımlar.</a:t>
            </a:r>
          </a:p>
          <a:p>
            <a:endParaRPr lang="tr-TR" sz="2000" dirty="0"/>
          </a:p>
          <a:p>
            <a:endParaRPr lang="tr-TR" sz="2000" dirty="0"/>
          </a:p>
          <a:p>
            <a:r>
              <a:rPr lang="tr-TR" dirty="0" err="1"/>
              <a:t>Non-Semantic</a:t>
            </a:r>
            <a:r>
              <a:rPr lang="tr-TR" sz="2000" dirty="0"/>
              <a:t> : Hiçbir anlamları yoktur. İçerdikleri içerik hakkında hiçbir şey söylemezler. Bir grup için ortak olan semantiği işaretlemek için farklı niteliklerle kullanılabilirler.</a:t>
            </a:r>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761711"/>
          </a:xfrm>
        </p:spPr>
        <p:txBody>
          <a:bodyPr>
            <a:normAutofit/>
          </a:bodyPr>
          <a:lstStyle/>
          <a:p>
            <a:pPr algn="ctr"/>
            <a:r>
              <a:rPr lang="tr-TR" sz="2000" dirty="0"/>
              <a:t>3. </a:t>
            </a:r>
            <a:r>
              <a:rPr lang="tr-TR" sz="2000" dirty="0" err="1"/>
              <a:t>Colspan</a:t>
            </a:r>
            <a:r>
              <a:rPr lang="tr-TR" sz="2000" dirty="0"/>
              <a:t> ve </a:t>
            </a:r>
            <a:r>
              <a:rPr lang="tr-TR" sz="2000" dirty="0" err="1"/>
              <a:t>Rowspan</a:t>
            </a:r>
            <a:r>
              <a:rPr lang="tr-TR" sz="2000"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Colspan</a:t>
            </a:r>
            <a:r>
              <a:rPr lang="tr-TR" dirty="0"/>
              <a:t> özelliği sütun üzerinde kaç tane hücrenin birleştirileceğini belirtir.</a:t>
            </a:r>
          </a:p>
          <a:p>
            <a:r>
              <a:rPr lang="tr-TR" dirty="0" err="1"/>
              <a:t>Rowspan</a:t>
            </a:r>
            <a:r>
              <a:rPr lang="tr-TR" dirty="0"/>
              <a:t> özelliği satır üzerinde kaç tane hücrenin birleştirileceğini belirtir.</a:t>
            </a:r>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91020"/>
          </a:xfrm>
        </p:spPr>
        <p:txBody>
          <a:bodyPr>
            <a:normAutofit/>
          </a:bodyPr>
          <a:lstStyle/>
          <a:p>
            <a:pPr algn="ctr"/>
            <a:r>
              <a:rPr lang="tr-TR" sz="2000" dirty="0" err="1"/>
              <a:t>Display:none</a:t>
            </a:r>
            <a:r>
              <a:rPr lang="tr-TR" sz="2000" dirty="0"/>
              <a:t> – </a:t>
            </a:r>
            <a:r>
              <a:rPr lang="tr-TR" sz="2000" dirty="0" err="1"/>
              <a:t>Visibility:none</a:t>
            </a:r>
            <a:r>
              <a:rPr lang="tr-TR" sz="2000" dirty="0"/>
              <a:t> </a:t>
            </a:r>
          </a:p>
        </p:txBody>
      </p:sp>
      <p:sp>
        <p:nvSpPr>
          <p:cNvPr id="3" name="İçerik Yer Tutucusu 2"/>
          <p:cNvSpPr>
            <a:spLocks noGrp="1"/>
          </p:cNvSpPr>
          <p:nvPr>
            <p:ph idx="1"/>
          </p:nvPr>
        </p:nvSpPr>
        <p:spPr>
          <a:xfrm>
            <a:off x="838200" y="1474643"/>
            <a:ext cx="10515600" cy="4351338"/>
          </a:xfrm>
        </p:spPr>
        <p:txBody>
          <a:bodyPr>
            <a:normAutofit/>
          </a:bodyPr>
          <a:lstStyle/>
          <a:p>
            <a:r>
              <a:rPr lang="tr-TR" sz="2400" dirty="0"/>
              <a:t>Son olarak bir nesneyi görünmez hale getirebilmek için </a:t>
            </a:r>
            <a:r>
              <a:rPr lang="tr-TR" sz="2400" b="1" dirty="0" err="1"/>
              <a:t>display</a:t>
            </a:r>
            <a:r>
              <a:rPr lang="tr-TR" sz="2400" dirty="0" err="1"/>
              <a:t>:</a:t>
            </a:r>
            <a:r>
              <a:rPr lang="tr-TR" sz="2400" b="1" dirty="0" err="1"/>
              <a:t>none</a:t>
            </a:r>
            <a:r>
              <a:rPr lang="tr-TR" sz="2400" dirty="0"/>
              <a:t>; kullanmalıyız. </a:t>
            </a:r>
            <a:r>
              <a:rPr lang="tr-TR" sz="2400" b="1" dirty="0" err="1"/>
              <a:t>display</a:t>
            </a:r>
            <a:r>
              <a:rPr lang="tr-TR" sz="2400" dirty="0" err="1"/>
              <a:t>:</a:t>
            </a:r>
            <a:r>
              <a:rPr lang="tr-TR" sz="2400" b="1" dirty="0" err="1"/>
              <a:t>none</a:t>
            </a:r>
            <a:r>
              <a:rPr lang="tr-TR" sz="2400" dirty="0"/>
              <a:t>; özelliğini bir </a:t>
            </a:r>
            <a:r>
              <a:rPr lang="tr-TR" sz="2400" dirty="0" err="1"/>
              <a:t>class</a:t>
            </a:r>
            <a:r>
              <a:rPr lang="tr-TR" sz="2400" dirty="0"/>
              <a:t> içine alalım ve bu </a:t>
            </a:r>
            <a:r>
              <a:rPr lang="tr-TR" sz="2400" dirty="0" err="1"/>
              <a:t>class</a:t>
            </a:r>
            <a:r>
              <a:rPr lang="tr-TR" sz="2400" dirty="0"/>
              <a:t> değerini verdiğimiz her nesne görünmez hale gelir.</a:t>
            </a:r>
          </a:p>
          <a:p>
            <a:r>
              <a:rPr lang="tr-TR" sz="2400" dirty="0"/>
              <a:t>Elementlerin gizlenmesi ve gösterilmesi için kullanılan bir özelliktir. </a:t>
            </a:r>
            <a:r>
              <a:rPr lang="tr-TR" sz="2400" dirty="0" err="1"/>
              <a:t>none</a:t>
            </a:r>
            <a:r>
              <a:rPr lang="tr-TR" sz="2400" dirty="0"/>
              <a:t>, </a:t>
            </a:r>
            <a:r>
              <a:rPr lang="tr-TR" sz="2400" dirty="0" err="1"/>
              <a:t>visible</a:t>
            </a:r>
            <a:r>
              <a:rPr lang="tr-TR" sz="2400" dirty="0"/>
              <a:t>, </a:t>
            </a:r>
            <a:r>
              <a:rPr lang="tr-TR" sz="2400" dirty="0" err="1"/>
              <a:t>hidden</a:t>
            </a:r>
            <a:r>
              <a:rPr lang="tr-TR" sz="2400" dirty="0"/>
              <a:t> ve </a:t>
            </a:r>
            <a:r>
              <a:rPr lang="tr-TR" sz="2400" dirty="0" err="1"/>
              <a:t>collapse</a:t>
            </a:r>
            <a:r>
              <a:rPr lang="tr-TR" sz="2400" dirty="0"/>
              <a:t> olmak üzere dört değer alır. </a:t>
            </a:r>
          </a:p>
        </p:txBody>
      </p:sp>
    </p:spTree>
    <p:extLst>
      <p:ext uri="{BB962C8B-B14F-4D97-AF65-F5344CB8AC3E}">
        <p14:creationId xmlns:p14="http://schemas.microsoft.com/office/powerpoint/2010/main" val="3910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37202"/>
          </a:xfrm>
        </p:spPr>
        <p:txBody>
          <a:bodyPr>
            <a:normAutofit fontScale="90000"/>
          </a:bodyPr>
          <a:lstStyle/>
          <a:p>
            <a:pPr algn="ctr"/>
            <a:r>
              <a:rPr lang="tr-TR" sz="2000" dirty="0" err="1"/>
              <a:t>pseudo</a:t>
            </a:r>
            <a:r>
              <a:rPr lang="tr-TR" sz="2000" dirty="0"/>
              <a:t> </a:t>
            </a:r>
            <a:r>
              <a:rPr lang="tr-TR" sz="2000" dirty="0" err="1"/>
              <a:t>class</a:t>
            </a:r>
            <a:r>
              <a:rPr lang="tr-TR" sz="2000" dirty="0"/>
              <a:t> ile </a:t>
            </a:r>
            <a:r>
              <a:rPr lang="tr-TR" sz="2000" dirty="0" err="1"/>
              <a:t>pseudo</a:t>
            </a:r>
            <a:r>
              <a:rPr lang="tr-TR" sz="2000" dirty="0"/>
              <a:t> element nedir?</a:t>
            </a:r>
            <a:br>
              <a:rPr lang="tr-TR" dirty="0"/>
            </a:br>
            <a:endParaRPr lang="tr-TR" dirty="0"/>
          </a:p>
        </p:txBody>
      </p:sp>
      <p:sp>
        <p:nvSpPr>
          <p:cNvPr id="3" name="İçerik Yer Tutucusu 2"/>
          <p:cNvSpPr>
            <a:spLocks noGrp="1"/>
          </p:cNvSpPr>
          <p:nvPr>
            <p:ph idx="1"/>
          </p:nvPr>
        </p:nvSpPr>
        <p:spPr>
          <a:xfrm>
            <a:off x="838200" y="1825625"/>
            <a:ext cx="10515600" cy="3827030"/>
          </a:xfrm>
        </p:spPr>
        <p:txBody>
          <a:bodyPr/>
          <a:lstStyle/>
          <a:p>
            <a:r>
              <a:rPr lang="tr-TR" b="1" dirty="0"/>
              <a:t>CSS </a:t>
            </a:r>
            <a:r>
              <a:rPr lang="tr-TR" b="1" dirty="0" err="1"/>
              <a:t>pseudo</a:t>
            </a:r>
            <a:r>
              <a:rPr lang="tr-TR" dirty="0" err="1"/>
              <a:t>-</a:t>
            </a:r>
            <a:r>
              <a:rPr lang="tr-TR" b="1" dirty="0" err="1"/>
              <a:t>class</a:t>
            </a:r>
            <a:r>
              <a:rPr lang="tr-TR" dirty="0"/>
              <a:t> ve </a:t>
            </a:r>
            <a:r>
              <a:rPr lang="tr-TR" b="1" dirty="0" err="1"/>
              <a:t>pseudo</a:t>
            </a:r>
            <a:r>
              <a:rPr lang="tr-TR" dirty="0" err="1"/>
              <a:t>-elements</a:t>
            </a:r>
            <a:r>
              <a:rPr lang="tr-TR" dirty="0"/>
              <a:t> </a:t>
            </a:r>
            <a:r>
              <a:rPr lang="tr-TR" b="1" dirty="0" err="1"/>
              <a:t>CSS</a:t>
            </a:r>
            <a:r>
              <a:rPr lang="tr-TR" dirty="0" err="1"/>
              <a:t>'i</a:t>
            </a:r>
            <a:r>
              <a:rPr lang="tr-TR" dirty="0"/>
              <a:t> destekleyen web tarayıcıları tarafından otomatik olarak tanınan (x)html hiyerarşisi ile erişemediğimiz </a:t>
            </a:r>
            <a:r>
              <a:rPr lang="tr-TR" b="1" dirty="0"/>
              <a:t>element</a:t>
            </a:r>
            <a:r>
              <a:rPr lang="tr-TR" dirty="0"/>
              <a:t> ve sınıflara erişmemizi sağlayan özel sınıf ve </a:t>
            </a:r>
            <a:r>
              <a:rPr lang="tr-TR" b="1" dirty="0"/>
              <a:t>elementler</a:t>
            </a:r>
            <a:r>
              <a:rPr lang="tr-TR" dirty="0"/>
              <a:t> olarak adlandırılmaktadır.</a:t>
            </a:r>
          </a:p>
        </p:txBody>
      </p:sp>
    </p:spTree>
    <p:extLst>
      <p:ext uri="{BB962C8B-B14F-4D97-AF65-F5344CB8AC3E}">
        <p14:creationId xmlns:p14="http://schemas.microsoft.com/office/powerpoint/2010/main" val="2827060183"/>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257</TotalTime>
  <Words>1836</Words>
  <Application>Microsoft Office PowerPoint</Application>
  <PresentationFormat>Widescreen</PresentationFormat>
  <Paragraphs>76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PowerPoint Presentation</vt:lpstr>
      <vt:lpstr>1. URL – URI arasındaki farklar nelerdir ?</vt:lpstr>
      <vt:lpstr>2. HTTP Yapısı Nedir ?</vt:lpstr>
      <vt:lpstr>3. Npm nedir ?</vt:lpstr>
      <vt:lpstr>1. Xhtml ile html5 arasındaki farklar nelerdir ?</vt:lpstr>
      <vt:lpstr>2. Semantic vs Non-Semantic</vt:lpstr>
      <vt:lpstr>3. Colspan ve Rowspan Nedir ?</vt:lpstr>
      <vt:lpstr>Display:none – Visibility:none </vt:lpstr>
      <vt:lpstr>pseudo class ile pseudo element nedir? </vt:lpstr>
      <vt:lpstr>Group selectors </vt:lpstr>
      <vt:lpstr>PowerPoint Presentation</vt:lpstr>
      <vt:lpstr>PowerPoint Presentation</vt:lpstr>
      <vt:lpstr>Position :relative – position :absolute</vt:lpstr>
      <vt:lpstr> List – unstyled nedir ?</vt:lpstr>
      <vt:lpstr>  Fast forward - Rebase</vt:lpstr>
      <vt:lpstr>Library ve framework farkı ?</vt:lpstr>
      <vt:lpstr>Jdk – sdk farkı ?</vt:lpstr>
      <vt:lpstr>PowerPoint Presentation</vt:lpstr>
      <vt:lpstr>PowerPoint Presentation</vt:lpstr>
      <vt:lpstr>PowerPoint Presentation</vt:lpstr>
      <vt:lpstr>Asenkron ve Senkron Fonksiyon Nedir?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DOGUS SAGLAM</cp:lastModifiedBy>
  <cp:revision>27</cp:revision>
  <dcterms:created xsi:type="dcterms:W3CDTF">2022-05-24T09:08:24Z</dcterms:created>
  <dcterms:modified xsi:type="dcterms:W3CDTF">2022-06-02T11:47:25Z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6b4e21f8-32ef-4f93-92b7-743a7f6cc380</vt:lpwstr>
  </property>
  <property fmtid="{D5CDD505-2E9C-101B-9397-08002B2CF9AE}" pid="3" name="TURKCELLCLASSIFICATION">
    <vt:lpwstr>TURKCELL DAHİLİ</vt:lpwstr>
  </property>
</Properties>
</file>