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tcamp pzt odev hafta-1" id="{1569F80F-9927-6E47-872F-72C9C5566467}">
          <p14:sldIdLst>
            <p14:sldId id="256"/>
            <p14:sldId id="257"/>
            <p14:sldId id="258"/>
            <p14:sldId id="259"/>
            <p14:sldId id="260"/>
            <p14:sldId id="261"/>
            <p14:sldId id="262"/>
            <p14:sldId id="263"/>
            <p14:sldId id="264"/>
          </p14:sldIdLst>
        </p14:section>
        <p14:section name="Odev-2 Sali hafta-1" id="{025B7671-14AA-6348-B6CC-1A7C8F6C38B2}">
          <p14:sldIdLst>
            <p14:sldId id="265"/>
            <p14:sldId id="266"/>
            <p14:sldId id="267"/>
            <p14:sldId id="268"/>
          </p14:sldIdLst>
        </p14:section>
        <p14:section name="odev-3 crsba hafta-1" id="{F21BA6AA-96FC-1048-A3B2-AA5B0D65800F}">
          <p14:sldIdLst>
            <p14:sldId id="269"/>
            <p14:sldId id="270"/>
            <p14:sldId id="271"/>
            <p14:sldId id="272"/>
          </p14:sldIdLst>
        </p14:section>
        <p14:section name="ODEV-4 VS 5 bootcamp pers-cuma" id="{043E7312-E4F1-5146-B179-215A05DA41CC}">
          <p14:sldIdLst>
            <p14:sldId id="273"/>
            <p14:sldId id="274"/>
          </p14:sldIdLst>
        </p14:section>
        <p14:section name="odev1 hafta 2" id="{2AFF9891-C717-8B4B-8969-0C515B96837A}">
          <p14:sldIdLst>
            <p14:sldId id="275"/>
            <p14:sldId id="276"/>
            <p14:sldId id="277"/>
            <p14:sldId id="278"/>
          </p14:sldIdLst>
        </p14:section>
        <p14:section name="odev2 hafta2" id="{612662F2-5456-B648-8DCF-76F0466D18BB}">
          <p14:sldIdLst>
            <p14:sldId id="279"/>
            <p14:sldId id="280"/>
            <p14:sldId id="281"/>
          </p14:sldIdLst>
        </p14:section>
        <p14:section name="odev3 hafta2" id="{2A45FD16-75B9-2E4C-A951-BD69AE61F2CC}">
          <p14:sldIdLst>
            <p14:sldId id="282"/>
            <p14:sldId id="283"/>
            <p14:sldId id="284"/>
          </p14:sldIdLst>
        </p14:section>
        <p14:section name="odev4 hafta 2" id="{6D998D88-55E0-9244-870F-27A7883B9DE8}">
          <p14:sldIdLst>
            <p14:sldId id="285"/>
            <p14:sldId id="286"/>
            <p14:sldId id="287"/>
            <p14:sldId id="288"/>
            <p14:sldId id="289"/>
            <p14:sldId id="290"/>
          </p14:sldIdLst>
        </p14:section>
        <p14:section name="odev5 hafta2" id="{5F4FD363-8FFE-4D4D-9BFF-1883BA37C99F}">
          <p14:sldIdLst>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8" autoAdjust="0"/>
    <p:restoredTop sz="94660"/>
  </p:normalViewPr>
  <p:slideViewPr>
    <p:cSldViewPr snapToGrid="0">
      <p:cViewPr varScale="1">
        <p:scale>
          <a:sx n="100" d="100"/>
          <a:sy n="100" d="100"/>
        </p:scale>
        <p:origin x="1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552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2F8D94F9-3471-48A7-8E7D-C7FDCCAAF9E1}" type="datetimeFigureOut">
              <a:rPr lang="tr-TR" smtClean="0"/>
              <a:t>5.06.2022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94956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86149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8197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500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34574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95802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048128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872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3410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F8D94F9-3471-48A7-8E7D-C7FDCCAAF9E1}" type="datetimeFigureOut">
              <a:rPr lang="tr-TR" smtClean="0"/>
              <a:t>5.06.2022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72440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F8D94F9-3471-48A7-8E7D-C7FDCCAAF9E1}" type="datetimeFigureOut">
              <a:rPr lang="tr-TR" smtClean="0"/>
              <a:t>5.06.2022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60887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8D94F9-3471-48A7-8E7D-C7FDCCAAF9E1}" type="datetimeFigureOut">
              <a:rPr lang="tr-TR" smtClean="0"/>
              <a:t>5.06.2022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07075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F8D94F9-3471-48A7-8E7D-C7FDCCAAF9E1}" type="datetimeFigureOut">
              <a:rPr lang="tr-TR" smtClean="0"/>
              <a:t>5.06.2022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281229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D94F9-3471-48A7-8E7D-C7FDCCAAF9E1}" type="datetimeFigureOut">
              <a:rPr lang="tr-TR" smtClean="0"/>
              <a:t>5.06.2022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421447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5.06.2022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37990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F8D94F9-3471-48A7-8E7D-C7FDCCAAF9E1}" type="datetimeFigureOut">
              <a:rPr lang="tr-TR" smtClean="0"/>
              <a:t>5.06.2022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4DD5D1-7BF5-4E1B-8898-1517FE959127}" type="slidenum">
              <a:rPr lang="tr-TR" smtClean="0"/>
              <a:t>‹#›</a:t>
            </a:fld>
            <a:endParaRPr lang="tr-TR"/>
          </a:p>
        </p:txBody>
      </p:sp>
    </p:spTree>
    <p:extLst>
      <p:ext uri="{BB962C8B-B14F-4D97-AF65-F5344CB8AC3E}">
        <p14:creationId xmlns:p14="http://schemas.microsoft.com/office/powerpoint/2010/main" val="188499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8D94F9-3471-48A7-8E7D-C7FDCCAAF9E1}" type="datetimeFigureOut">
              <a:rPr lang="tr-TR" smtClean="0"/>
              <a:t>5.06.2022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4DD5D1-7BF5-4E1B-8898-1517FE959127}" type="slidenum">
              <a:rPr lang="tr-TR" smtClean="0"/>
              <a:t>‹#›</a:t>
            </a:fld>
            <a:endParaRPr lang="tr-TR"/>
          </a:p>
        </p:txBody>
      </p:sp>
    </p:spTree>
    <p:extLst>
      <p:ext uri="{BB962C8B-B14F-4D97-AF65-F5344CB8AC3E}">
        <p14:creationId xmlns:p14="http://schemas.microsoft.com/office/powerpoint/2010/main" val="22672253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simtescil.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eaksan.com/tr/html5-semantic-elements#fn: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mozilla.org/en-US/docs/Web/HTML/Element/input/reset" TargetMode="External"/><Relationship Id="rId3" Type="http://schemas.openxmlformats.org/officeDocument/2006/relationships/hyperlink" Target="https://developer.mozilla.org/en-US/docs/Web/HTML/Element/select" TargetMode="External"/><Relationship Id="rId7" Type="http://schemas.openxmlformats.org/officeDocument/2006/relationships/hyperlink" Target="https://developer.mozilla.org/en-US/docs/Web/HTML/Element/input/checkbox" TargetMode="External"/><Relationship Id="rId12" Type="http://schemas.openxmlformats.org/officeDocument/2006/relationships/hyperlink" Target="https://developer.mozilla.org/en-US/docs/Web/HTML/Element/input/search" TargetMode="External"/><Relationship Id="rId2" Type="http://schemas.openxmlformats.org/officeDocument/2006/relationships/hyperlink" Target="https://developer.mozilla.org/en-US/docs/Web/HTML/Element/tabl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input/radio" TargetMode="External"/><Relationship Id="rId11" Type="http://schemas.openxmlformats.org/officeDocument/2006/relationships/hyperlink" Target="https://developer.mozilla.org/en-US/docs/Web/HTML/Element/input/color" TargetMode="External"/><Relationship Id="rId5" Type="http://schemas.openxmlformats.org/officeDocument/2006/relationships/hyperlink" Target="https://developer.mozilla.org/en-US/docs/Web/HTML/Element/input" TargetMode="External"/><Relationship Id="rId10" Type="http://schemas.openxmlformats.org/officeDocument/2006/relationships/hyperlink" Target="https://developer.mozilla.org/en-US/docs/Web/HTML/Element/input/submit" TargetMode="External"/><Relationship Id="rId4" Type="http://schemas.openxmlformats.org/officeDocument/2006/relationships/hyperlink" Target="https://developer.mozilla.org/en-US/docs/Web/HTML/Element/button" TargetMode="External"/><Relationship Id="rId9" Type="http://schemas.openxmlformats.org/officeDocument/2006/relationships/hyperlink" Target="https://developer.mozilla.org/en-US/docs/Web/HTML/Element/input/butt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maraci.com/nedir/kod" TargetMode="External"/><Relationship Id="rId2" Type="http://schemas.openxmlformats.org/officeDocument/2006/relationships/hyperlink" Target="https://wmaraci.com/nedir/bilim" TargetMode="External"/><Relationship Id="rId1" Type="http://schemas.openxmlformats.org/officeDocument/2006/relationships/slideLayout" Target="../slideLayouts/slideLayout2.xml"/><Relationship Id="rId6" Type="http://schemas.openxmlformats.org/officeDocument/2006/relationships/hyperlink" Target="https://wmaraci.com/nedir/error" TargetMode="External"/><Relationship Id="rId5" Type="http://schemas.openxmlformats.org/officeDocument/2006/relationships/hyperlink" Target="https://wmaraci.com/nedir/syntax" TargetMode="External"/><Relationship Id="rId4" Type="http://schemas.openxmlformats.org/officeDocument/2006/relationships/hyperlink" Target="https://wmaraci.com/nedir/d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furkangray@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dirty="0">
                <a:effectLst/>
                <a:latin typeface="Arial" panose="020B0604020202020204" pitchFamily="34" charset="0"/>
                <a:cs typeface="Arial" panose="020B0604020202020204" pitchFamily="34" charset="0"/>
              </a:rPr>
              <a:t>URL ve URI arasındaki farklar nelerdir?</a:t>
            </a:r>
            <a:endParaRPr lang="tr-TR" sz="3600"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035105"/>
          </a:xfrm>
        </p:spPr>
        <p:txBody>
          <a:bodyPr>
            <a:normAutofit/>
          </a:bodyPr>
          <a:lstStyle/>
          <a:p>
            <a:r>
              <a:rPr lang="tr-TR" sz="2400" b="0" i="0" dirty="0">
                <a:solidFill>
                  <a:srgbClr val="4B4D4D"/>
                </a:solidFill>
                <a:effectLst/>
                <a:highlight>
                  <a:srgbClr val="00FFFF"/>
                </a:highlight>
                <a:latin typeface="Arial" panose="020B0604020202020204" pitchFamily="34" charset="0"/>
                <a:cs typeface="Arial" panose="020B0604020202020204" pitchFamily="34" charset="0"/>
              </a:rPr>
              <a:t>URL Nedir ?</a:t>
            </a:r>
          </a:p>
          <a:p>
            <a:endParaRPr lang="tr-TR" sz="2400" dirty="0">
              <a:solidFill>
                <a:srgbClr val="4B4D4D"/>
              </a:solidFill>
              <a:highlight>
                <a:srgbClr val="00FFFF"/>
              </a:highlight>
              <a:latin typeface="Arial" panose="020B0604020202020204" pitchFamily="34" charset="0"/>
              <a:cs typeface="Arial" panose="020B0604020202020204" pitchFamily="34" charset="0"/>
            </a:endParaRPr>
          </a:p>
          <a:p>
            <a:r>
              <a:rPr lang="tr-TR" sz="1600" b="0" i="0" dirty="0">
                <a:solidFill>
                  <a:schemeClr val="tx1"/>
                </a:solidFill>
                <a:effectLst/>
                <a:latin typeface="Arial" panose="020B0604020202020204" pitchFamily="34" charset="0"/>
                <a:cs typeface="Arial" panose="020B0604020202020204" pitchFamily="34" charset="0"/>
              </a:rPr>
              <a:t>URL, </a:t>
            </a:r>
            <a:r>
              <a:rPr lang="tr-TR" sz="1600" b="0" i="0" dirty="0" err="1">
                <a:solidFill>
                  <a:schemeClr val="tx1"/>
                </a:solidFill>
                <a:effectLst/>
                <a:latin typeface="Arial" panose="020B0604020202020204" pitchFamily="34" charset="0"/>
                <a:cs typeface="Arial" panose="020B0604020202020204" pitchFamily="34" charset="0"/>
              </a:rPr>
              <a:t>Uniform</a:t>
            </a:r>
            <a:r>
              <a:rPr lang="tr-TR" sz="1600" b="0" i="0">
                <a:solidFill>
                  <a:schemeClr val="tx1"/>
                </a:solidFill>
                <a:effectLst/>
                <a:latin typeface="Arial" panose="020B0604020202020204" pitchFamily="34" charset="0"/>
                <a:cs typeface="Arial" panose="020B0604020202020204" pitchFamily="34" charset="0"/>
              </a:rPr>
              <a:t> Resource </a:t>
            </a:r>
            <a:r>
              <a:rPr lang="tr-TR" sz="1600" b="0" i="0" err="1">
                <a:solidFill>
                  <a:schemeClr val="tx1"/>
                </a:solidFill>
                <a:effectLst/>
                <a:latin typeface="Arial" panose="020B0604020202020204" pitchFamily="34" charset="0"/>
                <a:cs typeface="Arial" panose="020B0604020202020204" pitchFamily="34" charset="0"/>
              </a:rPr>
              <a:t>Loader</a:t>
            </a:r>
            <a:r>
              <a:rPr lang="tr-TR" sz="1600" b="0" i="0">
                <a:solidFill>
                  <a:schemeClr val="tx1"/>
                </a:solidFill>
                <a:effectLst/>
                <a:latin typeface="Arial" panose="020B0604020202020204" pitchFamily="34" charset="0"/>
                <a:cs typeface="Arial" panose="020B0604020202020204" pitchFamily="34" charset="0"/>
              </a:rPr>
              <a:t> teriminin kısaltılmış halidir. </a:t>
            </a:r>
          </a:p>
          <a:p>
            <a:endParaRPr lang="tr-TR" sz="1600" b="0" i="0">
              <a:solidFill>
                <a:schemeClr val="tx1"/>
              </a:solidFill>
              <a:effectLst/>
              <a:latin typeface="Arial" panose="020B0604020202020204" pitchFamily="34" charset="0"/>
              <a:cs typeface="Arial" panose="020B0604020202020204" pitchFamily="34" charset="0"/>
            </a:endParaRPr>
          </a:p>
          <a:p>
            <a:r>
              <a:rPr lang="tr-TR" sz="1600">
                <a:solidFill>
                  <a:schemeClr val="tx1"/>
                </a:solidFill>
                <a:latin typeface="Arial" panose="020B0604020202020204" pitchFamily="34" charset="0"/>
                <a:cs typeface="Arial" panose="020B0604020202020204" pitchFamily="34" charset="0"/>
              </a:rPr>
              <a:t>T</a:t>
            </a:r>
            <a:r>
              <a:rPr lang="tr-TR" sz="1600" b="0" i="0">
                <a:solidFill>
                  <a:schemeClr val="tx1"/>
                </a:solidFill>
                <a:effectLst/>
                <a:latin typeface="Arial" panose="020B0604020202020204" pitchFamily="34" charset="0"/>
                <a:cs typeface="Arial" panose="020B0604020202020204" pitchFamily="34" charset="0"/>
              </a:rPr>
              <a:t>arayıcınızda bulunan, site adresinin belirtildiği çubukta yer alan bilgidir diye biliriz. Örneğin, </a:t>
            </a:r>
            <a:r>
              <a:rPr lang="tr-TR" sz="16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https://www.isimtescil.net/</a:t>
            </a:r>
            <a:r>
              <a:rPr lang="tr-TR" sz="1600" b="0" i="0">
                <a:solidFill>
                  <a:schemeClr val="tx1"/>
                </a:solidFill>
                <a:effectLst/>
                <a:latin typeface="Arial" panose="020B0604020202020204" pitchFamily="34" charset="0"/>
                <a:cs typeface="Arial" panose="020B0604020202020204" pitchFamily="34" charset="0"/>
              </a:rPr>
              <a:t> bir URL’dir.</a:t>
            </a:r>
            <a:endParaRPr lang="tr-TR" sz="16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50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619FE3-34E6-3A44-A6CD-20385D7885A1}"/>
              </a:ext>
            </a:extLst>
          </p:cNvPr>
          <p:cNvSpPr>
            <a:spLocks noGrp="1"/>
          </p:cNvSpPr>
          <p:nvPr>
            <p:ph idx="1"/>
          </p:nvPr>
        </p:nvSpPr>
        <p:spPr>
          <a:xfrm>
            <a:off x="684212" y="685800"/>
            <a:ext cx="9301036" cy="5032248"/>
          </a:xfrm>
        </p:spPr>
        <p:txBody>
          <a:bodyPr/>
          <a:lstStyle/>
          <a:p>
            <a:r>
              <a:rPr lang="tr-TR" b="1" dirty="0"/>
              <a:t>Başlıca Farklar;</a:t>
            </a:r>
            <a:endParaRPr lang="tr-TR" dirty="0"/>
          </a:p>
          <a:p>
            <a:pPr lvl="1"/>
            <a:r>
              <a:rPr lang="tr-TR" dirty="0"/>
              <a:t>HTML5, HTML in 5nci revizyonudur.</a:t>
            </a:r>
          </a:p>
          <a:p>
            <a:pPr lvl="1"/>
            <a:r>
              <a:rPr lang="tr-TR" dirty="0"/>
              <a:t>XHTML Genişletilebilir HTML </a:t>
            </a:r>
            <a:r>
              <a:rPr lang="tr-TR" dirty="0" err="1"/>
              <a:t>şeklindede</a:t>
            </a:r>
            <a:r>
              <a:rPr lang="tr-TR" dirty="0"/>
              <a:t> değerlendirilir.</a:t>
            </a:r>
          </a:p>
          <a:p>
            <a:pPr lvl="1"/>
            <a:r>
              <a:rPr lang="tr-TR" dirty="0"/>
              <a:t>XHTML, HTML ve XML arasında bir köprüdür.</a:t>
            </a:r>
          </a:p>
          <a:p>
            <a:pPr lvl="1"/>
            <a:r>
              <a:rPr lang="tr-TR" dirty="0"/>
              <a:t>XHTML daha çok HTML 4 için kullanılır.</a:t>
            </a:r>
          </a:p>
          <a:p>
            <a:pPr lvl="1"/>
            <a:r>
              <a:rPr lang="tr-TR" dirty="0"/>
              <a:t>HTML de açılan tüm etiketler kapanmalıdır.</a:t>
            </a:r>
          </a:p>
          <a:p>
            <a:pPr lvl="1"/>
            <a:r>
              <a:rPr lang="tr-TR" dirty="0"/>
              <a:t>HTML kodlama üzerindeki gereksinimleri XHTML göre daha azdır.</a:t>
            </a:r>
          </a:p>
          <a:p>
            <a:endParaRPr lang="tr-TR" dirty="0"/>
          </a:p>
        </p:txBody>
      </p:sp>
      <p:sp>
        <p:nvSpPr>
          <p:cNvPr id="4" name="Metin kutusu 3">
            <a:extLst>
              <a:ext uri="{FF2B5EF4-FFF2-40B4-BE49-F238E27FC236}">
                <a16:creationId xmlns:a16="http://schemas.microsoft.com/office/drawing/2014/main" id="{743AFF41-6BD9-E44D-945C-3924E183ED37}"/>
              </a:ext>
            </a:extLst>
          </p:cNvPr>
          <p:cNvSpPr txBox="1"/>
          <p:nvPr/>
        </p:nvSpPr>
        <p:spPr>
          <a:xfrm>
            <a:off x="682752" y="231648"/>
            <a:ext cx="9814560" cy="461665"/>
          </a:xfrm>
          <a:prstGeom prst="rect">
            <a:avLst/>
          </a:prstGeom>
          <a:noFill/>
        </p:spPr>
        <p:txBody>
          <a:bodyPr wrap="square" rtlCol="0">
            <a:spAutoFit/>
          </a:bodyPr>
          <a:lstStyle/>
          <a:p>
            <a:r>
              <a:rPr lang="tr-TR" sz="2400" dirty="0" err="1">
                <a:latin typeface="Arial" panose="020B0604020202020204" pitchFamily="34" charset="0"/>
                <a:cs typeface="Arial" panose="020B0604020202020204" pitchFamily="34" charset="0"/>
              </a:rPr>
              <a:t>xHTML</a:t>
            </a:r>
            <a:r>
              <a:rPr lang="tr-TR" sz="2400" dirty="0">
                <a:latin typeface="Arial" panose="020B0604020202020204" pitchFamily="34" charset="0"/>
                <a:cs typeface="Arial" panose="020B0604020202020204" pitchFamily="34" charset="0"/>
              </a:rPr>
              <a:t> VE HTML ARASINDAKI FARKLAR</a:t>
            </a:r>
          </a:p>
        </p:txBody>
      </p:sp>
    </p:spTree>
    <p:extLst>
      <p:ext uri="{BB962C8B-B14F-4D97-AF65-F5344CB8AC3E}">
        <p14:creationId xmlns:p14="http://schemas.microsoft.com/office/powerpoint/2010/main" val="338162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29FF37-6977-9640-8153-9E6961CE14BF}"/>
              </a:ext>
            </a:extLst>
          </p:cNvPr>
          <p:cNvSpPr>
            <a:spLocks noGrp="1"/>
          </p:cNvSpPr>
          <p:nvPr>
            <p:ph type="title"/>
          </p:nvPr>
        </p:nvSpPr>
        <p:spPr>
          <a:xfrm>
            <a:off x="684212" y="685800"/>
            <a:ext cx="8534400" cy="1507067"/>
          </a:xfrm>
        </p:spPr>
        <p:txBody>
          <a:bodyPr/>
          <a:lstStyle/>
          <a:p>
            <a:r>
              <a:rPr lang="tr-TR" dirty="0" err="1"/>
              <a:t>Semantic</a:t>
            </a:r>
            <a:r>
              <a:rPr lang="tr-TR" dirty="0"/>
              <a:t> – </a:t>
            </a:r>
            <a:r>
              <a:rPr lang="tr-TR" dirty="0" err="1"/>
              <a:t>non</a:t>
            </a:r>
            <a:r>
              <a:rPr lang="tr-TR" dirty="0"/>
              <a:t> </a:t>
            </a:r>
            <a:r>
              <a:rPr lang="tr-TR" dirty="0" err="1"/>
              <a:t>semantic</a:t>
            </a:r>
            <a:endParaRPr lang="tr-TR" dirty="0"/>
          </a:p>
        </p:txBody>
      </p:sp>
      <p:sp>
        <p:nvSpPr>
          <p:cNvPr id="3" name="İçerik Yer Tutucusu 2">
            <a:extLst>
              <a:ext uri="{FF2B5EF4-FFF2-40B4-BE49-F238E27FC236}">
                <a16:creationId xmlns:a16="http://schemas.microsoft.com/office/drawing/2014/main" id="{AC1D2EC8-CC80-E64E-A6E8-E126DEFACFE4}"/>
              </a:ext>
            </a:extLst>
          </p:cNvPr>
          <p:cNvSpPr>
            <a:spLocks noGrp="1"/>
          </p:cNvSpPr>
          <p:nvPr>
            <p:ph idx="1"/>
          </p:nvPr>
        </p:nvSpPr>
        <p:spPr>
          <a:xfrm>
            <a:off x="684212" y="2192867"/>
            <a:ext cx="8534400" cy="3615267"/>
          </a:xfrm>
        </p:spPr>
        <p:txBody>
          <a:bodyPr>
            <a:normAutofit/>
          </a:bodyPr>
          <a:lstStyle/>
          <a:p>
            <a:r>
              <a:rPr lang="tr-TR" sz="2200" dirty="0">
                <a:highlight>
                  <a:srgbClr val="C0C0C0"/>
                </a:highlight>
                <a:latin typeface="Arial" panose="020B0604020202020204" pitchFamily="34" charset="0"/>
                <a:cs typeface="Arial" panose="020B0604020202020204" pitchFamily="34" charset="0"/>
              </a:rPr>
              <a:t>Semantik nedir ?</a:t>
            </a:r>
          </a:p>
          <a:p>
            <a:r>
              <a:rPr lang="tr-TR" sz="2200" dirty="0">
                <a:highlight>
                  <a:srgbClr val="C0C0C0"/>
                </a:highlight>
                <a:latin typeface="Arial" panose="020B0604020202020204" pitchFamily="34" charset="0"/>
                <a:cs typeface="Arial" panose="020B0604020202020204" pitchFamily="34" charset="0"/>
              </a:rPr>
              <a:t>Semantik (diğer bir ifade ile anlamsal) elementler, geliştirici ve tarayıcıyı için anlamlı bir karşılığı olan HTML etiketlerini ifade etmekte. Örneğin, &lt;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&gt;...&lt;/</a:t>
            </a:r>
            <a:r>
              <a:rPr lang="tr-TR" sz="2200" dirty="0" err="1">
                <a:highlight>
                  <a:srgbClr val="C0C0C0"/>
                </a:highlight>
                <a:latin typeface="Arial" panose="020B0604020202020204" pitchFamily="34" charset="0"/>
                <a:cs typeface="Arial" panose="020B0604020202020204" pitchFamily="34" charset="0"/>
              </a:rPr>
              <a:t>article</a:t>
            </a:r>
            <a:r>
              <a:rPr lang="tr-TR" sz="2200" dirty="0">
                <a:highlight>
                  <a:srgbClr val="C0C0C0"/>
                </a:highlight>
                <a:latin typeface="Arial" panose="020B0604020202020204" pitchFamily="34" charset="0"/>
                <a:cs typeface="Arial" panose="020B0604020202020204" pitchFamily="34" charset="0"/>
              </a:rPr>
              <a:t>&gt; etiketi anlamlıdır. Çünkü, bu etiketi gördüğümüzde içeriğinde bir makale olduğunu varsayabiliriz</a:t>
            </a:r>
            <a:r>
              <a:rPr lang="tr-TR" sz="2200" baseline="30000" dirty="0">
                <a:highlight>
                  <a:srgbClr val="C0C0C0"/>
                </a:highlight>
                <a:latin typeface="Arial" panose="020B0604020202020204" pitchFamily="34" charset="0"/>
                <a:cs typeface="Arial" panose="020B0604020202020204" pitchFamily="34" charset="0"/>
                <a:hlinkClick r:id="rId2"/>
              </a:rPr>
              <a:t>1</a:t>
            </a:r>
            <a:r>
              <a:rPr lang="tr-TR" sz="2200" dirty="0">
                <a:highlight>
                  <a:srgbClr val="C0C0C0"/>
                </a:highligh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2444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34D36C-D9FE-A44A-919A-99930A1EE752}"/>
              </a:ext>
            </a:extLst>
          </p:cNvPr>
          <p:cNvSpPr>
            <a:spLocks noGrp="1"/>
          </p:cNvSpPr>
          <p:nvPr>
            <p:ph type="title"/>
          </p:nvPr>
        </p:nvSpPr>
        <p:spPr>
          <a:xfrm>
            <a:off x="684212" y="986366"/>
            <a:ext cx="8534400" cy="1507067"/>
          </a:xfrm>
        </p:spPr>
        <p:txBody>
          <a:bodyPr/>
          <a:lstStyle/>
          <a:p>
            <a:r>
              <a:rPr lang="tr-TR" dirty="0" err="1"/>
              <a:t>sEMANTIK</a:t>
            </a:r>
            <a:r>
              <a:rPr lang="tr-TR" dirty="0"/>
              <a:t> OLMAMAK NE DEMEKTIR ?</a:t>
            </a:r>
          </a:p>
        </p:txBody>
      </p:sp>
      <p:sp>
        <p:nvSpPr>
          <p:cNvPr id="3" name="İçerik Yer Tutucusu 2">
            <a:extLst>
              <a:ext uri="{FF2B5EF4-FFF2-40B4-BE49-F238E27FC236}">
                <a16:creationId xmlns:a16="http://schemas.microsoft.com/office/drawing/2014/main" id="{FF90C430-EAE3-D644-AE32-B7BE8B40949F}"/>
              </a:ext>
            </a:extLst>
          </p:cNvPr>
          <p:cNvSpPr>
            <a:spLocks noGrp="1"/>
          </p:cNvSpPr>
          <p:nvPr>
            <p:ph idx="1"/>
          </p:nvPr>
        </p:nvSpPr>
        <p:spPr>
          <a:xfrm>
            <a:off x="684212" y="2256367"/>
            <a:ext cx="8534400" cy="3615267"/>
          </a:xfrm>
        </p:spPr>
        <p:txBody>
          <a:bodyPr/>
          <a:lstStyle/>
          <a:p>
            <a:r>
              <a:rPr lang="tr-TR" dirty="0">
                <a:highlight>
                  <a:srgbClr val="C0C0C0"/>
                </a:highlight>
              </a:rPr>
              <a:t>Anlamsal öğelerin aksine, hiçbir anlamları yoktur. İçerdikleri içerik hakkında hiçbir şey söylemezler. Bir grup için ortak olan semantiği işaretlemek için farklı niteliklerle kullanılabilirler.</a:t>
            </a:r>
          </a:p>
          <a:p>
            <a:r>
              <a:rPr lang="tr-TR" dirty="0" err="1">
                <a:highlight>
                  <a:srgbClr val="C0C0C0"/>
                </a:highlight>
              </a:rPr>
              <a:t>Ornek</a:t>
            </a:r>
            <a:r>
              <a:rPr lang="tr-TR" dirty="0">
                <a:highlight>
                  <a:srgbClr val="C0C0C0"/>
                </a:highlight>
              </a:rPr>
              <a:t>:</a:t>
            </a:r>
          </a:p>
          <a:p>
            <a:pPr marL="914400" lvl="2" indent="0" fontAlgn="base">
              <a:buNone/>
            </a:pPr>
            <a:r>
              <a:rPr lang="tr-TR" dirty="0">
                <a:highlight>
                  <a:srgbClr val="C0C0C0"/>
                </a:highlight>
              </a:rPr>
              <a:t>div</a:t>
            </a:r>
          </a:p>
          <a:p>
            <a:pPr marL="914400" lvl="2" indent="0" fontAlgn="base">
              <a:buNone/>
            </a:pPr>
            <a:r>
              <a:rPr lang="tr-TR" dirty="0" err="1">
                <a:highlight>
                  <a:srgbClr val="C0C0C0"/>
                </a:highlight>
              </a:rPr>
              <a:t>span</a:t>
            </a:r>
            <a:endParaRPr lang="tr-TR" dirty="0">
              <a:highlight>
                <a:srgbClr val="C0C0C0"/>
              </a:highlight>
            </a:endParaRPr>
          </a:p>
          <a:p>
            <a:pPr marL="0" indent="0">
              <a:buNone/>
            </a:pPr>
            <a:br>
              <a:rPr lang="tr-TR" dirty="0"/>
            </a:br>
            <a:endParaRPr lang="tr-TR" dirty="0">
              <a:highlight>
                <a:srgbClr val="C0C0C0"/>
              </a:highlight>
            </a:endParaRPr>
          </a:p>
        </p:txBody>
      </p:sp>
    </p:spTree>
    <p:extLst>
      <p:ext uri="{BB962C8B-B14F-4D97-AF65-F5344CB8AC3E}">
        <p14:creationId xmlns:p14="http://schemas.microsoft.com/office/powerpoint/2010/main" val="378894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B19CEC-25F2-4E4D-8001-F8850B574644}"/>
              </a:ext>
            </a:extLst>
          </p:cNvPr>
          <p:cNvSpPr>
            <a:spLocks noGrp="1"/>
          </p:cNvSpPr>
          <p:nvPr>
            <p:ph idx="1"/>
          </p:nvPr>
        </p:nvSpPr>
        <p:spPr/>
        <p:txBody>
          <a:bodyPr/>
          <a:lstStyle/>
          <a:p>
            <a:r>
              <a:rPr lang="tr-TR" dirty="0" err="1"/>
              <a:t>XHTML’de</a:t>
            </a:r>
            <a:r>
              <a:rPr lang="tr-TR" dirty="0"/>
              <a:t> </a:t>
            </a:r>
            <a:r>
              <a:rPr lang="tr-TR" b="1" dirty="0" err="1"/>
              <a:t>rowspan</a:t>
            </a:r>
            <a:r>
              <a:rPr lang="tr-TR" b="1" dirty="0"/>
              <a:t> </a:t>
            </a:r>
            <a:r>
              <a:rPr lang="tr-TR" dirty="0"/>
              <a:t>öz niteliği satırları birleştirmemizi sağlar.</a:t>
            </a:r>
          </a:p>
          <a:p>
            <a:endParaRPr lang="tr-TR" dirty="0"/>
          </a:p>
          <a:p>
            <a:r>
              <a:rPr lang="tr-TR" dirty="0" err="1"/>
              <a:t>XHTML’de</a:t>
            </a:r>
            <a:r>
              <a:rPr lang="tr-TR" dirty="0"/>
              <a:t> </a:t>
            </a:r>
            <a:r>
              <a:rPr lang="tr-TR" b="1" dirty="0" err="1"/>
              <a:t>colspan</a:t>
            </a:r>
            <a:r>
              <a:rPr lang="tr-TR" b="1" dirty="0"/>
              <a:t> </a:t>
            </a:r>
            <a:r>
              <a:rPr lang="tr-TR" dirty="0"/>
              <a:t>öz niteliği sütunları birleştirmemizi sağlar.</a:t>
            </a:r>
          </a:p>
          <a:p>
            <a:endParaRPr lang="tr-TR" dirty="0"/>
          </a:p>
          <a:p>
            <a:r>
              <a:rPr lang="tr-TR" dirty="0"/>
              <a:t>XHTML tablo eklemek için </a:t>
            </a:r>
            <a:r>
              <a:rPr lang="tr-TR" b="1" dirty="0" err="1"/>
              <a:t>table</a:t>
            </a:r>
            <a:r>
              <a:rPr lang="tr-TR" dirty="0"/>
              <a:t> etiketini kullanırız. Tabloya başlık eklemek için </a:t>
            </a:r>
            <a:r>
              <a:rPr lang="tr-TR" b="1" dirty="0" err="1"/>
              <a:t>caption</a:t>
            </a:r>
            <a:r>
              <a:rPr lang="tr-TR" b="1" dirty="0"/>
              <a:t> </a:t>
            </a:r>
            <a:r>
              <a:rPr lang="tr-TR" dirty="0"/>
              <a:t>etiketini kullanırız. Tabloya satır eklemek için </a:t>
            </a:r>
            <a:r>
              <a:rPr lang="tr-TR" b="1" dirty="0"/>
              <a:t>tr</a:t>
            </a:r>
            <a:r>
              <a:rPr lang="tr-TR" dirty="0"/>
              <a:t> etiketini, sütun eklemek için </a:t>
            </a:r>
            <a:r>
              <a:rPr lang="tr-TR" b="1" dirty="0" err="1"/>
              <a:t>td</a:t>
            </a:r>
            <a:r>
              <a:rPr lang="tr-TR" dirty="0"/>
              <a:t> etiketini kullanırız.</a:t>
            </a:r>
          </a:p>
        </p:txBody>
      </p:sp>
      <p:pic>
        <p:nvPicPr>
          <p:cNvPr id="5" name="Resim 4" descr="tablo içeren bir resim&#10;&#10;Açıklama otomatik olarak oluşturuldu">
            <a:extLst>
              <a:ext uri="{FF2B5EF4-FFF2-40B4-BE49-F238E27FC236}">
                <a16:creationId xmlns:a16="http://schemas.microsoft.com/office/drawing/2014/main" id="{7242A0D9-5BC6-8E44-BFB1-0B8910CFD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33" y="4241800"/>
            <a:ext cx="9448800" cy="1828800"/>
          </a:xfrm>
          <a:prstGeom prst="rect">
            <a:avLst/>
          </a:prstGeom>
        </p:spPr>
      </p:pic>
    </p:spTree>
    <p:extLst>
      <p:ext uri="{BB962C8B-B14F-4D97-AF65-F5344CB8AC3E}">
        <p14:creationId xmlns:p14="http://schemas.microsoft.com/office/powerpoint/2010/main" val="29121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61566E-9A5D-4D42-BCA8-EEC2BEA40FF2}"/>
              </a:ext>
            </a:extLst>
          </p:cNvPr>
          <p:cNvSpPr>
            <a:spLocks noGrp="1"/>
          </p:cNvSpPr>
          <p:nvPr>
            <p:ph type="title"/>
          </p:nvPr>
        </p:nvSpPr>
        <p:spPr>
          <a:xfrm>
            <a:off x="684212" y="685800"/>
            <a:ext cx="8534400" cy="1507067"/>
          </a:xfrm>
        </p:spPr>
        <p:txBody>
          <a:bodyPr>
            <a:normAutofit fontScale="90000"/>
          </a:bodyPr>
          <a:lstStyle/>
          <a:p>
            <a:r>
              <a:rPr lang="tr-TR" dirty="0" err="1"/>
              <a:t>display:none</a:t>
            </a:r>
            <a:r>
              <a:rPr lang="tr-TR" dirty="0"/>
              <a:t>;</a:t>
            </a:r>
            <a:br>
              <a:rPr lang="tr-TR" dirty="0"/>
            </a:br>
            <a:r>
              <a:rPr lang="tr-TR" dirty="0" err="1"/>
              <a:t>visibility:none</a:t>
            </a:r>
            <a:r>
              <a:rPr lang="tr-TR" dirty="0"/>
              <a:t> arasındaki fark nedir ?</a:t>
            </a:r>
            <a:br>
              <a:rPr lang="tr-TR" dirty="0"/>
            </a:br>
            <a:endParaRPr lang="tr-TR" dirty="0"/>
          </a:p>
        </p:txBody>
      </p:sp>
      <p:sp>
        <p:nvSpPr>
          <p:cNvPr id="3" name="İçerik Yer Tutucusu 2">
            <a:extLst>
              <a:ext uri="{FF2B5EF4-FFF2-40B4-BE49-F238E27FC236}">
                <a16:creationId xmlns:a16="http://schemas.microsoft.com/office/drawing/2014/main" id="{EF0CD4D4-89A4-2D47-8039-EEF7098F27AD}"/>
              </a:ext>
            </a:extLst>
          </p:cNvPr>
          <p:cNvSpPr>
            <a:spLocks noGrp="1"/>
          </p:cNvSpPr>
          <p:nvPr>
            <p:ph idx="1"/>
          </p:nvPr>
        </p:nvSpPr>
        <p:spPr>
          <a:xfrm>
            <a:off x="684212" y="2192867"/>
            <a:ext cx="8534400" cy="3615267"/>
          </a:xfrm>
        </p:spPr>
        <p:txBody>
          <a:bodyPr>
            <a:normAutofit lnSpcReduction="10000"/>
          </a:bodyPr>
          <a:lstStyle/>
          <a:p>
            <a:r>
              <a:rPr lang="tr-TR" b="1" dirty="0">
                <a:solidFill>
                  <a:schemeClr val="tx1"/>
                </a:solidFill>
                <a:highlight>
                  <a:srgbClr val="C0C0C0"/>
                </a:highlight>
              </a:rPr>
              <a:t>1) </a:t>
            </a:r>
            <a:r>
              <a:rPr lang="tr-TR" b="1" dirty="0" err="1">
                <a:solidFill>
                  <a:schemeClr val="tx1"/>
                </a:solidFill>
                <a:highlight>
                  <a:srgbClr val="C0C0C0"/>
                </a:highlight>
              </a:rPr>
              <a:t>display:none</a:t>
            </a:r>
            <a:endParaRPr lang="tr-TR" dirty="0">
              <a:solidFill>
                <a:schemeClr val="tx1"/>
              </a:solidFill>
              <a:highlight>
                <a:srgbClr val="C0C0C0"/>
              </a:highlight>
            </a:endParaRPr>
          </a:p>
          <a:p>
            <a:r>
              <a:rPr lang="tr-TR" dirty="0">
                <a:solidFill>
                  <a:schemeClr val="tx1"/>
                </a:solidFill>
                <a:highlight>
                  <a:srgbClr val="C0C0C0"/>
                </a:highlight>
              </a:rPr>
              <a:t>Elementi ve sayfada kapladığı boşluğu yok eder. Sayfa derlenirken element yokmuş gibi davranılır.</a:t>
            </a:r>
          </a:p>
          <a:p>
            <a:r>
              <a:rPr lang="tr-TR" dirty="0">
                <a:solidFill>
                  <a:schemeClr val="tx1"/>
                </a:solidFill>
                <a:highlight>
                  <a:srgbClr val="C0C0C0"/>
                </a:highlight>
              </a:rPr>
              <a:t>h1.hidden{</a:t>
            </a:r>
            <a:r>
              <a:rPr lang="tr-TR" dirty="0" err="1">
                <a:solidFill>
                  <a:schemeClr val="tx1"/>
                </a:solidFill>
                <a:highlight>
                  <a:srgbClr val="C0C0C0"/>
                </a:highlight>
              </a:rPr>
              <a:t>display:none</a:t>
            </a:r>
            <a:r>
              <a:rPr lang="tr-TR" dirty="0">
                <a:solidFill>
                  <a:schemeClr val="tx1"/>
                </a:solidFill>
                <a:highlight>
                  <a:srgbClr val="C0C0C0"/>
                </a:highlight>
              </a:rPr>
              <a:t>;}</a:t>
            </a:r>
          </a:p>
          <a:p>
            <a:endParaRPr lang="tr-TR" dirty="0">
              <a:solidFill>
                <a:schemeClr val="tx1"/>
              </a:solidFill>
              <a:highlight>
                <a:srgbClr val="C0C0C0"/>
              </a:highlight>
            </a:endParaRPr>
          </a:p>
          <a:p>
            <a:r>
              <a:rPr lang="tr-TR" b="1" dirty="0">
                <a:solidFill>
                  <a:schemeClr val="tx1"/>
                </a:solidFill>
                <a:highlight>
                  <a:srgbClr val="C0C0C0"/>
                </a:highlight>
              </a:rPr>
              <a:t>2) </a:t>
            </a:r>
            <a:r>
              <a:rPr lang="tr-TR" b="1" dirty="0" err="1">
                <a:solidFill>
                  <a:schemeClr val="tx1"/>
                </a:solidFill>
                <a:highlight>
                  <a:srgbClr val="C0C0C0"/>
                </a:highlight>
              </a:rPr>
              <a:t>visibility:hidden</a:t>
            </a:r>
            <a:endParaRPr lang="tr-TR" dirty="0">
              <a:solidFill>
                <a:schemeClr val="tx1"/>
              </a:solidFill>
              <a:highlight>
                <a:srgbClr val="C0C0C0"/>
              </a:highlight>
            </a:endParaRPr>
          </a:p>
          <a:p>
            <a:r>
              <a:rPr lang="tr-TR" dirty="0">
                <a:solidFill>
                  <a:schemeClr val="tx1"/>
                </a:solidFill>
                <a:highlight>
                  <a:srgbClr val="C0C0C0"/>
                </a:highlight>
              </a:rPr>
              <a:t>Elementi gizler, sayfada kapladığı boşluk kalır. Sayfa derlenirken element varmış gibi davranılır ancak element gösterilmez.</a:t>
            </a:r>
          </a:p>
          <a:p>
            <a:r>
              <a:rPr lang="tr-TR" dirty="0">
                <a:solidFill>
                  <a:schemeClr val="tx1"/>
                </a:solidFill>
                <a:highlight>
                  <a:srgbClr val="C0C0C0"/>
                </a:highlight>
              </a:rPr>
              <a:t>h1.hidden{</a:t>
            </a:r>
            <a:r>
              <a:rPr lang="tr-TR" dirty="0" err="1">
                <a:solidFill>
                  <a:schemeClr val="tx1"/>
                </a:solidFill>
                <a:highlight>
                  <a:srgbClr val="C0C0C0"/>
                </a:highlight>
              </a:rPr>
              <a:t>visibility:hidden</a:t>
            </a:r>
            <a:r>
              <a:rPr lang="tr-TR" dirty="0">
                <a:solidFill>
                  <a:schemeClr val="tx1"/>
                </a:solidFill>
                <a:highlight>
                  <a:srgbClr val="C0C0C0"/>
                </a:highlight>
              </a:rPr>
              <a:t>;}</a:t>
            </a:r>
          </a:p>
        </p:txBody>
      </p:sp>
    </p:spTree>
    <p:extLst>
      <p:ext uri="{BB962C8B-B14F-4D97-AF65-F5344CB8AC3E}">
        <p14:creationId xmlns:p14="http://schemas.microsoft.com/office/powerpoint/2010/main" val="220711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779017-9387-B44C-9F39-5F4640FADBF2}"/>
              </a:ext>
            </a:extLst>
          </p:cNvPr>
          <p:cNvSpPr>
            <a:spLocks noGrp="1"/>
          </p:cNvSpPr>
          <p:nvPr>
            <p:ph type="title"/>
          </p:nvPr>
        </p:nvSpPr>
        <p:spPr>
          <a:xfrm>
            <a:off x="684212" y="685800"/>
            <a:ext cx="8534400" cy="1507067"/>
          </a:xfrm>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endParaRPr lang="tr-TR" dirty="0"/>
          </a:p>
        </p:txBody>
      </p:sp>
      <p:sp>
        <p:nvSpPr>
          <p:cNvPr id="3" name="İçerik Yer Tutucusu 2">
            <a:extLst>
              <a:ext uri="{FF2B5EF4-FFF2-40B4-BE49-F238E27FC236}">
                <a16:creationId xmlns:a16="http://schemas.microsoft.com/office/drawing/2014/main" id="{13F204EB-75E9-EA44-9262-60CC9FB4C09D}"/>
              </a:ext>
            </a:extLst>
          </p:cNvPr>
          <p:cNvSpPr>
            <a:spLocks noGrp="1"/>
          </p:cNvSpPr>
          <p:nvPr>
            <p:ph idx="1"/>
          </p:nvPr>
        </p:nvSpPr>
        <p:spPr>
          <a:xfrm>
            <a:off x="684212" y="2192867"/>
            <a:ext cx="8534400" cy="4093633"/>
          </a:xfrm>
        </p:spPr>
        <p:txBody>
          <a:bodyPr/>
          <a:lstStyle/>
          <a:p>
            <a:r>
              <a:rPr lang="tr-TR" b="1" dirty="0">
                <a:highlight>
                  <a:srgbClr val="C0C0C0"/>
                </a:highlight>
              </a:rPr>
              <a:t>CSS</a:t>
            </a:r>
            <a:r>
              <a:rPr lang="tr-TR" dirty="0">
                <a:highlight>
                  <a:srgbClr val="C0C0C0"/>
                </a:highlight>
              </a:rPr>
              <a:t> </a:t>
            </a:r>
            <a:r>
              <a:rPr lang="tr-TR" b="1" dirty="0" err="1">
                <a:highlight>
                  <a:srgbClr val="C0C0C0"/>
                </a:highlight>
              </a:rPr>
              <a:t>pseudo-class</a:t>
            </a:r>
            <a:r>
              <a:rPr lang="tr-TR" dirty="0">
                <a:highlight>
                  <a:srgbClr val="C0C0C0"/>
                </a:highlight>
              </a:rPr>
              <a:t> ve </a:t>
            </a:r>
            <a:r>
              <a:rPr lang="tr-TR" b="1" dirty="0" err="1">
                <a:highlight>
                  <a:srgbClr val="C0C0C0"/>
                </a:highlight>
              </a:rPr>
              <a:t>pseudo-elements</a:t>
            </a:r>
            <a:r>
              <a:rPr lang="tr-TR" dirty="0">
                <a:highlight>
                  <a:srgbClr val="C0C0C0"/>
                </a:highlight>
              </a:rPr>
              <a:t> </a:t>
            </a:r>
            <a:r>
              <a:rPr lang="tr-TR" dirty="0" err="1">
                <a:highlight>
                  <a:srgbClr val="C0C0C0"/>
                </a:highlight>
              </a:rPr>
              <a:t>CSS’i</a:t>
            </a:r>
            <a:r>
              <a:rPr lang="tr-TR" dirty="0">
                <a:highlight>
                  <a:srgbClr val="C0C0C0"/>
                </a:highlight>
              </a:rPr>
              <a:t> destekleyen web tarayıcıları tarafından otomatik olarak tanınan (x)html hiyerarşisi ile erişemediğimiz element ve sınıflara erişmemizi sağlayan özel sınıf ve elementler olarak adlandırılmaktadır.</a:t>
            </a:r>
          </a:p>
          <a:p>
            <a:r>
              <a:rPr lang="tr-TR" b="1" dirty="0" err="1">
                <a:highlight>
                  <a:srgbClr val="C0C0C0"/>
                </a:highlight>
              </a:rPr>
              <a:t>pseudo</a:t>
            </a:r>
            <a:r>
              <a:rPr lang="tr-TR" dirty="0">
                <a:highlight>
                  <a:srgbClr val="C0C0C0"/>
                </a:highlight>
              </a:rPr>
              <a:t> </a:t>
            </a:r>
            <a:r>
              <a:rPr lang="tr-TR" b="1" dirty="0">
                <a:highlight>
                  <a:srgbClr val="C0C0C0"/>
                </a:highlight>
              </a:rPr>
              <a:t>sınıfı</a:t>
            </a:r>
            <a:r>
              <a:rPr lang="tr-TR" dirty="0">
                <a:highlight>
                  <a:srgbClr val="C0C0C0"/>
                </a:highlight>
              </a:rPr>
              <a:t> bir elementi farklı sınıflara böler. </a:t>
            </a:r>
            <a:r>
              <a:rPr lang="tr-TR" b="1" dirty="0" err="1">
                <a:highlight>
                  <a:srgbClr val="C0C0C0"/>
                </a:highlight>
              </a:rPr>
              <a:t>pseudo</a:t>
            </a:r>
            <a:r>
              <a:rPr lang="tr-TR" dirty="0">
                <a:highlight>
                  <a:srgbClr val="C0C0C0"/>
                </a:highlight>
              </a:rPr>
              <a:t> </a:t>
            </a:r>
            <a:r>
              <a:rPr lang="tr-TR" b="1" dirty="0">
                <a:highlight>
                  <a:srgbClr val="C0C0C0"/>
                </a:highlight>
              </a:rPr>
              <a:t>elementi</a:t>
            </a:r>
            <a:r>
              <a:rPr lang="tr-TR" dirty="0">
                <a:highlight>
                  <a:srgbClr val="C0C0C0"/>
                </a:highlight>
              </a:rPr>
              <a:t> ise bir elementi alt kısımlara bölmektedir.</a:t>
            </a:r>
          </a:p>
          <a:p>
            <a:r>
              <a:rPr lang="tr-TR" b="1" dirty="0" err="1">
                <a:highlight>
                  <a:srgbClr val="C0C0C0"/>
                </a:highlight>
              </a:rPr>
              <a:t>pseudo</a:t>
            </a:r>
            <a:r>
              <a:rPr lang="tr-TR" dirty="0">
                <a:highlight>
                  <a:srgbClr val="C0C0C0"/>
                </a:highlight>
              </a:rPr>
              <a:t> sınıf ve elementleri HTML </a:t>
            </a:r>
            <a:r>
              <a:rPr lang="tr-TR" dirty="0" err="1">
                <a:highlight>
                  <a:srgbClr val="C0C0C0"/>
                </a:highlight>
              </a:rPr>
              <a:t>class</a:t>
            </a:r>
            <a:r>
              <a:rPr lang="tr-TR" dirty="0">
                <a:highlight>
                  <a:srgbClr val="C0C0C0"/>
                </a:highlight>
              </a:rPr>
              <a:t> özelliği olarak belirtilmemiştir. Normal sınıflar </a:t>
            </a:r>
            <a:r>
              <a:rPr lang="tr-TR" dirty="0" err="1">
                <a:highlight>
                  <a:srgbClr val="C0C0C0"/>
                </a:highlight>
              </a:rPr>
              <a:t>pseudo</a:t>
            </a:r>
            <a:r>
              <a:rPr lang="tr-TR" dirty="0">
                <a:highlight>
                  <a:srgbClr val="C0C0C0"/>
                </a:highlight>
              </a:rPr>
              <a:t> sınıf ve elementleri ile kullanılabilir.</a:t>
            </a:r>
          </a:p>
          <a:p>
            <a:pPr marL="0" indent="0">
              <a:buNone/>
            </a:pPr>
            <a:r>
              <a:rPr lang="tr-TR" dirty="0">
                <a:highlight>
                  <a:srgbClr val="C0C0C0"/>
                </a:highlight>
              </a:rPr>
              <a:t> </a:t>
            </a:r>
            <a:r>
              <a:rPr lang="tr-TR" dirty="0" err="1">
                <a:highlight>
                  <a:srgbClr val="C0C0C0"/>
                </a:highlight>
              </a:rPr>
              <a:t>ornek</a:t>
            </a:r>
            <a:r>
              <a:rPr lang="tr-TR" dirty="0">
                <a:highlight>
                  <a:srgbClr val="C0C0C0"/>
                </a:highlight>
              </a:rPr>
              <a:t> ;</a:t>
            </a:r>
          </a:p>
          <a:p>
            <a:pPr marL="457200" lvl="1" indent="0">
              <a:buNone/>
            </a:pPr>
            <a:r>
              <a:rPr lang="tr-TR" dirty="0" err="1">
                <a:highlight>
                  <a:srgbClr val="C0C0C0"/>
                </a:highlight>
              </a:rPr>
              <a:t>a.linkler:link</a:t>
            </a:r>
            <a:r>
              <a:rPr lang="tr-TR" dirty="0">
                <a:highlight>
                  <a:srgbClr val="C0C0C0"/>
                </a:highlight>
              </a:rPr>
              <a:t>, </a:t>
            </a:r>
            <a:r>
              <a:rPr lang="tr-TR" dirty="0" err="1">
                <a:highlight>
                  <a:srgbClr val="C0C0C0"/>
                </a:highlight>
              </a:rPr>
              <a:t>a.linkler:visited</a:t>
            </a:r>
            <a:r>
              <a:rPr lang="tr-TR" dirty="0">
                <a:highlight>
                  <a:srgbClr val="C0C0C0"/>
                </a:highlight>
              </a:rPr>
              <a:t> { </a:t>
            </a:r>
            <a:r>
              <a:rPr lang="tr-TR" dirty="0" err="1">
                <a:highlight>
                  <a:srgbClr val="C0C0C0"/>
                </a:highlight>
              </a:rPr>
              <a:t>color</a:t>
            </a:r>
            <a:r>
              <a:rPr lang="tr-TR" dirty="0">
                <a:highlight>
                  <a:srgbClr val="C0C0C0"/>
                </a:highlight>
              </a:rPr>
              <a:t>: #0000ff; }</a:t>
            </a:r>
          </a:p>
        </p:txBody>
      </p:sp>
    </p:spTree>
    <p:extLst>
      <p:ext uri="{BB962C8B-B14F-4D97-AF65-F5344CB8AC3E}">
        <p14:creationId xmlns:p14="http://schemas.microsoft.com/office/powerpoint/2010/main" val="302860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F8B46B-299B-9943-AE3C-02CC6AF958B8}"/>
              </a:ext>
            </a:extLst>
          </p:cNvPr>
          <p:cNvSpPr>
            <a:spLocks noGrp="1"/>
          </p:cNvSpPr>
          <p:nvPr>
            <p:ph type="title"/>
          </p:nvPr>
        </p:nvSpPr>
        <p:spPr>
          <a:xfrm>
            <a:off x="684212" y="685800"/>
            <a:ext cx="8534400" cy="1507067"/>
          </a:xfrm>
        </p:spPr>
        <p:txBody>
          <a:bodyPr/>
          <a:lstStyle/>
          <a:p>
            <a:r>
              <a:rPr lang="tr-TR" dirty="0" err="1"/>
              <a:t>Group</a:t>
            </a:r>
            <a:r>
              <a:rPr lang="tr-TR" dirty="0"/>
              <a:t> </a:t>
            </a:r>
            <a:r>
              <a:rPr lang="tr-TR" dirty="0" err="1"/>
              <a:t>select</a:t>
            </a:r>
            <a:endParaRPr lang="tr-TR" dirty="0"/>
          </a:p>
        </p:txBody>
      </p:sp>
      <p:sp>
        <p:nvSpPr>
          <p:cNvPr id="3" name="İçerik Yer Tutucusu 2">
            <a:extLst>
              <a:ext uri="{FF2B5EF4-FFF2-40B4-BE49-F238E27FC236}">
                <a16:creationId xmlns:a16="http://schemas.microsoft.com/office/drawing/2014/main" id="{8B6D1292-FA5E-B04A-86D2-7F8DE36A5096}"/>
              </a:ext>
            </a:extLst>
          </p:cNvPr>
          <p:cNvSpPr>
            <a:spLocks noGrp="1"/>
          </p:cNvSpPr>
          <p:nvPr>
            <p:ph idx="1"/>
          </p:nvPr>
        </p:nvSpPr>
        <p:spPr>
          <a:xfrm>
            <a:off x="684212" y="2044700"/>
            <a:ext cx="8534400" cy="3615267"/>
          </a:xfrm>
        </p:spPr>
        <p:txBody>
          <a:bodyPr/>
          <a:lstStyle/>
          <a:p>
            <a:r>
              <a:rPr lang="tr-TR" dirty="0">
                <a:highlight>
                  <a:srgbClr val="C0C0C0"/>
                </a:highlight>
              </a:rPr>
              <a:t>* </a:t>
            </a:r>
            <a:r>
              <a:rPr lang="tr-TR" dirty="0">
                <a:highlight>
                  <a:srgbClr val="C0C0C0"/>
                </a:highlight>
                <a:sym typeface="Wingdings" pitchFamily="2" charset="2"/>
              </a:rPr>
              <a: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a:t>
            </a:r>
            <a:r>
              <a:rPr lang="tr-TR" dirty="0" err="1">
                <a:highlight>
                  <a:srgbClr val="C0C0C0"/>
                </a:highlight>
              </a:rPr>
              <a:t>elements</a:t>
            </a:r>
            <a:endParaRPr lang="tr-TR" dirty="0">
              <a:highlight>
                <a:srgbClr val="C0C0C0"/>
              </a:highlight>
            </a:endParaRP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&lt;div&gt; </a:t>
            </a:r>
            <a:r>
              <a:rPr lang="tr-TR" dirty="0" err="1">
                <a:highlight>
                  <a:srgbClr val="C0C0C0"/>
                </a:highlight>
              </a:rPr>
              <a:t>elements</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endParaRPr lang="tr-TR" dirty="0">
              <a:highlight>
                <a:srgbClr val="C0C0C0"/>
              </a:highlight>
            </a:endParaRPr>
          </a:p>
          <a:p>
            <a:r>
              <a:rPr lang="tr-TR" dirty="0">
                <a:highlight>
                  <a:srgbClr val="C0C0C0"/>
                </a:highlight>
              </a:rPr>
              <a:t>div p{}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r>
              <a:rPr lang="tr-TR" dirty="0">
                <a:highlight>
                  <a:srgbClr val="C0C0C0"/>
                </a:highlight>
              </a:rPr>
              <a:t> inside &lt;div&gt; </a:t>
            </a:r>
            <a:r>
              <a:rPr lang="tr-TR" dirty="0" err="1">
                <a:highlight>
                  <a:srgbClr val="C0C0C0"/>
                </a:highlight>
              </a:rPr>
              <a:t>elements</a:t>
            </a:r>
            <a:endParaRPr lang="tr-TR" dirty="0">
              <a:highlight>
                <a:srgbClr val="C0C0C0"/>
              </a:highlight>
            </a:endParaRPr>
          </a:p>
          <a:p>
            <a:r>
              <a:rPr lang="tr-TR" dirty="0">
                <a:highlight>
                  <a:srgbClr val="C0C0C0"/>
                </a:highlight>
              </a:rPr>
              <a:t>div&gt;p{} ==&gt; </a:t>
            </a:r>
            <a:r>
              <a:rPr lang="tr-TR" dirty="0" err="1">
                <a:highlight>
                  <a:srgbClr val="C0C0C0"/>
                </a:highlight>
              </a:rPr>
              <a:t>Selects</a:t>
            </a:r>
            <a:r>
              <a:rPr lang="tr-TR" dirty="0">
                <a:highlight>
                  <a:srgbClr val="C0C0C0"/>
                </a:highlight>
              </a:rPr>
              <a:t> </a:t>
            </a:r>
            <a:r>
              <a:rPr lang="tr-TR" dirty="0" err="1">
                <a:highlight>
                  <a:srgbClr val="C0C0C0"/>
                </a:highlight>
              </a:rPr>
              <a:t>all</a:t>
            </a:r>
            <a:r>
              <a:rPr lang="tr-TR" dirty="0">
                <a:highlight>
                  <a:srgbClr val="C0C0C0"/>
                </a:highlight>
              </a:rPr>
              <a:t> &lt;p&gt; </a:t>
            </a:r>
            <a:r>
              <a:rPr lang="tr-TR" dirty="0" err="1">
                <a:highlight>
                  <a:srgbClr val="C0C0C0"/>
                </a:highlight>
              </a:rPr>
              <a:t>elements</a:t>
            </a:r>
            <a:r>
              <a:rPr lang="tr-TR" dirty="0">
                <a:highlight>
                  <a:srgbClr val="C0C0C0"/>
                </a:highlight>
              </a:rPr>
              <a:t> </a:t>
            </a:r>
            <a:r>
              <a:rPr lang="tr-TR" dirty="0" err="1">
                <a:highlight>
                  <a:srgbClr val="C0C0C0"/>
                </a:highlight>
              </a:rPr>
              <a:t>where</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parent</a:t>
            </a:r>
            <a:r>
              <a:rPr lang="tr-TR" dirty="0">
                <a:highlight>
                  <a:srgbClr val="C0C0C0"/>
                </a:highlight>
              </a:rPr>
              <a:t> is a &lt;div&gt; element</a:t>
            </a: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first</a:t>
            </a:r>
            <a:r>
              <a:rPr lang="tr-TR" dirty="0">
                <a:highlight>
                  <a:srgbClr val="C0C0C0"/>
                </a:highlight>
              </a:rPr>
              <a:t> &lt;p&gt; element </a:t>
            </a:r>
            <a:r>
              <a:rPr lang="tr-TR" dirty="0" err="1">
                <a:highlight>
                  <a:srgbClr val="C0C0C0"/>
                </a:highlight>
              </a:rPr>
              <a:t>that</a:t>
            </a:r>
            <a:r>
              <a:rPr lang="tr-TR" dirty="0">
                <a:highlight>
                  <a:srgbClr val="C0C0C0"/>
                </a:highlight>
              </a:rPr>
              <a:t> is </a:t>
            </a:r>
            <a:r>
              <a:rPr lang="tr-TR" dirty="0" err="1">
                <a:highlight>
                  <a:srgbClr val="C0C0C0"/>
                </a:highlight>
              </a:rPr>
              <a:t>placed</a:t>
            </a:r>
            <a:r>
              <a:rPr lang="tr-TR" dirty="0">
                <a:highlight>
                  <a:srgbClr val="C0C0C0"/>
                </a:highlight>
              </a:rPr>
              <a:t> </a:t>
            </a:r>
            <a:r>
              <a:rPr lang="tr-TR" dirty="0" err="1">
                <a:highlight>
                  <a:srgbClr val="C0C0C0"/>
                </a:highlight>
              </a:rPr>
              <a:t>immediately</a:t>
            </a:r>
            <a:r>
              <a:rPr lang="tr-TR" dirty="0">
                <a:highlight>
                  <a:srgbClr val="C0C0C0"/>
                </a:highlight>
              </a:rPr>
              <a:t> </a:t>
            </a:r>
            <a:r>
              <a:rPr lang="tr-TR" dirty="0" err="1">
                <a:highlight>
                  <a:srgbClr val="C0C0C0"/>
                </a:highlight>
              </a:rPr>
              <a:t>after</a:t>
            </a:r>
            <a:r>
              <a:rPr lang="tr-TR" dirty="0">
                <a:highlight>
                  <a:srgbClr val="C0C0C0"/>
                </a:highlight>
              </a:rPr>
              <a:t> &lt;div&gt; </a:t>
            </a:r>
            <a:r>
              <a:rPr lang="tr-TR" dirty="0" err="1">
                <a:highlight>
                  <a:srgbClr val="C0C0C0"/>
                </a:highlight>
              </a:rPr>
              <a:t>elements</a:t>
            </a:r>
            <a:endParaRPr lang="tr-TR" dirty="0">
              <a:highlight>
                <a:srgbClr val="C0C0C0"/>
              </a:highlight>
            </a:endParaRPr>
          </a:p>
          <a:p>
            <a:r>
              <a:rPr lang="tr-TR" dirty="0" err="1">
                <a:highlight>
                  <a:srgbClr val="C0C0C0"/>
                </a:highlight>
              </a:rPr>
              <a:t>div~p</a:t>
            </a:r>
            <a:r>
              <a:rPr lang="tr-TR" dirty="0">
                <a:highlight>
                  <a:srgbClr val="C0C0C0"/>
                </a:highlight>
              </a:rPr>
              <a:t>{} ==&gt; </a:t>
            </a:r>
            <a:r>
              <a:rPr lang="tr-TR" dirty="0" err="1">
                <a:highlight>
                  <a:srgbClr val="C0C0C0"/>
                </a:highlight>
              </a:rPr>
              <a:t>Selects</a:t>
            </a:r>
            <a:r>
              <a:rPr lang="tr-TR" dirty="0">
                <a:highlight>
                  <a:srgbClr val="C0C0C0"/>
                </a:highlight>
              </a:rPr>
              <a:t> </a:t>
            </a:r>
            <a:r>
              <a:rPr lang="tr-TR" dirty="0" err="1">
                <a:highlight>
                  <a:srgbClr val="C0C0C0"/>
                </a:highlight>
              </a:rPr>
              <a:t>every</a:t>
            </a:r>
            <a:r>
              <a:rPr lang="tr-TR" dirty="0">
                <a:highlight>
                  <a:srgbClr val="C0C0C0"/>
                </a:highlight>
              </a:rPr>
              <a:t> &lt;</a:t>
            </a:r>
            <a:r>
              <a:rPr lang="tr-TR" dirty="0" err="1">
                <a:highlight>
                  <a:srgbClr val="C0C0C0"/>
                </a:highlight>
              </a:rPr>
              <a:t>ul</a:t>
            </a:r>
            <a:r>
              <a:rPr lang="tr-TR" dirty="0">
                <a:highlight>
                  <a:srgbClr val="C0C0C0"/>
                </a:highlight>
              </a:rPr>
              <a:t>&gt; element </a:t>
            </a:r>
            <a:r>
              <a:rPr lang="tr-TR" dirty="0" err="1">
                <a:highlight>
                  <a:srgbClr val="C0C0C0"/>
                </a:highlight>
              </a:rPr>
              <a:t>that</a:t>
            </a:r>
            <a:r>
              <a:rPr lang="tr-TR" dirty="0">
                <a:highlight>
                  <a:srgbClr val="C0C0C0"/>
                </a:highlight>
              </a:rPr>
              <a:t> is </a:t>
            </a:r>
            <a:r>
              <a:rPr lang="tr-TR" dirty="0" err="1">
                <a:highlight>
                  <a:srgbClr val="C0C0C0"/>
                </a:highlight>
              </a:rPr>
              <a:t>preceded</a:t>
            </a:r>
            <a:r>
              <a:rPr lang="tr-TR" dirty="0">
                <a:highlight>
                  <a:srgbClr val="C0C0C0"/>
                </a:highlight>
              </a:rPr>
              <a:t> </a:t>
            </a:r>
            <a:r>
              <a:rPr lang="tr-TR" dirty="0" err="1">
                <a:highlight>
                  <a:srgbClr val="C0C0C0"/>
                </a:highlight>
              </a:rPr>
              <a:t>by</a:t>
            </a:r>
            <a:r>
              <a:rPr lang="tr-TR" dirty="0">
                <a:highlight>
                  <a:srgbClr val="C0C0C0"/>
                </a:highlight>
              </a:rPr>
              <a:t> a &lt;p&gt; element</a:t>
            </a:r>
          </a:p>
          <a:p>
            <a:endParaRPr lang="tr-TR" dirty="0">
              <a:highlight>
                <a:srgbClr val="C0C0C0"/>
              </a:highlight>
            </a:endParaRPr>
          </a:p>
        </p:txBody>
      </p:sp>
    </p:spTree>
    <p:extLst>
      <p:ext uri="{BB962C8B-B14F-4D97-AF65-F5344CB8AC3E}">
        <p14:creationId xmlns:p14="http://schemas.microsoft.com/office/powerpoint/2010/main" val="21901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5C5008-DCA2-5D41-B491-B638901204B2}"/>
              </a:ext>
            </a:extLst>
          </p:cNvPr>
          <p:cNvSpPr>
            <a:spLocks noGrp="1"/>
          </p:cNvSpPr>
          <p:nvPr>
            <p:ph type="title"/>
          </p:nvPr>
        </p:nvSpPr>
        <p:spPr>
          <a:xfrm>
            <a:off x="684212" y="685800"/>
            <a:ext cx="8534400" cy="1507067"/>
          </a:xfrm>
        </p:spPr>
        <p:txBody>
          <a:bodyPr>
            <a:normAutofit fontScale="90000"/>
          </a:bodyPr>
          <a:lstStyle/>
          <a:p>
            <a:r>
              <a:rPr lang="tr-TR" dirty="0" err="1"/>
              <a:t>box-sizing</a:t>
            </a:r>
            <a:r>
              <a:rPr lang="tr-TR" dirty="0"/>
              <a:t>: </a:t>
            </a:r>
            <a:r>
              <a:rPr lang="tr-TR" dirty="0" err="1"/>
              <a:t>content-box</a:t>
            </a:r>
            <a:r>
              <a:rPr lang="tr-TR" dirty="0"/>
              <a:t>; (</a:t>
            </a:r>
            <a:r>
              <a:rPr lang="tr-TR" dirty="0" err="1"/>
              <a:t>defaulta</a:t>
            </a:r>
            <a:r>
              <a:rPr lang="tr-TR" dirty="0"/>
              <a:t>)</a:t>
            </a:r>
            <a:br>
              <a:rPr lang="tr-TR" dirty="0"/>
            </a:br>
            <a:r>
              <a:rPr lang="tr-TR" dirty="0" err="1"/>
              <a:t>box-sizing</a:t>
            </a:r>
            <a:r>
              <a:rPr lang="tr-TR" dirty="0"/>
              <a:t>: </a:t>
            </a:r>
            <a:r>
              <a:rPr lang="tr-TR" dirty="0" err="1"/>
              <a:t>border-box</a:t>
            </a:r>
            <a:r>
              <a:rPr lang="tr-TR" dirty="0"/>
              <a:t>;</a:t>
            </a:r>
            <a:br>
              <a:rPr lang="tr-TR" dirty="0"/>
            </a:br>
            <a:endParaRPr lang="tr-TR" dirty="0"/>
          </a:p>
        </p:txBody>
      </p:sp>
      <p:sp>
        <p:nvSpPr>
          <p:cNvPr id="3" name="İçerik Yer Tutucusu 2">
            <a:extLst>
              <a:ext uri="{FF2B5EF4-FFF2-40B4-BE49-F238E27FC236}">
                <a16:creationId xmlns:a16="http://schemas.microsoft.com/office/drawing/2014/main" id="{8597CA90-4E47-7448-B07A-466D08A66396}"/>
              </a:ext>
            </a:extLst>
          </p:cNvPr>
          <p:cNvSpPr>
            <a:spLocks noGrp="1"/>
          </p:cNvSpPr>
          <p:nvPr>
            <p:ph idx="1"/>
          </p:nvPr>
        </p:nvSpPr>
        <p:spPr>
          <a:xfrm>
            <a:off x="684212" y="2095500"/>
            <a:ext cx="8815388" cy="4330700"/>
          </a:xfrm>
        </p:spPr>
        <p:txBody>
          <a:bodyPr>
            <a:normAutofit fontScale="92500" lnSpcReduction="10000"/>
          </a:bodyPr>
          <a:lstStyle/>
          <a:p>
            <a:r>
              <a:rPr lang="tr-TR" dirty="0" err="1">
                <a:highlight>
                  <a:srgbClr val="C0C0C0"/>
                </a:highlight>
              </a:rPr>
              <a:t>The</a:t>
            </a:r>
            <a:r>
              <a:rPr lang="tr-TR" dirty="0">
                <a:highlight>
                  <a:srgbClr val="C0C0C0"/>
                </a:highlight>
              </a:rPr>
              <a:t> </a:t>
            </a:r>
            <a:r>
              <a:rPr lang="tr-TR" dirty="0" err="1">
                <a:highlight>
                  <a:srgbClr val="C0C0C0"/>
                </a:highlight>
              </a:rPr>
              <a:t>box-sizing</a:t>
            </a:r>
            <a:r>
              <a:rPr lang="tr-TR" dirty="0">
                <a:highlight>
                  <a:srgbClr val="C0C0C0"/>
                </a:highlight>
              </a:rPr>
              <a:t> </a:t>
            </a:r>
            <a:r>
              <a:rPr lang="tr-TR" dirty="0" err="1">
                <a:highlight>
                  <a:srgbClr val="C0C0C0"/>
                </a:highlight>
              </a:rPr>
              <a:t>property</a:t>
            </a:r>
            <a:r>
              <a:rPr lang="tr-TR" dirty="0">
                <a:highlight>
                  <a:srgbClr val="C0C0C0"/>
                </a:highlight>
              </a:rPr>
              <a:t> can be </a:t>
            </a:r>
            <a:r>
              <a:rPr lang="tr-TR" dirty="0" err="1">
                <a:highlight>
                  <a:srgbClr val="C0C0C0"/>
                </a:highlight>
              </a:rPr>
              <a:t>used</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adjust</a:t>
            </a:r>
            <a:r>
              <a:rPr lang="tr-TR" dirty="0">
                <a:highlight>
                  <a:srgbClr val="C0C0C0"/>
                </a:highlight>
              </a:rPr>
              <a:t> </a:t>
            </a:r>
            <a:r>
              <a:rPr lang="tr-TR" dirty="0" err="1">
                <a:highlight>
                  <a:srgbClr val="C0C0C0"/>
                </a:highlight>
              </a:rPr>
              <a:t>this</a:t>
            </a:r>
            <a:r>
              <a:rPr lang="tr-TR" dirty="0">
                <a:highlight>
                  <a:srgbClr val="C0C0C0"/>
                </a:highlight>
              </a:rPr>
              <a:t> </a:t>
            </a:r>
            <a:r>
              <a:rPr lang="tr-TR" dirty="0" err="1">
                <a:highlight>
                  <a:srgbClr val="C0C0C0"/>
                </a:highlight>
              </a:rPr>
              <a:t>behavior</a:t>
            </a:r>
            <a:r>
              <a:rPr lang="tr-TR" dirty="0">
                <a:highlight>
                  <a:srgbClr val="C0C0C0"/>
                </a:highlight>
              </a:rPr>
              <a:t>:</a:t>
            </a:r>
          </a:p>
          <a:p>
            <a:r>
              <a:rPr lang="tr-TR" dirty="0" err="1">
                <a:solidFill>
                  <a:schemeClr val="tx1"/>
                </a:solidFill>
                <a:highlight>
                  <a:srgbClr val="FF0000"/>
                </a:highlight>
              </a:rPr>
              <a:t>content-box</a:t>
            </a:r>
            <a:r>
              <a:rPr lang="tr-TR" dirty="0">
                <a:highlight>
                  <a:srgbClr val="C0C0C0"/>
                </a:highlight>
              </a:rPr>
              <a:t> </a:t>
            </a:r>
            <a:r>
              <a:rPr lang="tr-TR" dirty="0" err="1">
                <a:highlight>
                  <a:srgbClr val="C0C0C0"/>
                </a:highlight>
              </a:rPr>
              <a:t>gives</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default</a:t>
            </a:r>
            <a:r>
              <a:rPr lang="tr-TR" dirty="0">
                <a:highlight>
                  <a:srgbClr val="C0C0C0"/>
                </a:highlight>
              </a:rPr>
              <a:t> CSS </a:t>
            </a:r>
            <a:r>
              <a:rPr lang="tr-TR" dirty="0" err="1">
                <a:highlight>
                  <a:srgbClr val="C0C0C0"/>
                </a:highlight>
              </a:rPr>
              <a:t>box-sizing</a:t>
            </a:r>
            <a:r>
              <a:rPr lang="tr-TR" dirty="0">
                <a:highlight>
                  <a:srgbClr val="C0C0C0"/>
                </a:highlight>
              </a:rPr>
              <a:t> </a:t>
            </a:r>
            <a:r>
              <a:rPr lang="tr-TR" dirty="0" err="1">
                <a:highlight>
                  <a:srgbClr val="C0C0C0"/>
                </a:highlight>
              </a:rPr>
              <a:t>behavior</a:t>
            </a:r>
            <a:r>
              <a:rPr lang="tr-TR" dirty="0">
                <a:highlight>
                  <a:srgbClr val="C0C0C0"/>
                </a:highlight>
              </a:rPr>
              <a:t>. </a:t>
            </a:r>
            <a:r>
              <a:rPr lang="tr-TR" dirty="0" err="1">
                <a:highlight>
                  <a:srgbClr val="C0C0C0"/>
                </a:highlight>
              </a:rPr>
              <a:t>If</a:t>
            </a:r>
            <a:r>
              <a:rPr lang="tr-TR" dirty="0">
                <a:highlight>
                  <a:srgbClr val="C0C0C0"/>
                </a:highlight>
              </a:rPr>
              <a:t> </a:t>
            </a:r>
            <a:r>
              <a:rPr lang="tr-TR" dirty="0" err="1">
                <a:highlight>
                  <a:srgbClr val="C0C0C0"/>
                </a:highlight>
              </a:rPr>
              <a:t>you</a:t>
            </a:r>
            <a:r>
              <a:rPr lang="tr-TR" dirty="0">
                <a:highlight>
                  <a:srgbClr val="C0C0C0"/>
                </a:highlight>
              </a:rPr>
              <a:t> set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to</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then</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content</a:t>
            </a:r>
            <a:r>
              <a:rPr lang="tr-TR" dirty="0">
                <a:highlight>
                  <a:srgbClr val="C0C0C0"/>
                </a:highlight>
              </a:rPr>
              <a:t> </a:t>
            </a:r>
            <a:r>
              <a:rPr lang="tr-TR" dirty="0" err="1">
                <a:highlight>
                  <a:srgbClr val="C0C0C0"/>
                </a:highlight>
              </a:rPr>
              <a:t>box</a:t>
            </a:r>
            <a:r>
              <a:rPr lang="tr-TR" dirty="0">
                <a:highlight>
                  <a:srgbClr val="C0C0C0"/>
                </a:highlight>
              </a:rPr>
              <a:t> </a:t>
            </a:r>
            <a:r>
              <a:rPr lang="tr-TR" dirty="0" err="1">
                <a:highlight>
                  <a:srgbClr val="C0C0C0"/>
                </a:highlight>
              </a:rPr>
              <a:t>will</a:t>
            </a:r>
            <a:r>
              <a:rPr lang="tr-TR" dirty="0">
                <a:highlight>
                  <a:srgbClr val="C0C0C0"/>
                </a:highlight>
              </a:rPr>
              <a:t> be 100 </a:t>
            </a:r>
            <a:r>
              <a:rPr lang="tr-TR" dirty="0" err="1">
                <a:highlight>
                  <a:srgbClr val="C0C0C0"/>
                </a:highlight>
              </a:rPr>
              <a:t>pixels</a:t>
            </a:r>
            <a:r>
              <a:rPr lang="tr-TR" dirty="0">
                <a:highlight>
                  <a:srgbClr val="C0C0C0"/>
                </a:highlight>
              </a:rPr>
              <a:t> </a:t>
            </a:r>
            <a:r>
              <a:rPr lang="tr-TR" dirty="0" err="1">
                <a:highlight>
                  <a:srgbClr val="C0C0C0"/>
                </a:highlight>
              </a:rPr>
              <a:t>wide</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width</a:t>
            </a:r>
            <a:r>
              <a:rPr lang="tr-TR" dirty="0">
                <a:highlight>
                  <a:srgbClr val="C0C0C0"/>
                </a:highlight>
              </a:rPr>
              <a:t> of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or</a:t>
            </a:r>
            <a:r>
              <a:rPr lang="tr-TR" dirty="0">
                <a:highlight>
                  <a:srgbClr val="C0C0C0"/>
                </a:highlight>
              </a:rPr>
              <a:t> </a:t>
            </a:r>
            <a:r>
              <a:rPr lang="tr-TR" dirty="0" err="1">
                <a:highlight>
                  <a:srgbClr val="C0C0C0"/>
                </a:highlight>
              </a:rPr>
              <a:t>padding</a:t>
            </a:r>
            <a:r>
              <a:rPr lang="tr-TR" dirty="0">
                <a:highlight>
                  <a:srgbClr val="C0C0C0"/>
                </a:highlight>
              </a:rPr>
              <a:t> </a:t>
            </a:r>
            <a:r>
              <a:rPr lang="tr-TR" dirty="0" err="1">
                <a:highlight>
                  <a:srgbClr val="C0C0C0"/>
                </a:highlight>
              </a:rPr>
              <a:t>will</a:t>
            </a:r>
            <a:r>
              <a:rPr lang="tr-TR" dirty="0">
                <a:highlight>
                  <a:srgbClr val="C0C0C0"/>
                </a:highlight>
              </a:rPr>
              <a:t> be </a:t>
            </a:r>
            <a:r>
              <a:rPr lang="tr-TR" dirty="0" err="1">
                <a:highlight>
                  <a:srgbClr val="C0C0C0"/>
                </a:highlight>
              </a:rPr>
              <a:t>added</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the</a:t>
            </a:r>
            <a:r>
              <a:rPr lang="tr-TR" dirty="0">
                <a:highlight>
                  <a:srgbClr val="C0C0C0"/>
                </a:highlight>
              </a:rPr>
              <a:t> final </a:t>
            </a:r>
            <a:r>
              <a:rPr lang="tr-TR" dirty="0" err="1">
                <a:highlight>
                  <a:srgbClr val="C0C0C0"/>
                </a:highlight>
              </a:rPr>
              <a:t>rendered</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making</a:t>
            </a:r>
            <a:r>
              <a:rPr lang="tr-TR" dirty="0">
                <a:highlight>
                  <a:srgbClr val="C0C0C0"/>
                </a:highlight>
              </a:rPr>
              <a:t> </a:t>
            </a:r>
            <a:r>
              <a:rPr lang="tr-TR" dirty="0" err="1">
                <a:highlight>
                  <a:srgbClr val="C0C0C0"/>
                </a:highlight>
              </a:rPr>
              <a:t>the</a:t>
            </a:r>
            <a:r>
              <a:rPr lang="tr-TR" dirty="0">
                <a:highlight>
                  <a:srgbClr val="C0C0C0"/>
                </a:highlight>
              </a:rPr>
              <a:t> element </a:t>
            </a:r>
            <a:r>
              <a:rPr lang="tr-TR" dirty="0" err="1">
                <a:highlight>
                  <a:srgbClr val="C0C0C0"/>
                </a:highlight>
              </a:rPr>
              <a:t>wider</a:t>
            </a:r>
            <a:r>
              <a:rPr lang="tr-TR" dirty="0">
                <a:highlight>
                  <a:srgbClr val="C0C0C0"/>
                </a:highlight>
              </a:rPr>
              <a:t> </a:t>
            </a:r>
            <a:r>
              <a:rPr lang="tr-TR" dirty="0" err="1">
                <a:highlight>
                  <a:srgbClr val="C0C0C0"/>
                </a:highlight>
              </a:rPr>
              <a:t>than</a:t>
            </a:r>
            <a:r>
              <a:rPr lang="tr-TR" dirty="0">
                <a:highlight>
                  <a:srgbClr val="C0C0C0"/>
                </a:highlight>
              </a:rPr>
              <a:t> 100px.</a:t>
            </a:r>
          </a:p>
          <a:p>
            <a:r>
              <a:rPr lang="tr-TR" dirty="0" err="1">
                <a:solidFill>
                  <a:schemeClr val="tx1"/>
                </a:solidFill>
                <a:highlight>
                  <a:srgbClr val="FF0000"/>
                </a:highlight>
              </a:rPr>
              <a:t>border-box</a:t>
            </a:r>
            <a:r>
              <a:rPr lang="tr-TR" dirty="0">
                <a:highlight>
                  <a:srgbClr val="C0C0C0"/>
                </a:highlight>
              </a:rPr>
              <a:t> </a:t>
            </a:r>
            <a:r>
              <a:rPr lang="tr-TR" dirty="0" err="1">
                <a:highlight>
                  <a:srgbClr val="C0C0C0"/>
                </a:highlight>
              </a:rPr>
              <a:t>tells</a:t>
            </a:r>
            <a:r>
              <a:rPr lang="tr-TR" dirty="0">
                <a:highlight>
                  <a:srgbClr val="C0C0C0"/>
                </a:highlight>
              </a:rPr>
              <a:t> </a:t>
            </a:r>
            <a:r>
              <a:rPr lang="tr-TR" dirty="0" err="1">
                <a:highlight>
                  <a:srgbClr val="C0C0C0"/>
                </a:highlight>
              </a:rPr>
              <a:t>the</a:t>
            </a:r>
            <a:r>
              <a:rPr lang="tr-TR" dirty="0">
                <a:highlight>
                  <a:srgbClr val="C0C0C0"/>
                </a:highlight>
              </a:rPr>
              <a:t> browser </a:t>
            </a:r>
            <a:r>
              <a:rPr lang="tr-TR" dirty="0" err="1">
                <a:highlight>
                  <a:srgbClr val="C0C0C0"/>
                </a:highlight>
              </a:rPr>
              <a:t>to</a:t>
            </a:r>
            <a:r>
              <a:rPr lang="tr-TR" dirty="0">
                <a:highlight>
                  <a:srgbClr val="C0C0C0"/>
                </a:highlight>
              </a:rPr>
              <a:t> </a:t>
            </a:r>
            <a:r>
              <a:rPr lang="tr-TR" dirty="0" err="1">
                <a:highlight>
                  <a:srgbClr val="C0C0C0"/>
                </a:highlight>
              </a:rPr>
              <a:t>account</a:t>
            </a:r>
            <a:r>
              <a:rPr lang="tr-TR" dirty="0">
                <a:highlight>
                  <a:srgbClr val="C0C0C0"/>
                </a:highlight>
              </a:rPr>
              <a:t> </a:t>
            </a:r>
            <a:r>
              <a:rPr lang="tr-TR" dirty="0" err="1">
                <a:highlight>
                  <a:srgbClr val="C0C0C0"/>
                </a:highlight>
              </a:rPr>
              <a:t>for</a:t>
            </a:r>
            <a:r>
              <a:rPr lang="tr-TR" dirty="0">
                <a:highlight>
                  <a:srgbClr val="C0C0C0"/>
                </a:highlight>
              </a:rPr>
              <a:t>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padding</a:t>
            </a:r>
            <a:r>
              <a:rPr lang="tr-TR" dirty="0">
                <a:highlight>
                  <a:srgbClr val="C0C0C0"/>
                </a:highlight>
              </a:rPr>
              <a:t> in </a:t>
            </a:r>
            <a:r>
              <a:rPr lang="tr-TR" dirty="0" err="1">
                <a:highlight>
                  <a:srgbClr val="C0C0C0"/>
                </a:highlight>
              </a:rPr>
              <a:t>the</a:t>
            </a:r>
            <a:r>
              <a:rPr lang="tr-TR" dirty="0">
                <a:highlight>
                  <a:srgbClr val="C0C0C0"/>
                </a:highlight>
              </a:rPr>
              <a:t> </a:t>
            </a:r>
            <a:r>
              <a:rPr lang="tr-TR" dirty="0" err="1">
                <a:highlight>
                  <a:srgbClr val="C0C0C0"/>
                </a:highlight>
              </a:rPr>
              <a:t>values</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specify</a:t>
            </a:r>
            <a:r>
              <a:rPr lang="tr-TR" dirty="0">
                <a:highlight>
                  <a:srgbClr val="C0C0C0"/>
                </a:highlight>
              </a:rPr>
              <a:t> </a:t>
            </a:r>
            <a:r>
              <a:rPr lang="tr-TR" dirty="0" err="1">
                <a:highlight>
                  <a:srgbClr val="C0C0C0"/>
                </a:highlight>
              </a:rPr>
              <a:t>for</a:t>
            </a:r>
            <a:r>
              <a:rPr lang="tr-TR" dirty="0">
                <a:highlight>
                  <a:srgbClr val="C0C0C0"/>
                </a:highlight>
              </a:rPr>
              <a: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height</a:t>
            </a:r>
            <a:r>
              <a:rPr lang="tr-TR" dirty="0">
                <a:highlight>
                  <a:srgbClr val="C0C0C0"/>
                </a:highlight>
              </a:rPr>
              <a:t>. </a:t>
            </a:r>
            <a:r>
              <a:rPr lang="tr-TR" dirty="0" err="1">
                <a:highlight>
                  <a:srgbClr val="C0C0C0"/>
                </a:highlight>
              </a:rPr>
              <a:t>If</a:t>
            </a:r>
            <a:r>
              <a:rPr lang="tr-TR" dirty="0">
                <a:highlight>
                  <a:srgbClr val="C0C0C0"/>
                </a:highlight>
              </a:rPr>
              <a:t> </a:t>
            </a:r>
            <a:r>
              <a:rPr lang="tr-TR" dirty="0" err="1">
                <a:highlight>
                  <a:srgbClr val="C0C0C0"/>
                </a:highlight>
              </a:rPr>
              <a:t>you</a:t>
            </a:r>
            <a:r>
              <a:rPr lang="tr-TR" dirty="0">
                <a:highlight>
                  <a:srgbClr val="C0C0C0"/>
                </a:highlight>
              </a:rPr>
              <a:t> set an </a:t>
            </a:r>
            <a:r>
              <a:rPr lang="tr-TR" dirty="0" err="1">
                <a:highlight>
                  <a:srgbClr val="C0C0C0"/>
                </a:highlight>
              </a:rPr>
              <a:t>element's</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to</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that</a:t>
            </a:r>
            <a:r>
              <a:rPr lang="tr-TR" dirty="0">
                <a:highlight>
                  <a:srgbClr val="C0C0C0"/>
                </a:highlight>
              </a:rPr>
              <a:t> 100 </a:t>
            </a:r>
            <a:r>
              <a:rPr lang="tr-TR" dirty="0" err="1">
                <a:highlight>
                  <a:srgbClr val="C0C0C0"/>
                </a:highlight>
              </a:rPr>
              <a:t>pixels</a:t>
            </a:r>
            <a:r>
              <a:rPr lang="tr-TR" dirty="0">
                <a:highlight>
                  <a:srgbClr val="C0C0C0"/>
                </a:highlight>
              </a:rPr>
              <a:t> </a:t>
            </a:r>
            <a:r>
              <a:rPr lang="tr-TR" dirty="0" err="1">
                <a:highlight>
                  <a:srgbClr val="C0C0C0"/>
                </a:highlight>
              </a:rPr>
              <a:t>will</a:t>
            </a:r>
            <a:r>
              <a:rPr lang="tr-TR" dirty="0">
                <a:highlight>
                  <a:srgbClr val="C0C0C0"/>
                </a:highlight>
              </a:rPr>
              <a:t> </a:t>
            </a:r>
            <a:r>
              <a:rPr lang="tr-TR" dirty="0" err="1">
                <a:highlight>
                  <a:srgbClr val="C0C0C0"/>
                </a:highlight>
              </a:rPr>
              <a:t>include</a:t>
            </a:r>
            <a:r>
              <a:rPr lang="tr-TR" dirty="0">
                <a:highlight>
                  <a:srgbClr val="C0C0C0"/>
                </a:highlight>
              </a:rPr>
              <a:t> </a:t>
            </a:r>
            <a:r>
              <a:rPr lang="tr-TR" dirty="0" err="1">
                <a:highlight>
                  <a:srgbClr val="C0C0C0"/>
                </a:highlight>
              </a:rPr>
              <a:t>any</a:t>
            </a:r>
            <a:r>
              <a:rPr lang="tr-TR" dirty="0">
                <a:highlight>
                  <a:srgbClr val="C0C0C0"/>
                </a:highlight>
              </a:rPr>
              <a:t> </a:t>
            </a:r>
            <a:r>
              <a:rPr lang="tr-TR" dirty="0" err="1">
                <a:highlight>
                  <a:srgbClr val="C0C0C0"/>
                </a:highlight>
              </a:rPr>
              <a:t>border</a:t>
            </a:r>
            <a:r>
              <a:rPr lang="tr-TR" dirty="0">
                <a:highlight>
                  <a:srgbClr val="C0C0C0"/>
                </a:highlight>
              </a:rPr>
              <a:t> </a:t>
            </a:r>
            <a:r>
              <a:rPr lang="tr-TR" dirty="0" err="1">
                <a:highlight>
                  <a:srgbClr val="C0C0C0"/>
                </a:highlight>
              </a:rPr>
              <a:t>or</a:t>
            </a:r>
            <a:r>
              <a:rPr lang="tr-TR" dirty="0">
                <a:highlight>
                  <a:srgbClr val="C0C0C0"/>
                </a:highlight>
              </a:rPr>
              <a:t> </a:t>
            </a:r>
            <a:r>
              <a:rPr lang="tr-TR" dirty="0" err="1">
                <a:highlight>
                  <a:srgbClr val="C0C0C0"/>
                </a:highlight>
              </a:rPr>
              <a:t>padding</a:t>
            </a:r>
            <a:r>
              <a:rPr lang="tr-TR" dirty="0">
                <a:highlight>
                  <a:srgbClr val="C0C0C0"/>
                </a:highlight>
              </a:rPr>
              <a:t> </a:t>
            </a:r>
            <a:r>
              <a:rPr lang="tr-TR" dirty="0" err="1">
                <a:highlight>
                  <a:srgbClr val="C0C0C0"/>
                </a:highlight>
              </a:rPr>
              <a:t>you</a:t>
            </a:r>
            <a:r>
              <a:rPr lang="tr-TR" dirty="0">
                <a:highlight>
                  <a:srgbClr val="C0C0C0"/>
                </a:highlight>
              </a:rPr>
              <a:t> </a:t>
            </a:r>
            <a:r>
              <a:rPr lang="tr-TR" dirty="0" err="1">
                <a:highlight>
                  <a:srgbClr val="C0C0C0"/>
                </a:highlight>
              </a:rPr>
              <a:t>added</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the</a:t>
            </a:r>
            <a:r>
              <a:rPr lang="tr-TR" dirty="0">
                <a:highlight>
                  <a:srgbClr val="C0C0C0"/>
                </a:highlight>
              </a:rPr>
              <a:t> </a:t>
            </a:r>
            <a:r>
              <a:rPr lang="tr-TR" dirty="0" err="1">
                <a:highlight>
                  <a:srgbClr val="C0C0C0"/>
                </a:highlight>
              </a:rPr>
              <a:t>content</a:t>
            </a:r>
            <a:r>
              <a:rPr lang="tr-TR" dirty="0">
                <a:highlight>
                  <a:srgbClr val="C0C0C0"/>
                </a:highlight>
              </a:rPr>
              <a:t> </a:t>
            </a:r>
            <a:r>
              <a:rPr lang="tr-TR" dirty="0" err="1">
                <a:highlight>
                  <a:srgbClr val="C0C0C0"/>
                </a:highlight>
              </a:rPr>
              <a:t>box</a:t>
            </a:r>
            <a:r>
              <a:rPr lang="tr-TR" dirty="0">
                <a:highlight>
                  <a:srgbClr val="C0C0C0"/>
                </a:highlight>
              </a:rPr>
              <a:t> </a:t>
            </a:r>
            <a:r>
              <a:rPr lang="tr-TR" dirty="0" err="1">
                <a:highlight>
                  <a:srgbClr val="C0C0C0"/>
                </a:highlight>
              </a:rPr>
              <a:t>will</a:t>
            </a:r>
            <a:r>
              <a:rPr lang="tr-TR" dirty="0">
                <a:highlight>
                  <a:srgbClr val="C0C0C0"/>
                </a:highlight>
              </a:rPr>
              <a:t> </a:t>
            </a:r>
            <a:r>
              <a:rPr lang="tr-TR" dirty="0" err="1">
                <a:highlight>
                  <a:srgbClr val="C0C0C0"/>
                </a:highlight>
              </a:rPr>
              <a:t>shrink</a:t>
            </a:r>
            <a:r>
              <a:rPr lang="tr-TR" dirty="0">
                <a:highlight>
                  <a:srgbClr val="C0C0C0"/>
                </a:highlight>
              </a:rPr>
              <a:t> </a:t>
            </a:r>
            <a:r>
              <a:rPr lang="tr-TR" dirty="0" err="1">
                <a:highlight>
                  <a:srgbClr val="C0C0C0"/>
                </a:highlight>
              </a:rPr>
              <a:t>to</a:t>
            </a:r>
            <a:r>
              <a:rPr lang="tr-TR" dirty="0">
                <a:highlight>
                  <a:srgbClr val="C0C0C0"/>
                </a:highlight>
              </a:rPr>
              <a:t> </a:t>
            </a:r>
            <a:r>
              <a:rPr lang="tr-TR" dirty="0" err="1">
                <a:highlight>
                  <a:srgbClr val="C0C0C0"/>
                </a:highlight>
              </a:rPr>
              <a:t>absorb</a:t>
            </a:r>
            <a:r>
              <a:rPr lang="tr-TR" dirty="0">
                <a:highlight>
                  <a:srgbClr val="C0C0C0"/>
                </a:highlight>
              </a:rPr>
              <a:t> </a:t>
            </a:r>
            <a:r>
              <a:rPr lang="tr-TR" dirty="0" err="1">
                <a:highlight>
                  <a:srgbClr val="C0C0C0"/>
                </a:highlight>
              </a:rPr>
              <a:t>that</a:t>
            </a:r>
            <a:r>
              <a:rPr lang="tr-TR" dirty="0">
                <a:highlight>
                  <a:srgbClr val="C0C0C0"/>
                </a:highlight>
              </a:rPr>
              <a:t> </a:t>
            </a:r>
            <a:r>
              <a:rPr lang="tr-TR" dirty="0" err="1">
                <a:highlight>
                  <a:srgbClr val="C0C0C0"/>
                </a:highlight>
              </a:rPr>
              <a:t>extra</a:t>
            </a:r>
            <a:r>
              <a:rPr lang="tr-TR" dirty="0">
                <a:highlight>
                  <a:srgbClr val="C0C0C0"/>
                </a:highlight>
              </a:rPr>
              <a:t> </a:t>
            </a:r>
            <a:r>
              <a:rPr lang="tr-TR" dirty="0" err="1">
                <a:highlight>
                  <a:srgbClr val="C0C0C0"/>
                </a:highlight>
              </a:rPr>
              <a:t>width</a:t>
            </a:r>
            <a:r>
              <a:rPr lang="tr-TR" dirty="0">
                <a:highlight>
                  <a:srgbClr val="C0C0C0"/>
                </a:highlight>
              </a:rPr>
              <a:t>. </a:t>
            </a:r>
            <a:r>
              <a:rPr lang="tr-TR" dirty="0" err="1">
                <a:highlight>
                  <a:srgbClr val="C0C0C0"/>
                </a:highlight>
              </a:rPr>
              <a:t>This</a:t>
            </a:r>
            <a:r>
              <a:rPr lang="tr-TR" dirty="0">
                <a:highlight>
                  <a:srgbClr val="C0C0C0"/>
                </a:highlight>
              </a:rPr>
              <a:t> </a:t>
            </a:r>
            <a:r>
              <a:rPr lang="tr-TR" dirty="0" err="1">
                <a:highlight>
                  <a:srgbClr val="C0C0C0"/>
                </a:highlight>
              </a:rPr>
              <a:t>typically</a:t>
            </a:r>
            <a:r>
              <a:rPr lang="tr-TR" dirty="0">
                <a:highlight>
                  <a:srgbClr val="C0C0C0"/>
                </a:highlight>
              </a:rPr>
              <a:t> </a:t>
            </a:r>
            <a:r>
              <a:rPr lang="tr-TR" dirty="0" err="1">
                <a:highlight>
                  <a:srgbClr val="C0C0C0"/>
                </a:highlight>
              </a:rPr>
              <a:t>makes</a:t>
            </a:r>
            <a:r>
              <a:rPr lang="tr-TR" dirty="0">
                <a:highlight>
                  <a:srgbClr val="C0C0C0"/>
                </a:highlight>
              </a:rPr>
              <a:t> it </a:t>
            </a:r>
            <a:r>
              <a:rPr lang="tr-TR" dirty="0" err="1">
                <a:highlight>
                  <a:srgbClr val="C0C0C0"/>
                </a:highlight>
              </a:rPr>
              <a:t>much</a:t>
            </a:r>
            <a:r>
              <a:rPr lang="tr-TR" dirty="0">
                <a:highlight>
                  <a:srgbClr val="C0C0C0"/>
                </a:highlight>
              </a:rPr>
              <a:t> </a:t>
            </a:r>
            <a:r>
              <a:rPr lang="tr-TR" dirty="0" err="1">
                <a:highlight>
                  <a:srgbClr val="C0C0C0"/>
                </a:highlight>
              </a:rPr>
              <a:t>easier</a:t>
            </a:r>
            <a:r>
              <a:rPr lang="tr-TR" dirty="0">
                <a:highlight>
                  <a:srgbClr val="C0C0C0"/>
                </a:highlight>
              </a:rPr>
              <a:t> </a:t>
            </a:r>
            <a:r>
              <a:rPr lang="tr-TR" dirty="0" err="1">
                <a:highlight>
                  <a:srgbClr val="C0C0C0"/>
                </a:highlight>
              </a:rPr>
              <a:t>to</a:t>
            </a:r>
            <a:r>
              <a:rPr lang="tr-TR" dirty="0">
                <a:highlight>
                  <a:srgbClr val="C0C0C0"/>
                </a:highlight>
              </a:rPr>
              <a:t> size </a:t>
            </a:r>
            <a:r>
              <a:rPr lang="tr-TR" dirty="0" err="1">
                <a:highlight>
                  <a:srgbClr val="C0C0C0"/>
                </a:highlight>
              </a:rPr>
              <a:t>elements</a:t>
            </a:r>
            <a:r>
              <a:rPr lang="tr-TR" dirty="0">
                <a:highlight>
                  <a:srgbClr val="C0C0C0"/>
                </a:highlight>
              </a:rPr>
              <a:t>. </a:t>
            </a:r>
            <a:r>
              <a:rPr lang="tr-TR" dirty="0" err="1">
                <a:highlight>
                  <a:srgbClr val="C0C0C0"/>
                </a:highlight>
              </a:rPr>
              <a:t>box-sizing</a:t>
            </a:r>
            <a:r>
              <a:rPr lang="tr-TR" dirty="0">
                <a:highlight>
                  <a:srgbClr val="C0C0C0"/>
                </a:highlight>
              </a:rPr>
              <a:t>: </a:t>
            </a:r>
            <a:r>
              <a:rPr lang="tr-TR" dirty="0" err="1">
                <a:highlight>
                  <a:srgbClr val="C0C0C0"/>
                </a:highlight>
              </a:rPr>
              <a:t>border-box</a:t>
            </a:r>
            <a:r>
              <a:rPr lang="tr-TR" dirty="0">
                <a:highlight>
                  <a:srgbClr val="C0C0C0"/>
                </a:highlight>
              </a:rPr>
              <a:t> is </a:t>
            </a:r>
            <a:r>
              <a:rPr lang="tr-TR" dirty="0" err="1">
                <a:highlight>
                  <a:srgbClr val="C0C0C0"/>
                </a:highlight>
              </a:rPr>
              <a:t>the</a:t>
            </a:r>
            <a:r>
              <a:rPr lang="tr-TR" dirty="0">
                <a:highlight>
                  <a:srgbClr val="C0C0C0"/>
                </a:highlight>
              </a:rPr>
              <a:t> </a:t>
            </a:r>
            <a:r>
              <a:rPr lang="tr-TR" dirty="0" err="1">
                <a:highlight>
                  <a:srgbClr val="C0C0C0"/>
                </a:highlight>
              </a:rPr>
              <a:t>default</a:t>
            </a:r>
            <a:r>
              <a:rPr lang="tr-TR" dirty="0">
                <a:highlight>
                  <a:srgbClr val="C0C0C0"/>
                </a:highlight>
              </a:rPr>
              <a:t> </a:t>
            </a:r>
            <a:r>
              <a:rPr lang="tr-TR" dirty="0" err="1">
                <a:highlight>
                  <a:srgbClr val="C0C0C0"/>
                </a:highlight>
              </a:rPr>
              <a:t>styling</a:t>
            </a:r>
            <a:r>
              <a:rPr lang="tr-TR" dirty="0">
                <a:highlight>
                  <a:srgbClr val="C0C0C0"/>
                </a:highlight>
              </a:rPr>
              <a:t> </a:t>
            </a:r>
            <a:r>
              <a:rPr lang="tr-TR" dirty="0" err="1">
                <a:highlight>
                  <a:srgbClr val="C0C0C0"/>
                </a:highlight>
              </a:rPr>
              <a:t>that</a:t>
            </a:r>
            <a:r>
              <a:rPr lang="tr-TR" dirty="0">
                <a:highlight>
                  <a:srgbClr val="C0C0C0"/>
                </a:highlight>
              </a:rPr>
              <a:t> </a:t>
            </a:r>
            <a:r>
              <a:rPr lang="tr-TR" dirty="0" err="1">
                <a:highlight>
                  <a:srgbClr val="C0C0C0"/>
                </a:highlight>
              </a:rPr>
              <a:t>browsers</a:t>
            </a:r>
            <a:r>
              <a:rPr lang="tr-TR" dirty="0">
                <a:highlight>
                  <a:srgbClr val="C0C0C0"/>
                </a:highlight>
              </a:rPr>
              <a:t> </a:t>
            </a:r>
            <a:r>
              <a:rPr lang="tr-TR" dirty="0" err="1">
                <a:highlight>
                  <a:srgbClr val="C0C0C0"/>
                </a:highlight>
              </a:rPr>
              <a:t>use</a:t>
            </a:r>
            <a:r>
              <a:rPr lang="tr-TR" dirty="0">
                <a:highlight>
                  <a:srgbClr val="C0C0C0"/>
                </a:highlight>
              </a:rPr>
              <a:t> </a:t>
            </a:r>
            <a:r>
              <a:rPr lang="tr-TR" dirty="0" err="1">
                <a:highlight>
                  <a:srgbClr val="C0C0C0"/>
                </a:highlight>
              </a:rPr>
              <a:t>for</a:t>
            </a:r>
            <a:r>
              <a:rPr lang="tr-TR" dirty="0">
                <a:highlight>
                  <a:srgbClr val="C0C0C0"/>
                </a:highlight>
              </a:rPr>
              <a:t> </a:t>
            </a:r>
            <a:r>
              <a:rPr lang="tr-TR" dirty="0" err="1">
                <a:highlight>
                  <a:srgbClr val="C0C0C0"/>
                </a:highlight>
              </a:rPr>
              <a:t>the</a:t>
            </a:r>
            <a:r>
              <a:rPr lang="tr-TR" dirty="0">
                <a:highlight>
                  <a:srgbClr val="C0C0C0"/>
                </a:highlight>
              </a:rPr>
              <a:t> </a:t>
            </a:r>
            <a:r>
              <a:rPr lang="tr-TR" u="sng" dirty="0">
                <a:highlight>
                  <a:srgbClr val="C0C0C0"/>
                </a:highlight>
                <a:hlinkClick r:id="rId2"/>
              </a:rPr>
              <a:t>&lt;table&gt;</a:t>
            </a:r>
            <a:r>
              <a:rPr lang="tr-TR" dirty="0">
                <a:highlight>
                  <a:srgbClr val="C0C0C0"/>
                </a:highlight>
              </a:rPr>
              <a:t>, </a:t>
            </a:r>
            <a:r>
              <a:rPr lang="tr-TR" u="sng" dirty="0">
                <a:highlight>
                  <a:srgbClr val="C0C0C0"/>
                </a:highlight>
                <a:hlinkClick r:id="rId3"/>
              </a:rPr>
              <a:t>&lt;select&gt;</a:t>
            </a:r>
            <a:r>
              <a:rPr lang="tr-TR" dirty="0">
                <a:highlight>
                  <a:srgbClr val="C0C0C0"/>
                </a:highlight>
              </a:rPr>
              <a:t>, </a:t>
            </a:r>
            <a:r>
              <a:rPr lang="tr-TR" dirty="0" err="1">
                <a:highlight>
                  <a:srgbClr val="C0C0C0"/>
                </a:highlight>
              </a:rPr>
              <a:t>and</a:t>
            </a:r>
            <a:r>
              <a:rPr lang="tr-TR" dirty="0">
                <a:highlight>
                  <a:srgbClr val="C0C0C0"/>
                </a:highlight>
              </a:rPr>
              <a:t> </a:t>
            </a:r>
            <a:r>
              <a:rPr lang="tr-TR" u="sng" dirty="0">
                <a:highlight>
                  <a:srgbClr val="C0C0C0"/>
                </a:highlight>
                <a:hlinkClick r:id="rId4"/>
              </a:rPr>
              <a:t>&lt;button&gt;</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and</a:t>
            </a:r>
            <a:r>
              <a:rPr lang="tr-TR" dirty="0">
                <a:highlight>
                  <a:srgbClr val="C0C0C0"/>
                </a:highlight>
              </a:rPr>
              <a:t> </a:t>
            </a:r>
            <a:r>
              <a:rPr lang="tr-TR" dirty="0" err="1">
                <a:highlight>
                  <a:srgbClr val="C0C0C0"/>
                </a:highlight>
              </a:rPr>
              <a:t>for</a:t>
            </a:r>
            <a:r>
              <a:rPr lang="tr-TR" dirty="0">
                <a:highlight>
                  <a:srgbClr val="C0C0C0"/>
                </a:highlight>
              </a:rPr>
              <a:t> </a:t>
            </a:r>
            <a:r>
              <a:rPr lang="tr-TR" u="sng" dirty="0">
                <a:highlight>
                  <a:srgbClr val="C0C0C0"/>
                </a:highlight>
                <a:hlinkClick r:id="rId5"/>
              </a:rPr>
              <a:t>&lt;input&gt;</a:t>
            </a:r>
            <a:r>
              <a:rPr lang="tr-TR" dirty="0">
                <a:highlight>
                  <a:srgbClr val="C0C0C0"/>
                </a:highlight>
              </a:rPr>
              <a:t> </a:t>
            </a:r>
            <a:r>
              <a:rPr lang="tr-TR" dirty="0" err="1">
                <a:highlight>
                  <a:srgbClr val="C0C0C0"/>
                </a:highlight>
              </a:rPr>
              <a:t>elements</a:t>
            </a:r>
            <a:r>
              <a:rPr lang="tr-TR" dirty="0">
                <a:highlight>
                  <a:srgbClr val="C0C0C0"/>
                </a:highlight>
              </a:rPr>
              <a:t> </a:t>
            </a:r>
            <a:r>
              <a:rPr lang="tr-TR" dirty="0" err="1">
                <a:highlight>
                  <a:srgbClr val="C0C0C0"/>
                </a:highlight>
              </a:rPr>
              <a:t>whose</a:t>
            </a:r>
            <a:r>
              <a:rPr lang="tr-TR" dirty="0">
                <a:highlight>
                  <a:srgbClr val="C0C0C0"/>
                </a:highlight>
              </a:rPr>
              <a:t> </a:t>
            </a:r>
            <a:r>
              <a:rPr lang="tr-TR" dirty="0" err="1">
                <a:highlight>
                  <a:srgbClr val="C0C0C0"/>
                </a:highlight>
              </a:rPr>
              <a:t>type</a:t>
            </a:r>
            <a:r>
              <a:rPr lang="tr-TR" dirty="0">
                <a:highlight>
                  <a:srgbClr val="C0C0C0"/>
                </a:highlight>
              </a:rPr>
              <a:t> is </a:t>
            </a:r>
            <a:r>
              <a:rPr lang="tr-TR" u="sng" dirty="0">
                <a:highlight>
                  <a:srgbClr val="C0C0C0"/>
                </a:highlight>
                <a:hlinkClick r:id="rId6"/>
              </a:rPr>
              <a:t>radio</a:t>
            </a:r>
            <a:r>
              <a:rPr lang="tr-TR" dirty="0">
                <a:highlight>
                  <a:srgbClr val="C0C0C0"/>
                </a:highlight>
              </a:rPr>
              <a:t>, </a:t>
            </a:r>
            <a:r>
              <a:rPr lang="tr-TR" u="sng" dirty="0">
                <a:highlight>
                  <a:srgbClr val="C0C0C0"/>
                </a:highlight>
                <a:hlinkClick r:id="rId7"/>
              </a:rPr>
              <a:t>checkbox</a:t>
            </a:r>
            <a:r>
              <a:rPr lang="tr-TR" dirty="0">
                <a:highlight>
                  <a:srgbClr val="C0C0C0"/>
                </a:highlight>
              </a:rPr>
              <a:t>, </a:t>
            </a:r>
            <a:r>
              <a:rPr lang="tr-TR" u="sng" dirty="0">
                <a:highlight>
                  <a:srgbClr val="C0C0C0"/>
                </a:highlight>
                <a:hlinkClick r:id="rId8"/>
              </a:rPr>
              <a:t>reset</a:t>
            </a:r>
            <a:r>
              <a:rPr lang="tr-TR" dirty="0">
                <a:highlight>
                  <a:srgbClr val="C0C0C0"/>
                </a:highlight>
              </a:rPr>
              <a:t>, </a:t>
            </a:r>
            <a:r>
              <a:rPr lang="tr-TR" u="sng" dirty="0">
                <a:highlight>
                  <a:srgbClr val="C0C0C0"/>
                </a:highlight>
                <a:hlinkClick r:id="rId9"/>
              </a:rPr>
              <a:t>button</a:t>
            </a:r>
            <a:r>
              <a:rPr lang="tr-TR" dirty="0">
                <a:highlight>
                  <a:srgbClr val="C0C0C0"/>
                </a:highlight>
              </a:rPr>
              <a:t>, </a:t>
            </a:r>
            <a:r>
              <a:rPr lang="tr-TR" u="sng" dirty="0">
                <a:highlight>
                  <a:srgbClr val="C0C0C0"/>
                </a:highlight>
                <a:hlinkClick r:id="rId10"/>
              </a:rPr>
              <a:t>submit</a:t>
            </a:r>
            <a:r>
              <a:rPr lang="tr-TR" dirty="0">
                <a:highlight>
                  <a:srgbClr val="C0C0C0"/>
                </a:highlight>
              </a:rPr>
              <a:t>, </a:t>
            </a:r>
            <a:r>
              <a:rPr lang="tr-TR" u="sng" dirty="0">
                <a:highlight>
                  <a:srgbClr val="C0C0C0"/>
                </a:highlight>
                <a:hlinkClick r:id="rId11"/>
              </a:rPr>
              <a:t>color</a:t>
            </a:r>
            <a:r>
              <a:rPr lang="tr-TR" dirty="0">
                <a:highlight>
                  <a:srgbClr val="C0C0C0"/>
                </a:highlight>
              </a:rPr>
              <a:t>, </a:t>
            </a:r>
            <a:r>
              <a:rPr lang="tr-TR" dirty="0" err="1">
                <a:highlight>
                  <a:srgbClr val="C0C0C0"/>
                </a:highlight>
              </a:rPr>
              <a:t>or</a:t>
            </a:r>
            <a:r>
              <a:rPr lang="tr-TR" dirty="0">
                <a:highlight>
                  <a:srgbClr val="C0C0C0"/>
                </a:highlight>
              </a:rPr>
              <a:t> </a:t>
            </a:r>
            <a:r>
              <a:rPr lang="tr-TR" u="sng" dirty="0">
                <a:highlight>
                  <a:srgbClr val="C0C0C0"/>
                </a:highlight>
                <a:hlinkClick r:id="rId12"/>
              </a:rPr>
              <a:t>search</a:t>
            </a:r>
            <a:r>
              <a:rPr lang="tr-TR" dirty="0">
                <a:highlight>
                  <a:srgbClr val="C0C0C0"/>
                </a:highlight>
              </a:rPr>
              <a:t>.</a:t>
            </a:r>
          </a:p>
          <a:p>
            <a:endParaRPr lang="tr-TR" dirty="0">
              <a:highlight>
                <a:srgbClr val="C0C0C0"/>
              </a:highlight>
            </a:endParaRPr>
          </a:p>
        </p:txBody>
      </p:sp>
    </p:spTree>
    <p:extLst>
      <p:ext uri="{BB962C8B-B14F-4D97-AF65-F5344CB8AC3E}">
        <p14:creationId xmlns:p14="http://schemas.microsoft.com/office/powerpoint/2010/main" val="2807565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FAFFFA-F219-F847-AFF3-9C1B31406CFC}"/>
              </a:ext>
            </a:extLst>
          </p:cNvPr>
          <p:cNvSpPr>
            <a:spLocks noGrp="1"/>
          </p:cNvSpPr>
          <p:nvPr>
            <p:ph type="title"/>
          </p:nvPr>
        </p:nvSpPr>
        <p:spPr>
          <a:xfrm>
            <a:off x="684212" y="685800"/>
            <a:ext cx="8534400" cy="1507067"/>
          </a:xfrm>
        </p:spPr>
        <p:txBody>
          <a:bodyPr/>
          <a:lstStyle/>
          <a:p>
            <a:r>
              <a:rPr lang="tr-TR" dirty="0" err="1"/>
              <a:t>Cdn</a:t>
            </a:r>
            <a:r>
              <a:rPr lang="tr-TR" dirty="0"/>
              <a:t> nedir?</a:t>
            </a:r>
          </a:p>
        </p:txBody>
      </p:sp>
      <p:sp>
        <p:nvSpPr>
          <p:cNvPr id="3" name="İçerik Yer Tutucusu 2">
            <a:extLst>
              <a:ext uri="{FF2B5EF4-FFF2-40B4-BE49-F238E27FC236}">
                <a16:creationId xmlns:a16="http://schemas.microsoft.com/office/drawing/2014/main" id="{17A9009F-C5F0-8B4A-9600-06F9DBB09FD1}"/>
              </a:ext>
            </a:extLst>
          </p:cNvPr>
          <p:cNvSpPr>
            <a:spLocks noGrp="1"/>
          </p:cNvSpPr>
          <p:nvPr>
            <p:ph idx="1"/>
          </p:nvPr>
        </p:nvSpPr>
        <p:spPr>
          <a:xfrm>
            <a:off x="684212" y="2142998"/>
            <a:ext cx="8534400" cy="3615267"/>
          </a:xfrm>
        </p:spPr>
        <p:txBody>
          <a:bodyPr>
            <a:normAutofit lnSpcReduction="10000"/>
          </a:bodyPr>
          <a:lstStyle/>
          <a:p>
            <a:r>
              <a:rPr lang="tr-TR" dirty="0">
                <a:highlight>
                  <a:srgbClr val="C0C0C0"/>
                </a:highlight>
              </a:rPr>
              <a:t>CDN, bir web sitesinin içeriğini en düşük ağ ve işlem gecikmesi ile yani en hızlı bir şekilde kullanıcılara ulaştırmak üzere coğrafi olarak farklı bölgelerde konumlandırılmış sunucu kümesine verilen isimdir.</a:t>
            </a:r>
          </a:p>
          <a:p>
            <a:r>
              <a:rPr lang="tr-TR" dirty="0">
                <a:highlight>
                  <a:srgbClr val="C0C0C0"/>
                </a:highlight>
              </a:rPr>
              <a:t>Birçok e-ticaret ve haber sitesi sayfa açılma süresini düşük tutabilmek için CDN kullanmaktadır. CDN üzerinden kullanıcıdan kullanıcıya genelde pek değişmeyen HTML, JS, CSS, imaj, video ve font dosyaları sunulur. CDN bu tip kaynakları </a:t>
            </a:r>
            <a:r>
              <a:rPr lang="tr-TR" dirty="0" err="1">
                <a:highlight>
                  <a:srgbClr val="C0C0C0"/>
                </a:highlight>
              </a:rPr>
              <a:t>origin</a:t>
            </a:r>
            <a:r>
              <a:rPr lang="tr-TR" dirty="0">
                <a:highlight>
                  <a:srgbClr val="C0C0C0"/>
                </a:highlight>
              </a:rPr>
              <a:t> olarak adlandırdığı asıl sunucudan (</a:t>
            </a:r>
            <a:r>
              <a:rPr lang="tr-TR" dirty="0" err="1">
                <a:highlight>
                  <a:srgbClr val="C0C0C0"/>
                </a:highlight>
              </a:rPr>
              <a:t>örn</a:t>
            </a:r>
            <a:r>
              <a:rPr lang="tr-TR" dirty="0">
                <a:highlight>
                  <a:srgbClr val="C0C0C0"/>
                </a:highlight>
              </a:rPr>
              <a:t>: </a:t>
            </a:r>
            <a:r>
              <a:rPr lang="tr-TR" dirty="0" err="1">
                <a:highlight>
                  <a:srgbClr val="C0C0C0"/>
                </a:highlight>
              </a:rPr>
              <a:t>milliyet․com․tr</a:t>
            </a:r>
            <a:r>
              <a:rPr lang="tr-TR" dirty="0">
                <a:highlight>
                  <a:srgbClr val="C0C0C0"/>
                </a:highlight>
              </a:rPr>
              <a:t>) çekerek belirli bir süre için </a:t>
            </a:r>
            <a:r>
              <a:rPr lang="tr-TR" dirty="0" err="1">
                <a:highlight>
                  <a:srgbClr val="C0C0C0"/>
                </a:highlight>
              </a:rPr>
              <a:t>cache’ler</a:t>
            </a:r>
            <a:r>
              <a:rPr lang="tr-TR" dirty="0">
                <a:highlight>
                  <a:srgbClr val="C0C0C0"/>
                </a:highlight>
              </a:rPr>
              <a:t>. Bu noktadan sonra </a:t>
            </a:r>
            <a:r>
              <a:rPr lang="tr-TR" dirty="0" err="1">
                <a:highlight>
                  <a:srgbClr val="C0C0C0"/>
                </a:highlight>
              </a:rPr>
              <a:t>CDN’e</a:t>
            </a:r>
            <a:r>
              <a:rPr lang="tr-TR" dirty="0">
                <a:highlight>
                  <a:srgbClr val="C0C0C0"/>
                </a:highlight>
              </a:rPr>
              <a:t> ilgili kaynaklar için kullanıcıların yaptığı istekler </a:t>
            </a:r>
            <a:r>
              <a:rPr lang="tr-TR" dirty="0" err="1">
                <a:highlight>
                  <a:srgbClr val="C0C0C0"/>
                </a:highlight>
              </a:rPr>
              <a:t>cache’lenen</a:t>
            </a:r>
            <a:r>
              <a:rPr lang="tr-TR" dirty="0">
                <a:highlight>
                  <a:srgbClr val="C0C0C0"/>
                </a:highlight>
              </a:rPr>
              <a:t> bu kopyadan sağlanır. </a:t>
            </a:r>
            <a:r>
              <a:rPr lang="tr-TR" dirty="0" err="1">
                <a:highlight>
                  <a:srgbClr val="C0C0C0"/>
                </a:highlight>
              </a:rPr>
              <a:t>Cache</a:t>
            </a:r>
            <a:r>
              <a:rPr lang="tr-TR" dirty="0">
                <a:highlight>
                  <a:srgbClr val="C0C0C0"/>
                </a:highlight>
              </a:rPr>
              <a:t> süresi dolduğunda </a:t>
            </a:r>
            <a:r>
              <a:rPr lang="tr-TR" dirty="0" err="1">
                <a:highlight>
                  <a:srgbClr val="C0C0C0"/>
                </a:highlight>
              </a:rPr>
              <a:t>origin’e</a:t>
            </a:r>
            <a:r>
              <a:rPr lang="tr-TR" dirty="0">
                <a:highlight>
                  <a:srgbClr val="C0C0C0"/>
                </a:highlight>
              </a:rPr>
              <a:t> yeniden yapılan isteklerle kaynaklar tazelenir.</a:t>
            </a:r>
          </a:p>
          <a:p>
            <a:endParaRPr lang="tr-TR" dirty="0">
              <a:highlight>
                <a:srgbClr val="C0C0C0"/>
              </a:highlight>
            </a:endParaRPr>
          </a:p>
        </p:txBody>
      </p:sp>
    </p:spTree>
    <p:extLst>
      <p:ext uri="{BB962C8B-B14F-4D97-AF65-F5344CB8AC3E}">
        <p14:creationId xmlns:p14="http://schemas.microsoft.com/office/powerpoint/2010/main" val="224653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89B017-2FB1-9645-9A43-6DEFC8E58440}"/>
              </a:ext>
            </a:extLst>
          </p:cNvPr>
          <p:cNvSpPr>
            <a:spLocks noGrp="1"/>
          </p:cNvSpPr>
          <p:nvPr>
            <p:ph type="title"/>
          </p:nvPr>
        </p:nvSpPr>
        <p:spPr>
          <a:xfrm>
            <a:off x="684212" y="685800"/>
            <a:ext cx="8534400" cy="1507067"/>
          </a:xfrm>
        </p:spPr>
        <p:txBody>
          <a:bodyPr/>
          <a:lstStyle/>
          <a:p>
            <a:r>
              <a:rPr lang="tr-TR" dirty="0" err="1"/>
              <a:t>Crossorigin</a:t>
            </a:r>
            <a:r>
              <a:rPr lang="tr-TR" dirty="0"/>
              <a:t> ve </a:t>
            </a:r>
            <a:r>
              <a:rPr lang="tr-TR" dirty="0" err="1"/>
              <a:t>integrity</a:t>
            </a:r>
            <a:r>
              <a:rPr lang="tr-TR" dirty="0"/>
              <a:t> nedir?</a:t>
            </a:r>
          </a:p>
        </p:txBody>
      </p:sp>
      <p:sp>
        <p:nvSpPr>
          <p:cNvPr id="3" name="İçerik Yer Tutucusu 2">
            <a:extLst>
              <a:ext uri="{FF2B5EF4-FFF2-40B4-BE49-F238E27FC236}">
                <a16:creationId xmlns:a16="http://schemas.microsoft.com/office/drawing/2014/main" id="{EA24DA34-7917-DD43-BC66-10361DC5CDE1}"/>
              </a:ext>
            </a:extLst>
          </p:cNvPr>
          <p:cNvSpPr>
            <a:spLocks noGrp="1"/>
          </p:cNvSpPr>
          <p:nvPr>
            <p:ph idx="1"/>
          </p:nvPr>
        </p:nvSpPr>
        <p:spPr>
          <a:xfrm>
            <a:off x="684212" y="2012183"/>
            <a:ext cx="8534400" cy="3615267"/>
          </a:xfrm>
        </p:spPr>
        <p:txBody>
          <a:bodyPr>
            <a:normAutofit lnSpcReduction="10000"/>
          </a:bodyPr>
          <a:lstStyle/>
          <a:p>
            <a:r>
              <a:rPr lang="tr-TR" dirty="0">
                <a:highlight>
                  <a:srgbClr val="C0C0C0"/>
                </a:highlight>
              </a:rPr>
              <a:t>Her iki öznitelik, Alt Kaynak Bütünlüğünü uygulamak için </a:t>
            </a:r>
            <a:r>
              <a:rPr lang="tr-TR" dirty="0" err="1">
                <a:highlight>
                  <a:srgbClr val="C0C0C0"/>
                </a:highlight>
              </a:rPr>
              <a:t>Bootstrap</a:t>
            </a:r>
            <a:r>
              <a:rPr lang="tr-TR" dirty="0">
                <a:highlight>
                  <a:srgbClr val="C0C0C0"/>
                </a:highlight>
              </a:rPr>
              <a:t> </a:t>
            </a:r>
            <a:r>
              <a:rPr lang="tr-TR" dirty="0" err="1">
                <a:highlight>
                  <a:srgbClr val="C0C0C0"/>
                </a:highlight>
              </a:rPr>
              <a:t>CDN'ye</a:t>
            </a:r>
            <a:r>
              <a:rPr lang="tr-TR" dirty="0">
                <a:highlight>
                  <a:srgbClr val="C0C0C0"/>
                </a:highlight>
              </a:rPr>
              <a:t> eklenmiştir.</a:t>
            </a:r>
          </a:p>
          <a:p>
            <a:endParaRPr lang="tr-TR" dirty="0">
              <a:highlight>
                <a:srgbClr val="C0C0C0"/>
              </a:highlight>
            </a:endParaRPr>
          </a:p>
          <a:p>
            <a:r>
              <a:rPr lang="tr-TR" dirty="0">
                <a:highlight>
                  <a:srgbClr val="C0C0C0"/>
                </a:highlight>
              </a:rPr>
              <a:t>Kaynak değiştirilmişse kodun asla yüklenmediğinden emin olmak için tarayıcının dosya kaynağını kontrol etmesine izin vermek için bir bütünlük(</a:t>
            </a:r>
            <a:r>
              <a:rPr lang="tr-TR" dirty="0" err="1">
                <a:highlight>
                  <a:srgbClr val="C0C0C0"/>
                </a:highlight>
              </a:rPr>
              <a:t>integrity</a:t>
            </a:r>
            <a:r>
              <a:rPr lang="tr-TR" dirty="0">
                <a:highlight>
                  <a:srgbClr val="C0C0C0"/>
                </a:highlight>
              </a:rPr>
              <a:t>) özniteliği kullanılır.</a:t>
            </a:r>
          </a:p>
          <a:p>
            <a:endParaRPr lang="tr-TR" dirty="0">
              <a:highlight>
                <a:srgbClr val="C0C0C0"/>
              </a:highlight>
            </a:endParaRPr>
          </a:p>
          <a:p>
            <a:r>
              <a:rPr lang="tr-TR" dirty="0" err="1">
                <a:highlight>
                  <a:srgbClr val="C0C0C0"/>
                </a:highlight>
              </a:rPr>
              <a:t>Crossorigin</a:t>
            </a:r>
            <a:r>
              <a:rPr lang="tr-TR" dirty="0">
                <a:highlight>
                  <a:srgbClr val="C0C0C0"/>
                </a:highlight>
              </a:rPr>
              <a:t> özniteliği, "aynı kaynaktan" yüklenmediğinde artık SRI denetiminin bir gereği olan "CORS" kullanılarak bir istek yüklendiğinde mevcuttur.</a:t>
            </a:r>
          </a:p>
        </p:txBody>
      </p:sp>
    </p:spTree>
    <p:extLst>
      <p:ext uri="{BB962C8B-B14F-4D97-AF65-F5344CB8AC3E}">
        <p14:creationId xmlns:p14="http://schemas.microsoft.com/office/powerpoint/2010/main" val="1695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5" y="2300293"/>
            <a:ext cx="6400800" cy="3345498"/>
          </a:xfrm>
        </p:spPr>
        <p:txBody>
          <a:bodyPr>
            <a:normAutofit fontScale="40000" lnSpcReduction="20000"/>
          </a:bodyPr>
          <a:lstStyle/>
          <a:p>
            <a:r>
              <a:rPr lang="tr-TR" sz="5000" b="0" i="0">
                <a:solidFill>
                  <a:srgbClr val="4B4D4D"/>
                </a:solidFill>
                <a:effectLst/>
                <a:highlight>
                  <a:srgbClr val="00FFFF"/>
                </a:highlight>
                <a:latin typeface="Arial" panose="020B0604020202020204" pitchFamily="34" charset="0"/>
                <a:cs typeface="Arial" panose="020B0604020202020204" pitchFamily="34" charset="0"/>
              </a:rPr>
              <a:t>URI Nedir ?</a:t>
            </a:r>
          </a:p>
          <a:p>
            <a:pPr>
              <a:lnSpc>
                <a:spcPct val="170000"/>
              </a:lnSpc>
            </a:pPr>
            <a:r>
              <a:rPr lang="tr-TR" sz="4300" b="1">
                <a:solidFill>
                  <a:srgbClr val="222222"/>
                </a:solidFill>
                <a:latin typeface="Arial" panose="020B0604020202020204" pitchFamily="34" charset="0"/>
                <a:cs typeface="Arial" panose="020B0604020202020204" pitchFamily="34" charset="0"/>
              </a:rPr>
              <a:t>   </a:t>
            </a:r>
            <a:r>
              <a:rPr lang="tr-TR" sz="4000" b="1">
                <a:solidFill>
                  <a:schemeClr val="tx1"/>
                </a:solidFill>
                <a:latin typeface="Arial" panose="020B0604020202020204" pitchFamily="34" charset="0"/>
                <a:cs typeface="Arial" panose="020B0604020202020204" pitchFamily="34" charset="0"/>
              </a:rPr>
              <a:t>U</a:t>
            </a:r>
            <a:r>
              <a:rPr lang="tr-TR" sz="4000" b="1" i="0">
                <a:solidFill>
                  <a:schemeClr val="tx1"/>
                </a:solidFill>
                <a:effectLst/>
                <a:latin typeface="Arial" panose="020B0604020202020204" pitchFamily="34" charset="0"/>
                <a:cs typeface="Arial" panose="020B0604020202020204" pitchFamily="34" charset="0"/>
              </a:rPr>
              <a:t>RI: </a:t>
            </a:r>
            <a:r>
              <a:rPr lang="tr-TR" sz="4000" b="0" i="0" err="1">
                <a:solidFill>
                  <a:schemeClr val="tx1"/>
                </a:solidFill>
                <a:effectLst/>
                <a:latin typeface="Arial" panose="020B0604020202020204" pitchFamily="34" charset="0"/>
                <a:cs typeface="Arial" panose="020B0604020202020204" pitchFamily="34" charset="0"/>
              </a:rPr>
              <a:t>Uniform</a:t>
            </a:r>
            <a:r>
              <a:rPr lang="tr-TR" sz="4000" b="0" i="0">
                <a:solidFill>
                  <a:schemeClr val="tx1"/>
                </a:solidFill>
                <a:effectLst/>
                <a:latin typeface="Arial" panose="020B0604020202020204" pitchFamily="34" charset="0"/>
                <a:cs typeface="Arial" panose="020B0604020202020204" pitchFamily="34" charset="0"/>
              </a:rPr>
              <a:t> Resource </a:t>
            </a:r>
            <a:r>
              <a:rPr lang="tr-TR" sz="4000" b="0" i="0" err="1">
                <a:solidFill>
                  <a:schemeClr val="tx1"/>
                </a:solidFill>
                <a:effectLst/>
                <a:latin typeface="Arial" panose="020B0604020202020204" pitchFamily="34" charset="0"/>
                <a:cs typeface="Arial" panose="020B0604020202020204" pitchFamily="34" charset="0"/>
              </a:rPr>
              <a:t>Identifier’in</a:t>
            </a:r>
            <a:r>
              <a:rPr lang="tr-TR" sz="4000" b="0" i="0">
                <a:solidFill>
                  <a:schemeClr val="tx1"/>
                </a:solidFill>
                <a:effectLst/>
                <a:latin typeface="Arial" panose="020B0604020202020204" pitchFamily="34" charset="0"/>
                <a:cs typeface="Arial" panose="020B0604020202020204" pitchFamily="34" charset="0"/>
              </a:rPr>
              <a:t> kısaltılmış hali olan URI, internet üzerinde bir kaynağın tam yerine işaret eden (resim veya belge) standart formata uygun bir karakter dizisidir. Kısaca bir URL’nin altında bulunan kaynağın tam yoluna işaret eder. Örneğin </a:t>
            </a:r>
            <a:r>
              <a:rPr lang="tr-TR" sz="4000" b="0" i="0" u="none" strike="noStrike">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https://www.aramamotoru.com/uniform-resource-identifier-nedir-uri-nedir/</a:t>
            </a:r>
            <a:r>
              <a:rPr lang="tr-TR" sz="4000" b="0" i="0">
                <a:solidFill>
                  <a:schemeClr val="tx1"/>
                </a:solidFill>
                <a:effectLst/>
                <a:latin typeface="Arial" panose="020B0604020202020204" pitchFamily="34" charset="0"/>
                <a:cs typeface="Arial" panose="020B0604020202020204" pitchFamily="34" charset="0"/>
              </a:rPr>
              <a:t> bir </a:t>
            </a:r>
            <a:r>
              <a:rPr lang="tr-TR" sz="4000" b="0" i="0" err="1">
                <a:solidFill>
                  <a:schemeClr val="tx1"/>
                </a:solidFill>
                <a:effectLst/>
                <a:latin typeface="Arial" panose="020B0604020202020204" pitchFamily="34" charset="0"/>
                <a:cs typeface="Arial" panose="020B0604020202020204" pitchFamily="34" charset="0"/>
              </a:rPr>
              <a:t>URI’dir</a:t>
            </a:r>
            <a:r>
              <a:rPr lang="tr-TR" sz="4000" b="0" i="0">
                <a:solidFill>
                  <a:schemeClr val="tx1"/>
                </a:solidFill>
                <a:effectLst/>
                <a:latin typeface="Arial" panose="020B0604020202020204" pitchFamily="34" charset="0"/>
                <a:cs typeface="Arial" panose="020B0604020202020204" pitchFamily="34" charset="0"/>
              </a:rPr>
              <a:t>.</a:t>
            </a:r>
            <a:endParaRPr lang="tr-TR" sz="4000" b="0" i="0">
              <a:solidFill>
                <a:schemeClr val="tx1"/>
              </a:solidFill>
              <a:effectLst/>
              <a:highlight>
                <a:srgbClr val="00FFFF"/>
              </a:highlight>
              <a:latin typeface="Arial" panose="020B0604020202020204" pitchFamily="34" charset="0"/>
              <a:cs typeface="Arial" panose="020B0604020202020204" pitchFamily="34" charset="0"/>
            </a:endParaRPr>
          </a:p>
          <a:p>
            <a:r>
              <a:rPr lang="tr-TR" sz="2400" b="0" i="0">
                <a:solidFill>
                  <a:srgbClr val="4B4D4D"/>
                </a:solidFill>
                <a:effectLst/>
                <a:highlight>
                  <a:srgbClr val="00FFFF"/>
                </a:highligh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3966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a:t>mb-md-0</a:t>
            </a:r>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err="1">
                <a:highlight>
                  <a:srgbClr val="C0C0C0"/>
                </a:highlight>
              </a:rPr>
              <a:t>mb</a:t>
            </a:r>
            <a:r>
              <a:rPr lang="tr-TR" dirty="0">
                <a:highlight>
                  <a:srgbClr val="C0C0C0"/>
                </a:highlight>
              </a:rPr>
              <a:t>(</a:t>
            </a:r>
            <a:r>
              <a:rPr lang="tr-TR" dirty="0" err="1">
                <a:highlight>
                  <a:srgbClr val="C0C0C0"/>
                </a:highlight>
              </a:rPr>
              <a:t>medium</a:t>
            </a:r>
            <a:r>
              <a:rPr lang="tr-TR" dirty="0">
                <a:highlight>
                  <a:srgbClr val="C0C0C0"/>
                </a:highlight>
              </a:rPr>
              <a:t>=768px=&gt;) </a:t>
            </a:r>
            <a:r>
              <a:rPr lang="tr-TR" dirty="0" err="1">
                <a:highlight>
                  <a:srgbClr val="C0C0C0"/>
                </a:highlight>
              </a:rPr>
              <a:t>anlamina</a:t>
            </a:r>
            <a:r>
              <a:rPr lang="tr-TR" dirty="0">
                <a:highlight>
                  <a:srgbClr val="C0C0C0"/>
                </a:highlight>
              </a:rPr>
              <a:t> gelmektedir.</a:t>
            </a:r>
          </a:p>
          <a:p>
            <a:endParaRPr lang="tr-TR" dirty="0">
              <a:highlight>
                <a:srgbClr val="C0C0C0"/>
              </a:highlight>
            </a:endParaRPr>
          </a:p>
          <a:p>
            <a:r>
              <a:rPr lang="tr-TR" dirty="0">
                <a:highlight>
                  <a:srgbClr val="C0C0C0"/>
                </a:highlight>
              </a:rPr>
              <a:t>.mb-md-0 kodumuz ekranımız sadece belirtilen pikseller bu değerleri arasında ise olursa çalışacaktır. Bunun üzeri ve altı olduğu piksellerde çalışmayacaktır.</a:t>
            </a:r>
          </a:p>
          <a:p>
            <a:endParaRPr lang="tr-TR" dirty="0"/>
          </a:p>
        </p:txBody>
      </p:sp>
    </p:spTree>
    <p:extLst>
      <p:ext uri="{BB962C8B-B14F-4D97-AF65-F5344CB8AC3E}">
        <p14:creationId xmlns:p14="http://schemas.microsoft.com/office/powerpoint/2010/main" val="19191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990855" y="610461"/>
            <a:ext cx="3643435" cy="1394292"/>
          </a:xfrm>
        </p:spPr>
        <p:txBody>
          <a:bodyPr>
            <a:normAutofit/>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84212" y="2169361"/>
            <a:ext cx="7195828" cy="1798957"/>
          </a:xfrm>
        </p:spPr>
        <p:txBody>
          <a:bodyPr>
            <a:normAutofit/>
          </a:bodyPr>
          <a:lstStyle/>
          <a:p>
            <a:r>
              <a:rPr lang="tr-TR" dirty="0">
                <a:highlight>
                  <a:srgbClr val="C0C0C0"/>
                </a:highlight>
              </a:rPr>
              <a:t>.</a:t>
            </a:r>
            <a:r>
              <a:rPr lang="tr-TR" dirty="0" err="1">
                <a:highlight>
                  <a:srgbClr val="C0C0C0"/>
                </a:highlight>
              </a:rPr>
              <a:t>list-unstyled</a:t>
            </a:r>
            <a:r>
              <a:rPr lang="tr-TR" dirty="0">
                <a:highlight>
                  <a:srgbClr val="C0C0C0"/>
                </a:highlight>
              </a:rPr>
              <a:t> sınıfı, liste öğelerindeki varsayılan liste stilini ve sol kenar boşluğunu kaldırır (yalnızca anlık çocuklar)</a:t>
            </a:r>
          </a:p>
        </p:txBody>
      </p:sp>
      <p:pic>
        <p:nvPicPr>
          <p:cNvPr id="5" name="Resim 4">
            <a:extLst>
              <a:ext uri="{FF2B5EF4-FFF2-40B4-BE49-F238E27FC236}">
                <a16:creationId xmlns:a16="http://schemas.microsoft.com/office/drawing/2014/main" id="{4B58CFC6-12D8-6142-89B8-FEFD6C35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4132926"/>
            <a:ext cx="7195828" cy="1798957"/>
          </a:xfrm>
          <a:prstGeom prst="rect">
            <a:avLst/>
          </a:prstGeom>
        </p:spPr>
      </p:pic>
    </p:spTree>
    <p:extLst>
      <p:ext uri="{BB962C8B-B14F-4D97-AF65-F5344CB8AC3E}">
        <p14:creationId xmlns:p14="http://schemas.microsoft.com/office/powerpoint/2010/main" val="165821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Rebase</a:t>
            </a:r>
            <a:r>
              <a:rPr lang="tr-TR" dirty="0"/>
              <a:t>, </a:t>
            </a:r>
            <a:r>
              <a:rPr lang="tr-TR" dirty="0" err="1"/>
              <a:t>fast</a:t>
            </a:r>
            <a:r>
              <a:rPr lang="tr-TR" dirty="0"/>
              <a:t> </a:t>
            </a:r>
            <a:r>
              <a:rPr lang="tr-TR" dirty="0" err="1"/>
              <a:t>forward</a:t>
            </a:r>
            <a:r>
              <a:rPr lang="tr-TR" dirty="0"/>
              <a:t>, </a:t>
            </a:r>
            <a:r>
              <a:rPr lang="tr-TR" dirty="0" err="1"/>
              <a:t>merge</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1790701"/>
            <a:ext cx="8534400" cy="4381500"/>
          </a:xfrm>
        </p:spPr>
        <p:txBody>
          <a:bodyPr>
            <a:normAutofit fontScale="92500" lnSpcReduction="10000"/>
          </a:bodyPr>
          <a:lstStyle/>
          <a:p>
            <a:r>
              <a:rPr lang="tr-TR" dirty="0" err="1">
                <a:highlight>
                  <a:srgbClr val="C0C0C0"/>
                </a:highlight>
              </a:rPr>
              <a:t>Merge</a:t>
            </a:r>
            <a:r>
              <a:rPr lang="tr-TR" dirty="0">
                <a:highlight>
                  <a:srgbClr val="C0C0C0"/>
                </a:highlight>
              </a:rPr>
              <a:t> komutu ile A dalındaki değişiklikler B dalı ile birleştirildiğinde B dalının </a:t>
            </a:r>
            <a:r>
              <a:rPr lang="tr-TR" dirty="0" err="1">
                <a:highlight>
                  <a:srgbClr val="C0C0C0"/>
                </a:highlight>
              </a:rPr>
              <a:t>commit</a:t>
            </a:r>
            <a:r>
              <a:rPr lang="tr-TR" dirty="0">
                <a:highlight>
                  <a:srgbClr val="C0C0C0"/>
                </a:highlight>
              </a:rPr>
              <a:t> tarihçesinde </a:t>
            </a:r>
            <a:r>
              <a:rPr lang="tr-TR" dirty="0" err="1">
                <a:highlight>
                  <a:srgbClr val="C0C0C0"/>
                </a:highlight>
              </a:rPr>
              <a:t>merge</a:t>
            </a:r>
            <a:r>
              <a:rPr lang="tr-TR" dirty="0">
                <a:highlight>
                  <a:srgbClr val="C0C0C0"/>
                </a:highlight>
              </a:rPr>
              <a:t> işleminden kaynaklanan ve </a:t>
            </a:r>
            <a:r>
              <a:rPr lang="tr-TR" dirty="0" err="1">
                <a:highlight>
                  <a:srgbClr val="C0C0C0"/>
                </a:highlight>
              </a:rPr>
              <a:t>merge</a:t>
            </a:r>
            <a:r>
              <a:rPr lang="tr-TR" dirty="0">
                <a:highlight>
                  <a:srgbClr val="C0C0C0"/>
                </a:highlight>
              </a:rPr>
              <a:t> </a:t>
            </a:r>
            <a:r>
              <a:rPr lang="tr-TR" dirty="0" err="1">
                <a:highlight>
                  <a:srgbClr val="C0C0C0"/>
                </a:highlight>
              </a:rPr>
              <a:t>commit</a:t>
            </a:r>
            <a:r>
              <a:rPr lang="tr-TR" dirty="0">
                <a:highlight>
                  <a:srgbClr val="C0C0C0"/>
                </a:highlight>
              </a:rPr>
              <a:t> adı verilen otomatik oluşturulmuş bir </a:t>
            </a:r>
            <a:r>
              <a:rPr lang="tr-TR" dirty="0" err="1">
                <a:highlight>
                  <a:srgbClr val="C0C0C0"/>
                </a:highlight>
              </a:rPr>
              <a:t>commit</a:t>
            </a:r>
            <a:r>
              <a:rPr lang="tr-TR" dirty="0">
                <a:highlight>
                  <a:srgbClr val="C0C0C0"/>
                </a:highlight>
              </a:rPr>
              <a:t> yer alır. Bu </a:t>
            </a:r>
            <a:r>
              <a:rPr lang="tr-TR" dirty="0" err="1">
                <a:highlight>
                  <a:srgbClr val="C0C0C0"/>
                </a:highlight>
              </a:rPr>
              <a:t>commit</a:t>
            </a:r>
            <a:r>
              <a:rPr lang="tr-TR" dirty="0">
                <a:highlight>
                  <a:srgbClr val="C0C0C0"/>
                </a:highlight>
              </a:rPr>
              <a:t> A ve B dallarının tarihçelerini birbiri ile ilişkilendirir.</a:t>
            </a:r>
          </a:p>
          <a:p>
            <a:endParaRPr lang="tr-TR" dirty="0">
              <a:highlight>
                <a:srgbClr val="C0C0C0"/>
              </a:highlight>
            </a:endParaRPr>
          </a:p>
          <a:p>
            <a:r>
              <a:rPr lang="tr-TR" b="1" dirty="0" err="1">
                <a:highlight>
                  <a:srgbClr val="C0C0C0"/>
                </a:highlight>
              </a:rPr>
              <a:t>rebase</a:t>
            </a:r>
            <a:r>
              <a:rPr lang="tr-TR" dirty="0">
                <a:highlight>
                  <a:srgbClr val="C0C0C0"/>
                </a:highlight>
              </a:rPr>
              <a:t> komutu kullandığımızda ise ile A dalındaki her bir </a:t>
            </a:r>
            <a:r>
              <a:rPr lang="tr-TR" dirty="0" err="1">
                <a:highlight>
                  <a:srgbClr val="C0C0C0"/>
                </a:highlight>
              </a:rPr>
              <a:t>commit</a:t>
            </a:r>
            <a:r>
              <a:rPr lang="tr-TR" dirty="0">
                <a:highlight>
                  <a:srgbClr val="C0C0C0"/>
                </a:highlight>
              </a:rPr>
              <a:t> B dalına sanki </a:t>
            </a:r>
            <a:r>
              <a:rPr lang="tr-TR" dirty="0" err="1">
                <a:highlight>
                  <a:srgbClr val="C0C0C0"/>
                </a:highlight>
              </a:rPr>
              <a:t>commit</a:t>
            </a:r>
            <a:r>
              <a:rPr lang="tr-TR" dirty="0">
                <a:highlight>
                  <a:srgbClr val="C0C0C0"/>
                </a:highlight>
              </a:rPr>
              <a:t> işlemi B dalında yapılmış gibi yeniden yazılır. Bu sayede B dalının </a:t>
            </a:r>
            <a:r>
              <a:rPr lang="tr-TR" dirty="0" err="1">
                <a:highlight>
                  <a:srgbClr val="C0C0C0"/>
                </a:highlight>
              </a:rPr>
              <a:t>commit</a:t>
            </a:r>
            <a:r>
              <a:rPr lang="tr-TR" dirty="0">
                <a:highlight>
                  <a:srgbClr val="C0C0C0"/>
                </a:highlight>
              </a:rPr>
              <a:t> tarihçesi sanki tüm değişiklikler bu dalda olmuş gibi düz ve kesintisiz görünür.</a:t>
            </a:r>
          </a:p>
          <a:p>
            <a:endParaRPr lang="tr-TR" dirty="0">
              <a:highlight>
                <a:srgbClr val="C0C0C0"/>
              </a:highlight>
            </a:endParaRPr>
          </a:p>
          <a:p>
            <a:r>
              <a:rPr lang="tr-TR" b="1" u="sng" dirty="0">
                <a:highlight>
                  <a:srgbClr val="C0C0C0"/>
                </a:highlight>
                <a:hlinkClick r:id="rId2"/>
              </a:rPr>
              <a:t>Fast-Forward Merge</a:t>
            </a:r>
            <a:r>
              <a:rPr lang="tr-TR" b="1" dirty="0">
                <a:highlight>
                  <a:srgbClr val="C0C0C0"/>
                </a:highlight>
              </a:rPr>
              <a:t>:</a:t>
            </a:r>
            <a:r>
              <a:rPr lang="tr-TR" dirty="0">
                <a:highlight>
                  <a:srgbClr val="C0C0C0"/>
                </a:highlight>
              </a:rPr>
              <a:t> </a:t>
            </a:r>
            <a:r>
              <a:rPr lang="tr-TR" dirty="0" err="1">
                <a:highlight>
                  <a:srgbClr val="C0C0C0"/>
                </a:highlight>
              </a:rPr>
              <a:t>Feature</a:t>
            </a:r>
            <a:r>
              <a:rPr lang="tr-TR" dirty="0">
                <a:highlight>
                  <a:srgbClr val="C0C0C0"/>
                </a:highlight>
              </a:rPr>
              <a:t> </a:t>
            </a:r>
            <a:r>
              <a:rPr lang="tr-TR" dirty="0" err="1">
                <a:highlight>
                  <a:srgbClr val="C0C0C0"/>
                </a:highlight>
              </a:rPr>
              <a:t>branch’iniz</a:t>
            </a:r>
            <a:r>
              <a:rPr lang="tr-TR" dirty="0">
                <a:highlight>
                  <a:srgbClr val="C0C0C0"/>
                </a:highlight>
              </a:rPr>
              <a:t> </a:t>
            </a:r>
            <a:r>
              <a:rPr lang="tr-TR" dirty="0" err="1">
                <a:highlight>
                  <a:srgbClr val="C0C0C0"/>
                </a:highlight>
              </a:rPr>
              <a:t>master’a</a:t>
            </a:r>
            <a:r>
              <a:rPr lang="tr-TR" dirty="0">
                <a:highlight>
                  <a:srgbClr val="C0C0C0"/>
                </a:highlight>
              </a:rPr>
              <a:t> </a:t>
            </a:r>
            <a:r>
              <a:rPr lang="tr-TR" dirty="0" err="1">
                <a:highlight>
                  <a:srgbClr val="C0C0C0"/>
                </a:highlight>
              </a:rPr>
              <a:t>merge</a:t>
            </a:r>
            <a:r>
              <a:rPr lang="tr-TR" dirty="0">
                <a:highlight>
                  <a:srgbClr val="C0C0C0"/>
                </a:highlight>
              </a:rPr>
              <a:t> olacağı anda eğer </a:t>
            </a:r>
            <a:r>
              <a:rPr lang="tr-TR" dirty="0" err="1">
                <a:highlight>
                  <a:srgbClr val="C0C0C0"/>
                </a:highlight>
              </a:rPr>
              <a:t>master</a:t>
            </a:r>
            <a:r>
              <a:rPr lang="tr-TR" dirty="0">
                <a:highlight>
                  <a:srgbClr val="C0C0C0"/>
                </a:highlight>
              </a:rPr>
              <a:t> üzerinde bir değişiklik (</a:t>
            </a:r>
            <a:r>
              <a:rPr lang="tr-TR" dirty="0" err="1">
                <a:highlight>
                  <a:srgbClr val="C0C0C0"/>
                </a:highlight>
              </a:rPr>
              <a:t>commit</a:t>
            </a:r>
            <a:r>
              <a:rPr lang="tr-TR" dirty="0">
                <a:highlight>
                  <a:srgbClr val="C0C0C0"/>
                </a:highlight>
              </a:rPr>
              <a:t>) olmamışsa, </a:t>
            </a:r>
            <a:r>
              <a:rPr lang="tr-TR" b="1" dirty="0">
                <a:highlight>
                  <a:srgbClr val="C0C0C0"/>
                </a:highlight>
              </a:rPr>
              <a:t>git varsayılan olarak </a:t>
            </a:r>
            <a:r>
              <a:rPr lang="tr-TR" b="1" dirty="0" err="1">
                <a:highlight>
                  <a:srgbClr val="C0C0C0"/>
                </a:highlight>
              </a:rPr>
              <a:t>master</a:t>
            </a:r>
            <a:r>
              <a:rPr lang="tr-TR" b="1" dirty="0">
                <a:highlight>
                  <a:srgbClr val="C0C0C0"/>
                </a:highlight>
              </a:rPr>
              <a:t> hattının son </a:t>
            </a:r>
            <a:r>
              <a:rPr lang="tr-TR" b="1" dirty="0" err="1">
                <a:highlight>
                  <a:srgbClr val="C0C0C0"/>
                </a:highlight>
              </a:rPr>
              <a:t>commit</a:t>
            </a:r>
            <a:r>
              <a:rPr lang="tr-TR" b="1" dirty="0">
                <a:highlight>
                  <a:srgbClr val="C0C0C0"/>
                </a:highlight>
              </a:rPr>
              <a:t> </a:t>
            </a:r>
            <a:r>
              <a:rPr lang="tr-TR" b="1" dirty="0" err="1">
                <a:highlight>
                  <a:srgbClr val="C0C0C0"/>
                </a:highlight>
              </a:rPr>
              <a:t>hash’i</a:t>
            </a:r>
            <a:r>
              <a:rPr lang="tr-TR" b="1" dirty="0">
                <a:highlight>
                  <a:srgbClr val="C0C0C0"/>
                </a:highlight>
              </a:rPr>
              <a:t> olarak, </a:t>
            </a:r>
            <a:r>
              <a:rPr lang="tr-TR" b="1" dirty="0" err="1">
                <a:highlight>
                  <a:srgbClr val="C0C0C0"/>
                </a:highlight>
              </a:rPr>
              <a:t>feature</a:t>
            </a:r>
            <a:r>
              <a:rPr lang="tr-TR" b="1" dirty="0">
                <a:highlight>
                  <a:srgbClr val="C0C0C0"/>
                </a:highlight>
              </a:rPr>
              <a:t> </a:t>
            </a:r>
            <a:r>
              <a:rPr lang="tr-TR" b="1" dirty="0" err="1">
                <a:highlight>
                  <a:srgbClr val="C0C0C0"/>
                </a:highlight>
              </a:rPr>
              <a:t>branch’in</a:t>
            </a:r>
            <a:r>
              <a:rPr lang="tr-TR" b="1" dirty="0">
                <a:highlight>
                  <a:srgbClr val="C0C0C0"/>
                </a:highlight>
              </a:rPr>
              <a:t> </a:t>
            </a:r>
            <a:r>
              <a:rPr lang="tr-TR" b="1" dirty="0" err="1">
                <a:highlight>
                  <a:srgbClr val="C0C0C0"/>
                </a:highlight>
              </a:rPr>
              <a:t>hash’ini</a:t>
            </a:r>
            <a:r>
              <a:rPr lang="tr-TR" b="1" dirty="0">
                <a:highlight>
                  <a:srgbClr val="C0C0C0"/>
                </a:highlight>
              </a:rPr>
              <a:t> alır</a:t>
            </a:r>
            <a:r>
              <a:rPr lang="tr-TR" dirty="0">
                <a:highlight>
                  <a:srgbClr val="C0C0C0"/>
                </a:highlight>
              </a:rPr>
              <a:t>. Bu duruma </a:t>
            </a:r>
            <a:r>
              <a:rPr lang="tr-TR" u="sng" dirty="0">
                <a:highlight>
                  <a:srgbClr val="C0C0C0"/>
                </a:highlight>
                <a:hlinkClick r:id="rId2"/>
              </a:rPr>
              <a:t>Fast-Forward Merging</a:t>
            </a:r>
            <a:r>
              <a:rPr lang="tr-TR" dirty="0">
                <a:highlight>
                  <a:srgbClr val="C0C0C0"/>
                </a:highlight>
              </a:rPr>
              <a:t> denir.</a:t>
            </a:r>
          </a:p>
        </p:txBody>
      </p:sp>
    </p:spTree>
    <p:extLst>
      <p:ext uri="{BB962C8B-B14F-4D97-AF65-F5344CB8AC3E}">
        <p14:creationId xmlns:p14="http://schemas.microsoft.com/office/powerpoint/2010/main" val="408917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acii</a:t>
            </a:r>
            <a:r>
              <a:rPr lang="tr-TR" dirty="0"/>
              <a:t> </a:t>
            </a:r>
            <a:r>
              <a:rPr lang="tr-TR" dirty="0" err="1"/>
              <a:t>unicode</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p:txBody>
      </p:sp>
    </p:spTree>
    <p:extLst>
      <p:ext uri="{BB962C8B-B14F-4D97-AF65-F5344CB8AC3E}">
        <p14:creationId xmlns:p14="http://schemas.microsoft.com/office/powerpoint/2010/main" val="211900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library</a:t>
            </a:r>
            <a:r>
              <a:rPr lang="tr-TR" dirty="0"/>
              <a:t> </a:t>
            </a:r>
            <a:r>
              <a:rPr lang="tr-TR" dirty="0" err="1"/>
              <a:t>framwork</a:t>
            </a:r>
            <a:r>
              <a:rPr lang="tr-TR" dirty="0"/>
              <a:t> </a:t>
            </a:r>
            <a:r>
              <a:rPr lang="tr-TR" dirty="0" err="1"/>
              <a:t>farki</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Library ile Framework ‘ün ayrıştığı nokta teknik kısımdır. İki arasındaki temel teknik fark, kodun nasıl çağrıldığıdır. Library kullanırken, </a:t>
            </a:r>
            <a:r>
              <a:rPr lang="tr-TR" dirty="0" err="1">
                <a:highlight>
                  <a:srgbClr val="C0C0C0"/>
                </a:highlight>
              </a:rPr>
              <a:t>library</a:t>
            </a:r>
            <a:r>
              <a:rPr lang="tr-TR" dirty="0">
                <a:highlight>
                  <a:srgbClr val="C0C0C0"/>
                </a:highlight>
              </a:rPr>
              <a:t> size bazı özellikler vererek kullanmanızı sağlar, bu şekilde almış olduğunuzu kodu kendi sisteminize uygularken size kodu nerede ve ne zaman kullanacağınıza karışmaz veya bir diğer deyişle dikte etmez. Framework ise </a:t>
            </a:r>
            <a:r>
              <a:rPr lang="tr-TR" dirty="0" err="1">
                <a:highlight>
                  <a:srgbClr val="C0C0C0"/>
                </a:highlight>
              </a:rPr>
              <a:t>Library'in</a:t>
            </a:r>
            <a:r>
              <a:rPr lang="tr-TR" dirty="0">
                <a:highlight>
                  <a:srgbClr val="C0C0C0"/>
                </a:highlight>
              </a:rPr>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738237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jdk</a:t>
            </a:r>
            <a:r>
              <a:rPr lang="tr-TR" dirty="0"/>
              <a:t> </a:t>
            </a:r>
            <a:r>
              <a:rPr lang="tr-TR" dirty="0" err="1"/>
              <a:t>sdk</a:t>
            </a:r>
            <a:r>
              <a:rPr lang="tr-TR" dirty="0"/>
              <a:t> fark </a:t>
            </a:r>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Yazılım Geliştirme Kiti (SDK veya </a:t>
            </a:r>
            <a:r>
              <a:rPr lang="tr-TR" dirty="0" err="1">
                <a:highlight>
                  <a:srgbClr val="C0C0C0"/>
                </a:highlight>
              </a:rPr>
              <a:t>devkit</a:t>
            </a:r>
            <a:r>
              <a:rPr lang="tr-TR" dirty="0">
                <a:highlight>
                  <a:srgbClr val="C0C0C0"/>
                </a:highlight>
              </a:rPr>
              <a:t> olarak da bilinir) bir dizi geliştirme aracıdır. Belirli bir yazılım paketi, yazılım çerçevesi, donanım platformu, bilgisayar sistemi, video oyun konsolu, işletim sistemi veya listelenenlere benzer herhangi bir platform için uygulamaların oluşturulmasına izin verir. </a:t>
            </a:r>
          </a:p>
          <a:p>
            <a:r>
              <a:rPr lang="tr-TR" dirty="0">
                <a:highlight>
                  <a:srgbClr val="C0C0C0"/>
                </a:highlight>
              </a:rPr>
              <a:t>Java Geliştirme Kiti (veya JDK) piyasada en yaygın kullanılan </a:t>
            </a:r>
            <a:r>
              <a:rPr lang="tr-TR" dirty="0" err="1">
                <a:highlight>
                  <a:srgbClr val="C0C0C0"/>
                </a:highlight>
              </a:rPr>
              <a:t>SDK'dır</a:t>
            </a:r>
            <a:r>
              <a:rPr lang="tr-TR" dirty="0">
                <a:highlight>
                  <a:srgbClr val="C0C0C0"/>
                </a:highlight>
              </a:rPr>
              <a:t>. Sun </a:t>
            </a:r>
            <a:r>
              <a:rPr lang="tr-TR" dirty="0" err="1">
                <a:highlight>
                  <a:srgbClr val="C0C0C0"/>
                </a:highlight>
              </a:rPr>
              <a:t>Microsystems</a:t>
            </a:r>
            <a:r>
              <a:rPr lang="tr-TR" dirty="0">
                <a:highlight>
                  <a:srgbClr val="C0C0C0"/>
                </a:highlight>
              </a:rPr>
              <a:t> tarafından Java geliştiricileri için geliştirilen JDK, GNU Genel Kamu Lisansı (veya GPL) altında yayınlanan ücretsiz bir yazılımdır.</a:t>
            </a:r>
          </a:p>
        </p:txBody>
      </p:sp>
    </p:spTree>
    <p:extLst>
      <p:ext uri="{BB962C8B-B14F-4D97-AF65-F5344CB8AC3E}">
        <p14:creationId xmlns:p14="http://schemas.microsoft.com/office/powerpoint/2010/main" val="148857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dirty="0" err="1"/>
              <a:t>fast</a:t>
            </a:r>
            <a:r>
              <a:rPr lang="tr-TR" dirty="0"/>
              <a:t> </a:t>
            </a:r>
            <a:r>
              <a:rPr lang="tr-TR" dirty="0" err="1"/>
              <a:t>forward</a:t>
            </a:r>
            <a:r>
              <a:rPr lang="tr-TR" dirty="0"/>
              <a:t> </a:t>
            </a:r>
            <a:r>
              <a:rPr lang="tr-TR" dirty="0" err="1"/>
              <a:t>no</a:t>
            </a:r>
            <a:r>
              <a:rPr lang="tr-TR" dirty="0"/>
              <a:t> </a:t>
            </a:r>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b="1" u="sng" dirty="0">
                <a:highlight>
                  <a:srgbClr val="C0C0C0"/>
                </a:highlight>
                <a:hlinkClick r:id="rId2"/>
              </a:rPr>
              <a:t>Fast-Forward Merge</a:t>
            </a:r>
            <a:r>
              <a:rPr lang="tr-TR" b="1" dirty="0">
                <a:highlight>
                  <a:srgbClr val="C0C0C0"/>
                </a:highlight>
              </a:rPr>
              <a:t>:</a:t>
            </a:r>
            <a:r>
              <a:rPr lang="tr-TR" dirty="0">
                <a:highlight>
                  <a:srgbClr val="C0C0C0"/>
                </a:highlight>
              </a:rPr>
              <a:t> </a:t>
            </a:r>
            <a:r>
              <a:rPr lang="tr-TR" dirty="0" err="1">
                <a:highlight>
                  <a:srgbClr val="C0C0C0"/>
                </a:highlight>
              </a:rPr>
              <a:t>Feature</a:t>
            </a:r>
            <a:r>
              <a:rPr lang="tr-TR" dirty="0">
                <a:highlight>
                  <a:srgbClr val="C0C0C0"/>
                </a:highlight>
              </a:rPr>
              <a:t> </a:t>
            </a:r>
            <a:r>
              <a:rPr lang="tr-TR" dirty="0" err="1">
                <a:highlight>
                  <a:srgbClr val="C0C0C0"/>
                </a:highlight>
              </a:rPr>
              <a:t>branch’iniz</a:t>
            </a:r>
            <a:r>
              <a:rPr lang="tr-TR" dirty="0">
                <a:highlight>
                  <a:srgbClr val="C0C0C0"/>
                </a:highlight>
              </a:rPr>
              <a:t> </a:t>
            </a:r>
            <a:r>
              <a:rPr lang="tr-TR" dirty="0" err="1">
                <a:highlight>
                  <a:srgbClr val="C0C0C0"/>
                </a:highlight>
              </a:rPr>
              <a:t>master’a</a:t>
            </a:r>
            <a:r>
              <a:rPr lang="tr-TR" dirty="0">
                <a:highlight>
                  <a:srgbClr val="C0C0C0"/>
                </a:highlight>
              </a:rPr>
              <a:t> </a:t>
            </a:r>
            <a:r>
              <a:rPr lang="tr-TR" dirty="0" err="1">
                <a:highlight>
                  <a:srgbClr val="C0C0C0"/>
                </a:highlight>
              </a:rPr>
              <a:t>merge</a:t>
            </a:r>
            <a:r>
              <a:rPr lang="tr-TR" dirty="0">
                <a:highlight>
                  <a:srgbClr val="C0C0C0"/>
                </a:highlight>
              </a:rPr>
              <a:t> olacağı anda eğer </a:t>
            </a:r>
            <a:r>
              <a:rPr lang="tr-TR" dirty="0" err="1">
                <a:highlight>
                  <a:srgbClr val="C0C0C0"/>
                </a:highlight>
              </a:rPr>
              <a:t>master</a:t>
            </a:r>
            <a:r>
              <a:rPr lang="tr-TR" dirty="0">
                <a:highlight>
                  <a:srgbClr val="C0C0C0"/>
                </a:highlight>
              </a:rPr>
              <a:t> üzerinde bir değişiklik (</a:t>
            </a:r>
            <a:r>
              <a:rPr lang="tr-TR" dirty="0" err="1">
                <a:highlight>
                  <a:srgbClr val="C0C0C0"/>
                </a:highlight>
              </a:rPr>
              <a:t>commit</a:t>
            </a:r>
            <a:r>
              <a:rPr lang="tr-TR" dirty="0">
                <a:highlight>
                  <a:srgbClr val="C0C0C0"/>
                </a:highlight>
              </a:rPr>
              <a:t>) olmamışsa, </a:t>
            </a:r>
            <a:r>
              <a:rPr lang="tr-TR" b="1" dirty="0">
                <a:highlight>
                  <a:srgbClr val="C0C0C0"/>
                </a:highlight>
              </a:rPr>
              <a:t>git varsayılan olarak </a:t>
            </a:r>
            <a:r>
              <a:rPr lang="tr-TR" b="1" dirty="0" err="1">
                <a:highlight>
                  <a:srgbClr val="C0C0C0"/>
                </a:highlight>
              </a:rPr>
              <a:t>master</a:t>
            </a:r>
            <a:r>
              <a:rPr lang="tr-TR" b="1" dirty="0">
                <a:highlight>
                  <a:srgbClr val="C0C0C0"/>
                </a:highlight>
              </a:rPr>
              <a:t> hattının son </a:t>
            </a:r>
            <a:r>
              <a:rPr lang="tr-TR" b="1" dirty="0" err="1">
                <a:highlight>
                  <a:srgbClr val="C0C0C0"/>
                </a:highlight>
              </a:rPr>
              <a:t>commit</a:t>
            </a:r>
            <a:r>
              <a:rPr lang="tr-TR" b="1" dirty="0">
                <a:highlight>
                  <a:srgbClr val="C0C0C0"/>
                </a:highlight>
              </a:rPr>
              <a:t> </a:t>
            </a:r>
            <a:r>
              <a:rPr lang="tr-TR" b="1" dirty="0" err="1">
                <a:highlight>
                  <a:srgbClr val="C0C0C0"/>
                </a:highlight>
              </a:rPr>
              <a:t>hash’i</a:t>
            </a:r>
            <a:r>
              <a:rPr lang="tr-TR" b="1" dirty="0">
                <a:highlight>
                  <a:srgbClr val="C0C0C0"/>
                </a:highlight>
              </a:rPr>
              <a:t> olarak, </a:t>
            </a:r>
            <a:r>
              <a:rPr lang="tr-TR" b="1" dirty="0" err="1">
                <a:highlight>
                  <a:srgbClr val="C0C0C0"/>
                </a:highlight>
              </a:rPr>
              <a:t>feature</a:t>
            </a:r>
            <a:r>
              <a:rPr lang="tr-TR" b="1" dirty="0">
                <a:highlight>
                  <a:srgbClr val="C0C0C0"/>
                </a:highlight>
              </a:rPr>
              <a:t> </a:t>
            </a:r>
            <a:r>
              <a:rPr lang="tr-TR" b="1" dirty="0" err="1">
                <a:highlight>
                  <a:srgbClr val="C0C0C0"/>
                </a:highlight>
              </a:rPr>
              <a:t>branch’in</a:t>
            </a:r>
            <a:r>
              <a:rPr lang="tr-TR" b="1" dirty="0">
                <a:highlight>
                  <a:srgbClr val="C0C0C0"/>
                </a:highlight>
              </a:rPr>
              <a:t> </a:t>
            </a:r>
            <a:r>
              <a:rPr lang="tr-TR" b="1" dirty="0" err="1">
                <a:highlight>
                  <a:srgbClr val="C0C0C0"/>
                </a:highlight>
              </a:rPr>
              <a:t>hash’ini</a:t>
            </a:r>
            <a:r>
              <a:rPr lang="tr-TR" b="1" dirty="0">
                <a:highlight>
                  <a:srgbClr val="C0C0C0"/>
                </a:highlight>
              </a:rPr>
              <a:t> alır</a:t>
            </a:r>
            <a:r>
              <a:rPr lang="tr-TR" dirty="0">
                <a:highlight>
                  <a:srgbClr val="C0C0C0"/>
                </a:highlight>
              </a:rPr>
              <a:t>. Bu duruma </a:t>
            </a:r>
            <a:r>
              <a:rPr lang="tr-TR" u="sng" dirty="0">
                <a:highlight>
                  <a:srgbClr val="C0C0C0"/>
                </a:highlight>
                <a:hlinkClick r:id="rId2"/>
              </a:rPr>
              <a:t>Fast-Forward Merging</a:t>
            </a:r>
            <a:r>
              <a:rPr lang="tr-TR" dirty="0">
                <a:highlight>
                  <a:srgbClr val="C0C0C0"/>
                </a:highlight>
              </a:rPr>
              <a:t> denir.</a:t>
            </a:r>
            <a:endParaRPr lang="tr-TR" i="1" dirty="0">
              <a:highlight>
                <a:srgbClr val="C0C0C0"/>
              </a:highlight>
            </a:endParaRPr>
          </a:p>
          <a:p>
            <a:r>
              <a:rPr lang="tr-TR" dirty="0">
                <a:highlight>
                  <a:srgbClr val="C0C0C0"/>
                </a:highlight>
              </a:rPr>
              <a:t>Bu işlem sonrasında sanki değişiklikler </a:t>
            </a:r>
            <a:r>
              <a:rPr lang="tr-TR" dirty="0" err="1">
                <a:highlight>
                  <a:srgbClr val="C0C0C0"/>
                </a:highlight>
              </a:rPr>
              <a:t>master</a:t>
            </a:r>
            <a:r>
              <a:rPr lang="tr-TR" dirty="0">
                <a:highlight>
                  <a:srgbClr val="C0C0C0"/>
                </a:highlight>
              </a:rPr>
              <a:t> </a:t>
            </a:r>
            <a:r>
              <a:rPr lang="tr-TR" dirty="0" err="1">
                <a:highlight>
                  <a:srgbClr val="C0C0C0"/>
                </a:highlight>
              </a:rPr>
              <a:t>branch’inde</a:t>
            </a:r>
            <a:r>
              <a:rPr lang="tr-TR" dirty="0">
                <a:highlight>
                  <a:srgbClr val="C0C0C0"/>
                </a:highlight>
              </a:rPr>
              <a:t> yapılmış gibi bir </a:t>
            </a:r>
            <a:r>
              <a:rPr lang="tr-TR" dirty="0" err="1">
                <a:highlight>
                  <a:srgbClr val="C0C0C0"/>
                </a:highlight>
              </a:rPr>
              <a:t>history</a:t>
            </a:r>
            <a:r>
              <a:rPr lang="tr-TR" dirty="0">
                <a:highlight>
                  <a:srgbClr val="C0C0C0"/>
                </a:highlight>
              </a:rPr>
              <a:t> oluşur. Geçmiş </a:t>
            </a:r>
            <a:r>
              <a:rPr lang="tr-TR" dirty="0" err="1">
                <a:highlight>
                  <a:srgbClr val="C0C0C0"/>
                </a:highlight>
              </a:rPr>
              <a:t>history’i</a:t>
            </a:r>
            <a:r>
              <a:rPr lang="tr-TR" dirty="0">
                <a:highlight>
                  <a:srgbClr val="C0C0C0"/>
                </a:highlight>
              </a:rPr>
              <a:t> daha anlaşılabilir tutmak için </a:t>
            </a:r>
            <a:r>
              <a:rPr lang="tr-TR" dirty="0" err="1">
                <a:highlight>
                  <a:srgbClr val="C0C0C0"/>
                </a:highlight>
              </a:rPr>
              <a:t>merge</a:t>
            </a:r>
            <a:r>
              <a:rPr lang="tr-TR" dirty="0">
                <a:highlight>
                  <a:srgbClr val="C0C0C0"/>
                </a:highlight>
              </a:rPr>
              <a:t> işlemi sırasında </a:t>
            </a:r>
            <a:r>
              <a:rPr lang="tr-TR" dirty="0" err="1">
                <a:highlight>
                  <a:srgbClr val="C0C0C0"/>
                </a:highlight>
              </a:rPr>
              <a:t>git’e</a:t>
            </a:r>
            <a:r>
              <a:rPr lang="tr-TR" dirty="0">
                <a:highlight>
                  <a:srgbClr val="C0C0C0"/>
                </a:highlight>
              </a:rPr>
              <a:t> </a:t>
            </a:r>
            <a:r>
              <a:rPr lang="tr-TR" b="1" dirty="0">
                <a:highlight>
                  <a:srgbClr val="C0C0C0"/>
                </a:highlight>
              </a:rPr>
              <a:t>“ — </a:t>
            </a:r>
            <a:r>
              <a:rPr lang="tr-TR" b="1" dirty="0" err="1">
                <a:highlight>
                  <a:srgbClr val="C0C0C0"/>
                </a:highlight>
              </a:rPr>
              <a:t>no-ff</a:t>
            </a:r>
            <a:r>
              <a:rPr lang="tr-TR" b="1" dirty="0">
                <a:highlight>
                  <a:srgbClr val="C0C0C0"/>
                </a:highlight>
              </a:rPr>
              <a:t>” </a:t>
            </a:r>
            <a:r>
              <a:rPr lang="tr-TR" dirty="0">
                <a:highlight>
                  <a:srgbClr val="C0C0C0"/>
                </a:highlight>
              </a:rPr>
              <a:t>opsiyonu ile gidilir; bu </a:t>
            </a:r>
            <a:r>
              <a:rPr lang="tr-TR" dirty="0" err="1">
                <a:highlight>
                  <a:srgbClr val="C0C0C0"/>
                </a:highlight>
              </a:rPr>
              <a:t>git’in</a:t>
            </a:r>
            <a:r>
              <a:rPr lang="tr-TR" dirty="0">
                <a:highlight>
                  <a:srgbClr val="C0C0C0"/>
                </a:highlight>
              </a:rPr>
              <a:t> </a:t>
            </a:r>
            <a:r>
              <a:rPr lang="tr-TR" dirty="0" err="1">
                <a:highlight>
                  <a:srgbClr val="C0C0C0"/>
                </a:highlight>
              </a:rPr>
              <a:t>fast-forward</a:t>
            </a:r>
            <a:r>
              <a:rPr lang="tr-TR" dirty="0">
                <a:highlight>
                  <a:srgbClr val="C0C0C0"/>
                </a:highlight>
              </a:rPr>
              <a:t> yapmamasını ve yeni bir </a:t>
            </a:r>
            <a:r>
              <a:rPr lang="tr-TR" dirty="0" err="1">
                <a:highlight>
                  <a:srgbClr val="C0C0C0"/>
                </a:highlight>
              </a:rPr>
              <a:t>merge</a:t>
            </a:r>
            <a:r>
              <a:rPr lang="tr-TR" dirty="0">
                <a:highlight>
                  <a:srgbClr val="C0C0C0"/>
                </a:highlight>
              </a:rPr>
              <a:t> </a:t>
            </a:r>
            <a:r>
              <a:rPr lang="tr-TR" dirty="0" err="1">
                <a:highlight>
                  <a:srgbClr val="C0C0C0"/>
                </a:highlight>
              </a:rPr>
              <a:t>commit</a:t>
            </a:r>
            <a:r>
              <a:rPr lang="tr-TR" dirty="0">
                <a:highlight>
                  <a:srgbClr val="C0C0C0"/>
                </a:highlight>
              </a:rPr>
              <a:t> ile ilerlemesini sağlar.</a:t>
            </a:r>
            <a:endParaRPr lang="tr-TR" i="1" dirty="0">
              <a:highlight>
                <a:srgbClr val="C0C0C0"/>
              </a:highlight>
            </a:endParaRPr>
          </a:p>
        </p:txBody>
      </p:sp>
    </p:spTree>
    <p:extLst>
      <p:ext uri="{BB962C8B-B14F-4D97-AF65-F5344CB8AC3E}">
        <p14:creationId xmlns:p14="http://schemas.microsoft.com/office/powerpoint/2010/main" val="4254411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cap="none" dirty="0">
                <a:latin typeface="Arial" panose="020B0604020202020204" pitchFamily="34" charset="0"/>
                <a:cs typeface="Arial" panose="020B0604020202020204" pitchFamily="34" charset="0"/>
              </a:rPr>
              <a:t>Compiler - </a:t>
            </a:r>
            <a:r>
              <a:rPr lang="tr-TR" cap="none" dirty="0" err="1">
                <a:latin typeface="Arial" panose="020B0604020202020204" pitchFamily="34" charset="0"/>
                <a:cs typeface="Arial" panose="020B0604020202020204" pitchFamily="34" charset="0"/>
              </a:rPr>
              <a:t>Syntax</a:t>
            </a:r>
            <a:r>
              <a:rPr lang="tr-TR" cap="none" dirty="0">
                <a:latin typeface="Arial" panose="020B0604020202020204" pitchFamily="34" charset="0"/>
                <a:cs typeface="Arial" panose="020B0604020202020204" pitchFamily="34" charset="0"/>
              </a:rPr>
              <a:t> - Runtime </a:t>
            </a:r>
            <a:r>
              <a:rPr lang="tr-TR" cap="none" dirty="0" err="1">
                <a:latin typeface="Arial" panose="020B0604020202020204" pitchFamily="34" charset="0"/>
                <a:cs typeface="Arial" panose="020B0604020202020204" pitchFamily="34" charset="0"/>
              </a:rPr>
              <a:t>Error</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b="1" dirty="0">
                <a:highlight>
                  <a:srgbClr val="C0C0C0"/>
                </a:highlight>
              </a:rPr>
              <a:t>Compiler </a:t>
            </a:r>
            <a:r>
              <a:rPr lang="tr-TR" dirty="0">
                <a:highlight>
                  <a:srgbClr val="C0C0C0"/>
                </a:highlight>
              </a:rPr>
              <a:t>(Derleyici), 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highlight>
                  <a:srgbClr val="C0C0C0"/>
                </a:highlight>
              </a:rPr>
              <a:t>Complier’ların</a:t>
            </a:r>
            <a:r>
              <a:rPr lang="tr-TR" dirty="0">
                <a:highlight>
                  <a:srgbClr val="C0C0C0"/>
                </a:highlight>
              </a:rPr>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47854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cap="none" dirty="0">
                <a:latin typeface="Arial" panose="020B0604020202020204" pitchFamily="34" charset="0"/>
                <a:cs typeface="Arial" panose="020B0604020202020204" pitchFamily="34" charset="0"/>
              </a:rPr>
              <a:t>Compiler - </a:t>
            </a:r>
            <a:r>
              <a:rPr lang="tr-TR" cap="none" dirty="0" err="1">
                <a:latin typeface="Arial" panose="020B0604020202020204" pitchFamily="34" charset="0"/>
                <a:cs typeface="Arial" panose="020B0604020202020204" pitchFamily="34" charset="0"/>
              </a:rPr>
              <a:t>Syntax</a:t>
            </a:r>
            <a:r>
              <a:rPr lang="tr-TR" cap="none" dirty="0">
                <a:latin typeface="Arial" panose="020B0604020202020204" pitchFamily="34" charset="0"/>
                <a:cs typeface="Arial" panose="020B0604020202020204" pitchFamily="34" charset="0"/>
              </a:rPr>
              <a:t> - Runtime </a:t>
            </a:r>
            <a:r>
              <a:rPr lang="tr-TR" cap="none" dirty="0" err="1">
                <a:latin typeface="Arial" panose="020B0604020202020204" pitchFamily="34" charset="0"/>
                <a:cs typeface="Arial" panose="020B0604020202020204" pitchFamily="34" charset="0"/>
              </a:rPr>
              <a:t>Error</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normAutofit fontScale="85000" lnSpcReduction="10000"/>
          </a:bodyPr>
          <a:lstStyle/>
          <a:p>
            <a:r>
              <a:rPr lang="tr-TR" b="1" dirty="0" err="1">
                <a:highlight>
                  <a:srgbClr val="C0C0C0"/>
                </a:highlight>
              </a:rPr>
              <a:t>Syntax</a:t>
            </a:r>
            <a:r>
              <a:rPr lang="tr-TR" dirty="0">
                <a:highlight>
                  <a:srgbClr val="C0C0C0"/>
                </a:highlight>
              </a:rPr>
              <a:t>, yazılan herhangi bir sözün sırasıyla ilgilenen </a:t>
            </a:r>
            <a:r>
              <a:rPr lang="tr-TR" dirty="0">
                <a:highlight>
                  <a:srgbClr val="C0C0C0"/>
                </a:highlight>
                <a:hlinkClick r:id="rId2"/>
              </a:rPr>
              <a:t>bilim</a:t>
            </a:r>
            <a:r>
              <a:rPr lang="tr-TR" dirty="0">
                <a:highlight>
                  <a:srgbClr val="C0C0C0"/>
                </a:highlight>
              </a:rPr>
              <a:t> dalıdır. Nasıl ki </a:t>
            </a:r>
            <a:r>
              <a:rPr lang="tr-TR" dirty="0" err="1">
                <a:highlight>
                  <a:srgbClr val="C0C0C0"/>
                </a:highlight>
              </a:rPr>
              <a:t>Türkçe'de</a:t>
            </a:r>
            <a:r>
              <a:rPr lang="tr-TR" dirty="0">
                <a:highlight>
                  <a:srgbClr val="C0C0C0"/>
                </a:highlight>
              </a:rPr>
              <a:t> cümlelerin ögelerinin diziliminin bir sırası söz konusuysa diğer diller için de (</a:t>
            </a:r>
            <a:r>
              <a:rPr lang="tr-TR" b="1" dirty="0">
                <a:highlight>
                  <a:srgbClr val="C0C0C0"/>
                </a:highlight>
              </a:rPr>
              <a:t>programlama dilleri</a:t>
            </a:r>
            <a:r>
              <a:rPr lang="tr-TR" dirty="0">
                <a:highlight>
                  <a:srgbClr val="C0C0C0"/>
                </a:highlight>
              </a:rPr>
              <a:t>) aynı şey söz konusudur. Bilgisayar içerisinde kullanılan tüm programlama dillerinde de tıpkı bizim günlük hayatta kullandığımız dilde olduğu gibi belli dizilim kuralları vardır. Bu dizilim kuralları sayesinde her şey makineler ve insanlar tarafından daha rahat anlaşılabilir ve yorumlanabilir bir hal almaktadır. Bunların dışına çıkıldığında veya bir eksiklik yapıldığında o </a:t>
            </a:r>
            <a:r>
              <a:rPr lang="tr-TR" dirty="0">
                <a:highlight>
                  <a:srgbClr val="C0C0C0"/>
                </a:highlight>
                <a:hlinkClick r:id="rId3"/>
              </a:rPr>
              <a:t>kod</a:t>
            </a:r>
            <a:r>
              <a:rPr lang="tr-TR" dirty="0">
                <a:highlight>
                  <a:srgbClr val="C0C0C0"/>
                </a:highlight>
              </a:rPr>
              <a:t> satırı tam olarak yorumlanamaz ve hatayla karşılaşılır. Buna </a:t>
            </a:r>
            <a:r>
              <a:rPr lang="tr-TR" dirty="0">
                <a:highlight>
                  <a:srgbClr val="C0C0C0"/>
                </a:highlight>
                <a:hlinkClick r:id="rId4"/>
              </a:rPr>
              <a:t>da</a:t>
            </a:r>
            <a:r>
              <a:rPr lang="tr-TR" dirty="0">
                <a:highlight>
                  <a:srgbClr val="C0C0C0"/>
                </a:highlight>
              </a:rPr>
              <a:t> </a:t>
            </a:r>
            <a:r>
              <a:rPr lang="tr-TR" b="1" dirty="0" err="1">
                <a:highlight>
                  <a:srgbClr val="C0C0C0"/>
                </a:highlight>
              </a:rPr>
              <a:t>Syntax</a:t>
            </a:r>
            <a:r>
              <a:rPr lang="tr-TR" b="1" dirty="0">
                <a:highlight>
                  <a:srgbClr val="C0C0C0"/>
                </a:highlight>
              </a:rPr>
              <a:t> </a:t>
            </a:r>
            <a:r>
              <a:rPr lang="tr-TR" b="1" dirty="0" err="1">
                <a:highlight>
                  <a:srgbClr val="C0C0C0"/>
                </a:highlight>
              </a:rPr>
              <a:t>Error</a:t>
            </a:r>
            <a:r>
              <a:rPr lang="tr-TR" dirty="0">
                <a:highlight>
                  <a:srgbClr val="C0C0C0"/>
                </a:highlight>
              </a:rPr>
              <a:t> adı verilmektedir.</a:t>
            </a:r>
          </a:p>
          <a:p>
            <a:r>
              <a:rPr lang="tr-TR" dirty="0" err="1">
                <a:highlight>
                  <a:srgbClr val="C0C0C0"/>
                </a:highlight>
              </a:rPr>
              <a:t>Syntax</a:t>
            </a:r>
            <a:r>
              <a:rPr lang="tr-TR" dirty="0">
                <a:highlight>
                  <a:srgbClr val="C0C0C0"/>
                </a:highlight>
              </a:rPr>
              <a:t> </a:t>
            </a:r>
            <a:r>
              <a:rPr lang="tr-TR" dirty="0" err="1">
                <a:highlight>
                  <a:srgbClr val="C0C0C0"/>
                </a:highlight>
              </a:rPr>
              <a:t>Error'un</a:t>
            </a:r>
            <a:r>
              <a:rPr lang="tr-TR" dirty="0">
                <a:highlight>
                  <a:srgbClr val="C0C0C0"/>
                </a:highlight>
              </a:rPr>
              <a:t> başlıca nedeni kod yazımı sırasında herhangi bir yerde yapılan dizgi yanlışlığıdır. Örneğin açık bırakılan bir komut </a:t>
            </a:r>
            <a:r>
              <a:rPr lang="tr-TR" dirty="0">
                <a:highlight>
                  <a:srgbClr val="C0C0C0"/>
                </a:highlight>
                <a:hlinkClick r:id="rId5"/>
              </a:rPr>
              <a:t>Syntax</a:t>
            </a:r>
            <a:r>
              <a:rPr lang="tr-TR" dirty="0">
                <a:highlight>
                  <a:srgbClr val="C0C0C0"/>
                </a:highlight>
              </a:rPr>
              <a:t> </a:t>
            </a:r>
            <a:r>
              <a:rPr lang="tr-TR" dirty="0" err="1">
                <a:highlight>
                  <a:srgbClr val="C0C0C0"/>
                </a:highlight>
              </a:rPr>
              <a:t>Error'a</a:t>
            </a:r>
            <a:r>
              <a:rPr lang="tr-TR" dirty="0">
                <a:highlight>
                  <a:srgbClr val="C0C0C0"/>
                </a:highlight>
              </a:rPr>
              <a:t> neden olabilecekken bir kod dizgisi içerisinde yanlış yere koyulan veya kullanılan sembol </a:t>
            </a:r>
            <a:r>
              <a:rPr lang="tr-TR" i="1" dirty="0">
                <a:highlight>
                  <a:srgbClr val="C0C0C0"/>
                </a:highlight>
              </a:rPr>
              <a:t>(örneğin “ işareti) </a:t>
            </a:r>
            <a:r>
              <a:rPr lang="tr-TR" dirty="0">
                <a:highlight>
                  <a:srgbClr val="C0C0C0"/>
                </a:highlight>
              </a:rPr>
              <a:t>de </a:t>
            </a:r>
            <a:r>
              <a:rPr lang="tr-TR" dirty="0" err="1">
                <a:highlight>
                  <a:srgbClr val="C0C0C0"/>
                </a:highlight>
              </a:rPr>
              <a:t>Syntax</a:t>
            </a:r>
            <a:r>
              <a:rPr lang="tr-TR" dirty="0">
                <a:highlight>
                  <a:srgbClr val="C0C0C0"/>
                </a:highlight>
              </a:rPr>
              <a:t> </a:t>
            </a:r>
            <a:r>
              <a:rPr lang="tr-TR" dirty="0">
                <a:highlight>
                  <a:srgbClr val="C0C0C0"/>
                </a:highlight>
                <a:hlinkClick r:id="rId6"/>
              </a:rPr>
              <a:t>error</a:t>
            </a:r>
            <a:r>
              <a:rPr lang="tr-TR" dirty="0">
                <a:highlight>
                  <a:srgbClr val="C0C0C0"/>
                </a:highlight>
              </a:rPr>
              <a:t> almaya neden olabilir.</a:t>
            </a:r>
          </a:p>
        </p:txBody>
      </p:sp>
    </p:spTree>
    <p:extLst>
      <p:ext uri="{BB962C8B-B14F-4D97-AF65-F5344CB8AC3E}">
        <p14:creationId xmlns:p14="http://schemas.microsoft.com/office/powerpoint/2010/main" val="58041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lstStyle/>
          <a:p>
            <a:r>
              <a:rPr lang="tr-TR" cap="none" dirty="0">
                <a:latin typeface="Arial" panose="020B0604020202020204" pitchFamily="34" charset="0"/>
                <a:cs typeface="Arial" panose="020B0604020202020204" pitchFamily="34" charset="0"/>
              </a:rPr>
              <a:t>Compiler - </a:t>
            </a:r>
            <a:r>
              <a:rPr lang="tr-TR" cap="none" dirty="0" err="1">
                <a:latin typeface="Arial" panose="020B0604020202020204" pitchFamily="34" charset="0"/>
                <a:cs typeface="Arial" panose="020B0604020202020204" pitchFamily="34" charset="0"/>
              </a:rPr>
              <a:t>Syntax</a:t>
            </a:r>
            <a:r>
              <a:rPr lang="tr-TR" cap="none" dirty="0">
                <a:latin typeface="Arial" panose="020B0604020202020204" pitchFamily="34" charset="0"/>
                <a:cs typeface="Arial" panose="020B0604020202020204" pitchFamily="34" charset="0"/>
              </a:rPr>
              <a:t> - Runtime </a:t>
            </a:r>
            <a:r>
              <a:rPr lang="tr-TR" cap="none" dirty="0" err="1">
                <a:latin typeface="Arial" panose="020B0604020202020204" pitchFamily="34" charset="0"/>
                <a:cs typeface="Arial" panose="020B0604020202020204" pitchFamily="34" charset="0"/>
              </a:rPr>
              <a:t>Error</a:t>
            </a: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b="1" dirty="0">
                <a:highlight>
                  <a:srgbClr val="C0C0C0"/>
                </a:highlight>
              </a:rPr>
              <a:t>Run time </a:t>
            </a:r>
            <a:r>
              <a:rPr lang="tr-TR" b="1" dirty="0" err="1">
                <a:highlight>
                  <a:srgbClr val="C0C0C0"/>
                </a:highlight>
              </a:rPr>
              <a:t>error</a:t>
            </a:r>
            <a:r>
              <a:rPr lang="tr-TR" dirty="0">
                <a:highlight>
                  <a:srgbClr val="C0C0C0"/>
                </a:highlight>
              </a:rPr>
              <a:t>, Türkçe çalışma zamanı hatası, anlamına gelir, bir programın düzgün çalışmasını engelleyen bir yazılım veya donanım sorunudur. Bilgisayar programcıları, program yazarken hata ayıklama modülleri kullanırlar ve olası bir hata durumunda izlenecek </a:t>
            </a:r>
            <a:r>
              <a:rPr lang="tr-TR" dirty="0" err="1">
                <a:highlight>
                  <a:srgbClr val="C0C0C0"/>
                </a:highlight>
              </a:rPr>
              <a:t>yol'u</a:t>
            </a:r>
            <a:r>
              <a:rPr lang="tr-TR" dirty="0">
                <a:highlight>
                  <a:srgbClr val="C0C0C0"/>
                </a:highlight>
              </a:rPr>
              <a:t> kodlarlar.</a:t>
            </a:r>
          </a:p>
        </p:txBody>
      </p:sp>
    </p:spTree>
    <p:extLst>
      <p:ext uri="{BB962C8B-B14F-4D97-AF65-F5344CB8AC3E}">
        <p14:creationId xmlns:p14="http://schemas.microsoft.com/office/powerpoint/2010/main" val="247096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7728ED-1113-728A-C1E2-788D599CD86B}"/>
              </a:ext>
            </a:extLst>
          </p:cNvPr>
          <p:cNvSpPr>
            <a:spLocks noGrp="1"/>
          </p:cNvSpPr>
          <p:nvPr>
            <p:ph type="ctrTitle"/>
          </p:nvPr>
        </p:nvSpPr>
        <p:spPr>
          <a:xfrm>
            <a:off x="684212" y="679508"/>
            <a:ext cx="8001000" cy="1275127"/>
          </a:xfrm>
        </p:spPr>
        <p:txBody>
          <a:bodyPr>
            <a:normAutofit/>
          </a:bodyPr>
          <a:lstStyle/>
          <a:p>
            <a:r>
              <a:rPr lang="tr-TR" sz="3600" b="0" i="0">
                <a:effectLst/>
                <a:latin typeface="Arial" panose="020B0604020202020204" pitchFamily="34" charset="0"/>
                <a:cs typeface="Arial" panose="020B0604020202020204" pitchFamily="34" charset="0"/>
              </a:rPr>
              <a:t>URL ve URI arasındaki farklar nelerdir?</a:t>
            </a:r>
            <a:endParaRPr lang="tr-TR" sz="360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8C4ACDAD-96C7-468A-7C75-C03A4666753D}"/>
              </a:ext>
            </a:extLst>
          </p:cNvPr>
          <p:cNvSpPr>
            <a:spLocks noGrp="1"/>
          </p:cNvSpPr>
          <p:nvPr>
            <p:ph type="subTitle" idx="1"/>
          </p:nvPr>
        </p:nvSpPr>
        <p:spPr>
          <a:xfrm>
            <a:off x="742934" y="2300293"/>
            <a:ext cx="6773601" cy="2976382"/>
          </a:xfrm>
        </p:spPr>
        <p:txBody>
          <a:bodyPr>
            <a:normAutofit/>
          </a:bodyPr>
          <a:lstStyle/>
          <a:p>
            <a:r>
              <a:rPr lang="tr-TR" sz="2400">
                <a:solidFill>
                  <a:srgbClr val="4B4D4D"/>
                </a:solidFill>
                <a:highlight>
                  <a:srgbClr val="00FFFF"/>
                </a:highlight>
                <a:latin typeface="Arial" panose="020B0604020202020204" pitchFamily="34" charset="0"/>
                <a:cs typeface="Arial" panose="020B0604020202020204" pitchFamily="34" charset="0"/>
              </a:rPr>
              <a:t>Farklar: </a:t>
            </a:r>
            <a:endParaRPr lang="tr-TR" sz="2400" b="0" i="0">
              <a:solidFill>
                <a:srgbClr val="4B4D4D"/>
              </a:solidFill>
              <a:effectLst/>
              <a:highlight>
                <a:srgbClr val="00FFFF"/>
              </a:highlight>
              <a:latin typeface="Arial" panose="020B0604020202020204" pitchFamily="34" charset="0"/>
              <a:cs typeface="Arial" panose="020B0604020202020204" pitchFamily="34" charset="0"/>
            </a:endParaRPr>
          </a:p>
          <a:p>
            <a:pPr>
              <a:lnSpc>
                <a:spcPct val="150000"/>
              </a:lnSpc>
            </a:pPr>
            <a:r>
              <a:rPr lang="tr-TR" sz="1700">
                <a:solidFill>
                  <a:srgbClr val="4B4D4D"/>
                </a:solidFill>
                <a:latin typeface="Arial" panose="020B0604020202020204" pitchFamily="34" charset="0"/>
                <a:cs typeface="Arial" panose="020B0604020202020204" pitchFamily="34" charset="0"/>
              </a:rPr>
              <a:t>	</a:t>
            </a:r>
            <a:r>
              <a:rPr lang="tr-TR" sz="1700" b="0" i="0">
                <a:solidFill>
                  <a:schemeClr val="tx1"/>
                </a:solidFill>
                <a:effectLst/>
                <a:latin typeface="Arial" panose="020B0604020202020204" pitchFamily="34" charset="0"/>
                <a:cs typeface="Arial" panose="020B0604020202020204" pitchFamily="34" charset="0"/>
              </a:rPr>
              <a:t>URL’ler tüm işlevlerin dışında web sitelerinin içinde bulunan belirli klasörler ile alt klasörleri ve ayrıca </a:t>
            </a:r>
            <a:r>
              <a:rPr lang="tr-TR" sz="1700" b="0" i="0" err="1">
                <a:solidFill>
                  <a:schemeClr val="tx1"/>
                </a:solidFill>
                <a:effectLst/>
                <a:latin typeface="Arial" panose="020B0604020202020204" pitchFamily="34" charset="0"/>
                <a:cs typeface="Arial" panose="020B0604020202020204" pitchFamily="34" charset="0"/>
              </a:rPr>
              <a:t>click</a:t>
            </a:r>
            <a:r>
              <a:rPr lang="tr-TR" sz="1700" b="0" i="0">
                <a:solidFill>
                  <a:schemeClr val="tx1"/>
                </a:solidFill>
                <a:effectLst/>
                <a:latin typeface="Arial" panose="020B0604020202020204" pitchFamily="34" charset="0"/>
                <a:cs typeface="Arial" panose="020B0604020202020204" pitchFamily="34" charset="0"/>
              </a:rPr>
              <a:t> izleme gibi </a:t>
            </a:r>
            <a:r>
              <a:rPr lang="tr-TR" sz="1700" b="0" i="0" err="1">
                <a:solidFill>
                  <a:schemeClr val="tx1"/>
                </a:solidFill>
                <a:effectLst/>
                <a:latin typeface="Arial" panose="020B0604020202020204" pitchFamily="34" charset="0"/>
                <a:cs typeface="Arial" panose="020B0604020202020204" pitchFamily="34" charset="0"/>
              </a:rPr>
              <a:t>URSL’de</a:t>
            </a:r>
            <a:r>
              <a:rPr lang="tr-TR" sz="1700" b="0" i="0">
                <a:solidFill>
                  <a:schemeClr val="tx1"/>
                </a:solidFill>
                <a:effectLst/>
                <a:latin typeface="Arial" panose="020B0604020202020204" pitchFamily="34" charset="0"/>
                <a:cs typeface="Arial" panose="020B0604020202020204" pitchFamily="34" charset="0"/>
              </a:rPr>
              <a:t> depolanabilecek tüm parametreleri içeriyor. URL ile URI arasındaki fark ise URL’ler ana kaynak, </a:t>
            </a:r>
            <a:r>
              <a:rPr lang="tr-TR" sz="1700" b="0" i="0" err="1">
                <a:solidFill>
                  <a:schemeClr val="tx1"/>
                </a:solidFill>
                <a:effectLst/>
                <a:latin typeface="Arial" panose="020B0604020202020204" pitchFamily="34" charset="0"/>
                <a:cs typeface="Arial" panose="020B0604020202020204" pitchFamily="34" charset="0"/>
              </a:rPr>
              <a:t>URI’ler</a:t>
            </a:r>
            <a:r>
              <a:rPr lang="tr-TR" sz="1700" b="0" i="0">
                <a:solidFill>
                  <a:schemeClr val="tx1"/>
                </a:solidFill>
                <a:effectLst/>
                <a:latin typeface="Arial" panose="020B0604020202020204" pitchFamily="34" charset="0"/>
                <a:cs typeface="Arial" panose="020B0604020202020204" pitchFamily="34" charset="0"/>
              </a:rPr>
              <a:t> ise detayları gösterir.</a:t>
            </a:r>
            <a:endParaRPr lang="tr-TR" sz="17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1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err="1"/>
              <a:t>Stack</a:t>
            </a:r>
            <a:r>
              <a:rPr lang="tr-TR" dirty="0"/>
              <a:t> Memory - </a:t>
            </a:r>
            <a:r>
              <a:rPr lang="tr-TR" dirty="0" err="1"/>
              <a:t>Heap</a:t>
            </a:r>
            <a:r>
              <a:rPr lang="tr-TR" dirty="0"/>
              <a:t> Memory Nedir? Aralarındaki Fark Nedir?</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normAutofit fontScale="77500" lnSpcReduction="20000"/>
          </a:bodyPr>
          <a:lstStyle/>
          <a:p>
            <a:r>
              <a:rPr lang="tr-TR" dirty="0">
                <a:highlight>
                  <a:srgbClr val="C0C0C0"/>
                </a:highlight>
              </a:rPr>
              <a:t>Öncelikle ikisi arasındaki en temel fark; </a:t>
            </a:r>
            <a:r>
              <a:rPr lang="tr-TR" dirty="0" err="1">
                <a:highlight>
                  <a:srgbClr val="C0C0C0"/>
                </a:highlight>
              </a:rPr>
              <a:t>Stack</a:t>
            </a:r>
            <a:r>
              <a:rPr lang="tr-TR" dirty="0">
                <a:highlight>
                  <a:srgbClr val="C0C0C0"/>
                </a:highlight>
              </a:rPr>
              <a:t> </a:t>
            </a:r>
            <a:r>
              <a:rPr lang="tr-TR" dirty="0" err="1">
                <a:highlight>
                  <a:srgbClr val="C0C0C0"/>
                </a:highlight>
              </a:rPr>
              <a:t>Memory’deki</a:t>
            </a:r>
            <a:r>
              <a:rPr lang="tr-TR" dirty="0">
                <a:highlight>
                  <a:srgbClr val="C0C0C0"/>
                </a:highlight>
              </a:rPr>
              <a:t> değerler son giren ilk çıkar mantığına göre tutulurken, </a:t>
            </a:r>
            <a:r>
              <a:rPr lang="tr-TR" dirty="0" err="1">
                <a:highlight>
                  <a:srgbClr val="C0C0C0"/>
                </a:highlight>
              </a:rPr>
              <a:t>Heap</a:t>
            </a:r>
            <a:r>
              <a:rPr lang="tr-TR" dirty="0">
                <a:highlight>
                  <a:srgbClr val="C0C0C0"/>
                </a:highlight>
              </a:rPr>
              <a:t> </a:t>
            </a:r>
            <a:r>
              <a:rPr lang="tr-TR" dirty="0" err="1">
                <a:highlight>
                  <a:srgbClr val="C0C0C0"/>
                </a:highlight>
              </a:rPr>
              <a:t>Memory’de</a:t>
            </a:r>
            <a:r>
              <a:rPr lang="tr-TR" dirty="0">
                <a:highlight>
                  <a:srgbClr val="C0C0C0"/>
                </a:highlight>
              </a:rPr>
              <a:t> bu durum </a:t>
            </a:r>
            <a:r>
              <a:rPr lang="tr-TR" dirty="0" err="1">
                <a:highlight>
                  <a:srgbClr val="C0C0C0"/>
                </a:highlight>
              </a:rPr>
              <a:t>rastegeledir</a:t>
            </a:r>
            <a:r>
              <a:rPr lang="tr-TR" dirty="0">
                <a:highlight>
                  <a:srgbClr val="C0C0C0"/>
                </a:highlight>
              </a:rPr>
              <a:t>(</a:t>
            </a:r>
            <a:r>
              <a:rPr lang="tr-TR" dirty="0" err="1">
                <a:highlight>
                  <a:srgbClr val="C0C0C0"/>
                </a:highlight>
              </a:rPr>
              <a:t>random</a:t>
            </a:r>
            <a:r>
              <a:rPr lang="tr-TR" dirty="0">
                <a:highlight>
                  <a:srgbClr val="C0C0C0"/>
                </a:highlight>
              </a:rPr>
              <a:t>). Programlarımızda bu iki belleği birbirinden olabildiğince ayırırız</a:t>
            </a:r>
          </a:p>
          <a:p>
            <a:r>
              <a:rPr lang="tr-TR" b="1" dirty="0" err="1">
                <a:highlight>
                  <a:srgbClr val="C0C0C0"/>
                </a:highlight>
              </a:rPr>
              <a:t>Stack</a:t>
            </a:r>
            <a:r>
              <a:rPr lang="tr-TR" b="1" dirty="0">
                <a:highlight>
                  <a:srgbClr val="C0C0C0"/>
                </a:highlight>
              </a:rPr>
              <a:t> Memory</a:t>
            </a:r>
            <a:r>
              <a:rPr lang="tr-TR" dirty="0">
                <a:highlight>
                  <a:srgbClr val="C0C0C0"/>
                </a:highlight>
              </a:rPr>
              <a:t>, işlemcilerin </a:t>
            </a:r>
            <a:r>
              <a:rPr lang="tr-TR" dirty="0" err="1">
                <a:highlight>
                  <a:srgbClr val="C0C0C0"/>
                </a:highlight>
              </a:rPr>
              <a:t>register</a:t>
            </a:r>
            <a:r>
              <a:rPr lang="tr-TR" dirty="0">
                <a:highlight>
                  <a:srgbClr val="C0C0C0"/>
                </a:highlight>
              </a:rPr>
              <a:t> bilgilerinin tutulduğu yerdir. Burada programınızla ilgili bilgiler (örneğin; lokal değişkenler, referans değişkenler </a:t>
            </a:r>
            <a:r>
              <a:rPr lang="tr-TR" dirty="0" err="1">
                <a:highlight>
                  <a:srgbClr val="C0C0C0"/>
                </a:highlight>
              </a:rPr>
              <a:t>vs</a:t>
            </a:r>
            <a:r>
              <a:rPr lang="tr-TR" dirty="0">
                <a:highlight>
                  <a:srgbClr val="C0C0C0"/>
                </a:highlight>
              </a:rPr>
              <a:t>) yer almaktadır. Bu </a:t>
            </a:r>
            <a:r>
              <a:rPr lang="tr-TR" dirty="0" err="1">
                <a:highlight>
                  <a:srgbClr val="C0C0C0"/>
                </a:highlight>
              </a:rPr>
              <a:t>memory</a:t>
            </a:r>
            <a:r>
              <a:rPr lang="tr-TR" dirty="0">
                <a:highlight>
                  <a:srgbClr val="C0C0C0"/>
                </a:highlight>
              </a:rPr>
              <a:t>, geliştirici tarafından değil, </a:t>
            </a:r>
            <a:r>
              <a:rPr lang="tr-TR" b="1" i="1" dirty="0" err="1">
                <a:highlight>
                  <a:srgbClr val="C0C0C0"/>
                </a:highlight>
              </a:rPr>
              <a:t>compiler</a:t>
            </a:r>
            <a:r>
              <a:rPr lang="tr-TR" b="1" i="1" dirty="0">
                <a:highlight>
                  <a:srgbClr val="C0C0C0"/>
                </a:highlight>
              </a:rPr>
              <a:t> tarafından yönetilir</a:t>
            </a:r>
            <a:r>
              <a:rPr lang="tr-TR" dirty="0">
                <a:highlight>
                  <a:srgbClr val="C0C0C0"/>
                </a:highlight>
              </a:rPr>
              <a:t>. </a:t>
            </a:r>
            <a:r>
              <a:rPr lang="tr-TR" dirty="0" err="1">
                <a:highlight>
                  <a:srgbClr val="C0C0C0"/>
                </a:highlight>
              </a:rPr>
              <a:t>Stack’teki</a:t>
            </a:r>
            <a:r>
              <a:rPr lang="tr-TR" dirty="0">
                <a:highlight>
                  <a:srgbClr val="C0C0C0"/>
                </a:highlight>
              </a:rPr>
              <a:t> bilgiler kodunuzun derleme aşamasında, direk bellek içine yerleştirildiği için erişimi oldukça hızlıdır.</a:t>
            </a:r>
          </a:p>
          <a:p>
            <a:r>
              <a:rPr lang="tr-TR" b="1" dirty="0" err="1">
                <a:highlight>
                  <a:srgbClr val="C0C0C0"/>
                </a:highlight>
              </a:rPr>
              <a:t>Heap</a:t>
            </a:r>
            <a:r>
              <a:rPr lang="tr-TR" b="1" dirty="0">
                <a:highlight>
                  <a:srgbClr val="C0C0C0"/>
                </a:highlight>
              </a:rPr>
              <a:t> Memory</a:t>
            </a:r>
            <a:r>
              <a:rPr lang="tr-TR" dirty="0">
                <a:highlight>
                  <a:srgbClr val="C0C0C0"/>
                </a:highlight>
              </a:rPr>
              <a:t>, bellek üzerinde yer tahsisi yapılan belli bir bölümdür. Bu yer, bellek üzerinde “</a:t>
            </a:r>
            <a:r>
              <a:rPr lang="tr-TR" i="1" dirty="0" err="1">
                <a:highlight>
                  <a:srgbClr val="C0C0C0"/>
                </a:highlight>
              </a:rPr>
              <a:t>malloc</a:t>
            </a:r>
            <a:r>
              <a:rPr lang="tr-TR" dirty="0">
                <a:highlight>
                  <a:srgbClr val="C0C0C0"/>
                </a:highlight>
              </a:rPr>
              <a:t>” fonksiyonu aracılığıyla tahsis edilir ve </a:t>
            </a:r>
            <a:r>
              <a:rPr lang="tr-TR" dirty="0" err="1">
                <a:highlight>
                  <a:srgbClr val="C0C0C0"/>
                </a:highlight>
              </a:rPr>
              <a:t>heap</a:t>
            </a:r>
            <a:r>
              <a:rPr lang="tr-TR" dirty="0">
                <a:highlight>
                  <a:srgbClr val="C0C0C0"/>
                </a:highlight>
              </a:rPr>
              <a:t> üzerinde </a:t>
            </a:r>
            <a:r>
              <a:rPr lang="tr-TR" dirty="0" err="1">
                <a:highlight>
                  <a:srgbClr val="C0C0C0"/>
                </a:highlight>
              </a:rPr>
              <a:t>allocate</a:t>
            </a:r>
            <a:r>
              <a:rPr lang="tr-TR" dirty="0">
                <a:highlight>
                  <a:srgbClr val="C0C0C0"/>
                </a:highlight>
              </a:rPr>
              <a:t> edilen(yer tahsisi yapılan) bellek “</a:t>
            </a:r>
            <a:r>
              <a:rPr lang="tr-TR" i="1" dirty="0" err="1">
                <a:highlight>
                  <a:srgbClr val="C0C0C0"/>
                </a:highlight>
              </a:rPr>
              <a:t>free</a:t>
            </a:r>
            <a:r>
              <a:rPr lang="tr-TR" dirty="0">
                <a:highlight>
                  <a:srgbClr val="C0C0C0"/>
                </a:highlight>
              </a:rPr>
              <a:t>” </a:t>
            </a:r>
            <a:r>
              <a:rPr lang="tr-TR" dirty="0" err="1">
                <a:highlight>
                  <a:srgbClr val="C0C0C0"/>
                </a:highlight>
              </a:rPr>
              <a:t>lenerek</a:t>
            </a:r>
            <a:r>
              <a:rPr lang="tr-TR" dirty="0">
                <a:highlight>
                  <a:srgbClr val="C0C0C0"/>
                </a:highlight>
              </a:rPr>
              <a:t> tekrar kullanım için serbest bırakılır. </a:t>
            </a:r>
            <a:r>
              <a:rPr lang="tr-TR" dirty="0" err="1">
                <a:highlight>
                  <a:srgbClr val="C0C0C0"/>
                </a:highlight>
              </a:rPr>
              <a:t>Heap’teki</a:t>
            </a:r>
            <a:r>
              <a:rPr lang="tr-TR" dirty="0">
                <a:highlight>
                  <a:srgbClr val="C0C0C0"/>
                </a:highlight>
              </a:rPr>
              <a:t> bellek kullanımı </a:t>
            </a:r>
            <a:r>
              <a:rPr lang="tr-TR" dirty="0" err="1">
                <a:highlight>
                  <a:srgbClr val="C0C0C0"/>
                </a:highlight>
              </a:rPr>
              <a:t>compiler</a:t>
            </a:r>
            <a:r>
              <a:rPr lang="tr-TR" dirty="0">
                <a:highlight>
                  <a:srgbClr val="C0C0C0"/>
                </a:highlight>
              </a:rPr>
              <a:t> tarafından değil, </a:t>
            </a:r>
            <a:r>
              <a:rPr lang="tr-TR" b="1" i="1" dirty="0">
                <a:highlight>
                  <a:srgbClr val="C0C0C0"/>
                </a:highlight>
              </a:rPr>
              <a:t>geliştiriciler tarafından kontrol edilir</a:t>
            </a:r>
            <a:r>
              <a:rPr lang="tr-TR" dirty="0">
                <a:highlight>
                  <a:srgbClr val="C0C0C0"/>
                </a:highlight>
              </a:rPr>
              <a:t>. Karmaşık programlar oluştururken, genellikle büyük bir bellek alanına ihtiyaç duyarız. Bu durumda </a:t>
            </a:r>
            <a:r>
              <a:rPr lang="tr-TR" dirty="0" err="1">
                <a:highlight>
                  <a:srgbClr val="C0C0C0"/>
                </a:highlight>
              </a:rPr>
              <a:t>Heap</a:t>
            </a:r>
            <a:r>
              <a:rPr lang="tr-TR" dirty="0">
                <a:highlight>
                  <a:srgbClr val="C0C0C0"/>
                </a:highlight>
              </a:rPr>
              <a:t> Memory kullanırız. </a:t>
            </a:r>
            <a:r>
              <a:rPr lang="tr-TR" dirty="0" err="1">
                <a:highlight>
                  <a:srgbClr val="C0C0C0"/>
                </a:highlight>
              </a:rPr>
              <a:t>Heap</a:t>
            </a:r>
            <a:r>
              <a:rPr lang="tr-TR" dirty="0">
                <a:highlight>
                  <a:srgbClr val="C0C0C0"/>
                </a:highlight>
              </a:rPr>
              <a:t> üzerinde </a:t>
            </a:r>
            <a:r>
              <a:rPr lang="tr-TR" dirty="0" err="1">
                <a:highlight>
                  <a:srgbClr val="C0C0C0"/>
                </a:highlight>
              </a:rPr>
              <a:t>allocate</a:t>
            </a:r>
            <a:r>
              <a:rPr lang="tr-TR" dirty="0">
                <a:highlight>
                  <a:srgbClr val="C0C0C0"/>
                </a:highlight>
              </a:rPr>
              <a:t> ettiğimiz bellek operasyonuna “</a:t>
            </a:r>
            <a:r>
              <a:rPr lang="tr-TR" b="1" i="1" dirty="0" err="1">
                <a:highlight>
                  <a:srgbClr val="C0C0C0"/>
                </a:highlight>
              </a:rPr>
              <a:t>dynamic</a:t>
            </a:r>
            <a:r>
              <a:rPr lang="tr-TR" b="1" i="1" dirty="0">
                <a:highlight>
                  <a:srgbClr val="C0C0C0"/>
                </a:highlight>
              </a:rPr>
              <a:t> </a:t>
            </a:r>
            <a:r>
              <a:rPr lang="tr-TR" b="1" i="1" dirty="0" err="1">
                <a:highlight>
                  <a:srgbClr val="C0C0C0"/>
                </a:highlight>
              </a:rPr>
              <a:t>memory</a:t>
            </a:r>
            <a:r>
              <a:rPr lang="tr-TR" b="1" i="1" dirty="0">
                <a:highlight>
                  <a:srgbClr val="C0C0C0"/>
                </a:highlight>
              </a:rPr>
              <a:t> </a:t>
            </a:r>
            <a:r>
              <a:rPr lang="tr-TR" b="1" i="1" dirty="0" err="1">
                <a:highlight>
                  <a:srgbClr val="C0C0C0"/>
                </a:highlight>
              </a:rPr>
              <a:t>allocation</a:t>
            </a:r>
            <a:r>
              <a:rPr lang="tr-TR" dirty="0">
                <a:highlight>
                  <a:srgbClr val="C0C0C0"/>
                </a:highlight>
              </a:rPr>
              <a:t>” adı verilir.</a:t>
            </a:r>
          </a:p>
          <a:p>
            <a:endParaRPr lang="tr-TR" dirty="0">
              <a:highlight>
                <a:srgbClr val="C0C0C0"/>
              </a:highlight>
            </a:endParaRPr>
          </a:p>
        </p:txBody>
      </p:sp>
    </p:spTree>
    <p:extLst>
      <p:ext uri="{BB962C8B-B14F-4D97-AF65-F5344CB8AC3E}">
        <p14:creationId xmlns:p14="http://schemas.microsoft.com/office/powerpoint/2010/main" val="371972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a:t> Git CVCS -DVCS Nedir Aralarındaki Farklar Nelerdir?</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Dağıtık Sürüm Kontrol Sistemleri (Distributed </a:t>
            </a:r>
            <a:r>
              <a:rPr lang="tr-TR" dirty="0" err="1">
                <a:highlight>
                  <a:srgbClr val="C0C0C0"/>
                </a:highlight>
              </a:rPr>
              <a:t>Version</a:t>
            </a:r>
            <a:r>
              <a:rPr lang="tr-TR" dirty="0">
                <a:highlight>
                  <a:srgbClr val="C0C0C0"/>
                </a:highlight>
              </a:rPr>
              <a:t> Control </a:t>
            </a:r>
            <a:r>
              <a:rPr lang="tr-TR" dirty="0" err="1">
                <a:highlight>
                  <a:srgbClr val="C0C0C0"/>
                </a:highlight>
              </a:rPr>
              <a:t>Systems</a:t>
            </a:r>
            <a:r>
              <a:rPr lang="tr-TR" dirty="0">
                <a:highlight>
                  <a:srgbClr val="C0C0C0"/>
                </a:highlight>
              </a:rPr>
              <a:t> / DVCS)’</a:t>
            </a:r>
            <a:r>
              <a:rPr lang="tr-TR" dirty="0" err="1">
                <a:highlight>
                  <a:srgbClr val="C0C0C0"/>
                </a:highlight>
              </a:rPr>
              <a:t>nde</a:t>
            </a:r>
            <a:r>
              <a:rPr lang="tr-TR" dirty="0">
                <a:highlight>
                  <a:srgbClr val="C0C0C0"/>
                </a:highlight>
              </a:rPr>
              <a:t> istemciler (kullanıcılar) dosyaların yalnızca en son bellek kopyalarını almakla kalmaz, yazılım havuzunu (</a:t>
            </a:r>
            <a:r>
              <a:rPr lang="tr-TR" dirty="0" err="1">
                <a:highlight>
                  <a:srgbClr val="C0C0C0"/>
                </a:highlight>
              </a:rPr>
              <a:t>repository</a:t>
            </a:r>
            <a:r>
              <a:rPr lang="tr-TR" dirty="0">
                <a:highlight>
                  <a:srgbClr val="C0C0C0"/>
                </a:highlight>
              </a:rPr>
              <a:t>) bütünüyle kopyalarlar. Git, </a:t>
            </a:r>
            <a:r>
              <a:rPr lang="tr-TR" dirty="0" err="1">
                <a:highlight>
                  <a:srgbClr val="C0C0C0"/>
                </a:highlight>
              </a:rPr>
              <a:t>Mercurial</a:t>
            </a:r>
            <a:r>
              <a:rPr lang="tr-TR" dirty="0">
                <a:highlight>
                  <a:srgbClr val="C0C0C0"/>
                </a:highlight>
              </a:rPr>
              <a:t>, </a:t>
            </a:r>
            <a:r>
              <a:rPr lang="tr-TR" dirty="0" err="1">
                <a:highlight>
                  <a:srgbClr val="C0C0C0"/>
                </a:highlight>
              </a:rPr>
              <a:t>Bazaar</a:t>
            </a:r>
            <a:r>
              <a:rPr lang="tr-TR" dirty="0">
                <a:highlight>
                  <a:srgbClr val="C0C0C0"/>
                </a:highlight>
              </a:rPr>
              <a:t> ve </a:t>
            </a:r>
            <a:r>
              <a:rPr lang="tr-TR" dirty="0" err="1">
                <a:highlight>
                  <a:srgbClr val="C0C0C0"/>
                </a:highlight>
              </a:rPr>
              <a:t>Darcs</a:t>
            </a:r>
            <a:r>
              <a:rPr lang="tr-TR" dirty="0">
                <a:highlight>
                  <a:srgbClr val="C0C0C0"/>
                </a:highlight>
              </a:rPr>
              <a:t> gibi örnekleri dağıtık sistemlere örnek olarak ele alabiliriz. Dağıtık sistemlerde üzerinde ortak çalışma </a:t>
            </a:r>
            <a:r>
              <a:rPr lang="tr-TR" dirty="0" err="1">
                <a:highlight>
                  <a:srgbClr val="C0C0C0"/>
                </a:highlight>
              </a:rPr>
              <a:t>yütürülen</a:t>
            </a:r>
            <a:r>
              <a:rPr lang="tr-TR" dirty="0">
                <a:highlight>
                  <a:srgbClr val="C0C0C0"/>
                </a:highlight>
              </a:rPr>
              <a:t> sunuculardan biri çökerse istemcilerden birinin yazılım havuzu sunucuya geri yüklenerek sistem kurtarılabilmektedir. Her seçip alma (</a:t>
            </a:r>
            <a:r>
              <a:rPr lang="tr-TR" dirty="0" err="1">
                <a:highlight>
                  <a:srgbClr val="C0C0C0"/>
                </a:highlight>
              </a:rPr>
              <a:t>check</a:t>
            </a:r>
            <a:r>
              <a:rPr lang="tr-TR" dirty="0">
                <a:highlight>
                  <a:srgbClr val="C0C0C0"/>
                </a:highlight>
              </a:rPr>
              <a:t> </a:t>
            </a:r>
            <a:r>
              <a:rPr lang="tr-TR" dirty="0" err="1">
                <a:highlight>
                  <a:srgbClr val="C0C0C0"/>
                </a:highlight>
              </a:rPr>
              <a:t>out</a:t>
            </a:r>
            <a:r>
              <a:rPr lang="tr-TR" dirty="0">
                <a:highlight>
                  <a:srgbClr val="C0C0C0"/>
                </a:highlight>
              </a:rPr>
              <a:t>) işlemi esasında bütün verinin yedeklenmesiyle sonuçlanır.</a:t>
            </a:r>
          </a:p>
        </p:txBody>
      </p:sp>
    </p:spTree>
    <p:extLst>
      <p:ext uri="{BB962C8B-B14F-4D97-AF65-F5344CB8AC3E}">
        <p14:creationId xmlns:p14="http://schemas.microsoft.com/office/powerpoint/2010/main" val="167752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a:t> Git CVCS -DVCS Nedir Aralarındaki Farklar Nelerdir?</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dirty="0" err="1">
                <a:highlight>
                  <a:srgbClr val="C0C0C0"/>
                </a:highlight>
              </a:rPr>
              <a:t>Centralized</a:t>
            </a:r>
            <a:r>
              <a:rPr lang="tr-TR" dirty="0">
                <a:highlight>
                  <a:srgbClr val="C0C0C0"/>
                </a:highlight>
              </a:rPr>
              <a:t> </a:t>
            </a:r>
            <a:r>
              <a:rPr lang="tr-TR" dirty="0" err="1">
                <a:highlight>
                  <a:srgbClr val="C0C0C0"/>
                </a:highlight>
              </a:rPr>
              <a:t>Version</a:t>
            </a:r>
            <a:r>
              <a:rPr lang="tr-TR" dirty="0">
                <a:highlight>
                  <a:srgbClr val="C0C0C0"/>
                </a:highlight>
              </a:rPr>
              <a:t> Control </a:t>
            </a:r>
            <a:r>
              <a:rPr lang="tr-TR" dirty="0" err="1">
                <a:highlight>
                  <a:srgbClr val="C0C0C0"/>
                </a:highlight>
              </a:rPr>
              <a:t>Systems</a:t>
            </a:r>
            <a:r>
              <a:rPr lang="tr-TR" dirty="0">
                <a:highlight>
                  <a:srgbClr val="C0C0C0"/>
                </a:highlight>
              </a:rPr>
              <a:t> / CVCS) geliştirilmiştir. Merkezi sistemler uzun yıllar sürüm kontrol sisteminde standart yöntem olarak kabul görmüştür.</a:t>
            </a:r>
          </a:p>
          <a:p>
            <a:r>
              <a:rPr lang="tr-TR" dirty="0">
                <a:highlight>
                  <a:srgbClr val="C0C0C0"/>
                </a:highlight>
              </a:rPr>
              <a:t>CVS, </a:t>
            </a:r>
            <a:r>
              <a:rPr lang="tr-TR" dirty="0" err="1">
                <a:highlight>
                  <a:srgbClr val="C0C0C0"/>
                </a:highlight>
              </a:rPr>
              <a:t>Subversion</a:t>
            </a:r>
            <a:r>
              <a:rPr lang="tr-TR" dirty="0">
                <a:highlight>
                  <a:srgbClr val="C0C0C0"/>
                </a:highlight>
              </a:rPr>
              <a:t> ve </a:t>
            </a:r>
            <a:r>
              <a:rPr lang="tr-TR" dirty="0" err="1">
                <a:highlight>
                  <a:srgbClr val="C0C0C0"/>
                </a:highlight>
              </a:rPr>
              <a:t>Perforce</a:t>
            </a:r>
            <a:r>
              <a:rPr lang="tr-TR" dirty="0">
                <a:highlight>
                  <a:srgbClr val="C0C0C0"/>
                </a:highlight>
              </a:rPr>
              <a:t> gibi sistemler Merkezi Sürüm Kontrol Sistemleri için örnek olarak gösterilebilir. Sunucular sürüm kontrolüne alınan bütün dosyaları tutar. Dosyalar bu sunuculardan istemciler vasıtasıyla çekilerek alınırlar (</a:t>
            </a:r>
            <a:r>
              <a:rPr lang="tr-TR" dirty="0" err="1">
                <a:highlight>
                  <a:srgbClr val="C0C0C0"/>
                </a:highlight>
              </a:rPr>
              <a:t>check</a:t>
            </a:r>
            <a:r>
              <a:rPr lang="tr-TR" dirty="0">
                <a:highlight>
                  <a:srgbClr val="C0C0C0"/>
                </a:highlight>
              </a:rPr>
              <a:t> </a:t>
            </a:r>
            <a:r>
              <a:rPr lang="tr-TR" dirty="0" err="1">
                <a:highlight>
                  <a:srgbClr val="C0C0C0"/>
                </a:highlight>
              </a:rPr>
              <a:t>out</a:t>
            </a:r>
            <a:r>
              <a:rPr lang="tr-TR" dirty="0">
                <a:highlight>
                  <a:srgbClr val="C0C0C0"/>
                </a:highlight>
              </a:rPr>
              <a:t>).</a:t>
            </a:r>
          </a:p>
        </p:txBody>
      </p:sp>
    </p:spTree>
    <p:extLst>
      <p:ext uri="{BB962C8B-B14F-4D97-AF65-F5344CB8AC3E}">
        <p14:creationId xmlns:p14="http://schemas.microsoft.com/office/powerpoint/2010/main" val="2400764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a:t>Senkron Nedir? Asenkron Nedir? Aralarındaki Fark? </a:t>
            </a:r>
            <a:r>
              <a:rPr lang="tr-TR" dirty="0" err="1"/>
              <a:t>JavaScript</a:t>
            </a:r>
            <a:r>
              <a:rPr lang="tr-TR" dirty="0"/>
              <a:t> Senkron mu? Asenkron ? </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Senkron dediğimiz kavram şudur: Kodlar yukarıdan aşağıya doğru sırayla işlenir ve bir satırdaki işlem bitmeden diğer satıra geçilmez. Asenkron yapıda ise uzun zaman alan veya farklı görevdeki işlemler aynı anda gerçekleştirilir.</a:t>
            </a:r>
          </a:p>
          <a:p>
            <a:endParaRPr lang="tr-TR" dirty="0">
              <a:highlight>
                <a:srgbClr val="C0C0C0"/>
              </a:highlight>
            </a:endParaRPr>
          </a:p>
          <a:p>
            <a:r>
              <a:rPr lang="tr-TR" dirty="0" err="1">
                <a:highlight>
                  <a:srgbClr val="C0C0C0"/>
                </a:highlight>
              </a:rPr>
              <a:t>Javascript</a:t>
            </a:r>
            <a:r>
              <a:rPr lang="tr-TR" dirty="0">
                <a:highlight>
                  <a:srgbClr val="C0C0C0"/>
                </a:highlight>
              </a:rPr>
              <a:t> </a:t>
            </a:r>
            <a:r>
              <a:rPr lang="tr-TR" dirty="0" err="1">
                <a:highlight>
                  <a:srgbClr val="C0C0C0"/>
                </a:highlight>
              </a:rPr>
              <a:t>single-thread</a:t>
            </a:r>
            <a:r>
              <a:rPr lang="tr-TR" dirty="0">
                <a:highlight>
                  <a:srgbClr val="C0C0C0"/>
                </a:highlight>
              </a:rPr>
              <a:t> ve asenkron yapıda çalışan bir programlama </a:t>
            </a:r>
            <a:r>
              <a:rPr lang="tr-TR" dirty="0" err="1">
                <a:highlight>
                  <a:srgbClr val="C0C0C0"/>
                </a:highlight>
              </a:rPr>
              <a:t>dilir</a:t>
            </a:r>
            <a:r>
              <a:rPr lang="tr-TR" dirty="0">
                <a:highlight>
                  <a:srgbClr val="C0C0C0"/>
                </a:highlight>
              </a:rPr>
              <a:t>.</a:t>
            </a:r>
          </a:p>
        </p:txBody>
      </p:sp>
    </p:spTree>
    <p:extLst>
      <p:ext uri="{BB962C8B-B14F-4D97-AF65-F5344CB8AC3E}">
        <p14:creationId xmlns:p14="http://schemas.microsoft.com/office/powerpoint/2010/main" val="4075580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fontScale="90000"/>
          </a:bodyPr>
          <a:lstStyle/>
          <a:p>
            <a:r>
              <a:rPr lang="tr-TR" dirty="0"/>
              <a:t>Compiler- Interpreter? </a:t>
            </a:r>
            <a:r>
              <a:rPr lang="tr-TR" dirty="0" err="1"/>
              <a:t>JavaScript</a:t>
            </a:r>
            <a:r>
              <a:rPr lang="tr-TR" dirty="0"/>
              <a:t> Compiler mi Interpreter mı?</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normAutofit fontScale="85000" lnSpcReduction="20000"/>
          </a:bodyPr>
          <a:lstStyle/>
          <a:p>
            <a:r>
              <a:rPr lang="tr-TR" dirty="0">
                <a:highlight>
                  <a:srgbClr val="C0C0C0"/>
                </a:highlight>
              </a:rPr>
              <a:t>Compiler: Bir dilde yazılmış olan kodu (kaynak kodu / </a:t>
            </a:r>
            <a:r>
              <a:rPr lang="tr-TR" dirty="0" err="1">
                <a:highlight>
                  <a:srgbClr val="C0C0C0"/>
                </a:highlight>
              </a:rPr>
              <a:t>source</a:t>
            </a:r>
            <a:r>
              <a:rPr lang="tr-TR" dirty="0">
                <a:highlight>
                  <a:srgbClr val="C0C0C0"/>
                </a:highlight>
              </a:rPr>
              <a:t> </a:t>
            </a:r>
            <a:r>
              <a:rPr lang="tr-TR" dirty="0" err="1">
                <a:highlight>
                  <a:srgbClr val="C0C0C0"/>
                </a:highlight>
              </a:rPr>
              <a:t>code</a:t>
            </a:r>
            <a:r>
              <a:rPr lang="tr-TR" dirty="0">
                <a:highlight>
                  <a:srgbClr val="C0C0C0"/>
                </a:highlight>
              </a:rPr>
              <a:t>) başka bir dilde yazılmış koda, örneğin yüksek seviye bir dilden (</a:t>
            </a:r>
            <a:r>
              <a:rPr lang="tr-TR" dirty="0" err="1">
                <a:highlight>
                  <a:srgbClr val="C0C0C0"/>
                </a:highlight>
              </a:rPr>
              <a:t>high-level</a:t>
            </a:r>
            <a:r>
              <a:rPr lang="tr-TR" dirty="0">
                <a:highlight>
                  <a:srgbClr val="C0C0C0"/>
                </a:highlight>
              </a:rPr>
              <a:t> </a:t>
            </a:r>
            <a:r>
              <a:rPr lang="tr-TR" dirty="0" err="1">
                <a:highlight>
                  <a:srgbClr val="C0C0C0"/>
                </a:highlight>
              </a:rPr>
              <a:t>programming</a:t>
            </a:r>
            <a:r>
              <a:rPr lang="tr-TR" dirty="0">
                <a:highlight>
                  <a:srgbClr val="C0C0C0"/>
                </a:highlight>
              </a:rPr>
              <a:t> </a:t>
            </a:r>
            <a:r>
              <a:rPr lang="tr-TR" dirty="0" err="1">
                <a:highlight>
                  <a:srgbClr val="C0C0C0"/>
                </a:highlight>
              </a:rPr>
              <a:t>language</a:t>
            </a:r>
            <a:r>
              <a:rPr lang="tr-TR" dirty="0">
                <a:highlight>
                  <a:srgbClr val="C0C0C0"/>
                </a:highlight>
              </a:rPr>
              <a:t>) alt seviye bir dile (</a:t>
            </a:r>
            <a:r>
              <a:rPr lang="tr-TR" dirty="0" err="1">
                <a:highlight>
                  <a:srgbClr val="C0C0C0"/>
                </a:highlight>
              </a:rPr>
              <a:t>low-level</a:t>
            </a:r>
            <a:r>
              <a:rPr lang="tr-TR" dirty="0">
                <a:highlight>
                  <a:srgbClr val="C0C0C0"/>
                </a:highlight>
              </a:rPr>
              <a:t> </a:t>
            </a:r>
            <a:r>
              <a:rPr lang="tr-TR" dirty="0" err="1">
                <a:highlight>
                  <a:srgbClr val="C0C0C0"/>
                </a:highlight>
              </a:rPr>
              <a:t>programming</a:t>
            </a:r>
            <a:r>
              <a:rPr lang="tr-TR" dirty="0">
                <a:highlight>
                  <a:srgbClr val="C0C0C0"/>
                </a:highlight>
              </a:rPr>
              <a:t> </a:t>
            </a:r>
            <a:r>
              <a:rPr lang="tr-TR" dirty="0" err="1">
                <a:highlight>
                  <a:srgbClr val="C0C0C0"/>
                </a:highlight>
              </a:rPr>
              <a:t>language</a:t>
            </a:r>
            <a:r>
              <a:rPr lang="tr-TR" dirty="0">
                <a:highlight>
                  <a:srgbClr val="C0C0C0"/>
                </a:highlight>
              </a:rPr>
              <a:t>), dönüştüren araçlardır</a:t>
            </a:r>
          </a:p>
          <a:p>
            <a:endParaRPr lang="tr-TR" dirty="0">
              <a:highlight>
                <a:srgbClr val="C0C0C0"/>
              </a:highlight>
            </a:endParaRPr>
          </a:p>
          <a:p>
            <a:r>
              <a:rPr lang="tr-TR" dirty="0">
                <a:highlight>
                  <a:srgbClr val="C0C0C0"/>
                </a:highlight>
              </a:rPr>
              <a:t>Yorumlayıcılar (Interpreter), kodu satır ve/veya bloklar halinde çalıştırırlar ve bir sonraki satır / blokları sırası gelmeden değerlendirmezler. Bu nedenle, sonraki satırdaki hatalar ve kodun bütününü etkileyen iyileştirmeler yorumlayıcılar tarafından yakalanamazlar. Kodu parçalar halinde değerlendirmek amacıyla kullanılırlar.</a:t>
            </a:r>
          </a:p>
          <a:p>
            <a:r>
              <a:rPr lang="tr-TR" dirty="0">
                <a:highlight>
                  <a:srgbClr val="C0C0C0"/>
                </a:highlight>
              </a:rPr>
              <a:t>Bazı programlama dilleri derleyici ve yorumlayıcılara sahip olabilir. Ancak, daha kapsamlı çözümler sunabilen harici derleyici ve yorumlayıcılar da çalıştırılabilmektedir.</a:t>
            </a:r>
          </a:p>
          <a:p>
            <a:r>
              <a:rPr lang="tr-TR" dirty="0" err="1">
                <a:highlight>
                  <a:srgbClr val="C0C0C0"/>
                </a:highlight>
              </a:rPr>
              <a:t>JavaScript</a:t>
            </a:r>
            <a:r>
              <a:rPr lang="tr-TR" dirty="0">
                <a:highlight>
                  <a:srgbClr val="C0C0C0"/>
                </a:highlight>
              </a:rPr>
              <a:t>, derlenmiş bir dil değildir, yorumlanmış bir dildir</a:t>
            </a:r>
          </a:p>
        </p:txBody>
      </p:sp>
    </p:spTree>
    <p:extLst>
      <p:ext uri="{BB962C8B-B14F-4D97-AF65-F5344CB8AC3E}">
        <p14:creationId xmlns:p14="http://schemas.microsoft.com/office/powerpoint/2010/main" val="4120850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a:bodyPr>
          <a:lstStyle/>
          <a:p>
            <a:r>
              <a:rPr lang="tr-TR" dirty="0" err="1"/>
              <a:t>For</a:t>
            </a:r>
            <a:r>
              <a:rPr lang="tr-TR" dirty="0"/>
              <a:t> ile </a:t>
            </a:r>
            <a:r>
              <a:rPr lang="tr-TR" dirty="0" err="1"/>
              <a:t>While</a:t>
            </a:r>
            <a:r>
              <a:rPr lang="tr-TR" dirty="0"/>
              <a:t> Arasındaki Fark?</a:t>
            </a:r>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Hiç bir algoritmada hangi döngünün kullanılması gerektiği ile ilgili kesin bir yargı ve kural söz konusu değildir. Bu döngüler uygun şekilde tasarlandıkları sürece aynı işi yapabilirler. Ama genellikle, kaç kere döneceği belli olmayan, koşulun bir girdiye göre denetlendiği durumlarda </a:t>
            </a:r>
            <a:r>
              <a:rPr lang="tr-TR" b="1" dirty="0" err="1">
                <a:highlight>
                  <a:srgbClr val="C0C0C0"/>
                </a:highlight>
              </a:rPr>
              <a:t>While</a:t>
            </a:r>
            <a:r>
              <a:rPr lang="tr-TR" dirty="0">
                <a:highlight>
                  <a:srgbClr val="C0C0C0"/>
                </a:highlight>
              </a:rPr>
              <a:t> ya da </a:t>
            </a:r>
            <a:r>
              <a:rPr lang="tr-TR" b="1" dirty="0">
                <a:highlight>
                  <a:srgbClr val="C0C0C0"/>
                </a:highlight>
              </a:rPr>
              <a:t>do-</a:t>
            </a:r>
            <a:r>
              <a:rPr lang="tr-TR" b="1" dirty="0" err="1">
                <a:highlight>
                  <a:srgbClr val="C0C0C0"/>
                </a:highlight>
              </a:rPr>
              <a:t>while</a:t>
            </a:r>
            <a:r>
              <a:rPr lang="tr-TR" dirty="0">
                <a:highlight>
                  <a:srgbClr val="C0C0C0"/>
                </a:highlight>
              </a:rPr>
              <a:t> döngüsü kullanılırken, diziler gibi, tekrar sayısı belirli olan durumlarda ise </a:t>
            </a:r>
            <a:r>
              <a:rPr lang="tr-TR" b="1" dirty="0" err="1">
                <a:highlight>
                  <a:srgbClr val="C0C0C0"/>
                </a:highlight>
              </a:rPr>
              <a:t>for</a:t>
            </a:r>
            <a:r>
              <a:rPr lang="tr-TR" dirty="0">
                <a:highlight>
                  <a:srgbClr val="C0C0C0"/>
                </a:highlight>
              </a:rPr>
              <a:t> döngüsü kullanılması tercih edilir. Ama yine bu yazılımcının kendisine bağlıdır.</a:t>
            </a:r>
          </a:p>
        </p:txBody>
      </p:sp>
    </p:spTree>
    <p:extLst>
      <p:ext uri="{BB962C8B-B14F-4D97-AF65-F5344CB8AC3E}">
        <p14:creationId xmlns:p14="http://schemas.microsoft.com/office/powerpoint/2010/main" val="2736396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a:bodyPr>
          <a:lstStyle/>
          <a:p>
            <a:r>
              <a:rPr lang="tr-TR" dirty="0" err="1"/>
              <a:t>Callback</a:t>
            </a:r>
            <a:r>
              <a:rPr lang="tr-TR" dirty="0"/>
              <a:t> </a:t>
            </a:r>
            <a:r>
              <a:rPr lang="tr-TR" dirty="0" err="1"/>
              <a:t>Function</a:t>
            </a:r>
            <a:br>
              <a:rPr lang="tr-TR" dirty="0"/>
            </a:br>
            <a:endParaRPr lang="tr-TR" dirty="0"/>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lstStyle/>
          <a:p>
            <a:r>
              <a:rPr lang="tr-TR" dirty="0">
                <a:highlight>
                  <a:srgbClr val="C0C0C0"/>
                </a:highlight>
              </a:rPr>
              <a:t>Bir fonksiyon çalışmasını tamamladıktan sonra başka bir fonksiyonun çalışmasını sağlayan fonksiyonlara </a:t>
            </a:r>
            <a:r>
              <a:rPr lang="tr-TR" dirty="0" err="1">
                <a:highlight>
                  <a:srgbClr val="C0C0C0"/>
                </a:highlight>
              </a:rPr>
              <a:t>callback</a:t>
            </a:r>
            <a:r>
              <a:rPr lang="tr-TR" dirty="0">
                <a:highlight>
                  <a:srgbClr val="C0C0C0"/>
                </a:highlight>
              </a:rPr>
              <a:t> fonksiyon denir. Şöyle düşünün bir web sitesi yapıyorsunuz varsayın. Önce </a:t>
            </a:r>
            <a:r>
              <a:rPr lang="tr-TR" dirty="0" err="1">
                <a:highlight>
                  <a:srgbClr val="C0C0C0"/>
                </a:highlight>
              </a:rPr>
              <a:t>front</a:t>
            </a:r>
            <a:r>
              <a:rPr lang="tr-TR" dirty="0">
                <a:highlight>
                  <a:srgbClr val="C0C0C0"/>
                </a:highlight>
              </a:rPr>
              <a:t> </a:t>
            </a:r>
            <a:r>
              <a:rPr lang="tr-TR" dirty="0" err="1">
                <a:highlight>
                  <a:srgbClr val="C0C0C0"/>
                </a:highlight>
              </a:rPr>
              <a:t>end</a:t>
            </a:r>
            <a:r>
              <a:rPr lang="tr-TR" dirty="0">
                <a:highlight>
                  <a:srgbClr val="C0C0C0"/>
                </a:highlight>
              </a:rPr>
              <a:t> </a:t>
            </a:r>
            <a:r>
              <a:rPr lang="tr-TR" dirty="0" err="1">
                <a:highlight>
                  <a:srgbClr val="C0C0C0"/>
                </a:highlight>
              </a:rPr>
              <a:t>developerlar</a:t>
            </a:r>
            <a:r>
              <a:rPr lang="tr-TR" dirty="0">
                <a:highlight>
                  <a:srgbClr val="C0C0C0"/>
                </a:highlight>
              </a:rPr>
              <a:t> çalışmasını bitirir ardından </a:t>
            </a:r>
            <a:r>
              <a:rPr lang="tr-TR" dirty="0" err="1">
                <a:highlight>
                  <a:srgbClr val="C0C0C0"/>
                </a:highlight>
              </a:rPr>
              <a:t>back</a:t>
            </a:r>
            <a:r>
              <a:rPr lang="tr-TR" dirty="0">
                <a:highlight>
                  <a:srgbClr val="C0C0C0"/>
                </a:highlight>
              </a:rPr>
              <a:t> </a:t>
            </a:r>
            <a:r>
              <a:rPr lang="tr-TR" dirty="0" err="1">
                <a:highlight>
                  <a:srgbClr val="C0C0C0"/>
                </a:highlight>
              </a:rPr>
              <a:t>end</a:t>
            </a:r>
            <a:r>
              <a:rPr lang="tr-TR" dirty="0">
                <a:highlight>
                  <a:srgbClr val="C0C0C0"/>
                </a:highlight>
              </a:rPr>
              <a:t> </a:t>
            </a:r>
            <a:r>
              <a:rPr lang="tr-TR" dirty="0" err="1">
                <a:highlight>
                  <a:srgbClr val="C0C0C0"/>
                </a:highlight>
              </a:rPr>
              <a:t>developerlar</a:t>
            </a:r>
            <a:r>
              <a:rPr lang="tr-TR" dirty="0">
                <a:highlight>
                  <a:srgbClr val="C0C0C0"/>
                </a:highlight>
              </a:rPr>
              <a:t> çalışmaya başlar. Bu bir </a:t>
            </a:r>
            <a:r>
              <a:rPr lang="tr-TR" dirty="0" err="1">
                <a:highlight>
                  <a:srgbClr val="C0C0C0"/>
                </a:highlight>
              </a:rPr>
              <a:t>callback</a:t>
            </a:r>
            <a:r>
              <a:rPr lang="tr-TR" dirty="0">
                <a:highlight>
                  <a:srgbClr val="C0C0C0"/>
                </a:highlight>
              </a:rPr>
              <a:t> işlemidir.</a:t>
            </a:r>
          </a:p>
          <a:p>
            <a:r>
              <a:rPr lang="tr-TR" dirty="0" err="1">
                <a:highlight>
                  <a:srgbClr val="C0C0C0"/>
                </a:highlight>
              </a:rPr>
              <a:t>Callback</a:t>
            </a:r>
            <a:r>
              <a:rPr lang="tr-TR" dirty="0">
                <a:highlight>
                  <a:srgbClr val="C0C0C0"/>
                </a:highlight>
              </a:rPr>
              <a:t> fonksiyonlar genellikle uyumsuz fonksiyonlarda, bir fonksiyonun başka bir fonksiyonu beklemesi gibi durumlarda kullanılırlar.</a:t>
            </a:r>
          </a:p>
        </p:txBody>
      </p:sp>
    </p:spTree>
    <p:extLst>
      <p:ext uri="{BB962C8B-B14F-4D97-AF65-F5344CB8AC3E}">
        <p14:creationId xmlns:p14="http://schemas.microsoft.com/office/powerpoint/2010/main" val="2917826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506CD7-4637-2645-8930-808BB55C2357}"/>
              </a:ext>
            </a:extLst>
          </p:cNvPr>
          <p:cNvSpPr>
            <a:spLocks noGrp="1"/>
          </p:cNvSpPr>
          <p:nvPr>
            <p:ph type="title"/>
          </p:nvPr>
        </p:nvSpPr>
        <p:spPr>
          <a:xfrm>
            <a:off x="695324" y="685800"/>
            <a:ext cx="8534400" cy="1507067"/>
          </a:xfrm>
        </p:spPr>
        <p:txBody>
          <a:bodyPr>
            <a:normAutofit/>
          </a:bodyPr>
          <a:lstStyle/>
          <a:p>
            <a:r>
              <a:rPr lang="tr-TR" dirty="0"/>
              <a:t> var dizi[]; dizi2=</a:t>
            </a:r>
            <a:r>
              <a:rPr lang="tr-TR" dirty="0" err="1"/>
              <a:t>new</a:t>
            </a:r>
            <a:r>
              <a:rPr lang="tr-TR" dirty="0"/>
              <a:t> </a:t>
            </a:r>
            <a:r>
              <a:rPr lang="tr-TR" dirty="0" err="1"/>
              <a:t>array</a:t>
            </a:r>
            <a:r>
              <a:rPr lang="tr-TR" dirty="0"/>
              <a:t>();</a:t>
            </a:r>
          </a:p>
        </p:txBody>
      </p:sp>
      <p:sp>
        <p:nvSpPr>
          <p:cNvPr id="3" name="İçerik Yer Tutucusu 2">
            <a:extLst>
              <a:ext uri="{FF2B5EF4-FFF2-40B4-BE49-F238E27FC236}">
                <a16:creationId xmlns:a16="http://schemas.microsoft.com/office/drawing/2014/main" id="{DCDCE7E8-2B91-134C-82C8-1528E7C82B96}"/>
              </a:ext>
            </a:extLst>
          </p:cNvPr>
          <p:cNvSpPr>
            <a:spLocks noGrp="1"/>
          </p:cNvSpPr>
          <p:nvPr>
            <p:ph idx="1"/>
          </p:nvPr>
        </p:nvSpPr>
        <p:spPr>
          <a:xfrm>
            <a:off x="695324" y="2556933"/>
            <a:ext cx="8534400" cy="3615267"/>
          </a:xfrm>
        </p:spPr>
        <p:txBody>
          <a:bodyPr>
            <a:normAutofit fontScale="62500" lnSpcReduction="20000"/>
          </a:bodyPr>
          <a:lstStyle/>
          <a:p>
            <a:r>
              <a:rPr lang="tr-TR" dirty="0">
                <a:highlight>
                  <a:srgbClr val="C0C0C0"/>
                </a:highlight>
              </a:rPr>
              <a:t>Örtük dizi ile dizi oluşturma ve dizi oluşturucu arasındaki fark, ince ama önemlidir.</a:t>
            </a:r>
          </a:p>
          <a:p>
            <a:endParaRPr lang="tr-TR" dirty="0">
              <a:highlight>
                <a:srgbClr val="C0C0C0"/>
              </a:highlight>
            </a:endParaRPr>
          </a:p>
          <a:p>
            <a:r>
              <a:rPr lang="tr-TR" dirty="0">
                <a:highlight>
                  <a:srgbClr val="C0C0C0"/>
                </a:highlight>
              </a:rPr>
              <a:t>kullanarak bir dizi oluşturduğunuzda</a:t>
            </a:r>
          </a:p>
          <a:p>
            <a:endParaRPr lang="tr-TR" dirty="0">
              <a:highlight>
                <a:srgbClr val="C0C0C0"/>
              </a:highlight>
            </a:endParaRPr>
          </a:p>
          <a:p>
            <a:r>
              <a:rPr lang="tr-TR" dirty="0">
                <a:highlight>
                  <a:srgbClr val="C0C0C0"/>
                </a:highlight>
              </a:rPr>
              <a:t>var a = [];</a:t>
            </a:r>
          </a:p>
          <a:p>
            <a:r>
              <a:rPr lang="tr-TR" dirty="0">
                <a:highlight>
                  <a:srgbClr val="C0C0C0"/>
                </a:highlight>
              </a:rPr>
              <a:t>Yorumlayıcıya yeni bir çalışma zamanı dizisi oluşturmasını söylüyorsunuz. Hiçbir ekstra işlem gerekli değildir. Tamamlandı.</a:t>
            </a:r>
          </a:p>
          <a:p>
            <a:endParaRPr lang="tr-TR" dirty="0">
              <a:highlight>
                <a:srgbClr val="C0C0C0"/>
              </a:highlight>
            </a:endParaRPr>
          </a:p>
          <a:p>
            <a:r>
              <a:rPr lang="tr-TR" dirty="0">
                <a:highlight>
                  <a:srgbClr val="C0C0C0"/>
                </a:highlight>
              </a:rPr>
              <a:t>Eğer kullanırsan:</a:t>
            </a:r>
          </a:p>
          <a:p>
            <a:endParaRPr lang="tr-TR" dirty="0">
              <a:highlight>
                <a:srgbClr val="C0C0C0"/>
              </a:highlight>
            </a:endParaRPr>
          </a:p>
          <a:p>
            <a:r>
              <a:rPr lang="tr-TR" dirty="0">
                <a:highlight>
                  <a:srgbClr val="C0C0C0"/>
                </a:highlight>
              </a:rPr>
              <a:t>var a = </a:t>
            </a:r>
            <a:r>
              <a:rPr lang="tr-TR" dirty="0" err="1">
                <a:highlight>
                  <a:srgbClr val="C0C0C0"/>
                </a:highlight>
              </a:rPr>
              <a:t>new</a:t>
            </a:r>
            <a:r>
              <a:rPr lang="tr-TR" dirty="0">
                <a:highlight>
                  <a:srgbClr val="C0C0C0"/>
                </a:highlight>
              </a:rPr>
              <a:t> </a:t>
            </a:r>
            <a:r>
              <a:rPr lang="tr-TR" dirty="0" err="1">
                <a:highlight>
                  <a:srgbClr val="C0C0C0"/>
                </a:highlight>
              </a:rPr>
              <a:t>Array</a:t>
            </a:r>
            <a:r>
              <a:rPr lang="tr-TR" dirty="0">
                <a:highlight>
                  <a:srgbClr val="C0C0C0"/>
                </a:highlight>
              </a:rPr>
              <a:t>();</a:t>
            </a:r>
          </a:p>
          <a:p>
            <a:r>
              <a:rPr lang="tr-TR" dirty="0">
                <a:highlight>
                  <a:srgbClr val="C0C0C0"/>
                </a:highlight>
              </a:rPr>
              <a:t>Yorumlayıcıya söylüyorsunuz, yapıcıyı "</a:t>
            </a:r>
            <a:r>
              <a:rPr lang="tr-TR" dirty="0" err="1">
                <a:highlight>
                  <a:srgbClr val="C0C0C0"/>
                </a:highlight>
              </a:rPr>
              <a:t>Array</a:t>
            </a:r>
            <a:r>
              <a:rPr lang="tr-TR" dirty="0">
                <a:highlight>
                  <a:srgbClr val="C0C0C0"/>
                </a:highlight>
              </a:rPr>
              <a:t>" olarak adlandırmak ve bir nesne oluşturmak istiyorum. Ardından, çağrılacak kurucuyu bulmak için yürütme bağlamınıza bakar ve dizinizi oluşturarak onu çağırır.</a:t>
            </a:r>
          </a:p>
        </p:txBody>
      </p:sp>
    </p:spTree>
    <p:extLst>
      <p:ext uri="{BB962C8B-B14F-4D97-AF65-F5344CB8AC3E}">
        <p14:creationId xmlns:p14="http://schemas.microsoft.com/office/powerpoint/2010/main" val="56246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98770-46B6-1171-1C4B-67E391CDA868}"/>
              </a:ext>
            </a:extLst>
          </p:cNvPr>
          <p:cNvSpPr>
            <a:spLocks noGrp="1"/>
          </p:cNvSpPr>
          <p:nvPr>
            <p:ph type="title"/>
          </p:nvPr>
        </p:nvSpPr>
        <p:spPr>
          <a:xfrm>
            <a:off x="684212" y="685800"/>
            <a:ext cx="8354546" cy="1145562"/>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BB90A002-89BE-59BC-6738-3945A2E67457}"/>
              </a:ext>
            </a:extLst>
          </p:cNvPr>
          <p:cNvSpPr>
            <a:spLocks noGrp="1"/>
          </p:cNvSpPr>
          <p:nvPr>
            <p:ph idx="1"/>
          </p:nvPr>
        </p:nvSpPr>
        <p:spPr>
          <a:xfrm>
            <a:off x="594285" y="2519259"/>
            <a:ext cx="8534400" cy="3126532"/>
          </a:xfrm>
        </p:spPr>
        <p:txBody>
          <a:bodyPr>
            <a:normAutofit fontScale="92500" lnSpcReduction="20000"/>
          </a:bodyPr>
          <a:lstStyle/>
          <a:p>
            <a:pPr marL="0" indent="0">
              <a:buNone/>
            </a:pPr>
            <a:r>
              <a:rPr lang="tr-TR" b="0" i="0">
                <a:solidFill>
                  <a:schemeClr val="tx1"/>
                </a:solidFill>
                <a:effectLst/>
                <a:latin typeface="Open Sans" panose="020B0604020202020204" pitchFamily="34" charset="0"/>
              </a:rPr>
              <a:t>İstemci yani </a:t>
            </a:r>
            <a:r>
              <a:rPr lang="tr-TR">
                <a:solidFill>
                  <a:schemeClr val="tx1"/>
                </a:solidFill>
                <a:latin typeface="Open Sans" panose="020B0604020202020204" pitchFamily="34" charset="0"/>
              </a:rPr>
              <a:t>bilgisayar</a:t>
            </a:r>
            <a:r>
              <a:rPr lang="tr-TR" b="0" i="0">
                <a:solidFill>
                  <a:schemeClr val="tx1"/>
                </a:solidFill>
                <a:effectLst/>
                <a:latin typeface="Open Sans" panose="020B0604020202020204" pitchFamily="34" charset="0"/>
              </a:rPr>
              <a:t>, sunucuya bir web browser aracılığıyla istek gönderir. İsteği alan sunucu, </a:t>
            </a:r>
            <a:r>
              <a:rPr lang="tr-TR" b="0" i="0" err="1">
                <a:solidFill>
                  <a:schemeClr val="tx1"/>
                </a:solidFill>
                <a:effectLst/>
                <a:latin typeface="Open Sans" panose="020B0604020202020204" pitchFamily="34" charset="0"/>
              </a:rPr>
              <a:t>Apache</a:t>
            </a:r>
            <a:r>
              <a:rPr lang="tr-TR" b="0" i="0">
                <a:solidFill>
                  <a:schemeClr val="tx1"/>
                </a:solidFill>
                <a:effectLst/>
                <a:latin typeface="Open Sans" panose="020B0604020202020204" pitchFamily="34" charset="0"/>
              </a:rPr>
              <a:t> ya da IIS gibi sunucu programları aracılığıyla talep için yanıt verir. HTTP, port olarak 80’i kullanarak çalışır bu alışverişin kurallarını belirler.</a:t>
            </a:r>
          </a:p>
          <a:p>
            <a:pPr marL="0" indent="0">
              <a:buNone/>
            </a:pPr>
            <a:endParaRPr lang="tr-TR">
              <a:solidFill>
                <a:schemeClr val="tx1"/>
              </a:solidFill>
              <a:latin typeface="Open Sans" panose="020B0604020202020204" pitchFamily="34" charset="0"/>
            </a:endParaRPr>
          </a:p>
          <a:p>
            <a:pPr marL="0" indent="0">
              <a:buNone/>
            </a:pPr>
            <a:r>
              <a:rPr lang="tr-TR" sz="2000" b="0" i="0">
                <a:solidFill>
                  <a:schemeClr val="tx1"/>
                </a:solidFill>
                <a:effectLst/>
                <a:latin typeface="Arial" panose="020B0604020202020204" pitchFamily="34" charset="0"/>
                <a:cs typeface="Arial" panose="020B0604020202020204" pitchFamily="34" charset="0"/>
              </a:rPr>
              <a:t>HTTP sunucusu tarafından kullanılan HTTP mesajları iki çeşittir:</a:t>
            </a:r>
          </a:p>
          <a:p>
            <a:pPr marL="0" indent="0">
              <a:buNone/>
            </a:pPr>
            <a:endParaRPr lang="tr-TR">
              <a:solidFill>
                <a:schemeClr val="tx1"/>
              </a:solidFill>
              <a:latin typeface="Arial" panose="020B0604020202020204" pitchFamily="34" charset="0"/>
              <a:cs typeface="Arial" panose="020B0604020202020204" pitchFamily="34" charset="0"/>
            </a:endParaRPr>
          </a:p>
          <a:p>
            <a:pPr marL="0" indent="0">
              <a:buNone/>
            </a:pPr>
            <a:r>
              <a:rPr lang="tr-TR" sz="2000" b="1" i="0">
                <a:solidFill>
                  <a:schemeClr val="tx1"/>
                </a:solidFill>
                <a:effectLst/>
                <a:latin typeface="Arial" panose="020B0604020202020204" pitchFamily="34" charset="0"/>
                <a:cs typeface="Arial" panose="020B0604020202020204" pitchFamily="34" charset="0"/>
              </a:rPr>
              <a:t>- Mesaj İsteği</a:t>
            </a:r>
          </a:p>
          <a:p>
            <a:pPr marL="0" indent="0">
              <a:buNone/>
            </a:pPr>
            <a:r>
              <a:rPr lang="tr-TR" sz="2000" b="1" i="0">
                <a:solidFill>
                  <a:schemeClr val="tx1"/>
                </a:solidFill>
                <a:effectLst/>
                <a:latin typeface="Arial" panose="020B0604020202020204" pitchFamily="34" charset="0"/>
                <a:cs typeface="Arial" panose="020B0604020202020204" pitchFamily="34" charset="0"/>
              </a:rPr>
              <a:t>- Yanıt Mesajı</a:t>
            </a:r>
          </a:p>
          <a:p>
            <a:pPr marL="0" indent="0">
              <a:buNone/>
            </a:pPr>
            <a:endParaRPr lang="tr-TR" sz="2000" b="1" i="0">
              <a:solidFill>
                <a:schemeClr val="tx1"/>
              </a:solidFill>
              <a:effectLst/>
              <a:latin typeface="Arial" panose="020B0604020202020204" pitchFamily="34" charset="0"/>
              <a:cs typeface="Arial" panose="020B0604020202020204" pitchFamily="34" charset="0"/>
            </a:endParaRPr>
          </a:p>
          <a:p>
            <a:pPr marL="0" indent="0">
              <a:buNone/>
            </a:pPr>
            <a:endParaRPr lang="tr-TR" sz="2000" b="0" i="0">
              <a:solidFill>
                <a:schemeClr val="tx1"/>
              </a:solidFill>
              <a:effectLst/>
              <a:latin typeface="Arial" panose="020B0604020202020204" pitchFamily="34" charset="0"/>
              <a:cs typeface="Arial" panose="020B0604020202020204" pitchFamily="34" charset="0"/>
            </a:endParaRPr>
          </a:p>
          <a:p>
            <a:pPr marL="0" indent="0">
              <a:buNone/>
            </a:pPr>
            <a:endParaRPr lang="tr-TR">
              <a:solidFill>
                <a:schemeClr val="tx1"/>
              </a:solidFill>
            </a:endParaRPr>
          </a:p>
        </p:txBody>
      </p:sp>
      <p:sp>
        <p:nvSpPr>
          <p:cNvPr id="4" name="İçerik Yer Tutucusu 2">
            <a:extLst>
              <a:ext uri="{FF2B5EF4-FFF2-40B4-BE49-F238E27FC236}">
                <a16:creationId xmlns:a16="http://schemas.microsoft.com/office/drawing/2014/main" id="{BFE1FE4A-DA85-CD2B-137F-A68CFEA610BE}"/>
              </a:ext>
            </a:extLst>
          </p:cNvPr>
          <p:cNvSpPr txBox="1">
            <a:spLocks/>
          </p:cNvSpPr>
          <p:nvPr/>
        </p:nvSpPr>
        <p:spPr>
          <a:xfrm>
            <a:off x="684212" y="3628004"/>
            <a:ext cx="8534400" cy="273924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50000"/>
              </a:lnSpc>
              <a:buFont typeface="Wingdings 3" panose="05040102010807070707" pitchFamily="18" charset="2"/>
              <a:buNone/>
            </a:pPr>
            <a:endParaRPr lang="tr-TR" sz="12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70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F268A-07CB-3533-5BD5-1910039EFE21}"/>
              </a:ext>
            </a:extLst>
          </p:cNvPr>
          <p:cNvSpPr>
            <a:spLocks noGrp="1"/>
          </p:cNvSpPr>
          <p:nvPr>
            <p:ph type="title"/>
          </p:nvPr>
        </p:nvSpPr>
        <p:spPr>
          <a:xfrm>
            <a:off x="930079" y="694860"/>
            <a:ext cx="8362935" cy="784836"/>
          </a:xfrm>
        </p:spPr>
        <p:txBody>
          <a:bodyPr>
            <a:normAutofit/>
          </a:bodyPr>
          <a:lstStyle/>
          <a:p>
            <a:r>
              <a:rPr lang="tr-TR" sz="2400" b="0" i="0">
                <a:effectLst/>
                <a:latin typeface="Arial" panose="020B0604020202020204" pitchFamily="34" charset="0"/>
                <a:cs typeface="Arial" panose="020B0604020202020204" pitchFamily="34" charset="0"/>
              </a:rPr>
              <a:t>HTTP yapısı nedir ne için kullanılır?</a:t>
            </a:r>
            <a:endParaRPr lang="tr-TR" sz="2400"/>
          </a:p>
        </p:txBody>
      </p:sp>
      <p:sp>
        <p:nvSpPr>
          <p:cNvPr id="3" name="İçerik Yer Tutucusu 2">
            <a:extLst>
              <a:ext uri="{FF2B5EF4-FFF2-40B4-BE49-F238E27FC236}">
                <a16:creationId xmlns:a16="http://schemas.microsoft.com/office/drawing/2014/main" id="{CD9402B7-E351-F976-7C80-781D2967B318}"/>
              </a:ext>
            </a:extLst>
          </p:cNvPr>
          <p:cNvSpPr>
            <a:spLocks noGrp="1"/>
          </p:cNvSpPr>
          <p:nvPr>
            <p:ph idx="1"/>
          </p:nvPr>
        </p:nvSpPr>
        <p:spPr>
          <a:xfrm>
            <a:off x="816238" y="2529747"/>
            <a:ext cx="8534400" cy="4061232"/>
          </a:xfrm>
        </p:spPr>
        <p:txBody>
          <a:bodyPr>
            <a:noAutofit/>
          </a:bodyPr>
          <a:lstStyle/>
          <a:p>
            <a:pPr algn="l">
              <a:lnSpc>
                <a:spcPct val="150000"/>
              </a:lnSpc>
            </a:pPr>
            <a:r>
              <a:rPr lang="tr-TR" sz="1400" b="1" i="0">
                <a:solidFill>
                  <a:schemeClr val="tx1"/>
                </a:solidFill>
                <a:effectLst/>
                <a:latin typeface="Arial" panose="020B0604020202020204" pitchFamily="34" charset="0"/>
                <a:cs typeface="Arial" panose="020B0604020202020204" pitchFamily="34" charset="0"/>
              </a:rPr>
              <a:t>Mesaj İsteği</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Bir istek mesajı; ilk istek satırından (GET /</a:t>
            </a:r>
            <a:r>
              <a:rPr lang="tr-TR" sz="1400" b="0" i="0" err="1">
                <a:solidFill>
                  <a:schemeClr val="tx1"/>
                </a:solidFill>
                <a:effectLst/>
                <a:latin typeface="Arial" panose="020B0604020202020204" pitchFamily="34" charset="0"/>
                <a:cs typeface="Arial" panose="020B0604020202020204" pitchFamily="34" charset="0"/>
              </a:rPr>
              <a:t>path</a:t>
            </a:r>
            <a:r>
              <a:rPr lang="tr-TR" sz="1400" b="0" i="0">
                <a:solidFill>
                  <a:schemeClr val="tx1"/>
                </a:solidFill>
                <a:effectLst/>
                <a:latin typeface="Arial" panose="020B0604020202020204" pitchFamily="34" charset="0"/>
                <a:cs typeface="Arial" panose="020B0604020202020204" pitchFamily="34" charset="0"/>
              </a:rPr>
              <a:t>/</a:t>
            </a:r>
            <a:r>
              <a:rPr lang="tr-TR" sz="1400" b="0" i="0" err="1">
                <a:solidFill>
                  <a:schemeClr val="tx1"/>
                </a:solidFill>
                <a:effectLst/>
                <a:latin typeface="Arial" panose="020B0604020202020204" pitchFamily="34" charset="0"/>
                <a:cs typeface="Arial" panose="020B0604020202020204" pitchFamily="34" charset="0"/>
              </a:rPr>
              <a:t>to</a:t>
            </a:r>
            <a:r>
              <a:rPr lang="tr-TR" sz="1400" b="0" i="0">
                <a:solidFill>
                  <a:schemeClr val="tx1"/>
                </a:solidFill>
                <a:effectLst/>
                <a:latin typeface="Arial" panose="020B0604020202020204" pitchFamily="34" charset="0"/>
                <a:cs typeface="Arial" panose="020B0604020202020204" pitchFamily="34" charset="0"/>
              </a:rPr>
              <a:t>/file/index.html HTTP / 1.0), başlık alanlarından (örneğin, </a:t>
            </a:r>
            <a:r>
              <a:rPr lang="tr-TR" sz="1400" b="0" i="0" err="1">
                <a:solidFill>
                  <a:schemeClr val="tx1"/>
                </a:solidFill>
                <a:effectLst/>
                <a:latin typeface="Arial" panose="020B0604020202020204" pitchFamily="34" charset="0"/>
                <a:cs typeface="Arial" panose="020B0604020202020204" pitchFamily="34" charset="0"/>
              </a:rPr>
              <a:t>Accept</a:t>
            </a:r>
            <a:r>
              <a:rPr lang="tr-TR" sz="1400" b="0" i="0">
                <a:solidFill>
                  <a:schemeClr val="tx1"/>
                </a:solidFill>
                <a:effectLst/>
                <a:latin typeface="Arial" panose="020B0604020202020204" pitchFamily="34" charset="0"/>
                <a:cs typeface="Arial" panose="020B0604020202020204" pitchFamily="34" charset="0"/>
              </a:rPr>
              <a:t>-Language: tr),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Yanıt Mesajı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olarak da bilinen yanıt mesajı; durum kodunu ve sebep mesajını içeren bir durum satırından (örneğin, HTTP/1.0 404 Not </a:t>
            </a:r>
            <a:r>
              <a:rPr lang="tr-TR" sz="1400" b="0" i="0" err="1">
                <a:solidFill>
                  <a:schemeClr val="tx1"/>
                </a:solidFill>
                <a:effectLst/>
                <a:latin typeface="Arial" panose="020B0604020202020204" pitchFamily="34" charset="0"/>
                <a:cs typeface="Arial" panose="020B0604020202020204" pitchFamily="34" charset="0"/>
              </a:rPr>
              <a:t>Found</a:t>
            </a:r>
            <a:r>
              <a:rPr lang="tr-TR" sz="1400" b="0" i="0">
                <a:solidFill>
                  <a:schemeClr val="tx1"/>
                </a:solidFill>
                <a:effectLst/>
                <a:latin typeface="Arial" panose="020B0604020202020204" pitchFamily="34" charset="0"/>
                <a:cs typeface="Arial" panose="020B0604020202020204" pitchFamily="34" charset="0"/>
              </a:rPr>
              <a:t>), yanıt başlığı alanlarından (örneğin, İçerik Türü: metin/html), boş satırdan ve isteğe bağlı mesaj bölümünden oluşur.</a:t>
            </a:r>
          </a:p>
          <a:p>
            <a:pPr algn="l">
              <a:lnSpc>
                <a:spcPct val="150000"/>
              </a:lnSpc>
            </a:pPr>
            <a:r>
              <a:rPr lang="tr-TR" sz="1400" b="1" i="0">
                <a:solidFill>
                  <a:schemeClr val="tx1"/>
                </a:solidFill>
                <a:effectLst/>
                <a:latin typeface="Arial" panose="020B0604020202020204" pitchFamily="34" charset="0"/>
                <a:cs typeface="Arial" panose="020B0604020202020204" pitchFamily="34" charset="0"/>
              </a:rPr>
              <a:t>HTTP Durum Kodları</a:t>
            </a:r>
          </a:p>
          <a:p>
            <a:pPr algn="l">
              <a:lnSpc>
                <a:spcPct val="150000"/>
              </a:lnSpc>
            </a:pPr>
            <a:r>
              <a:rPr lang="tr-TR" sz="1400" b="0" i="0">
                <a:solidFill>
                  <a:schemeClr val="tx1"/>
                </a:solidFill>
                <a:effectLst/>
                <a:latin typeface="Arial" panose="020B0604020202020204" pitchFamily="34" charset="0"/>
                <a:cs typeface="Arial" panose="020B0604020202020204" pitchFamily="34" charset="0"/>
              </a:rPr>
              <a:t>Durum satırı, bir sayısal durum kodu (örneğin, 404) ve (“Bulunamadı” gibi) bir sebep cümlesi içerir. 1XX sayılı kodlar bilgi verme amaçlı, 2XX sayılı kodlar işlemin başarılı olduğunu bildirme amaçlı, 3XX sayılı kodlar yönlendirme amaçlı, 4XX sayılı kodlar istemci hatasını bildirme amaçlı, 5XX sayılı kodlar ise sunucu hatasını bildirme amaçlı kullanılır.</a:t>
            </a:r>
          </a:p>
          <a:p>
            <a:pPr algn="l">
              <a:lnSpc>
                <a:spcPct val="150000"/>
              </a:lnSpc>
            </a:pPr>
            <a:endParaRPr lang="tr-TR" sz="1400" b="0" i="0">
              <a:solidFill>
                <a:schemeClr val="tx1"/>
              </a:solidFill>
              <a:effectLst/>
              <a:latin typeface="Arial" panose="020B0604020202020204" pitchFamily="34" charset="0"/>
              <a:cs typeface="Arial" panose="020B0604020202020204" pitchFamily="34" charset="0"/>
            </a:endParaRPr>
          </a:p>
          <a:p>
            <a:pPr marL="0" indent="0">
              <a:lnSpc>
                <a:spcPct val="150000"/>
              </a:lnSpc>
              <a:buFont typeface="Wingdings 3" panose="05040102010807070707" pitchFamily="18" charset="2"/>
              <a:buNone/>
            </a:pPr>
            <a:endParaRPr lang="tr-TR" sz="1400">
              <a:solidFill>
                <a:schemeClr val="tx1"/>
              </a:solidFill>
              <a:latin typeface="Arial" panose="020B0604020202020204" pitchFamily="34" charset="0"/>
              <a:cs typeface="Arial" panose="020B0604020202020204" pitchFamily="34" charset="0"/>
            </a:endParaRPr>
          </a:p>
          <a:p>
            <a:endParaRPr lang="tr-TR" sz="1400"/>
          </a:p>
        </p:txBody>
      </p:sp>
    </p:spTree>
    <p:extLst>
      <p:ext uri="{BB962C8B-B14F-4D97-AF65-F5344CB8AC3E}">
        <p14:creationId xmlns:p14="http://schemas.microsoft.com/office/powerpoint/2010/main" val="18812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24B144-5D68-408F-688E-1DEFA1A641C3}"/>
              </a:ext>
            </a:extLst>
          </p:cNvPr>
          <p:cNvSpPr>
            <a:spLocks noGrp="1"/>
          </p:cNvSpPr>
          <p:nvPr>
            <p:ph type="title"/>
          </p:nvPr>
        </p:nvSpPr>
        <p:spPr>
          <a:xfrm>
            <a:off x="705694" y="685800"/>
            <a:ext cx="8534400" cy="1507067"/>
          </a:xfrm>
        </p:spPr>
        <p:txBody>
          <a:bodyPr/>
          <a:lstStyle/>
          <a:p>
            <a:r>
              <a:rPr lang="tr-TR" sz="2400" b="1" i="0" err="1">
                <a:effectLst/>
                <a:latin typeface="Arial" panose="020B0604020202020204" pitchFamily="34" charset="0"/>
                <a:cs typeface="Arial" panose="020B0604020202020204" pitchFamily="34" charset="0"/>
              </a:rPr>
              <a:t>Npm</a:t>
            </a:r>
            <a:r>
              <a:rPr lang="tr-TR" sz="2400" b="1" i="0">
                <a:effectLst/>
                <a:latin typeface="Arial" panose="020B0604020202020204" pitchFamily="34" charset="0"/>
                <a:cs typeface="Arial" panose="020B0604020202020204" pitchFamily="34" charset="0"/>
              </a:rPr>
              <a:t> Nedir ?</a:t>
            </a:r>
            <a:br>
              <a:rPr lang="tr-TR" b="1" i="0">
                <a:solidFill>
                  <a:srgbClr val="292929"/>
                </a:solidFill>
                <a:effectLst/>
                <a:latin typeface="sohne"/>
              </a:rPr>
            </a:br>
            <a:endParaRPr lang="tr-TR"/>
          </a:p>
        </p:txBody>
      </p:sp>
      <p:sp>
        <p:nvSpPr>
          <p:cNvPr id="3" name="İçerik Yer Tutucusu 2">
            <a:extLst>
              <a:ext uri="{FF2B5EF4-FFF2-40B4-BE49-F238E27FC236}">
                <a16:creationId xmlns:a16="http://schemas.microsoft.com/office/drawing/2014/main" id="{BBA593AD-AFC1-99A6-A745-17D049C94F59}"/>
              </a:ext>
            </a:extLst>
          </p:cNvPr>
          <p:cNvSpPr>
            <a:spLocks noGrp="1"/>
          </p:cNvSpPr>
          <p:nvPr>
            <p:ph idx="1"/>
          </p:nvPr>
        </p:nvSpPr>
        <p:spPr>
          <a:xfrm>
            <a:off x="705694" y="1669409"/>
            <a:ext cx="8534400" cy="1759591"/>
          </a:xfrm>
        </p:spPr>
        <p:txBody>
          <a:bodyPr>
            <a:normAutofit/>
          </a:bodyPr>
          <a:lstStyle/>
          <a:p>
            <a:pPr marL="0" indent="0">
              <a:buNone/>
            </a:pPr>
            <a:r>
              <a:rPr lang="tr-TR" err="1">
                <a:solidFill>
                  <a:schemeClr val="tx1"/>
                </a:solidFill>
                <a:latin typeface="Arial" panose="020B0604020202020204" pitchFamily="34" charset="0"/>
                <a:cs typeface="Arial" panose="020B0604020202020204" pitchFamily="34" charset="0"/>
              </a:rPr>
              <a:t>Npm</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N</a:t>
            </a:r>
            <a:r>
              <a:rPr lang="tr-TR" err="1">
                <a:solidFill>
                  <a:schemeClr val="tx1"/>
                </a:solidFill>
                <a:latin typeface="Arial" panose="020B0604020202020204" pitchFamily="34" charset="0"/>
                <a:cs typeface="Arial" panose="020B0604020202020204" pitchFamily="34" charset="0"/>
              </a:rPr>
              <a:t>ode</a:t>
            </a:r>
            <a:r>
              <a:rPr lang="tr-TR">
                <a:solidFill>
                  <a:schemeClr val="tx1"/>
                </a:solidFill>
                <a:latin typeface="Arial" panose="020B0604020202020204" pitchFamily="34" charset="0"/>
                <a:cs typeface="Arial" panose="020B0604020202020204" pitchFamily="34" charset="0"/>
              </a:rPr>
              <a:t> </a:t>
            </a:r>
            <a:r>
              <a:rPr lang="tr-TR" b="1" err="1">
                <a:solidFill>
                  <a:schemeClr val="tx1"/>
                </a:solidFill>
                <a:latin typeface="Arial" panose="020B0604020202020204" pitchFamily="34" charset="0"/>
                <a:cs typeface="Arial" panose="020B0604020202020204" pitchFamily="34" charset="0"/>
              </a:rPr>
              <a:t>P</a:t>
            </a:r>
            <a:r>
              <a:rPr lang="tr-TR" err="1">
                <a:solidFill>
                  <a:schemeClr val="tx1"/>
                </a:solidFill>
                <a:latin typeface="Arial" panose="020B0604020202020204" pitchFamily="34" charset="0"/>
                <a:cs typeface="Arial" panose="020B0604020202020204" pitchFamily="34" charset="0"/>
              </a:rPr>
              <a:t>ackage</a:t>
            </a:r>
            <a:r>
              <a:rPr lang="tr-TR">
                <a:solidFill>
                  <a:schemeClr val="tx1"/>
                </a:solidFill>
                <a:latin typeface="Arial" panose="020B0604020202020204" pitchFamily="34" charset="0"/>
                <a:cs typeface="Arial" panose="020B0604020202020204" pitchFamily="34" charset="0"/>
              </a:rPr>
              <a:t> </a:t>
            </a:r>
            <a:r>
              <a:rPr lang="tr-TR" b="1">
                <a:solidFill>
                  <a:schemeClr val="tx1"/>
                </a:solidFill>
                <a:latin typeface="Arial" panose="020B0604020202020204" pitchFamily="34" charset="0"/>
                <a:cs typeface="Arial" panose="020B0604020202020204" pitchFamily="34" charset="0"/>
              </a:rPr>
              <a:t>M</a:t>
            </a:r>
            <a:r>
              <a:rPr lang="tr-TR">
                <a:solidFill>
                  <a:schemeClr val="tx1"/>
                </a:solidFill>
                <a:latin typeface="Arial" panose="020B0604020202020204" pitchFamily="34" charset="0"/>
                <a:cs typeface="Arial" panose="020B0604020202020204" pitchFamily="34" charset="0"/>
              </a:rPr>
              <a:t>anager ya da </a:t>
            </a:r>
            <a:r>
              <a:rPr lang="tr-TR" err="1">
                <a:solidFill>
                  <a:schemeClr val="tx1"/>
                </a:solidFill>
                <a:latin typeface="Arial" panose="020B0604020202020204" pitchFamily="34" charset="0"/>
                <a:cs typeface="Arial" panose="020B0604020202020204" pitchFamily="34" charset="0"/>
              </a:rPr>
              <a:t>Node</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Packaged</a:t>
            </a:r>
            <a:r>
              <a:rPr lang="tr-TR">
                <a:solidFill>
                  <a:schemeClr val="tx1"/>
                </a:solidFill>
                <a:latin typeface="Arial" panose="020B0604020202020204" pitchFamily="34" charset="0"/>
                <a:cs typeface="Arial" panose="020B0604020202020204" pitchFamily="34" charset="0"/>
              </a:rPr>
              <a:t> </a:t>
            </a:r>
            <a:r>
              <a:rPr lang="tr-TR" err="1">
                <a:solidFill>
                  <a:schemeClr val="tx1"/>
                </a:solidFill>
                <a:latin typeface="Arial" panose="020B0604020202020204" pitchFamily="34" charset="0"/>
                <a:cs typeface="Arial" panose="020B0604020202020204" pitchFamily="34" charset="0"/>
              </a:rPr>
              <a:t>Modules</a:t>
            </a:r>
            <a:r>
              <a:rPr lang="tr-TR">
                <a:solidFill>
                  <a:schemeClr val="tx1"/>
                </a:solidFill>
                <a:latin typeface="Arial" panose="020B0604020202020204" pitchFamily="34" charset="0"/>
                <a:cs typeface="Arial" panose="020B0604020202020204" pitchFamily="34" charset="0"/>
              </a:rPr>
              <a:t> olarak da denmektedir. Isaac Z. </a:t>
            </a:r>
            <a:r>
              <a:rPr lang="tr-TR" err="1">
                <a:solidFill>
                  <a:schemeClr val="tx1"/>
                </a:solidFill>
                <a:latin typeface="Arial" panose="020B0604020202020204" pitchFamily="34" charset="0"/>
                <a:cs typeface="Arial" panose="020B0604020202020204" pitchFamily="34" charset="0"/>
              </a:rPr>
              <a:t>Schlueter</a:t>
            </a:r>
            <a:r>
              <a:rPr lang="tr-TR">
                <a:solidFill>
                  <a:schemeClr val="tx1"/>
                </a:solidFill>
                <a:latin typeface="Arial" panose="020B0604020202020204" pitchFamily="34" charset="0"/>
                <a:cs typeface="Arial" panose="020B0604020202020204" pitchFamily="34" charset="0"/>
              </a:rPr>
              <a:t> tarafından tamamen </a:t>
            </a:r>
            <a:r>
              <a:rPr lang="tr-TR" err="1">
                <a:solidFill>
                  <a:schemeClr val="tx1"/>
                </a:solidFill>
                <a:latin typeface="Arial" panose="020B0604020202020204" pitchFamily="34" charset="0"/>
                <a:cs typeface="Arial" panose="020B0604020202020204" pitchFamily="34" charset="0"/>
              </a:rPr>
              <a:t>javascript</a:t>
            </a:r>
            <a:r>
              <a:rPr lang="tr-TR">
                <a:solidFill>
                  <a:schemeClr val="tx1"/>
                </a:solidFill>
                <a:latin typeface="Arial" panose="020B0604020202020204" pitchFamily="34" charset="0"/>
                <a:cs typeface="Arial" panose="020B0604020202020204" pitchFamily="34" charset="0"/>
              </a:rPr>
              <a:t> dili kullanılarak geliştirilmiştir.</a:t>
            </a:r>
          </a:p>
          <a:p>
            <a:pPr marL="0" indent="0">
              <a:buNone/>
            </a:pPr>
            <a:endParaRPr lang="tr-TR"/>
          </a:p>
        </p:txBody>
      </p:sp>
      <p:sp>
        <p:nvSpPr>
          <p:cNvPr id="4" name="İçerik Yer Tutucusu 2">
            <a:extLst>
              <a:ext uri="{FF2B5EF4-FFF2-40B4-BE49-F238E27FC236}">
                <a16:creationId xmlns:a16="http://schemas.microsoft.com/office/drawing/2014/main" id="{0F6195C1-66B8-CA5E-E6EE-8AB430FE152A}"/>
              </a:ext>
            </a:extLst>
          </p:cNvPr>
          <p:cNvSpPr txBox="1">
            <a:spLocks/>
          </p:cNvSpPr>
          <p:nvPr/>
        </p:nvSpPr>
        <p:spPr>
          <a:xfrm>
            <a:off x="705694" y="3176476"/>
            <a:ext cx="8534400" cy="2689294"/>
          </a:xfrm>
          <a:prstGeom prst="rect">
            <a:avLst/>
          </a:prstGeom>
        </p:spPr>
        <p:txBody>
          <a:bodyPr vert="horz" lIns="91440" tIns="45720" rIns="91440" bIns="45720" rtlCol="0" anchor="ctr">
            <a:normAutofit fontScale="32500" lnSpcReduction="2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nSpc>
                <a:spcPct val="170000"/>
              </a:lnSpc>
              <a:buFont typeface="Wingdings 3" panose="05040102010807070707" pitchFamily="18" charset="2"/>
              <a:buNone/>
            </a:pP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N</a:t>
            </a:r>
            <a:r>
              <a:rPr lang="tr-TR" sz="3500" err="1">
                <a:solidFill>
                  <a:schemeClr val="tx1"/>
                </a:solidFill>
                <a:latin typeface="Arial" panose="020B0604020202020204" pitchFamily="34" charset="0"/>
                <a:cs typeface="Arial" panose="020B0604020202020204" pitchFamily="34" charset="0"/>
              </a:rPr>
              <a:t>ode</a:t>
            </a:r>
            <a:r>
              <a:rPr lang="tr-TR" sz="3500">
                <a:solidFill>
                  <a:schemeClr val="tx1"/>
                </a:solidFill>
                <a:latin typeface="Arial" panose="020B0604020202020204" pitchFamily="34" charset="0"/>
                <a:cs typeface="Arial" panose="020B0604020202020204" pitchFamily="34" charset="0"/>
              </a:rPr>
              <a:t> </a:t>
            </a:r>
            <a:r>
              <a:rPr lang="tr-TR" sz="3500" b="1" err="1">
                <a:solidFill>
                  <a:schemeClr val="tx1"/>
                </a:solidFill>
                <a:latin typeface="Arial" panose="020B0604020202020204" pitchFamily="34" charset="0"/>
                <a:cs typeface="Arial" panose="020B0604020202020204" pitchFamily="34" charset="0"/>
              </a:rPr>
              <a:t>P</a:t>
            </a:r>
            <a:r>
              <a:rPr lang="tr-TR" sz="3500" err="1">
                <a:solidFill>
                  <a:schemeClr val="tx1"/>
                </a:solidFill>
                <a:latin typeface="Arial" panose="020B0604020202020204" pitchFamily="34" charset="0"/>
                <a:cs typeface="Arial" panose="020B0604020202020204" pitchFamily="34" charset="0"/>
              </a:rPr>
              <a:t>ackage</a:t>
            </a:r>
            <a:r>
              <a:rPr lang="tr-TR" sz="3500">
                <a:solidFill>
                  <a:schemeClr val="tx1"/>
                </a:solidFill>
                <a:latin typeface="Arial" panose="020B0604020202020204" pitchFamily="34" charset="0"/>
                <a:cs typeface="Arial" panose="020B0604020202020204" pitchFamily="34" charset="0"/>
              </a:rPr>
              <a:t> </a:t>
            </a:r>
            <a:r>
              <a:rPr lang="tr-TR" sz="3500" b="1">
                <a:solidFill>
                  <a:schemeClr val="tx1"/>
                </a:solidFill>
                <a:latin typeface="Arial" panose="020B0604020202020204" pitchFamily="34" charset="0"/>
                <a:cs typeface="Arial" panose="020B0604020202020204" pitchFamily="34" charset="0"/>
              </a:rPr>
              <a:t>M</a:t>
            </a:r>
            <a:r>
              <a:rPr lang="tr-TR" sz="3500">
                <a:solidFill>
                  <a:schemeClr val="tx1"/>
                </a:solidFill>
                <a:latin typeface="Arial" panose="020B0604020202020204" pitchFamily="34" charset="0"/>
                <a:cs typeface="Arial" panose="020B0604020202020204" pitchFamily="34" charset="0"/>
              </a:rPr>
              <a:t>anager ya da </a:t>
            </a:r>
            <a:r>
              <a:rPr lang="tr-TR" sz="3500" err="1">
                <a:solidFill>
                  <a:schemeClr val="tx1"/>
                </a:solidFill>
                <a:latin typeface="Arial" panose="020B0604020202020204" pitchFamily="34" charset="0"/>
                <a:cs typeface="Arial" panose="020B0604020202020204" pitchFamily="34" charset="0"/>
              </a:rPr>
              <a:t>Node</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Packaged</a:t>
            </a:r>
            <a:r>
              <a:rPr lang="tr-TR" sz="3500">
                <a:solidFill>
                  <a:schemeClr val="tx1"/>
                </a:solidFill>
                <a:latin typeface="Arial" panose="020B0604020202020204" pitchFamily="34" charset="0"/>
                <a:cs typeface="Arial" panose="020B0604020202020204" pitchFamily="34" charset="0"/>
              </a:rPr>
              <a:t> </a:t>
            </a:r>
            <a:r>
              <a:rPr lang="tr-TR" sz="3500" err="1">
                <a:solidFill>
                  <a:schemeClr val="tx1"/>
                </a:solidFill>
                <a:latin typeface="Arial" panose="020B0604020202020204" pitchFamily="34" charset="0"/>
                <a:cs typeface="Arial" panose="020B0604020202020204" pitchFamily="34" charset="0"/>
              </a:rPr>
              <a:t>Modules</a:t>
            </a:r>
            <a:r>
              <a:rPr lang="tr-TR" sz="3500">
                <a:solidFill>
                  <a:schemeClr val="tx1"/>
                </a:solidFill>
                <a:latin typeface="Arial" panose="020B0604020202020204" pitchFamily="34" charset="0"/>
                <a:cs typeface="Arial" panose="020B0604020202020204" pitchFamily="34" charset="0"/>
              </a:rPr>
              <a:t> olarak da denmektedir. Isaac Z. </a:t>
            </a:r>
            <a:r>
              <a:rPr lang="tr-TR" sz="3500" err="1">
                <a:solidFill>
                  <a:schemeClr val="tx1"/>
                </a:solidFill>
                <a:latin typeface="Arial" panose="020B0604020202020204" pitchFamily="34" charset="0"/>
                <a:cs typeface="Arial" panose="020B0604020202020204" pitchFamily="34" charset="0"/>
              </a:rPr>
              <a:t>Schlueter</a:t>
            </a:r>
            <a:r>
              <a:rPr lang="tr-TR" sz="3500">
                <a:solidFill>
                  <a:schemeClr val="tx1"/>
                </a:solidFill>
                <a:latin typeface="Arial" panose="020B0604020202020204" pitchFamily="34" charset="0"/>
                <a:cs typeface="Arial" panose="020B0604020202020204" pitchFamily="34" charset="0"/>
              </a:rPr>
              <a:t> tarafından tamamen </a:t>
            </a:r>
            <a:r>
              <a:rPr lang="tr-TR" sz="3500" err="1">
                <a:solidFill>
                  <a:schemeClr val="tx1"/>
                </a:solidFill>
                <a:latin typeface="Arial" panose="020B0604020202020204" pitchFamily="34" charset="0"/>
                <a:cs typeface="Arial" panose="020B0604020202020204" pitchFamily="34" charset="0"/>
              </a:rPr>
              <a:t>javascript</a:t>
            </a:r>
            <a:r>
              <a:rPr lang="tr-TR" sz="3500">
                <a:solidFill>
                  <a:schemeClr val="tx1"/>
                </a:solidFill>
                <a:latin typeface="Arial" panose="020B0604020202020204" pitchFamily="34" charset="0"/>
                <a:cs typeface="Arial" panose="020B0604020202020204" pitchFamily="34" charset="0"/>
              </a:rPr>
              <a:t> dili kullanılarak geliştirilmiştir.</a:t>
            </a:r>
          </a:p>
          <a:p>
            <a:pPr marL="0" indent="0">
              <a:buFont typeface="Wingdings 3" panose="05040102010807070707" pitchFamily="18" charset="2"/>
              <a:buNone/>
            </a:pPr>
            <a:endParaRPr lang="tr-TR" sz="3500">
              <a:solidFill>
                <a:schemeClr val="tx1"/>
              </a:solidFill>
              <a:latin typeface="Arial" panose="020B0604020202020204" pitchFamily="34" charset="0"/>
              <a:cs typeface="Arial" panose="020B0604020202020204" pitchFamily="34" charset="0"/>
            </a:endParaRPr>
          </a:p>
          <a:p>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ile temel olarak yapabileceğimiz şeyler ise şöyledir :</a:t>
            </a:r>
          </a:p>
          <a:p>
            <a:r>
              <a:rPr lang="tr-TR" sz="3500">
                <a:solidFill>
                  <a:schemeClr val="tx1"/>
                </a:solidFill>
                <a:latin typeface="Arial" panose="020B0604020202020204" pitchFamily="34" charset="0"/>
                <a:cs typeface="Arial" panose="020B0604020202020204" pitchFamily="34" charset="0"/>
              </a:rPr>
              <a:t>➩ Otomatik ya da manuel olarak paketleri yükleme</a:t>
            </a:r>
          </a:p>
          <a:p>
            <a:r>
              <a:rPr lang="tr-TR" sz="3500">
                <a:solidFill>
                  <a:schemeClr val="tx1"/>
                </a:solidFill>
                <a:latin typeface="Arial" panose="020B0604020202020204" pitchFamily="34" charset="0"/>
                <a:cs typeface="Arial" panose="020B0604020202020204" pitchFamily="34" charset="0"/>
              </a:rPr>
              <a:t>➩ Sistemdeki paketleri silmek</a:t>
            </a:r>
          </a:p>
          <a:p>
            <a:r>
              <a:rPr lang="tr-TR" sz="3500">
                <a:solidFill>
                  <a:schemeClr val="tx1"/>
                </a:solidFill>
                <a:latin typeface="Arial" panose="020B0604020202020204" pitchFamily="34" charset="0"/>
                <a:cs typeface="Arial" panose="020B0604020202020204" pitchFamily="34" charset="0"/>
              </a:rPr>
              <a:t>➩ Sistemdeki paketleri listeleme</a:t>
            </a:r>
          </a:p>
          <a:p>
            <a:r>
              <a:rPr lang="tr-TR" sz="3500">
                <a:solidFill>
                  <a:schemeClr val="tx1"/>
                </a:solidFill>
                <a:latin typeface="Arial" panose="020B0604020202020204" pitchFamily="34" charset="0"/>
                <a:cs typeface="Arial" panose="020B0604020202020204" pitchFamily="34" charset="0"/>
              </a:rPr>
              <a:t>➩ Sistemdeki paketleri </a:t>
            </a:r>
            <a:r>
              <a:rPr lang="tr-TR" sz="3500" err="1">
                <a:solidFill>
                  <a:schemeClr val="tx1"/>
                </a:solidFill>
                <a:latin typeface="Arial" panose="020B0604020202020204" pitchFamily="34" charset="0"/>
                <a:cs typeface="Arial" panose="020B0604020202020204" pitchFamily="34" charset="0"/>
              </a:rPr>
              <a:t>update</a:t>
            </a:r>
            <a:r>
              <a:rPr lang="tr-TR" sz="3500">
                <a:solidFill>
                  <a:schemeClr val="tx1"/>
                </a:solidFill>
                <a:latin typeface="Arial" panose="020B0604020202020204" pitchFamily="34" charset="0"/>
                <a:cs typeface="Arial" panose="020B0604020202020204" pitchFamily="34" charset="0"/>
              </a:rPr>
              <a:t> etmek</a:t>
            </a:r>
          </a:p>
          <a:p>
            <a:r>
              <a:rPr lang="tr-TR" sz="3500">
                <a:solidFill>
                  <a:schemeClr val="tx1"/>
                </a:solidFill>
                <a:latin typeface="Arial" panose="020B0604020202020204" pitchFamily="34" charset="0"/>
                <a:cs typeface="Arial" panose="020B0604020202020204" pitchFamily="34" charset="0"/>
              </a:rPr>
              <a:t>❗️</a:t>
            </a:r>
            <a:r>
              <a:rPr lang="tr-TR" sz="3500" err="1">
                <a:solidFill>
                  <a:schemeClr val="tx1"/>
                </a:solidFill>
                <a:latin typeface="Arial" panose="020B0604020202020204" pitchFamily="34" charset="0"/>
                <a:cs typeface="Arial" panose="020B0604020202020204" pitchFamily="34" charset="0"/>
              </a:rPr>
              <a:t>Npm</a:t>
            </a:r>
            <a:r>
              <a:rPr lang="tr-TR" sz="3500">
                <a:solidFill>
                  <a:schemeClr val="tx1"/>
                </a:solidFill>
                <a:latin typeface="Arial" panose="020B0604020202020204" pitchFamily="34" charset="0"/>
                <a:cs typeface="Arial" panose="020B0604020202020204" pitchFamily="34" charset="0"/>
              </a:rPr>
              <a:t> komut satırı üzerinden çalışan bir uygulamadır.</a:t>
            </a:r>
          </a:p>
          <a:p>
            <a:pPr marL="0" indent="0">
              <a:buFont typeface="Wingdings 3" panose="05040102010807070707" pitchFamily="18" charset="2"/>
              <a:buNone/>
            </a:pPr>
            <a:endParaRPr lang="tr-TR"/>
          </a:p>
        </p:txBody>
      </p:sp>
    </p:spTree>
    <p:extLst>
      <p:ext uri="{BB962C8B-B14F-4D97-AF65-F5344CB8AC3E}">
        <p14:creationId xmlns:p14="http://schemas.microsoft.com/office/powerpoint/2010/main" val="13478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6179C34-DF8E-2078-0F29-D8AE8D9EBE32}"/>
              </a:ext>
            </a:extLst>
          </p:cNvPr>
          <p:cNvSpPr>
            <a:spLocks noGrp="1"/>
          </p:cNvSpPr>
          <p:nvPr>
            <p:ph type="title"/>
          </p:nvPr>
        </p:nvSpPr>
        <p:spPr>
          <a:xfrm>
            <a:off x="7532710" y="620722"/>
            <a:ext cx="3518748" cy="1142462"/>
          </a:xfrm>
        </p:spPr>
        <p:txBody>
          <a:bodyPr anchor="b">
            <a:normAutofit/>
          </a:bodyPr>
          <a:lstStyle/>
          <a:p>
            <a:r>
              <a:rPr lang="tr-TR" sz="2800" b="0" i="0" err="1">
                <a:effectLst/>
                <a:latin typeface="Arial" panose="020B0604020202020204" pitchFamily="34" charset="0"/>
                <a:cs typeface="Arial" panose="020B0604020202020204" pitchFamily="34" charset="0"/>
              </a:rPr>
              <a:t>nodejs</a:t>
            </a:r>
            <a:r>
              <a:rPr lang="tr-TR" sz="2800" b="0" i="0">
                <a:effectLst/>
                <a:latin typeface="Arial" panose="020B0604020202020204" pitchFamily="34" charset="0"/>
                <a:cs typeface="Arial" panose="020B0604020202020204" pitchFamily="34" charset="0"/>
              </a:rPr>
              <a:t> nedir ?</a:t>
            </a:r>
            <a:endParaRPr lang="tr-TR" sz="2800">
              <a:latin typeface="Arial" panose="020B0604020202020204" pitchFamily="34" charset="0"/>
              <a:cs typeface="Arial" panose="020B0604020202020204" pitchFamily="34" charset="0"/>
            </a:endParaRPr>
          </a:p>
        </p:txBody>
      </p:sp>
      <p:sp>
        <p:nvSpPr>
          <p:cNvPr id="2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CE85BF4E-3180-BD43-129E-A371A706ED6E}"/>
              </a:ext>
            </a:extLst>
          </p:cNvPr>
          <p:cNvPicPr>
            <a:picLocks noChangeAspect="1"/>
          </p:cNvPicPr>
          <p:nvPr/>
        </p:nvPicPr>
        <p:blipFill rotWithShape="1">
          <a:blip r:embed="rId2">
            <a:extLst>
              <a:ext uri="{28A0092B-C50C-407E-A947-70E740481C1C}">
                <a14:useLocalDpi xmlns:a14="http://schemas.microsoft.com/office/drawing/2010/main" val="0"/>
              </a:ext>
            </a:extLst>
          </a:blip>
          <a:srcRect r="-2" b="5527"/>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İçerik Yer Tutucusu 2">
            <a:extLst>
              <a:ext uri="{FF2B5EF4-FFF2-40B4-BE49-F238E27FC236}">
                <a16:creationId xmlns:a16="http://schemas.microsoft.com/office/drawing/2014/main" id="{4A337389-4C00-5845-6043-32DCC13462DB}"/>
              </a:ext>
            </a:extLst>
          </p:cNvPr>
          <p:cNvSpPr>
            <a:spLocks noGrp="1"/>
          </p:cNvSpPr>
          <p:nvPr>
            <p:ph idx="1"/>
          </p:nvPr>
        </p:nvSpPr>
        <p:spPr>
          <a:xfrm>
            <a:off x="7532710" y="1822448"/>
            <a:ext cx="3479419" cy="4662241"/>
          </a:xfrm>
        </p:spPr>
        <p:txBody>
          <a:bodyPr anchor="t">
            <a:noAutofit/>
          </a:bodyPr>
          <a:lstStyle/>
          <a:p>
            <a:r>
              <a:rPr lang="tr-TR" sz="1200" b="0" i="0">
                <a:solidFill>
                  <a:schemeClr val="tx1"/>
                </a:solidFill>
                <a:effectLst/>
                <a:latin typeface="Arial" panose="020B0604020202020204" pitchFamily="34" charset="0"/>
                <a:cs typeface="Arial" panose="020B0604020202020204" pitchFamily="34" charset="0"/>
              </a:rPr>
              <a:t>Node.js temel olarak sunucu tarafında çalışan </a:t>
            </a:r>
            <a:r>
              <a:rPr lang="tr-TR" sz="1200" b="0" i="0" err="1">
                <a:solidFill>
                  <a:schemeClr val="tx1"/>
                </a:solidFill>
                <a:effectLst/>
                <a:latin typeface="Arial" panose="020B0604020202020204" pitchFamily="34" charset="0"/>
                <a:cs typeface="Arial" panose="020B0604020202020204" pitchFamily="34" charset="0"/>
              </a:rPr>
              <a:t>javascripttir</a:t>
            </a:r>
            <a:r>
              <a:rPr lang="tr-TR" sz="1200" b="0" i="0">
                <a:solidFill>
                  <a:schemeClr val="tx1"/>
                </a:solidFill>
                <a:effectLst/>
                <a:latin typeface="Arial" panose="020B0604020202020204" pitchFamily="34" charset="0"/>
                <a:cs typeface="Arial" panose="020B0604020202020204" pitchFamily="34" charset="0"/>
              </a:rPr>
              <a:t>.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temelli olması sebebiyle çok dinamik ve hızlı yapısı vardır.</a:t>
            </a:r>
          </a:p>
          <a:p>
            <a:endParaRPr lang="tr-TR" sz="1200">
              <a:solidFill>
                <a:schemeClr val="tx1"/>
              </a:solidFill>
              <a:latin typeface="Arial" panose="020B0604020202020204" pitchFamily="34" charset="0"/>
              <a:cs typeface="Arial" panose="020B0604020202020204" pitchFamily="34" charset="0"/>
            </a:endParaRPr>
          </a:p>
          <a:p>
            <a:r>
              <a:rPr lang="tr-TR" sz="1200" b="0" i="0">
                <a:solidFill>
                  <a:schemeClr val="tx1"/>
                </a:solidFill>
                <a:effectLst/>
                <a:latin typeface="Arial" panose="020B0604020202020204" pitchFamily="34" charset="0"/>
                <a:cs typeface="Arial" panose="020B0604020202020204" pitchFamily="34" charset="0"/>
              </a:rPr>
              <a:t>Node.js popüler olmasının sebebi hızlı ve performanslı olmasının yanında </a:t>
            </a:r>
            <a:r>
              <a:rPr lang="tr-TR" sz="1200" b="0" i="0" err="1">
                <a:solidFill>
                  <a:schemeClr val="tx1"/>
                </a:solidFill>
                <a:effectLst/>
                <a:latin typeface="Arial" panose="020B0604020202020204" pitchFamily="34" charset="0"/>
                <a:cs typeface="Arial" panose="020B0604020202020204" pitchFamily="34" charset="0"/>
              </a:rPr>
              <a:t>JavaScript</a:t>
            </a:r>
            <a:r>
              <a:rPr lang="tr-TR" sz="1200" b="0" i="0">
                <a:solidFill>
                  <a:schemeClr val="tx1"/>
                </a:solidFill>
                <a:effectLst/>
                <a:latin typeface="Arial" panose="020B0604020202020204" pitchFamily="34" charset="0"/>
                <a:cs typeface="Arial" panose="020B0604020202020204" pitchFamily="34" charset="0"/>
              </a:rPr>
              <a:t> komutlarının esnek oluşu, komutların </a:t>
            </a:r>
            <a:r>
              <a:rPr lang="tr-TR" sz="1200" b="0" i="0" err="1">
                <a:solidFill>
                  <a:schemeClr val="tx1"/>
                </a:solidFill>
                <a:effectLst/>
                <a:latin typeface="Arial" panose="020B0604020202020204" pitchFamily="34" charset="0"/>
                <a:cs typeface="Arial" panose="020B0604020202020204" pitchFamily="34" charset="0"/>
              </a:rPr>
              <a:t>bloklanmadan</a:t>
            </a:r>
            <a:r>
              <a:rPr lang="tr-TR" sz="1200" b="0" i="0">
                <a:solidFill>
                  <a:schemeClr val="tx1"/>
                </a:solidFill>
                <a:effectLst/>
                <a:latin typeface="Arial" panose="020B0604020202020204" pitchFamily="34" charset="0"/>
                <a:cs typeface="Arial" panose="020B0604020202020204" pitchFamily="34" charset="0"/>
              </a:rPr>
              <a:t> işlenmesi ve olay tabanlı çalışması ayrıca diğer sunucu taraflı çalışan programlama dilleri gibi ek bir web sunucusuna (</a:t>
            </a:r>
            <a:r>
              <a:rPr lang="tr-TR" sz="1200" b="0" i="0" err="1">
                <a:solidFill>
                  <a:schemeClr val="tx1"/>
                </a:solidFill>
                <a:effectLst/>
                <a:latin typeface="Arial" panose="020B0604020202020204" pitchFamily="34" charset="0"/>
                <a:cs typeface="Arial" panose="020B0604020202020204" pitchFamily="34" charset="0"/>
              </a:rPr>
              <a:t>Apache</a:t>
            </a:r>
            <a:r>
              <a:rPr lang="tr-TR" sz="1200" b="0" i="0">
                <a:solidFill>
                  <a:schemeClr val="tx1"/>
                </a:solidFill>
                <a:effectLst/>
                <a:latin typeface="Arial" panose="020B0604020202020204" pitchFamily="34" charset="0"/>
                <a:cs typeface="Arial" panose="020B0604020202020204" pitchFamily="34" charset="0"/>
              </a:rPr>
              <a:t> HTTP, IIS, </a:t>
            </a:r>
            <a:r>
              <a:rPr lang="tr-TR" sz="1200" b="0" i="0" err="1">
                <a:solidFill>
                  <a:schemeClr val="tx1"/>
                </a:solidFill>
                <a:effectLst/>
                <a:latin typeface="Arial" panose="020B0604020202020204" pitchFamily="34" charset="0"/>
                <a:cs typeface="Arial" panose="020B0604020202020204" pitchFamily="34" charset="0"/>
              </a:rPr>
              <a:t>Nginx</a:t>
            </a:r>
            <a:r>
              <a:rPr lang="tr-TR" sz="1200" b="0" i="0">
                <a:solidFill>
                  <a:schemeClr val="tx1"/>
                </a:solidFill>
                <a:effectLst/>
                <a:latin typeface="Arial" panose="020B0604020202020204" pitchFamily="34" charset="0"/>
                <a:cs typeface="Arial" panose="020B0604020202020204" pitchFamily="34" charset="0"/>
              </a:rPr>
              <a:t> vb.) ihtiyaç duymamasıdır.</a:t>
            </a:r>
          </a:p>
          <a:p>
            <a:endParaRPr lang="tr-TR" sz="1200">
              <a:solidFill>
                <a:schemeClr val="tx1"/>
              </a:solidFill>
              <a:latin typeface="Arial" panose="020B0604020202020204" pitchFamily="34" charset="0"/>
              <a:cs typeface="Arial" panose="020B0604020202020204" pitchFamily="34" charset="0"/>
            </a:endParaRPr>
          </a:p>
          <a:p>
            <a:pPr algn="l"/>
            <a:r>
              <a:rPr lang="tr-TR" sz="1200" b="0" i="0">
                <a:solidFill>
                  <a:schemeClr val="tx1"/>
                </a:solidFill>
                <a:effectLst/>
                <a:latin typeface="Arial" panose="020B0604020202020204" pitchFamily="34" charset="0"/>
                <a:cs typeface="Arial" panose="020B0604020202020204" pitchFamily="34" charset="0"/>
              </a:rPr>
              <a:t>Diğer sunucu taraflı çalışan programlama dillerine herhangi bir kullanıcı istekte bulunduğunda sunucu sadece o isteğe cevap verir ve diğer istekler kuyruğa alınır.</a:t>
            </a:r>
          </a:p>
          <a:p>
            <a:pPr algn="l"/>
            <a:r>
              <a:rPr lang="tr-TR" sz="1200" b="0" i="0">
                <a:solidFill>
                  <a:schemeClr val="tx1"/>
                </a:solidFill>
                <a:effectLst/>
                <a:latin typeface="Arial" panose="020B0604020202020204" pitchFamily="34" charset="0"/>
                <a:cs typeface="Arial" panose="020B0604020202020204" pitchFamily="34" charset="0"/>
              </a:rPr>
              <a:t>Bir isteğin uzun sürmesi diğer kullanıcıları etkiler ancak Node.js komutları </a:t>
            </a:r>
            <a:r>
              <a:rPr lang="tr-TR" sz="1200" b="0" i="0" err="1">
                <a:solidFill>
                  <a:schemeClr val="tx1"/>
                </a:solidFill>
                <a:effectLst/>
                <a:latin typeface="Arial" panose="020B0604020202020204" pitchFamily="34" charset="0"/>
                <a:cs typeface="Arial" panose="020B0604020202020204" pitchFamily="34" charset="0"/>
              </a:rPr>
              <a:t>bloklamadan</a:t>
            </a:r>
            <a:r>
              <a:rPr lang="tr-TR" sz="1200" b="0" i="0">
                <a:solidFill>
                  <a:schemeClr val="tx1"/>
                </a:solidFill>
                <a:effectLst/>
                <a:latin typeface="Arial" panose="020B0604020202020204" pitchFamily="34" charset="0"/>
                <a:cs typeface="Arial" panose="020B0604020202020204" pitchFamily="34" charset="0"/>
              </a:rPr>
              <a:t> işlediğinden işlemi uzun süren komut sistemi yavaşlatmaz ve Node.js diğer kullanıcılara da cevap verir.</a:t>
            </a:r>
          </a:p>
          <a:p>
            <a:endParaRPr lang="tr-TR" sz="1200">
              <a:solidFill>
                <a:schemeClr val="tx1"/>
              </a:solidFill>
              <a:latin typeface="Arial" panose="020B0604020202020204" pitchFamily="34" charset="0"/>
              <a:cs typeface="Arial" panose="020B0604020202020204" pitchFamily="34" charset="0"/>
            </a:endParaRPr>
          </a:p>
        </p:txBody>
      </p:sp>
      <p:grpSp>
        <p:nvGrpSpPr>
          <p:cNvPr id="23"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840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1E6430-DC14-BC60-7FEC-2CF534D7A5C3}"/>
              </a:ext>
            </a:extLst>
          </p:cNvPr>
          <p:cNvSpPr>
            <a:spLocks noGrp="1"/>
          </p:cNvSpPr>
          <p:nvPr>
            <p:ph type="title"/>
          </p:nvPr>
        </p:nvSpPr>
        <p:spPr>
          <a:xfrm>
            <a:off x="684212" y="685800"/>
            <a:ext cx="8534400" cy="705453"/>
          </a:xfrm>
        </p:spPr>
        <p:txBody>
          <a:bodyPr>
            <a:normAutofit/>
          </a:bodyPr>
          <a:lstStyle/>
          <a:p>
            <a:r>
              <a:rPr lang="tr-TR" sz="2400">
                <a:latin typeface="Arial" panose="020B0604020202020204" pitchFamily="34" charset="0"/>
                <a:cs typeface="Arial" panose="020B0604020202020204" pitchFamily="34" charset="0"/>
              </a:rPr>
              <a:t>Neden </a:t>
            </a:r>
            <a:r>
              <a:rPr lang="tr-TR" sz="2400" err="1">
                <a:latin typeface="Arial" panose="020B0604020202020204" pitchFamily="34" charset="0"/>
                <a:cs typeface="Arial" panose="020B0604020202020204" pitchFamily="34" charset="0"/>
              </a:rPr>
              <a:t>java</a:t>
            </a:r>
            <a:r>
              <a:rPr lang="tr-TR" sz="2400">
                <a:latin typeface="Arial" panose="020B0604020202020204" pitchFamily="34" charset="0"/>
                <a:cs typeface="Arial" panose="020B0604020202020204" pitchFamily="34" charset="0"/>
              </a:rPr>
              <a:t> 8 ?</a:t>
            </a:r>
          </a:p>
        </p:txBody>
      </p:sp>
      <p:sp>
        <p:nvSpPr>
          <p:cNvPr id="3" name="İçerik Yer Tutucusu 2">
            <a:extLst>
              <a:ext uri="{FF2B5EF4-FFF2-40B4-BE49-F238E27FC236}">
                <a16:creationId xmlns:a16="http://schemas.microsoft.com/office/drawing/2014/main" id="{2E7D45AB-B840-FE29-9B59-23215E6D06CD}"/>
              </a:ext>
            </a:extLst>
          </p:cNvPr>
          <p:cNvSpPr>
            <a:spLocks noGrp="1"/>
          </p:cNvSpPr>
          <p:nvPr>
            <p:ph idx="1"/>
          </p:nvPr>
        </p:nvSpPr>
        <p:spPr>
          <a:xfrm>
            <a:off x="684212" y="1918982"/>
            <a:ext cx="8534400" cy="3615267"/>
          </a:xfrm>
        </p:spPr>
        <p:txBody>
          <a:bodyPr>
            <a:normAutofit/>
          </a:bodyPr>
          <a:lstStyle/>
          <a:p>
            <a:pPr>
              <a:lnSpc>
                <a:spcPct val="150000"/>
              </a:lnSpc>
            </a:pP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SE </a:t>
            </a:r>
            <a:r>
              <a:rPr lang="tr-TR" sz="1600" b="1" i="0">
                <a:solidFill>
                  <a:schemeClr val="tx1"/>
                </a:solidFill>
                <a:effectLst/>
                <a:latin typeface="Arial" panose="020B0604020202020204" pitchFamily="34" charset="0"/>
                <a:cs typeface="Arial" panose="020B0604020202020204" pitchFamily="34" charset="0"/>
              </a:rPr>
              <a:t>8</a:t>
            </a:r>
            <a:r>
              <a:rPr lang="tr-TR" sz="1600" b="0" i="0">
                <a:solidFill>
                  <a:schemeClr val="tx1"/>
                </a:solidFill>
                <a:effectLst/>
                <a:latin typeface="Arial" panose="020B0604020202020204" pitchFamily="34" charset="0"/>
                <a:cs typeface="Arial" panose="020B0604020202020204" pitchFamily="34" charset="0"/>
              </a:rPr>
              <a:t>'in öne çıkan özelliği, </a:t>
            </a:r>
            <a:r>
              <a:rPr lang="tr-TR" sz="1600" b="0" i="0" err="1">
                <a:solidFill>
                  <a:schemeClr val="tx1"/>
                </a:solidFill>
                <a:effectLst/>
                <a:latin typeface="Arial" panose="020B0604020202020204" pitchFamily="34" charset="0"/>
                <a:cs typeface="Arial" panose="020B0604020202020204" pitchFamily="34" charset="0"/>
              </a:rPr>
              <a:t>Lambda</a:t>
            </a:r>
            <a:r>
              <a:rPr lang="tr-TR" sz="1600" b="0" i="0">
                <a:solidFill>
                  <a:schemeClr val="tx1"/>
                </a:solidFill>
                <a:effectLst/>
                <a:latin typeface="Arial" panose="020B0604020202020204" pitchFamily="34" charset="0"/>
                <a:cs typeface="Arial" panose="020B0604020202020204" pitchFamily="34" charset="0"/>
              </a:rPr>
              <a:t> ifadelerinin uygulanması ve </a:t>
            </a:r>
            <a:r>
              <a:rPr lang="tr-TR" sz="1600" b="1" i="0">
                <a:solidFill>
                  <a:schemeClr val="tx1"/>
                </a:solidFill>
                <a:effectLst/>
                <a:latin typeface="Arial" panose="020B0604020202020204" pitchFamily="34" charset="0"/>
                <a:cs typeface="Arial" panose="020B0604020202020204" pitchFamily="34" charset="0"/>
              </a:rPr>
              <a:t>Java</a:t>
            </a:r>
            <a:r>
              <a:rPr lang="tr-TR" sz="1600" b="0" i="0">
                <a:solidFill>
                  <a:schemeClr val="tx1"/>
                </a:solidFill>
                <a:effectLst/>
                <a:latin typeface="Arial" panose="020B0604020202020204" pitchFamily="34" charset="0"/>
                <a:cs typeface="Arial" panose="020B0604020202020204" pitchFamily="34" charset="0"/>
              </a:rPr>
              <a:t> programlama dili ve platformunu destekleyen yönleridir. Bu yeni API, geliştiricilerin tarih ve saati daha doğal, net ve anlaşılması kolay şekilde ele almasına izin vermektedir.</a:t>
            </a:r>
          </a:p>
          <a:p>
            <a:pPr>
              <a:lnSpc>
                <a:spcPct val="150000"/>
              </a:lnSpc>
            </a:pPr>
            <a:endParaRPr lang="tr-TR" sz="1600">
              <a:solidFill>
                <a:schemeClr val="tx1"/>
              </a:solidFill>
              <a:latin typeface="Arial" panose="020B0604020202020204" pitchFamily="34" charset="0"/>
              <a:cs typeface="Arial" panose="020B0604020202020204" pitchFamily="34" charset="0"/>
            </a:endParaRPr>
          </a:p>
          <a:p>
            <a:pPr>
              <a:lnSpc>
                <a:spcPct val="150000"/>
              </a:lnSpc>
            </a:pPr>
            <a:r>
              <a:rPr lang="tr-TR" sz="1600">
                <a:solidFill>
                  <a:schemeClr val="tx1"/>
                </a:solidFill>
                <a:latin typeface="Arial" panose="020B0604020202020204" pitchFamily="34" charset="0"/>
                <a:cs typeface="Arial" panose="020B0604020202020204" pitchFamily="34" charset="0"/>
              </a:rPr>
              <a:t>Java 8'in hala bu kadar popüler olmasının temel nedenlerinden biri, bir Uzun Süreli Destek(USD) sürümü olmasıdır. Ne yazık ki, Java'nın tüm sürümleri USD sürümleri değildir! Bu politika kullanıma sunulduğundan beri yalnızca Java 8 (2014) ve Java 11 (2018) USD sahip olarak belirlenmiştir. Bu, Java 14 dahil olarak sonrasında yayınlanan tüm sürümlerin </a:t>
            </a:r>
            <a:r>
              <a:rPr lang="tr-TR" sz="1600" err="1">
                <a:solidFill>
                  <a:schemeClr val="tx1"/>
                </a:solidFill>
                <a:latin typeface="Arial" panose="020B0604020202020204" pitchFamily="34" charset="0"/>
                <a:cs typeface="Arial" panose="020B0604020202020204" pitchFamily="34" charset="0"/>
              </a:rPr>
              <a:t>USD’ye</a:t>
            </a:r>
            <a:r>
              <a:rPr lang="tr-TR" sz="1600">
                <a:solidFill>
                  <a:schemeClr val="tx1"/>
                </a:solidFill>
                <a:latin typeface="Arial" panose="020B0604020202020204" pitchFamily="34" charset="0"/>
                <a:cs typeface="Arial" panose="020B0604020202020204" pitchFamily="34" charset="0"/>
              </a:rPr>
              <a:t> sahip olmadığı anlamına gelir.</a:t>
            </a:r>
          </a:p>
        </p:txBody>
      </p:sp>
    </p:spTree>
    <p:extLst>
      <p:ext uri="{BB962C8B-B14F-4D97-AF65-F5344CB8AC3E}">
        <p14:creationId xmlns:p14="http://schemas.microsoft.com/office/powerpoint/2010/main" val="51059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9793FF4-5752-0E29-E7C4-9D513B1D0687}"/>
              </a:ext>
            </a:extLst>
          </p:cNvPr>
          <p:cNvSpPr>
            <a:spLocks noGrp="1"/>
          </p:cNvSpPr>
          <p:nvPr>
            <p:ph idx="1"/>
          </p:nvPr>
        </p:nvSpPr>
        <p:spPr>
          <a:xfrm>
            <a:off x="709379" y="685800"/>
            <a:ext cx="8534400" cy="3615267"/>
          </a:xfrm>
        </p:spPr>
        <p:txBody>
          <a:bodyPr/>
          <a:lstStyle/>
          <a:p>
            <a:pPr marL="0" indent="0">
              <a:buNone/>
            </a:pPr>
            <a:r>
              <a:rPr lang="tr-TR"/>
              <a:t>Furkan Gürçay</a:t>
            </a:r>
          </a:p>
          <a:p>
            <a:pPr marL="0" indent="0">
              <a:buNone/>
            </a:pPr>
            <a:endParaRPr lang="tr-TR"/>
          </a:p>
          <a:p>
            <a:pPr marL="0" indent="0">
              <a:buNone/>
            </a:pPr>
            <a:r>
              <a:rPr lang="tr-TR">
                <a:hlinkClick r:id="rId2"/>
              </a:rPr>
              <a:t>furkangray@gmail.com</a:t>
            </a:r>
            <a:endParaRPr lang="tr-TR"/>
          </a:p>
          <a:p>
            <a:pPr marL="0" indent="0">
              <a:buNone/>
            </a:pPr>
            <a:endParaRPr lang="tr-TR"/>
          </a:p>
          <a:p>
            <a:pPr marL="0" indent="0">
              <a:buNone/>
            </a:pPr>
            <a:r>
              <a:rPr lang="tr-TR" err="1"/>
              <a:t>Atmosware</a:t>
            </a:r>
            <a:r>
              <a:rPr lang="tr-TR"/>
              <a:t> INC.</a:t>
            </a:r>
          </a:p>
        </p:txBody>
      </p:sp>
    </p:spTree>
    <p:extLst>
      <p:ext uri="{BB962C8B-B14F-4D97-AF65-F5344CB8AC3E}">
        <p14:creationId xmlns:p14="http://schemas.microsoft.com/office/powerpoint/2010/main" val="2098831079"/>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0</TotalTime>
  <Words>3113</Words>
  <Application>Microsoft Macintosh PowerPoint</Application>
  <PresentationFormat>Geniş ekran</PresentationFormat>
  <Paragraphs>176</Paragraphs>
  <Slides>37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37</vt:i4>
      </vt:variant>
    </vt:vector>
  </HeadingPairs>
  <TitlesOfParts>
    <vt:vector size="43" baseType="lpstr">
      <vt:lpstr>Arial</vt:lpstr>
      <vt:lpstr>Century Gothic</vt:lpstr>
      <vt:lpstr>Open Sans</vt:lpstr>
      <vt:lpstr>sohne</vt:lpstr>
      <vt:lpstr>Wingdings 3</vt:lpstr>
      <vt:lpstr>Dilim</vt:lpstr>
      <vt:lpstr>URL ve URI arasındaki farklar nelerdir?</vt:lpstr>
      <vt:lpstr>URL ve URI arasındaki farklar nelerdir?</vt:lpstr>
      <vt:lpstr>URL ve URI arasındaki farklar nelerdir?</vt:lpstr>
      <vt:lpstr>HTTP yapısı nedir ne için kullanılır?</vt:lpstr>
      <vt:lpstr>HTTP yapısı nedir ne için kullanılır?</vt:lpstr>
      <vt:lpstr>Npm Nedir ? </vt:lpstr>
      <vt:lpstr>nodejs nedir ?</vt:lpstr>
      <vt:lpstr>Neden java 8 ?</vt:lpstr>
      <vt:lpstr>PowerPoint Sunusu</vt:lpstr>
      <vt:lpstr>PowerPoint Sunusu</vt:lpstr>
      <vt:lpstr>Semantic – non semantic</vt:lpstr>
      <vt:lpstr>sEMANTIK OLMAMAK NE DEMEKTIR ?</vt:lpstr>
      <vt:lpstr>PowerPoint Sunusu</vt:lpstr>
      <vt:lpstr>display:none; visibility:none arasındaki fark nedir ? </vt:lpstr>
      <vt:lpstr>pseudo class ile pseudo element nedir? </vt:lpstr>
      <vt:lpstr>Group select</vt:lpstr>
      <vt:lpstr>box-sizing: content-box; (defaulta) box-sizing: border-box; </vt:lpstr>
      <vt:lpstr>Cdn nedir?</vt:lpstr>
      <vt:lpstr>Crossorigin ve integrity nedir?</vt:lpstr>
      <vt:lpstr>mb-md-0</vt:lpstr>
      <vt:lpstr>list-unstyled</vt:lpstr>
      <vt:lpstr>Rebase, fast forward, merge</vt:lpstr>
      <vt:lpstr>acii unicode</vt:lpstr>
      <vt:lpstr>library framwork farki</vt:lpstr>
      <vt:lpstr>jdk sdk fark </vt:lpstr>
      <vt:lpstr>fast forward no fast forward</vt:lpstr>
      <vt:lpstr>Compiler - Syntax - Runtime Error</vt:lpstr>
      <vt:lpstr>Compiler - Syntax - Runtime Error</vt:lpstr>
      <vt:lpstr>Compiler - Syntax - Runtime Error</vt:lpstr>
      <vt:lpstr>Stack Memory - Heap Memory Nedir? Aralarındaki Fark Nedir? </vt:lpstr>
      <vt:lpstr> Git CVCS -DVCS Nedir Aralarındaki Farklar Nelerdir? </vt:lpstr>
      <vt:lpstr> Git CVCS -DVCS Nedir Aralarındaki Farklar Nelerdir? </vt:lpstr>
      <vt:lpstr>Senkron Nedir? Asenkron Nedir? Aralarındaki Fark? JavaScript Senkron mu? Asenkron ?  </vt:lpstr>
      <vt:lpstr>Compiler- Interpreter? JavaScript Compiler mi Interpreter mı? </vt:lpstr>
      <vt:lpstr>For ile While Arasındaki Fark?</vt:lpstr>
      <vt:lpstr>Callback Function </vt:lpstr>
      <vt:lpstr> var dizi[]; dizi2=new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ve URI arasındaki farklar nelerdir?</dc:title>
  <dc:creator>FURKAN GÜRÇAY</dc:creator>
  <cp:lastModifiedBy>FURKAN GÜRÇAY</cp:lastModifiedBy>
  <cp:revision>1</cp:revision>
  <dcterms:created xsi:type="dcterms:W3CDTF">2022-06-05T17:03:58Z</dcterms:created>
  <dcterms:modified xsi:type="dcterms:W3CDTF">2022-06-05T17:04:57Z</dcterms:modified>
</cp:coreProperties>
</file>