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0" r:id="rId3"/>
    <p:sldId id="270" r:id="rId4"/>
    <p:sldId id="272" r:id="rId5"/>
    <p:sldId id="257" r:id="rId6"/>
    <p:sldId id="258" r:id="rId7"/>
    <p:sldId id="259" r:id="rId8"/>
    <p:sldId id="262" r:id="rId9"/>
    <p:sldId id="263" r:id="rId10"/>
    <p:sldId id="264" r:id="rId11"/>
    <p:sldId id="265" r:id="rId12"/>
    <p:sldId id="266" r:id="rId13"/>
    <p:sldId id="267" r:id="rId14"/>
    <p:sldId id="268" r:id="rId15"/>
    <p:sldId id="269"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70"/>
          </p14:sldIdLst>
        </p14:section>
        <p14:section name="1.ödev (23.05.2022)" id="{7D43DF5E-1F75-46C5-849A-EB2F6440E216}">
          <p14:sldIdLst>
            <p14:sldId id="272"/>
            <p14:sldId id="257"/>
            <p14:sldId id="258"/>
            <p14:sldId id="259"/>
            <p14:sldId id="262"/>
            <p14:sldId id="263"/>
            <p14:sldId id="264"/>
            <p14:sldId id="265"/>
            <p14:sldId id="266"/>
            <p14:sldId id="267"/>
            <p14:sldId id="268"/>
            <p14:sldId id="269"/>
          </p14:sldIdLst>
        </p14:section>
        <p14:section name="2.ödev(24.05.2022)" id="{405D3DCA-E8AB-4259-8B8B-2DDC7CB27F3E}">
          <p14:sldIdLst>
            <p14:sldId id="273"/>
            <p14:sldId id="271"/>
            <p14:sldId id="274"/>
            <p14:sldId id="275"/>
            <p14:sldId id="276"/>
            <p14:sldId id="277"/>
            <p14:sldId id="278"/>
            <p14:sldId id="279"/>
            <p14:sldId id="280"/>
            <p14:sldId id="281"/>
            <p14:sldId id="282"/>
            <p14:sldId id="283"/>
          </p14:sldIdLst>
        </p14:section>
        <p14:section name="3.ödev(25.05.2022)" id="{416A471E-1C3C-475F-852E-9A79EEF1F392}">
          <p14:sldIdLst>
            <p14:sldId id="284"/>
            <p14:sldId id="285"/>
            <p14:sldId id="286"/>
            <p14:sldId id="287"/>
            <p14:sldId id="288"/>
          </p14:sldIdLst>
        </p14:section>
        <p14:section name="+++++++++++++++" id="{E2987A49-06C9-4575-BEAE-0F0AEE0F6771}">
          <p14:sldIdLst/>
        </p14:section>
        <p14:section name="4.ödev(26.05.2022)" id="{12899A79-CE85-44BE-B9A5-05D89AD5BB0E}">
          <p14:sldIdLst>
            <p14:sldId id="289"/>
          </p14:sldIdLst>
        </p14:section>
        <p14:section name="2.hafta-1.ödev(30.05.2022)" id="{FDA97280-F923-42D2-9701-290A03BBD625}">
          <p14:sldIdLst>
            <p14:sldId id="290"/>
            <p14:sldId id="291"/>
          </p14:sldIdLst>
        </p14:section>
        <p14:section name="2.hafta-2.ödev(31.05.2022)" id="{5F90F4E2-ADC4-43F7-889F-6C2D4963320A}">
          <p14:sldIdLst>
            <p14:sldId id="293"/>
            <p14:sldId id="292"/>
            <p14:sldId id="294"/>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961B-B8BB-4ECA-AD3C-4B3A0B2E12B8}" type="datetimeFigureOut">
              <a:rPr lang="tr-TR" smtClean="0"/>
              <a:t>31.05.2022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844F-2F03-4F9E-AE62-D879A3E019F3}" type="slidenum">
              <a:rPr lang="tr-TR" smtClean="0"/>
              <a:t>‹#›</a:t>
            </a:fld>
            <a:endParaRPr lang="tr-TR"/>
          </a:p>
        </p:txBody>
      </p:sp>
    </p:spTree>
    <p:extLst>
      <p:ext uri="{BB962C8B-B14F-4D97-AF65-F5344CB8AC3E}">
        <p14:creationId xmlns:p14="http://schemas.microsoft.com/office/powerpoint/2010/main" val="378579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18</a:t>
            </a:fld>
            <a:endParaRPr lang="tr-TR"/>
          </a:p>
        </p:txBody>
      </p:sp>
    </p:spTree>
    <p:extLst>
      <p:ext uri="{BB962C8B-B14F-4D97-AF65-F5344CB8AC3E}">
        <p14:creationId xmlns:p14="http://schemas.microsoft.com/office/powerpoint/2010/main" val="162625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38</a:t>
            </a:fld>
            <a:endParaRPr lang="tr-TR"/>
          </a:p>
        </p:txBody>
      </p:sp>
    </p:spTree>
    <p:extLst>
      <p:ext uri="{BB962C8B-B14F-4D97-AF65-F5344CB8AC3E}">
        <p14:creationId xmlns:p14="http://schemas.microsoft.com/office/powerpoint/2010/main" val="20658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31.05.2022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31.05.2022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31.05.2022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31.05.2022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524000" y="2235200"/>
            <a:ext cx="9144000" cy="2387600"/>
          </a:xfrm>
        </p:spPr>
        <p:txBody>
          <a:bodyPr/>
          <a:lstStyle/>
          <a:p>
            <a:r>
              <a:rPr lang="tr-TR" dirty="0"/>
              <a:t>Kubilay Alp </a:t>
            </a:r>
            <a:r>
              <a:rPr lang="tr-TR" dirty="0" err="1"/>
              <a:t>Ağacan</a:t>
            </a:r>
            <a:br>
              <a:rPr lang="tr-TR" dirty="0"/>
            </a:br>
            <a:r>
              <a:rPr lang="tr-TR" dirty="0" err="1"/>
              <a:t>Bootcamp</a:t>
            </a:r>
            <a:r>
              <a:rPr lang="tr-TR" dirty="0"/>
              <a:t> Ödevleri</a:t>
            </a:r>
          </a:p>
        </p:txBody>
      </p:sp>
    </p:spTree>
    <p:extLst>
      <p:ext uri="{BB962C8B-B14F-4D97-AF65-F5344CB8AC3E}">
        <p14:creationId xmlns:p14="http://schemas.microsoft.com/office/powerpoint/2010/main" val="9250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a:xfrm>
            <a:off x="838200" y="365125"/>
            <a:ext cx="10515600" cy="1325563"/>
          </a:xfrm>
        </p:spPr>
        <p:txBody>
          <a:bodyPr/>
          <a:lstStyle/>
          <a:p>
            <a:r>
              <a:rPr lang="tr-TR" b="1" dirty="0"/>
              <a:t>İstek yöntemleri-I	</a:t>
            </a:r>
            <a:endParaRPr lang="tr-TR" dirty="0"/>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a:p>
            <a:endParaRPr lang="tr-TR" dirty="0"/>
          </a:p>
        </p:txBody>
      </p:sp>
    </p:spTree>
    <p:extLst>
      <p:ext uri="{BB962C8B-B14F-4D97-AF65-F5344CB8AC3E}">
        <p14:creationId xmlns:p14="http://schemas.microsoft.com/office/powerpoint/2010/main" val="362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92500" lnSpcReduction="10000"/>
          </a:bodyPr>
          <a:lstStyle/>
          <a:p>
            <a:r>
              <a:rPr lang="tr-TR" dirty="0"/>
              <a:t>GET</a:t>
            </a:r>
          </a:p>
          <a:p>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r>
              <a:rPr lang="tr-TR" dirty="0"/>
              <a:t>HEAD yöntemi, GET isteğiyle aynı olan ancak yanıt gövdesi olmayan bir yanıt ister. Bu, tüm içeriği taşımak zorunda kalmadan yanıt başlıklarında yazılan meta bilgileri almak için kullanışlıdır.</a:t>
            </a:r>
          </a:p>
          <a:p>
            <a:endParaRPr lang="tr-TR" dirty="0"/>
          </a:p>
        </p:txBody>
      </p:sp>
    </p:spTree>
    <p:extLst>
      <p:ext uri="{BB962C8B-B14F-4D97-AF65-F5344CB8AC3E}">
        <p14:creationId xmlns:p14="http://schemas.microsoft.com/office/powerpoint/2010/main" val="41088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Yöntemleri-III</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77500" lnSpcReduction="20000"/>
          </a:bodyPr>
          <a:lstStyle/>
          <a:p>
            <a:r>
              <a:rPr lang="tr-TR" dirty="0"/>
              <a:t>POST</a:t>
            </a:r>
          </a:p>
          <a:p>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r>
              <a:rPr lang="tr-TR" dirty="0"/>
              <a:t>DELETE yöntemi, belirtilen kaynağı siler.</a:t>
            </a:r>
          </a:p>
          <a:p>
            <a:endParaRPr lang="tr-TR" dirty="0"/>
          </a:p>
        </p:txBody>
      </p:sp>
    </p:spTree>
    <p:extLst>
      <p:ext uri="{BB962C8B-B14F-4D97-AF65-F5344CB8AC3E}">
        <p14:creationId xmlns:p14="http://schemas.microsoft.com/office/powerpoint/2010/main" val="26878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55000" lnSpcReduction="20000"/>
          </a:bodyPr>
          <a:lstStyle/>
          <a:p>
            <a:r>
              <a:rPr lang="tr-TR" b="1" dirty="0"/>
              <a:t>TRACE</a:t>
            </a:r>
          </a:p>
          <a:p>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a:p>
            <a:endParaRPr lang="tr-TR" dirty="0"/>
          </a:p>
        </p:txBody>
      </p:sp>
    </p:spTree>
    <p:extLst>
      <p:ext uri="{BB962C8B-B14F-4D97-AF65-F5344CB8AC3E}">
        <p14:creationId xmlns:p14="http://schemas.microsoft.com/office/powerpoint/2010/main" val="32173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Neden Java 8?</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lnSpcReduction="10000"/>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293979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Java 8 ile Gelen Yenilikler</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p:txBody>
      </p:sp>
    </p:spTree>
    <p:extLst>
      <p:ext uri="{BB962C8B-B14F-4D97-AF65-F5344CB8AC3E}">
        <p14:creationId xmlns:p14="http://schemas.microsoft.com/office/powerpoint/2010/main" val="3729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2:</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err="1"/>
              <a:t>Xhtml</a:t>
            </a:r>
            <a:r>
              <a:rPr lang="tr-TR" dirty="0"/>
              <a:t> ve Html5 arasındaki farklar nelerdir?</a:t>
            </a:r>
          </a:p>
          <a:p>
            <a:r>
              <a:rPr lang="tr-TR" dirty="0" err="1"/>
              <a:t>Semantic</a:t>
            </a:r>
            <a:r>
              <a:rPr lang="tr-TR" dirty="0"/>
              <a:t> ve </a:t>
            </a:r>
            <a:r>
              <a:rPr lang="tr-TR" dirty="0" err="1"/>
              <a:t>non-semantic</a:t>
            </a:r>
            <a:r>
              <a:rPr lang="tr-TR" dirty="0"/>
              <a:t> nedir?</a:t>
            </a:r>
          </a:p>
          <a:p>
            <a:r>
              <a:rPr lang="tr-TR" dirty="0" err="1"/>
              <a:t>Table</a:t>
            </a:r>
            <a:r>
              <a:rPr lang="tr-TR" dirty="0"/>
              <a:t> </a:t>
            </a:r>
            <a:r>
              <a:rPr lang="tr-TR" dirty="0" err="1"/>
              <a:t>Colspan</a:t>
            </a:r>
            <a:r>
              <a:rPr lang="tr-TR" dirty="0"/>
              <a:t> </a:t>
            </a:r>
            <a:r>
              <a:rPr lang="tr-TR" dirty="0" err="1"/>
              <a:t>Rowspan</a:t>
            </a:r>
            <a:r>
              <a:rPr lang="tr-TR" dirty="0"/>
              <a:t> nedir?</a:t>
            </a:r>
          </a:p>
          <a:p>
            <a:endParaRPr lang="tr-TR" dirty="0"/>
          </a:p>
          <a:p>
            <a:r>
              <a:rPr lang="tr-TR" dirty="0"/>
              <a:t>ödev1.png, ödev2.png, ödev3.png,ödev4.png, ödev5.png,ödev6.png</a:t>
            </a:r>
          </a:p>
        </p:txBody>
      </p:sp>
    </p:spTree>
    <p:extLst>
      <p:ext uri="{BB962C8B-B14F-4D97-AF65-F5344CB8AC3E}">
        <p14:creationId xmlns:p14="http://schemas.microsoft.com/office/powerpoint/2010/main" val="42002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78F-E2FA-4AE5-B54B-5BE8EAA0B256}"/>
              </a:ext>
            </a:extLst>
          </p:cNvPr>
          <p:cNvSpPr>
            <a:spLocks noGrp="1"/>
          </p:cNvSpPr>
          <p:nvPr>
            <p:ph type="title"/>
          </p:nvPr>
        </p:nvSpPr>
        <p:spPr>
          <a:xfrm>
            <a:off x="838200" y="365125"/>
            <a:ext cx="10515600" cy="1325563"/>
          </a:xfrm>
        </p:spPr>
        <p:txBody>
          <a:bodyPr/>
          <a:lstStyle/>
          <a:p>
            <a:r>
              <a:rPr lang="tr-TR" dirty="0" err="1"/>
              <a:t>Xhtml</a:t>
            </a:r>
            <a:r>
              <a:rPr lang="tr-TR" dirty="0"/>
              <a:t> ve Html5?</a:t>
            </a:r>
            <a:br>
              <a:rPr lang="tr-TR" dirty="0"/>
            </a:br>
            <a:endParaRPr lang="tr-TR" dirty="0"/>
          </a:p>
        </p:txBody>
      </p:sp>
      <p:sp>
        <p:nvSpPr>
          <p:cNvPr id="3" name="Content Placeholder 2">
            <a:extLst>
              <a:ext uri="{FF2B5EF4-FFF2-40B4-BE49-F238E27FC236}">
                <a16:creationId xmlns:a16="http://schemas.microsoft.com/office/drawing/2014/main" id="{EB1C07FB-872F-40F3-94FC-64A33E2570FE}"/>
              </a:ext>
            </a:extLst>
          </p:cNvPr>
          <p:cNvSpPr>
            <a:spLocks noGrp="1"/>
          </p:cNvSpPr>
          <p:nvPr>
            <p:ph idx="1"/>
          </p:nvPr>
        </p:nvSpPr>
        <p:spPr/>
        <p:txBody>
          <a:bodyPr>
            <a:normAutofit fontScale="85000" lnSpcReduction="10000"/>
          </a:bodyPr>
          <a:lstStyle/>
          <a:p>
            <a:r>
              <a:rPr lang="tr-TR" dirty="0"/>
              <a:t>HTML, Köprü Metni İşaretleme Dili olarak bilinir. HTML, programcılar tarafından web sayfaları oluşturmak için yaygın olarak kullanılan bir programlama dilidir. Programcının bir metni diğerine bağlamasını sağlayan </a:t>
            </a:r>
            <a:r>
              <a:rPr lang="tr-TR" dirty="0" err="1"/>
              <a:t>hiper</a:t>
            </a:r>
            <a:r>
              <a:rPr lang="tr-TR" dirty="0"/>
              <a:t> metin ve işaretleme dilidir. Bu nedenle insanın zahmetsizce okuyup anlamasını sağlayan basit bir programlama dilidir. Html5, Html’in beşinci ve son ana HTML sürümüdür.</a:t>
            </a:r>
          </a:p>
          <a:p>
            <a:r>
              <a:rPr lang="tr-TR" dirty="0"/>
              <a:t>Genişletilebilir Köprü Metni İşaretleme Dili (XHTML), XML işaretleme dilleri ailesinin bir parçasıdır. Web sayfalarının formüle edildiği dil olan ve yaygın olarak kullanılan Köprü Metni İşaretleme Dili'nin (HTML) sürümlerini yansıtır veya genişletir.HTML5'ten önce HTML, esnek bir biçimlendirme dili çerçevesi olan Standart Genelleştirilmiş İşaretleme Dili'nin (SGML) bir uygulaması olarak tanımlanırken, XHTML, </a:t>
            </a:r>
            <a:r>
              <a:rPr lang="tr-TR" dirty="0" err="1"/>
              <a:t>SGML'nin</a:t>
            </a:r>
            <a:r>
              <a:rPr lang="tr-TR" dirty="0"/>
              <a:t> daha kısıtlayıcı bir alt kümesi olan </a:t>
            </a:r>
            <a:r>
              <a:rPr lang="tr-TR" dirty="0" err="1"/>
              <a:t>XML'in</a:t>
            </a:r>
            <a:r>
              <a:rPr lang="tr-TR" dirty="0"/>
              <a:t> bir uygulamasıdır. XHTML belgeleri iyi biçimlidir ve bu nedenle hafif bir </a:t>
            </a:r>
            <a:r>
              <a:rPr lang="tr-TR" dirty="0" err="1"/>
              <a:t>HTML'ye</a:t>
            </a:r>
            <a:r>
              <a:rPr lang="tr-TR" dirty="0"/>
              <a:t> özgü ayrıştırıcı gerektiren </a:t>
            </a:r>
            <a:r>
              <a:rPr lang="tr-TR" dirty="0" err="1"/>
              <a:t>HTML'nin</a:t>
            </a:r>
            <a:r>
              <a:rPr lang="tr-TR" dirty="0"/>
              <a:t> aksine standart XML ayrıştırıcıları kullanılarak ayrıştırılabilir.</a:t>
            </a:r>
          </a:p>
          <a:p>
            <a:endParaRPr lang="tr-TR" dirty="0"/>
          </a:p>
        </p:txBody>
      </p:sp>
    </p:spTree>
    <p:extLst>
      <p:ext uri="{BB962C8B-B14F-4D97-AF65-F5344CB8AC3E}">
        <p14:creationId xmlns:p14="http://schemas.microsoft.com/office/powerpoint/2010/main" val="13906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Xhtml</a:t>
            </a:r>
            <a:r>
              <a:rPr lang="tr-TR" dirty="0"/>
              <a:t> ve Html5 arasındaki farklar nelerdir?</a:t>
            </a:r>
            <a:br>
              <a:rPr lang="tr-TR" dirty="0"/>
            </a:br>
            <a:endParaRPr lang="tr-TR" dirty="0"/>
          </a:p>
        </p:txBody>
      </p:sp>
      <p:graphicFrame>
        <p:nvGraphicFramePr>
          <p:cNvPr id="5" name="Content Placeholder 4">
            <a:extLst>
              <a:ext uri="{FF2B5EF4-FFF2-40B4-BE49-F238E27FC236}">
                <a16:creationId xmlns:a16="http://schemas.microsoft.com/office/drawing/2014/main" id="{C5E39979-2366-45C0-A6E5-7AE2178288D3}"/>
              </a:ext>
            </a:extLst>
          </p:cNvPr>
          <p:cNvGraphicFramePr>
            <a:graphicFrameLocks noGrp="1"/>
          </p:cNvGraphicFramePr>
          <p:nvPr>
            <p:ph idx="1"/>
            <p:extLst>
              <p:ext uri="{D42A27DB-BD31-4B8C-83A1-F6EECF244321}">
                <p14:modId xmlns:p14="http://schemas.microsoft.com/office/powerpoint/2010/main" val="3903827335"/>
              </p:ext>
            </p:extLst>
          </p:nvPr>
        </p:nvGraphicFramePr>
        <p:xfrm>
          <a:off x="838200" y="1825625"/>
          <a:ext cx="10515600" cy="4175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3419076"/>
                    </a:ext>
                  </a:extLst>
                </a:gridCol>
                <a:gridCol w="5257800">
                  <a:extLst>
                    <a:ext uri="{9D8B030D-6E8A-4147-A177-3AD203B41FA5}">
                      <a16:colId xmlns:a16="http://schemas.microsoft.com/office/drawing/2014/main" val="1703399721"/>
                    </a:ext>
                  </a:extLst>
                </a:gridCol>
              </a:tblGrid>
              <a:tr h="370840">
                <a:tc>
                  <a:txBody>
                    <a:bodyPr/>
                    <a:lstStyle/>
                    <a:p>
                      <a:pPr algn="ctr" fontAlgn="t"/>
                      <a:r>
                        <a:rPr lang="tr-TR" b="1" dirty="0">
                          <a:effectLst/>
                        </a:rPr>
                        <a:t>XHTML</a:t>
                      </a:r>
                      <a:endParaRPr lang="tr-TR" dirty="0">
                        <a:effectLst/>
                      </a:endParaRPr>
                    </a:p>
                  </a:txBody>
                  <a:tcPr marL="60960" marR="60960" marT="60960" marB="60960"/>
                </a:tc>
                <a:tc>
                  <a:txBody>
                    <a:bodyPr/>
                    <a:lstStyle/>
                    <a:p>
                      <a:pPr algn="ctr" fontAlgn="t"/>
                      <a:r>
                        <a:rPr lang="tr-TR" b="1" dirty="0">
                          <a:effectLst/>
                        </a:rPr>
                        <a:t>HTML5</a:t>
                      </a:r>
                      <a:endParaRPr lang="tr-TR" dirty="0">
                        <a:effectLst/>
                      </a:endParaRPr>
                    </a:p>
                  </a:txBody>
                  <a:tcPr marL="60960" marR="60960" marT="60960" marB="60960"/>
                </a:tc>
                <a:extLst>
                  <a:ext uri="{0D108BD9-81ED-4DB2-BD59-A6C34878D82A}">
                    <a16:rowId xmlns:a16="http://schemas.microsoft.com/office/drawing/2014/main" val="3959642185"/>
                  </a:ext>
                </a:extLst>
              </a:tr>
              <a:tr h="370840">
                <a:tc>
                  <a:txBody>
                    <a:bodyPr/>
                    <a:lstStyle/>
                    <a:p>
                      <a:r>
                        <a:rPr lang="tr-TR" dirty="0"/>
                        <a:t>Genişletilebilir Köprü Metni İşaretleme Dili</a:t>
                      </a:r>
                    </a:p>
                  </a:txBody>
                  <a:tcPr/>
                </a:tc>
                <a:tc>
                  <a:txBody>
                    <a:bodyPr/>
                    <a:lstStyle/>
                    <a:p>
                      <a:r>
                        <a:rPr lang="tr-TR" dirty="0"/>
                        <a:t>Köprü Metni İşaretleme Dilinin en son sürümü</a:t>
                      </a:r>
                    </a:p>
                  </a:txBody>
                  <a:tcPr/>
                </a:tc>
                <a:extLst>
                  <a:ext uri="{0D108BD9-81ED-4DB2-BD59-A6C34878D82A}">
                    <a16:rowId xmlns:a16="http://schemas.microsoft.com/office/drawing/2014/main" val="3488694846"/>
                  </a:ext>
                </a:extLst>
              </a:tr>
              <a:tr h="370840">
                <a:tc>
                  <a:txBody>
                    <a:bodyPr/>
                    <a:lstStyle/>
                    <a:p>
                      <a:r>
                        <a:rPr lang="tr-TR" dirty="0"/>
                        <a:t>Daha kapsamlı belge</a:t>
                      </a:r>
                    </a:p>
                  </a:txBody>
                  <a:tcPr/>
                </a:tc>
                <a:tc>
                  <a:txBody>
                    <a:bodyPr/>
                    <a:lstStyle/>
                    <a:p>
                      <a:r>
                        <a:rPr lang="tr-TR" dirty="0" err="1"/>
                        <a:t>XHTML'den</a:t>
                      </a:r>
                      <a:r>
                        <a:rPr lang="tr-TR" dirty="0"/>
                        <a:t> çok daha basit</a:t>
                      </a:r>
                    </a:p>
                  </a:txBody>
                  <a:tcPr/>
                </a:tc>
                <a:extLst>
                  <a:ext uri="{0D108BD9-81ED-4DB2-BD59-A6C34878D82A}">
                    <a16:rowId xmlns:a16="http://schemas.microsoft.com/office/drawing/2014/main" val="1676899431"/>
                  </a:ext>
                </a:extLst>
              </a:tr>
              <a:tr h="370840">
                <a:tc>
                  <a:txBody>
                    <a:bodyPr/>
                    <a:lstStyle/>
                    <a:p>
                      <a:r>
                        <a:rPr lang="tr-TR" dirty="0"/>
                        <a:t>Her öğe, karşılık gelen bitiş etiketine sahip olmalıdır</a:t>
                      </a:r>
                    </a:p>
                  </a:txBody>
                  <a:tcPr/>
                </a:tc>
                <a:tc>
                  <a:txBody>
                    <a:bodyPr/>
                    <a:lstStyle/>
                    <a:p>
                      <a:r>
                        <a:rPr lang="tr-TR" dirty="0"/>
                        <a:t>Gerekirse kapanış etiketi atlanabilir</a:t>
                      </a:r>
                    </a:p>
                  </a:txBody>
                  <a:tcPr/>
                </a:tc>
                <a:extLst>
                  <a:ext uri="{0D108BD9-81ED-4DB2-BD59-A6C34878D82A}">
                    <a16:rowId xmlns:a16="http://schemas.microsoft.com/office/drawing/2014/main" val="3179694195"/>
                  </a:ext>
                </a:extLst>
              </a:tr>
              <a:tr h="370840">
                <a:tc>
                  <a:txBody>
                    <a:bodyPr/>
                    <a:lstStyle/>
                    <a:p>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a:t>
                      </a:r>
                      <a:r>
                        <a:rPr lang="tr-TR" dirty="0" err="1"/>
                        <a:t>nav</a:t>
                      </a:r>
                      <a:r>
                        <a:rPr lang="tr-TR" dirty="0"/>
                        <a:t> ve </a:t>
                      </a:r>
                      <a:r>
                        <a:rPr lang="tr-TR" dirty="0" err="1"/>
                        <a:t>class</a:t>
                      </a:r>
                      <a:r>
                        <a:rPr lang="tr-TR" dirty="0"/>
                        <a:t> içeren </a:t>
                      </a:r>
                      <a:r>
                        <a:rPr lang="tr-TR" dirty="0" err="1"/>
                        <a:t>div'ler</a:t>
                      </a:r>
                      <a:r>
                        <a:rPr lang="tr-TR" dirty="0"/>
                        <a:t> için etiket kullanılmaz. Bunun yerine </a:t>
                      </a:r>
                      <a:r>
                        <a:rPr lang="tr-TR" dirty="0" err="1"/>
                        <a:t>id'ler</a:t>
                      </a:r>
                      <a:r>
                        <a:rPr lang="tr-TR" dirty="0"/>
                        <a:t> kullanılır.</a:t>
                      </a:r>
                    </a:p>
                  </a:txBody>
                  <a:tcPr/>
                </a:tc>
                <a:tc>
                  <a:txBody>
                    <a:bodyPr/>
                    <a:lstStyle/>
                    <a:p>
                      <a:r>
                        <a:rPr lang="tr-TR" dirty="0"/>
                        <a:t>Etiketler </a:t>
                      </a:r>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ve ​</a:t>
                      </a:r>
                      <a:r>
                        <a:rPr lang="tr-TR" dirty="0" err="1"/>
                        <a:t>nav</a:t>
                      </a:r>
                      <a:r>
                        <a:rPr lang="tr-TR" dirty="0"/>
                        <a:t> için kullanılır, böylece kod yazmayı ve okumayı kolaylaştırır.</a:t>
                      </a:r>
                    </a:p>
                  </a:txBody>
                  <a:tcPr/>
                </a:tc>
                <a:extLst>
                  <a:ext uri="{0D108BD9-81ED-4DB2-BD59-A6C34878D82A}">
                    <a16:rowId xmlns:a16="http://schemas.microsoft.com/office/drawing/2014/main" val="349427895"/>
                  </a:ext>
                </a:extLst>
              </a:tr>
              <a:tr h="370840">
                <a:tc>
                  <a:txBody>
                    <a:bodyPr/>
                    <a:lstStyle/>
                    <a:p>
                      <a:r>
                        <a:rPr lang="tr-TR" dirty="0"/>
                        <a:t>Büyük/küçük harf duyarlıdır</a:t>
                      </a:r>
                    </a:p>
                  </a:txBody>
                  <a:tcPr/>
                </a:tc>
                <a:tc>
                  <a:txBody>
                    <a:bodyPr/>
                    <a:lstStyle/>
                    <a:p>
                      <a:r>
                        <a:rPr lang="tr-TR" dirty="0"/>
                        <a:t>Büyük küçük harf duyarlı değil</a:t>
                      </a:r>
                    </a:p>
                  </a:txBody>
                  <a:tcPr/>
                </a:tc>
                <a:extLst>
                  <a:ext uri="{0D108BD9-81ED-4DB2-BD59-A6C34878D82A}">
                    <a16:rowId xmlns:a16="http://schemas.microsoft.com/office/drawing/2014/main" val="1231366998"/>
                  </a:ext>
                </a:extLst>
              </a:tr>
              <a:tr h="370840">
                <a:tc>
                  <a:txBody>
                    <a:bodyPr/>
                    <a:lstStyle/>
                    <a:p>
                      <a:r>
                        <a:rPr lang="tr-TR" dirty="0"/>
                        <a:t>Herhangi bir Coğrafi Konum </a:t>
                      </a:r>
                      <a:r>
                        <a:rPr lang="tr-TR" dirty="0" err="1"/>
                        <a:t>API'sini</a:t>
                      </a:r>
                      <a:r>
                        <a:rPr lang="tr-TR" dirty="0"/>
                        <a:t> desteklemez</a:t>
                      </a:r>
                    </a:p>
                  </a:txBody>
                  <a:tcPr/>
                </a:tc>
                <a:tc>
                  <a:txBody>
                    <a:bodyPr/>
                    <a:lstStyle/>
                    <a:p>
                      <a:r>
                        <a:rPr lang="tr-TR" dirty="0"/>
                        <a:t>Kullanıcıların konumlarını paylaşmalarını sağlayan bir API içerir</a:t>
                      </a:r>
                    </a:p>
                  </a:txBody>
                  <a:tcPr/>
                </a:tc>
                <a:extLst>
                  <a:ext uri="{0D108BD9-81ED-4DB2-BD59-A6C34878D82A}">
                    <a16:rowId xmlns:a16="http://schemas.microsoft.com/office/drawing/2014/main" val="2991915213"/>
                  </a:ext>
                </a:extLst>
              </a:tr>
              <a:tr h="370840">
                <a:tc>
                  <a:txBody>
                    <a:bodyPr/>
                    <a:lstStyle/>
                    <a:p>
                      <a:r>
                        <a:rPr lang="tr-TR" dirty="0"/>
                        <a:t>Internet Explorer 8 Tarayıcı bunu desteklemiyor</a:t>
                      </a:r>
                    </a:p>
                  </a:txBody>
                  <a:tcPr/>
                </a:tc>
                <a:tc>
                  <a:txBody>
                    <a:bodyPr/>
                    <a:lstStyle/>
                    <a:p>
                      <a:r>
                        <a:rPr lang="tr-TR" dirty="0"/>
                        <a:t>Tüm tarayıcılarla uyumludur</a:t>
                      </a:r>
                    </a:p>
                  </a:txBody>
                  <a:tcPr/>
                </a:tc>
                <a:extLst>
                  <a:ext uri="{0D108BD9-81ED-4DB2-BD59-A6C34878D82A}">
                    <a16:rowId xmlns:a16="http://schemas.microsoft.com/office/drawing/2014/main" val="4110938498"/>
                  </a:ext>
                </a:extLst>
              </a:tr>
              <a:tr h="370840">
                <a:tc>
                  <a:txBody>
                    <a:bodyPr/>
                    <a:lstStyle/>
                    <a:p>
                      <a:r>
                        <a:rPr lang="tr-TR" dirty="0"/>
                        <a:t>Masaüstü bilgisayarlar için daha uygun</a:t>
                      </a:r>
                    </a:p>
                  </a:txBody>
                  <a:tcPr/>
                </a:tc>
                <a:tc>
                  <a:txBody>
                    <a:bodyPr/>
                    <a:lstStyle/>
                    <a:p>
                      <a:r>
                        <a:rPr lang="tr-TR" dirty="0"/>
                        <a:t>Mobil cihazlarla daha uyumlu</a:t>
                      </a:r>
                    </a:p>
                  </a:txBody>
                  <a:tcPr/>
                </a:tc>
                <a:extLst>
                  <a:ext uri="{0D108BD9-81ED-4DB2-BD59-A6C34878D82A}">
                    <a16:rowId xmlns:a16="http://schemas.microsoft.com/office/drawing/2014/main" val="2043564423"/>
                  </a:ext>
                </a:extLst>
              </a:tr>
            </a:tbl>
          </a:graphicData>
        </a:graphic>
      </p:graphicFrame>
    </p:spTree>
    <p:extLst>
      <p:ext uri="{BB962C8B-B14F-4D97-AF65-F5344CB8AC3E}">
        <p14:creationId xmlns:p14="http://schemas.microsoft.com/office/powerpoint/2010/main" val="181480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HTML </a:t>
            </a:r>
            <a:r>
              <a:rPr lang="tr-TR" dirty="0" err="1"/>
              <a:t>öğeleri:Bu</a:t>
            </a:r>
            <a:r>
              <a:rPr lang="tr-TR" dirty="0"/>
              <a:t> unsurlar basitçe anlam ifade eder, anlamı olan unsurlardır. Bunun nedeni, koddaki tanım, tarayıcıya ve geliştiriciye ne yapmaları gerektiğini söyler. Daha basit kelimelerle çerçeveleyen bu öğeler, içermeleri gereken içerik türünü tanımlar.</a:t>
            </a:r>
          </a:p>
          <a:p>
            <a:r>
              <a:rPr lang="tr-TR" dirty="0"/>
              <a:t>Bazı semantik öğelerin listesi aşağıdadır:</a:t>
            </a:r>
          </a:p>
          <a:p>
            <a:pPr>
              <a:buFont typeface="Wingdings" panose="05000000000000000000" pitchFamily="2" charset="2"/>
              <a:buChar char="Ø"/>
            </a:pPr>
            <a:r>
              <a:rPr lang="tr-TR" dirty="0" err="1"/>
              <a:t>article</a:t>
            </a:r>
            <a:r>
              <a:rPr lang="tr-TR" dirty="0"/>
              <a:t>, aside, </a:t>
            </a:r>
            <a:r>
              <a:rPr lang="tr-TR" dirty="0" err="1"/>
              <a:t>details</a:t>
            </a:r>
            <a:r>
              <a:rPr lang="tr-TR" dirty="0"/>
              <a:t>, </a:t>
            </a:r>
            <a:r>
              <a:rPr lang="tr-TR" dirty="0" err="1"/>
              <a:t>figcaption</a:t>
            </a:r>
            <a:r>
              <a:rPr lang="tr-TR" dirty="0"/>
              <a:t>, </a:t>
            </a:r>
            <a:r>
              <a:rPr lang="tr-TR" dirty="0" err="1"/>
              <a:t>figure</a:t>
            </a:r>
            <a:r>
              <a:rPr lang="tr-TR" dirty="0"/>
              <a:t>, </a:t>
            </a:r>
            <a:r>
              <a:rPr lang="tr-TR" dirty="0" err="1"/>
              <a:t>footer</a:t>
            </a:r>
            <a:r>
              <a:rPr lang="tr-TR" dirty="0"/>
              <a:t>, form, </a:t>
            </a:r>
            <a:r>
              <a:rPr lang="tr-TR" dirty="0" err="1"/>
              <a:t>header</a:t>
            </a:r>
            <a:r>
              <a:rPr lang="tr-TR" dirty="0"/>
              <a:t>, main, mark, </a:t>
            </a:r>
            <a:r>
              <a:rPr lang="tr-TR" dirty="0" err="1"/>
              <a:t>nav</a:t>
            </a:r>
            <a:r>
              <a:rPr lang="tr-TR" dirty="0"/>
              <a:t>, </a:t>
            </a:r>
            <a:r>
              <a:rPr lang="tr-TR" dirty="0" err="1"/>
              <a:t>table</a:t>
            </a:r>
            <a:r>
              <a:rPr lang="tr-TR" dirty="0"/>
              <a:t>, </a:t>
            </a:r>
            <a:r>
              <a:rPr lang="tr-TR" dirty="0" err="1"/>
              <a:t>section</a:t>
            </a:r>
            <a:endParaRPr lang="tr-TR" dirty="0"/>
          </a:p>
        </p:txBody>
      </p:sp>
    </p:spTree>
    <p:extLst>
      <p:ext uri="{BB962C8B-B14F-4D97-AF65-F5344CB8AC3E}">
        <p14:creationId xmlns:p14="http://schemas.microsoft.com/office/powerpoint/2010/main" val="39152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347E66A-D6C8-4C2D-916D-8A2D28A3735A}"/>
              </a:ext>
            </a:extLst>
          </p:cNvPr>
          <p:cNvSpPr>
            <a:spLocks noGrp="1"/>
          </p:cNvSpPr>
          <p:nvPr>
            <p:ph type="title"/>
          </p:nvPr>
        </p:nvSpPr>
        <p:spPr>
          <a:xfrm>
            <a:off x="838200" y="2766218"/>
            <a:ext cx="10515600" cy="1325563"/>
          </a:xfrm>
        </p:spPr>
        <p:txBody>
          <a:bodyPr>
            <a:normAutofit fontScale="90000"/>
          </a:bodyPr>
          <a:lstStyle/>
          <a:p>
            <a:br>
              <a:rPr lang="tr-TR" sz="3200" dirty="0"/>
            </a:br>
            <a:r>
              <a:rPr lang="tr-TR" sz="3200" dirty="0"/>
              <a:t>{</a:t>
            </a:r>
            <a:r>
              <a:rPr lang="tr-TR" sz="3200" dirty="0" err="1"/>
              <a:t>atmosware</a:t>
            </a:r>
            <a:r>
              <a:rPr lang="tr-TR" sz="3200" dirty="0"/>
              <a:t>} </a:t>
            </a:r>
            <a:r>
              <a:rPr lang="tr-TR" sz="3200" dirty="0" err="1"/>
              <a:t>Turkcell</a:t>
            </a:r>
            <a:r>
              <a:rPr lang="tr-TR" sz="3200" dirty="0"/>
              <a:t> </a:t>
            </a:r>
            <a:r>
              <a:rPr lang="tr-TR" sz="3200" dirty="0" err="1"/>
              <a:t>Bootcamp</a:t>
            </a:r>
            <a:br>
              <a:rPr lang="tr-TR" sz="3200" dirty="0"/>
            </a:br>
            <a:r>
              <a:rPr lang="tr-TR" sz="3200" dirty="0"/>
              <a:t>Kubilay Alp AĞACAN</a:t>
            </a:r>
            <a:br>
              <a:rPr lang="tr-TR" sz="3200" dirty="0"/>
            </a:br>
            <a:r>
              <a:rPr lang="tr-TR" sz="3200" dirty="0"/>
              <a:t>Elektrik-Elektronik Mühendisi </a:t>
            </a:r>
            <a:br>
              <a:rPr lang="tr-TR" sz="3200" dirty="0"/>
            </a:br>
            <a:endParaRPr lang="tr-TR" sz="3200" dirty="0"/>
          </a:p>
        </p:txBody>
      </p:sp>
    </p:spTree>
    <p:extLst>
      <p:ext uri="{BB962C8B-B14F-4D97-AF65-F5344CB8AC3E}">
        <p14:creationId xmlns:p14="http://schemas.microsoft.com/office/powerpoint/2010/main" val="265969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Olmayan Öğeler(</a:t>
            </a:r>
            <a:r>
              <a:rPr lang="tr-TR" dirty="0" err="1"/>
              <a:t>non-semantic</a:t>
            </a:r>
            <a:r>
              <a:rPr lang="tr-TR" dirty="0"/>
              <a:t>): Anlamsal öğelerin aksine, hiçbir anlamları yoktur. İçerdikleri içerik hakkında hiçbir şey söylemezler. Bir grup için ortak olan semantiği işaretlemek için farklı niteliklerle kullanılabilirler.</a:t>
            </a:r>
          </a:p>
          <a:p>
            <a:r>
              <a:rPr lang="tr-TR" dirty="0"/>
              <a:t>Bazı semantik olmayan öğeler aşağıdadır:</a:t>
            </a:r>
          </a:p>
          <a:p>
            <a:pPr>
              <a:buFont typeface="Wingdings" panose="05000000000000000000" pitchFamily="2" charset="2"/>
              <a:buChar char="Ø"/>
            </a:pPr>
            <a:r>
              <a:rPr lang="tr-TR" dirty="0"/>
              <a:t>div, </a:t>
            </a:r>
            <a:r>
              <a:rPr lang="tr-TR" dirty="0" err="1"/>
              <a:t>span</a:t>
            </a:r>
            <a:endParaRPr lang="tr-TR" dirty="0"/>
          </a:p>
          <a:p>
            <a:endParaRPr lang="tr-TR" dirty="0"/>
          </a:p>
        </p:txBody>
      </p:sp>
    </p:spTree>
    <p:extLst>
      <p:ext uri="{BB962C8B-B14F-4D97-AF65-F5344CB8AC3E}">
        <p14:creationId xmlns:p14="http://schemas.microsoft.com/office/powerpoint/2010/main" val="22177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Table</a:t>
            </a:r>
            <a:r>
              <a:rPr lang="tr-TR" dirty="0"/>
              <a:t> </a:t>
            </a:r>
            <a:r>
              <a:rPr lang="tr-TR" dirty="0" err="1"/>
              <a:t>Colspan</a:t>
            </a:r>
            <a:r>
              <a:rPr lang="tr-TR" dirty="0"/>
              <a:t> </a:t>
            </a:r>
            <a:r>
              <a:rPr lang="tr-TR" dirty="0" err="1"/>
              <a:t>Rowspan</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err="1"/>
              <a:t>Rowspan</a:t>
            </a:r>
            <a:r>
              <a:rPr lang="tr-TR" dirty="0"/>
              <a:t> ve </a:t>
            </a:r>
            <a:r>
              <a:rPr lang="tr-TR" dirty="0" err="1"/>
              <a:t>colspan</a:t>
            </a:r>
            <a:r>
              <a:rPr lang="tr-TR" dirty="0"/>
              <a:t>, &lt;</a:t>
            </a:r>
            <a:r>
              <a:rPr lang="tr-TR" dirty="0" err="1"/>
              <a:t>td</a:t>
            </a:r>
            <a:r>
              <a:rPr lang="tr-TR" dirty="0"/>
              <a:t>&gt; etiketi öznitelikleridir. Bunlar, bir hücrenin kapsaması gereken satır veya sütun sayısını belirtmek için kullanılır. </a:t>
            </a:r>
            <a:r>
              <a:rPr lang="tr-TR" dirty="0" err="1"/>
              <a:t>Rowspan</a:t>
            </a:r>
            <a:r>
              <a:rPr lang="tr-TR" dirty="0"/>
              <a:t> niteliği satırlar içindir ve </a:t>
            </a:r>
            <a:r>
              <a:rPr lang="tr-TR" dirty="0" err="1"/>
              <a:t>colspan</a:t>
            </a:r>
            <a:r>
              <a:rPr lang="tr-TR" dirty="0"/>
              <a:t> niteliği sütunlar içindir.</a:t>
            </a:r>
          </a:p>
          <a:p>
            <a:r>
              <a:rPr lang="tr-TR" dirty="0" err="1"/>
              <a:t>Colspan-Rowspan</a:t>
            </a:r>
            <a:r>
              <a:rPr lang="tr-TR" dirty="0"/>
              <a:t> Örnek </a:t>
            </a:r>
            <a:r>
              <a:rPr lang="tr-TR" dirty="0" err="1"/>
              <a:t>Output</a:t>
            </a:r>
            <a:r>
              <a:rPr lang="tr-TR" dirty="0"/>
              <a:t>:</a:t>
            </a:r>
          </a:p>
        </p:txBody>
      </p:sp>
      <p:pic>
        <p:nvPicPr>
          <p:cNvPr id="5" name="Picture 4">
            <a:extLst>
              <a:ext uri="{FF2B5EF4-FFF2-40B4-BE49-F238E27FC236}">
                <a16:creationId xmlns:a16="http://schemas.microsoft.com/office/drawing/2014/main" id="{51D136C2-B551-449B-B8D4-E0812D7A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991" y="3578290"/>
            <a:ext cx="3928779" cy="2598673"/>
          </a:xfrm>
          <a:prstGeom prst="rect">
            <a:avLst/>
          </a:prstGeom>
        </p:spPr>
      </p:pic>
    </p:spTree>
    <p:extLst>
      <p:ext uri="{BB962C8B-B14F-4D97-AF65-F5344CB8AC3E}">
        <p14:creationId xmlns:p14="http://schemas.microsoft.com/office/powerpoint/2010/main" val="38652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Ödev1.png </a:t>
            </a:r>
            <a:r>
              <a:rPr lang="tr-TR" dirty="0" err="1"/>
              <a:t>output</a:t>
            </a:r>
            <a:endParaRPr lang="tr-TR" dirty="0"/>
          </a:p>
        </p:txBody>
      </p:sp>
      <p:pic>
        <p:nvPicPr>
          <p:cNvPr id="5" name="Content Placeholder 4">
            <a:extLst>
              <a:ext uri="{FF2B5EF4-FFF2-40B4-BE49-F238E27FC236}">
                <a16:creationId xmlns:a16="http://schemas.microsoft.com/office/drawing/2014/main" id="{EAA00B2F-7C1D-449E-9093-0EE576D62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930" y="1844647"/>
            <a:ext cx="8314140" cy="4313294"/>
          </a:xfrm>
        </p:spPr>
      </p:pic>
    </p:spTree>
    <p:extLst>
      <p:ext uri="{BB962C8B-B14F-4D97-AF65-F5344CB8AC3E}">
        <p14:creationId xmlns:p14="http://schemas.microsoft.com/office/powerpoint/2010/main" val="31116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Ödev2.png </a:t>
            </a:r>
            <a:r>
              <a:rPr lang="tr-TR" dirty="0" err="1"/>
              <a:t>output</a:t>
            </a:r>
            <a:r>
              <a:rPr lang="tr-TR" dirty="0"/>
              <a:t>	</a:t>
            </a:r>
          </a:p>
        </p:txBody>
      </p:sp>
      <p:pic>
        <p:nvPicPr>
          <p:cNvPr id="5" name="Content Placeholder 4">
            <a:extLst>
              <a:ext uri="{FF2B5EF4-FFF2-40B4-BE49-F238E27FC236}">
                <a16:creationId xmlns:a16="http://schemas.microsoft.com/office/drawing/2014/main" id="{58F24F56-D9F9-4858-8653-C52ABD285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4" y="1548881"/>
            <a:ext cx="6442962" cy="4628081"/>
          </a:xfrm>
        </p:spPr>
      </p:pic>
    </p:spTree>
    <p:extLst>
      <p:ext uri="{BB962C8B-B14F-4D97-AF65-F5344CB8AC3E}">
        <p14:creationId xmlns:p14="http://schemas.microsoft.com/office/powerpoint/2010/main" val="395246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Ödev3.png </a:t>
            </a:r>
            <a:r>
              <a:rPr lang="tr-TR" dirty="0" err="1"/>
              <a:t>output</a:t>
            </a:r>
            <a:endParaRPr lang="tr-TR" dirty="0"/>
          </a:p>
        </p:txBody>
      </p:sp>
      <p:pic>
        <p:nvPicPr>
          <p:cNvPr id="5" name="Content Placeholder 4">
            <a:extLst>
              <a:ext uri="{FF2B5EF4-FFF2-40B4-BE49-F238E27FC236}">
                <a16:creationId xmlns:a16="http://schemas.microsoft.com/office/drawing/2014/main" id="{9A9BCF20-1BE8-421A-BB66-AD2D889BB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539551"/>
            <a:ext cx="9097410" cy="4637412"/>
          </a:xfrm>
        </p:spPr>
      </p:pic>
    </p:spTree>
    <p:extLst>
      <p:ext uri="{BB962C8B-B14F-4D97-AF65-F5344CB8AC3E}">
        <p14:creationId xmlns:p14="http://schemas.microsoft.com/office/powerpoint/2010/main" val="402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Ödev4.png </a:t>
            </a:r>
            <a:r>
              <a:rPr lang="tr-TR" dirty="0" err="1"/>
              <a:t>output</a:t>
            </a:r>
            <a:endParaRPr lang="tr-TR" dirty="0"/>
          </a:p>
        </p:txBody>
      </p:sp>
      <p:pic>
        <p:nvPicPr>
          <p:cNvPr id="5" name="Content Placeholder 4">
            <a:extLst>
              <a:ext uri="{FF2B5EF4-FFF2-40B4-BE49-F238E27FC236}">
                <a16:creationId xmlns:a16="http://schemas.microsoft.com/office/drawing/2014/main" id="{EEC5BF95-C45D-4118-BF2A-CF824C5AF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6" y="2343636"/>
            <a:ext cx="8131245" cy="1691787"/>
          </a:xfrm>
        </p:spPr>
      </p:pic>
    </p:spTree>
    <p:extLst>
      <p:ext uri="{BB962C8B-B14F-4D97-AF65-F5344CB8AC3E}">
        <p14:creationId xmlns:p14="http://schemas.microsoft.com/office/powerpoint/2010/main" val="30301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Ödev5.png </a:t>
            </a:r>
            <a:r>
              <a:rPr lang="tr-TR" dirty="0" err="1"/>
              <a:t>output</a:t>
            </a:r>
            <a:endParaRPr lang="tr-TR" dirty="0"/>
          </a:p>
        </p:txBody>
      </p:sp>
      <p:pic>
        <p:nvPicPr>
          <p:cNvPr id="9" name="Content Placeholder 8">
            <a:extLst>
              <a:ext uri="{FF2B5EF4-FFF2-40B4-BE49-F238E27FC236}">
                <a16:creationId xmlns:a16="http://schemas.microsoft.com/office/drawing/2014/main" id="{5F5C3B51-B9F7-41FB-BEDF-0393C57F9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450" y="1966577"/>
            <a:ext cx="4903940" cy="4069433"/>
          </a:xfrm>
        </p:spPr>
      </p:pic>
    </p:spTree>
    <p:extLst>
      <p:ext uri="{BB962C8B-B14F-4D97-AF65-F5344CB8AC3E}">
        <p14:creationId xmlns:p14="http://schemas.microsoft.com/office/powerpoint/2010/main" val="300416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Ödev6.png </a:t>
            </a:r>
            <a:r>
              <a:rPr lang="tr-TR" dirty="0" err="1"/>
              <a:t>output</a:t>
            </a:r>
            <a:endParaRPr lang="tr-TR" dirty="0"/>
          </a:p>
        </p:txBody>
      </p:sp>
      <p:pic>
        <p:nvPicPr>
          <p:cNvPr id="5" name="Content Placeholder 4">
            <a:extLst>
              <a:ext uri="{FF2B5EF4-FFF2-40B4-BE49-F238E27FC236}">
                <a16:creationId xmlns:a16="http://schemas.microsoft.com/office/drawing/2014/main" id="{960D50E6-2A45-4121-AC0A-6DEC8AABB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1" y="1873042"/>
            <a:ext cx="4816990" cy="3512627"/>
          </a:xfrm>
        </p:spPr>
      </p:pic>
    </p:spTree>
    <p:extLst>
      <p:ext uri="{BB962C8B-B14F-4D97-AF65-F5344CB8AC3E}">
        <p14:creationId xmlns:p14="http://schemas.microsoft.com/office/powerpoint/2010/main" val="287843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61E4-4F69-4C5E-AFB5-E0A14CC03A02}"/>
              </a:ext>
            </a:extLst>
          </p:cNvPr>
          <p:cNvSpPr>
            <a:spLocks noGrp="1"/>
          </p:cNvSpPr>
          <p:nvPr>
            <p:ph type="title"/>
          </p:nvPr>
        </p:nvSpPr>
        <p:spPr/>
        <p:txBody>
          <a:bodyPr/>
          <a:lstStyle/>
          <a:p>
            <a:r>
              <a:rPr lang="tr-TR" dirty="0" err="1"/>
              <a:t>Display:none</a:t>
            </a:r>
            <a:r>
              <a:rPr lang="tr-TR" dirty="0"/>
              <a:t> ve </a:t>
            </a:r>
            <a:r>
              <a:rPr lang="tr-TR" dirty="0" err="1"/>
              <a:t>Visibility:hidden</a:t>
            </a:r>
            <a:r>
              <a:rPr lang="tr-TR" dirty="0"/>
              <a:t> arasındaki fark nedir?</a:t>
            </a:r>
          </a:p>
        </p:txBody>
      </p:sp>
      <p:sp>
        <p:nvSpPr>
          <p:cNvPr id="3" name="Content Placeholder 2">
            <a:extLst>
              <a:ext uri="{FF2B5EF4-FFF2-40B4-BE49-F238E27FC236}">
                <a16:creationId xmlns:a16="http://schemas.microsoft.com/office/drawing/2014/main" id="{B57D0AF3-15B3-4305-9130-3B88E1A9F148}"/>
              </a:ext>
            </a:extLst>
          </p:cNvPr>
          <p:cNvSpPr>
            <a:spLocks noGrp="1"/>
          </p:cNvSpPr>
          <p:nvPr>
            <p:ph idx="1"/>
          </p:nvPr>
        </p:nvSpPr>
        <p:spPr>
          <a:xfrm>
            <a:off x="838200" y="1825625"/>
            <a:ext cx="10515600" cy="3110269"/>
          </a:xfrm>
        </p:spPr>
        <p:txBody>
          <a:bodyPr/>
          <a:lstStyle/>
          <a:p>
            <a:r>
              <a:rPr lang="tr-TR" dirty="0" err="1"/>
              <a:t>Display:none</a:t>
            </a:r>
            <a:r>
              <a:rPr lang="tr-TR" dirty="0"/>
              <a:t>, söz konusu etiketin sayfada hiç görünmeyeceği anlamına gelir (yine de bununla </a:t>
            </a:r>
            <a:r>
              <a:rPr lang="tr-TR" dirty="0" err="1"/>
              <a:t>dom</a:t>
            </a:r>
            <a:r>
              <a:rPr lang="tr-TR" dirty="0"/>
              <a:t> üzerinden etkileşime girebilirsiniz). Diğer etiketler arasında bunun için herhangi bir boşluk bırakılmayacaktır.</a:t>
            </a:r>
          </a:p>
          <a:p>
            <a:r>
              <a:rPr lang="tr-TR" dirty="0" err="1"/>
              <a:t>Visibility:hidden</a:t>
            </a:r>
            <a:r>
              <a:rPr lang="tr-TR" dirty="0"/>
              <a:t>, </a:t>
            </a:r>
            <a:r>
              <a:rPr lang="tr-TR" dirty="0" err="1"/>
              <a:t>display:none'dan</a:t>
            </a:r>
            <a:r>
              <a:rPr lang="tr-TR" dirty="0"/>
              <a:t> farklı olarak etiketin görünür olmadığı, ancak sayfada bunun için yer ayrıldığı anlamına gelir. Etiket işlenir, sadece sayfada görünmez.</a:t>
            </a:r>
          </a:p>
        </p:txBody>
      </p:sp>
    </p:spTree>
    <p:extLst>
      <p:ext uri="{BB962C8B-B14F-4D97-AF65-F5344CB8AC3E}">
        <p14:creationId xmlns:p14="http://schemas.microsoft.com/office/powerpoint/2010/main" val="255852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Pseudo</a:t>
            </a:r>
            <a:r>
              <a:rPr lang="tr-TR" dirty="0"/>
              <a:t>-Class ve </a:t>
            </a:r>
            <a:r>
              <a:rPr lang="tr-TR" dirty="0" err="1"/>
              <a:t>Pseudo</a:t>
            </a:r>
            <a:r>
              <a:rPr lang="tr-TR" dirty="0"/>
              <a:t>-Element nedir?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b="1" dirty="0"/>
              <a:t>Bir CSS </a:t>
            </a:r>
            <a:r>
              <a:rPr lang="tr-TR" b="1" dirty="0" err="1"/>
              <a:t>Pseudo</a:t>
            </a:r>
            <a:r>
              <a:rPr lang="tr-TR" b="1" dirty="0"/>
              <a:t>-Class, seçili öğe(</a:t>
            </a:r>
            <a:r>
              <a:rPr lang="tr-TR" b="1" dirty="0" err="1"/>
              <a:t>ler</a:t>
            </a:r>
            <a:r>
              <a:rPr lang="tr-TR" b="1" dirty="0"/>
              <a:t>)in özel durumunu belirten bir seçiciye eklenen bir anahtar sözcüktür. Örneğin, :</a:t>
            </a:r>
            <a:r>
              <a:rPr lang="tr-TR" b="1" dirty="0" err="1"/>
              <a:t>hover</a:t>
            </a:r>
            <a:r>
              <a:rPr lang="tr-TR" b="1" dirty="0"/>
              <a:t>, kullanıcının işaretçisi üzerine geldiğinde bir düğmenin rengini değiştirmek için kullanılabilir.</a:t>
            </a:r>
          </a:p>
          <a:p>
            <a:r>
              <a:rPr lang="tr-TR" b="1" dirty="0" err="1"/>
              <a:t>Pseudo-Classlar</a:t>
            </a:r>
            <a:r>
              <a:rPr lang="tr-TR" b="1" dirty="0"/>
              <a:t>, bir öğeye yalnızca belge ağacının içeriğiyle ilgili olarak değil, aynı zamanda gezgin geçmişi, içeriğinin durumu veya farenin konumu gibi dış etkenlerle ilişkili olarak bir stil uygulamanıza izin verir.</a:t>
            </a:r>
          </a:p>
          <a:p>
            <a:r>
              <a:rPr lang="tr-TR" dirty="0"/>
              <a:t>CSS </a:t>
            </a:r>
            <a:r>
              <a:rPr lang="tr-TR" dirty="0" err="1"/>
              <a:t>Pseudo</a:t>
            </a:r>
            <a:r>
              <a:rPr lang="tr-TR" dirty="0"/>
              <a:t>-Element, seçili öğelerin belirli bir bölümünü stilize etmenize olanak tanıyan bir seçiciye eklenen bir anahtar sözcüktür.</a:t>
            </a:r>
          </a:p>
        </p:txBody>
      </p:sp>
    </p:spTree>
    <p:extLst>
      <p:ext uri="{BB962C8B-B14F-4D97-AF65-F5344CB8AC3E}">
        <p14:creationId xmlns:p14="http://schemas.microsoft.com/office/powerpoint/2010/main" val="384520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2766218"/>
            <a:ext cx="10515600" cy="1325563"/>
          </a:xfrm>
        </p:spPr>
        <p:txBody>
          <a:bodyPr/>
          <a:lstStyle/>
          <a:p>
            <a:pPr algn="ctr"/>
            <a:r>
              <a:rPr lang="tr-TR" dirty="0"/>
              <a:t>Front-</a:t>
            </a:r>
            <a:r>
              <a:rPr lang="tr-TR" dirty="0" err="1"/>
              <a:t>End</a:t>
            </a:r>
            <a:r>
              <a:rPr lang="tr-TR" dirty="0"/>
              <a:t> Ödevleri</a:t>
            </a:r>
          </a:p>
        </p:txBody>
      </p:sp>
    </p:spTree>
    <p:extLst>
      <p:ext uri="{BB962C8B-B14F-4D97-AF65-F5344CB8AC3E}">
        <p14:creationId xmlns:p14="http://schemas.microsoft.com/office/powerpoint/2010/main" val="90196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 (boşluk) birleştiricisi, ilk öğenin soyundan gelen düğümleri seçer. Sözdizimi: A B Örnek: div yayılma, bir &lt;div&gt; öğesi içindeki tüm &lt;</a:t>
            </a:r>
            <a:r>
              <a:rPr lang="tr-TR" dirty="0" err="1"/>
              <a:t>span</a:t>
            </a:r>
            <a:r>
              <a:rPr lang="tr-TR" dirty="0"/>
              <a:t>&gt; öğeleriyle eşleşir.</a:t>
            </a:r>
          </a:p>
          <a:p>
            <a:r>
              <a:rPr lang="tr-TR" dirty="0"/>
              <a:t>&gt; birleştirici, ilk öğenin doğrudan çocukları olan düğümleri seçer. Sözdizimi: A &gt; B Örnek: </a:t>
            </a:r>
            <a:r>
              <a:rPr lang="tr-TR" dirty="0" err="1"/>
              <a:t>ul</a:t>
            </a:r>
            <a:r>
              <a:rPr lang="tr-TR" dirty="0"/>
              <a:t> &gt; </a:t>
            </a:r>
            <a:r>
              <a:rPr lang="tr-TR" dirty="0" err="1"/>
              <a:t>li</a:t>
            </a:r>
            <a:r>
              <a:rPr lang="tr-TR" dirty="0"/>
              <a:t>, doğrudan bir &lt;</a:t>
            </a:r>
            <a:r>
              <a:rPr lang="tr-TR" dirty="0" err="1"/>
              <a:t>ul</a:t>
            </a:r>
            <a:r>
              <a:rPr lang="tr-TR" dirty="0"/>
              <a:t>&gt; öğesinin içine yerleştirilmiş tüm &lt;</a:t>
            </a:r>
            <a:r>
              <a:rPr lang="tr-TR" dirty="0" err="1"/>
              <a:t>li</a:t>
            </a:r>
            <a:r>
              <a:rPr lang="tr-TR" dirty="0"/>
              <a:t>&gt; öğeleriyle eşleşir.</a:t>
            </a:r>
          </a:p>
          <a:p>
            <a:r>
              <a:rPr lang="tr-TR" dirty="0"/>
              <a:t>~ birleştirici kardeşleri seçer. Bu, ikinci öğenin birinciyi takip ettiği (mutlaka hemen olmasa da) ve her ikisinin de aynı ebeveyni paylaştığı anlamına gelir. Sözdizimi: A ~ B Örnek: p ~ </a:t>
            </a:r>
            <a:r>
              <a:rPr lang="tr-TR" dirty="0" err="1"/>
              <a:t>span</a:t>
            </a:r>
            <a:r>
              <a:rPr lang="tr-TR" dirty="0"/>
              <a:t>, bir &lt;p&gt;'</a:t>
            </a:r>
            <a:r>
              <a:rPr lang="tr-TR" dirty="0" err="1"/>
              <a:t>yi</a:t>
            </a:r>
            <a:r>
              <a:rPr lang="tr-TR" dirty="0"/>
              <a:t> izleyen tüm &lt;</a:t>
            </a:r>
            <a:r>
              <a:rPr lang="tr-TR" dirty="0" err="1"/>
              <a:t>span</a:t>
            </a:r>
            <a:r>
              <a:rPr lang="tr-TR" dirty="0"/>
              <a:t>&gt; öğeleriyle eşleşir, hemen olsun ya da olmasın.</a:t>
            </a:r>
          </a:p>
        </p:txBody>
      </p:sp>
    </p:spTree>
    <p:extLst>
      <p:ext uri="{BB962C8B-B14F-4D97-AF65-F5344CB8AC3E}">
        <p14:creationId xmlns:p14="http://schemas.microsoft.com/office/powerpoint/2010/main" val="252172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birleştiricisi, yalnızca ilk öğeyi hemen takip ederse ikinci öğeyle eşleşir. Sözdizimi: A + B Örnek: h2 + p, bir &lt;h2&gt; öğesinin hemen ardından gelen tüm &lt;p&gt; öğeleriyle eşleşir.</a:t>
            </a:r>
          </a:p>
          <a:p>
            <a:r>
              <a:rPr lang="tr-TR" dirty="0"/>
              <a:t>, seçici, eşleşen tüm düğümleri seçen bir gruplama yöntemidir. Sözdizimi: A, B Örnek: div, </a:t>
            </a:r>
            <a:r>
              <a:rPr lang="tr-TR" dirty="0" err="1"/>
              <a:t>span</a:t>
            </a:r>
            <a:r>
              <a:rPr lang="tr-TR" dirty="0"/>
              <a:t> hem &lt;</a:t>
            </a:r>
            <a:r>
              <a:rPr lang="tr-TR" dirty="0" err="1"/>
              <a:t>span</a:t>
            </a:r>
            <a:r>
              <a:rPr lang="tr-TR" dirty="0"/>
              <a:t>&gt; hem de &lt;div&gt; öğeleriyle eşleşir.</a:t>
            </a:r>
          </a:p>
        </p:txBody>
      </p:sp>
    </p:spTree>
    <p:extLst>
      <p:ext uri="{BB962C8B-B14F-4D97-AF65-F5344CB8AC3E}">
        <p14:creationId xmlns:p14="http://schemas.microsoft.com/office/powerpoint/2010/main" val="102500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box-sizing</a:t>
            </a:r>
            <a:r>
              <a:rPr lang="tr-TR" dirty="0"/>
              <a:t> nedir? </a:t>
            </a:r>
            <a:r>
              <a:rPr lang="tr-TR" dirty="0" err="1"/>
              <a:t>border-box</a:t>
            </a:r>
            <a:r>
              <a:rPr lang="tr-TR" dirty="0"/>
              <a:t> ve </a:t>
            </a:r>
            <a:r>
              <a:rPr lang="tr-TR" dirty="0" err="1"/>
              <a:t>content-box</a:t>
            </a:r>
            <a:r>
              <a:rPr lang="tr-TR" dirty="0"/>
              <a:t> nelerdir?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normAutofit fontScale="92500"/>
          </a:bodyPr>
          <a:lstStyle/>
          <a:p>
            <a:pPr fontAlgn="base"/>
            <a:r>
              <a:rPr lang="tr-TR" dirty="0" err="1"/>
              <a:t>CSS’te</a:t>
            </a:r>
            <a:r>
              <a:rPr lang="tr-TR" dirty="0"/>
              <a:t> kutu modelinde her elementin bir </a:t>
            </a:r>
            <a:r>
              <a:rPr lang="tr-TR" b="1" dirty="0" err="1"/>
              <a:t>margin</a:t>
            </a:r>
            <a:r>
              <a:rPr lang="tr-TR" dirty="0"/>
              <a:t> değeri, bir </a:t>
            </a:r>
            <a:r>
              <a:rPr lang="tr-TR" b="1" dirty="0" err="1"/>
              <a:t>border</a:t>
            </a:r>
            <a:r>
              <a:rPr lang="tr-TR" dirty="0"/>
              <a:t> değeri, bir </a:t>
            </a:r>
            <a:r>
              <a:rPr lang="tr-TR" b="1" dirty="0" err="1"/>
              <a:t>padding</a:t>
            </a:r>
            <a:r>
              <a:rPr lang="tr-TR" dirty="0"/>
              <a:t> değeri ve de en sonunda </a:t>
            </a:r>
            <a:r>
              <a:rPr lang="tr-TR" b="1" dirty="0"/>
              <a:t>içeriği</a:t>
            </a:r>
            <a:r>
              <a:rPr lang="tr-TR" dirty="0"/>
              <a:t> bulunur.</a:t>
            </a:r>
          </a:p>
          <a:p>
            <a:pPr fontAlgn="base"/>
            <a:r>
              <a:rPr lang="tr-TR" b="1" dirty="0" err="1"/>
              <a:t>box-sizing</a:t>
            </a:r>
            <a:r>
              <a:rPr lang="tr-TR" b="1" dirty="0"/>
              <a:t> </a:t>
            </a:r>
            <a:r>
              <a:rPr lang="tr-TR" dirty="0"/>
              <a:t>ise elementin içeriğinin </a:t>
            </a:r>
            <a:r>
              <a:rPr lang="tr-TR" b="1" dirty="0"/>
              <a:t>genişlik</a:t>
            </a:r>
            <a:r>
              <a:rPr lang="tr-TR" dirty="0"/>
              <a:t> ve </a:t>
            </a:r>
            <a:r>
              <a:rPr lang="tr-TR" b="1" dirty="0"/>
              <a:t>yükseklik</a:t>
            </a:r>
            <a:r>
              <a:rPr lang="tr-TR" dirty="0"/>
              <a:t> değerlerinin neresi referans alınarak belirlenmesini sağlar. </a:t>
            </a:r>
          </a:p>
          <a:p>
            <a:pPr fontAlgn="base"/>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pPr fontAlgn="base"/>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pPr fontAlgn="base"/>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a:p>
            <a:endParaRPr lang="tr-TR" dirty="0"/>
          </a:p>
        </p:txBody>
      </p:sp>
    </p:spTree>
    <p:extLst>
      <p:ext uri="{BB962C8B-B14F-4D97-AF65-F5344CB8AC3E}">
        <p14:creationId xmlns:p14="http://schemas.microsoft.com/office/powerpoint/2010/main" val="375207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p:txBody>
          <a:bodyPr>
            <a:normAutofit fontScale="85000" lnSpcReduction="10000"/>
          </a:bodyPr>
          <a:lstStyle/>
          <a:p>
            <a:r>
              <a:rPr lang="tr-TR" dirty="0" err="1"/>
              <a:t>Integrity</a:t>
            </a:r>
            <a:r>
              <a:rPr lang="tr-TR" dirty="0"/>
              <a:t> </a:t>
            </a:r>
            <a:r>
              <a:rPr lang="tr-TR" dirty="0" err="1"/>
              <a:t>attribute’u</a:t>
            </a:r>
            <a:r>
              <a:rPr lang="tr-TR" dirty="0"/>
              <a:t> kullanmanın ana noktası, ağ güvenliğini artırmaktır. Kullanıcılar, CDN sunucularından birine dayalı bir web sitesine tarayıcı üzerinden ilk kez bağlanırken, yüklenen verilerin kaynağının kötü amaçlı olup olmadığını doğrulayamazlar. Teknik olarak, </a:t>
            </a:r>
            <a:r>
              <a:rPr lang="tr-TR" dirty="0" err="1"/>
              <a:t>Integrity</a:t>
            </a:r>
            <a:r>
              <a:rPr lang="tr-TR" dirty="0"/>
              <a:t> </a:t>
            </a:r>
            <a:r>
              <a:rPr lang="tr-TR" dirty="0" err="1"/>
              <a:t>attribute</a:t>
            </a:r>
            <a:r>
              <a:rPr lang="tr-TR" dirty="0"/>
              <a:t> tam da bu konuda yardımcı olur - veri kaynağının doğru şekilde doğrulanmasını sağlar. Yani sadece tarayıcının doğru kaynak dosyadaki sayıları CDN sunucusunda bulunan kaynak dosyanın talep ettiği miktarlarla doğrulamasını sağlar. </a:t>
            </a:r>
          </a:p>
          <a:p>
            <a:r>
              <a:rPr lang="tr-TR" dirty="0" err="1"/>
              <a:t>Crossorigin</a:t>
            </a:r>
            <a:r>
              <a:rPr lang="tr-TR" dirty="0"/>
              <a:t> </a:t>
            </a:r>
            <a:r>
              <a:rPr lang="tr-TR" dirty="0" err="1"/>
              <a:t>attribute</a:t>
            </a:r>
            <a:r>
              <a:rPr lang="tr-TR" dirty="0"/>
              <a:t> ise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10406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a:xfrm>
            <a:off x="838200" y="365125"/>
            <a:ext cx="10515600" cy="1325563"/>
          </a:xfrm>
        </p:spPr>
        <p:txBody>
          <a:bodyPr/>
          <a:lstStyle/>
          <a:p>
            <a:r>
              <a:rPr lang="tr-TR" dirty="0" err="1"/>
              <a:t>Spacing</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a:xfrm>
            <a:off x="838200" y="1825625"/>
            <a:ext cx="10515600" cy="4351338"/>
          </a:xfrm>
        </p:spPr>
        <p:txBody>
          <a:bodyPr>
            <a:normAutofit lnSpcReduction="10000"/>
          </a:bodyPr>
          <a:lstStyle/>
          <a:p>
            <a:r>
              <a:rPr lang="tr-TR" dirty="0"/>
              <a:t>Sınıflar, </a:t>
            </a:r>
            <a:r>
              <a:rPr lang="tr-TR" dirty="0" err="1"/>
              <a:t>xs</a:t>
            </a:r>
            <a:r>
              <a:rPr lang="tr-TR" dirty="0"/>
              <a:t> için {</a:t>
            </a:r>
            <a:r>
              <a:rPr lang="tr-TR" dirty="0" err="1"/>
              <a:t>property</a:t>
            </a:r>
            <a:r>
              <a:rPr lang="tr-TR" dirty="0"/>
              <a:t>}{</a:t>
            </a:r>
            <a:r>
              <a:rPr lang="tr-TR" dirty="0" err="1"/>
              <a:t>sides</a:t>
            </a:r>
            <a:r>
              <a:rPr lang="tr-TR" dirty="0"/>
              <a:t>}-{size} ve </a:t>
            </a:r>
            <a:r>
              <a:rPr lang="tr-TR" dirty="0" err="1"/>
              <a:t>sm</a:t>
            </a:r>
            <a:r>
              <a:rPr lang="tr-TR" dirty="0"/>
              <a:t>, md, </a:t>
            </a:r>
            <a:r>
              <a:rPr lang="tr-TR" dirty="0" err="1"/>
              <a:t>lg</a:t>
            </a:r>
            <a:r>
              <a:rPr lang="tr-TR" dirty="0"/>
              <a:t> ve xl için ise {</a:t>
            </a:r>
            <a:r>
              <a:rPr lang="tr-TR" dirty="0" err="1"/>
              <a:t>property</a:t>
            </a:r>
            <a:r>
              <a:rPr lang="tr-TR" dirty="0"/>
              <a:t>}{</a:t>
            </a:r>
            <a:r>
              <a:rPr lang="tr-TR" dirty="0" err="1"/>
              <a:t>sides</a:t>
            </a:r>
            <a:r>
              <a:rPr lang="tr-TR" dirty="0"/>
              <a:t>}-{</a:t>
            </a:r>
            <a:r>
              <a:rPr lang="tr-TR" dirty="0" err="1"/>
              <a:t>breakpoint</a:t>
            </a:r>
            <a:r>
              <a:rPr lang="tr-TR" dirty="0"/>
              <a:t>}-{size} biçimi kullanılarak adlandırılır.</a:t>
            </a:r>
          </a:p>
          <a:p>
            <a:r>
              <a:rPr lang="tr-TR" dirty="0"/>
              <a:t>m-</a:t>
            </a:r>
            <a:r>
              <a:rPr lang="tr-TR" dirty="0" err="1"/>
              <a:t>margin</a:t>
            </a:r>
            <a:r>
              <a:rPr lang="tr-TR" dirty="0"/>
              <a:t> için</a:t>
            </a:r>
          </a:p>
          <a:p>
            <a:r>
              <a:rPr lang="tr-TR" dirty="0"/>
              <a:t>p-</a:t>
            </a:r>
            <a:r>
              <a:rPr lang="tr-TR" dirty="0" err="1"/>
              <a:t>padding</a:t>
            </a:r>
            <a:r>
              <a:rPr lang="tr-TR" dirty="0"/>
              <a:t> için 	</a:t>
            </a:r>
          </a:p>
          <a:p>
            <a:r>
              <a:rPr lang="tr-TR" dirty="0"/>
              <a:t>Taraflar için ise:</a:t>
            </a:r>
          </a:p>
          <a:p>
            <a:r>
              <a:rPr lang="tr-TR" dirty="0"/>
              <a:t>t-top</a:t>
            </a:r>
          </a:p>
          <a:p>
            <a:r>
              <a:rPr lang="tr-TR" dirty="0"/>
              <a:t>b-</a:t>
            </a:r>
            <a:r>
              <a:rPr lang="tr-TR" dirty="0" err="1"/>
              <a:t>bottom</a:t>
            </a:r>
            <a:endParaRPr lang="tr-TR" dirty="0"/>
          </a:p>
          <a:p>
            <a:r>
              <a:rPr lang="tr-TR" dirty="0"/>
              <a:t>l-</a:t>
            </a:r>
            <a:r>
              <a:rPr lang="tr-TR" dirty="0" err="1"/>
              <a:t>left</a:t>
            </a:r>
            <a:endParaRPr lang="tr-TR" dirty="0"/>
          </a:p>
          <a:p>
            <a:r>
              <a:rPr lang="tr-TR" dirty="0"/>
              <a:t>r-</a:t>
            </a:r>
            <a:r>
              <a:rPr lang="tr-TR" dirty="0" err="1"/>
              <a:t>right</a:t>
            </a:r>
            <a:endParaRPr lang="tr-TR" dirty="0"/>
          </a:p>
          <a:p>
            <a:endParaRPr lang="tr-TR" dirty="0"/>
          </a:p>
        </p:txBody>
      </p:sp>
      <p:sp>
        <p:nvSpPr>
          <p:cNvPr id="4" name="Content Placeholder 2">
            <a:extLst>
              <a:ext uri="{FF2B5EF4-FFF2-40B4-BE49-F238E27FC236}">
                <a16:creationId xmlns:a16="http://schemas.microsoft.com/office/drawing/2014/main" id="{39A1F6AD-50FD-4A80-8C54-64E8BBBF3223}"/>
              </a:ext>
            </a:extLst>
          </p:cNvPr>
          <p:cNvSpPr txBox="1">
            <a:spLocks/>
          </p:cNvSpPr>
          <p:nvPr/>
        </p:nvSpPr>
        <p:spPr>
          <a:xfrm>
            <a:off x="3909527" y="2752530"/>
            <a:ext cx="2827175" cy="3044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5" name="Content Placeholder 2">
            <a:extLst>
              <a:ext uri="{FF2B5EF4-FFF2-40B4-BE49-F238E27FC236}">
                <a16:creationId xmlns:a16="http://schemas.microsoft.com/office/drawing/2014/main" id="{0A1E376E-BFEC-407C-BB44-62234F871835}"/>
              </a:ext>
            </a:extLst>
          </p:cNvPr>
          <p:cNvSpPr txBox="1">
            <a:spLocks/>
          </p:cNvSpPr>
          <p:nvPr/>
        </p:nvSpPr>
        <p:spPr>
          <a:xfrm>
            <a:off x="3741575" y="3601616"/>
            <a:ext cx="2696548"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6" name="Content Placeholder 2">
            <a:extLst>
              <a:ext uri="{FF2B5EF4-FFF2-40B4-BE49-F238E27FC236}">
                <a16:creationId xmlns:a16="http://schemas.microsoft.com/office/drawing/2014/main" id="{563DF5C7-D313-4EAD-8B57-2AE583F4EEC6}"/>
              </a:ext>
            </a:extLst>
          </p:cNvPr>
          <p:cNvSpPr txBox="1">
            <a:spLocks/>
          </p:cNvSpPr>
          <p:nvPr/>
        </p:nvSpPr>
        <p:spPr>
          <a:xfrm>
            <a:off x="6140320"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0-margin ve </a:t>
            </a:r>
            <a:r>
              <a:rPr lang="tr-TR" dirty="0" err="1"/>
              <a:t>padding</a:t>
            </a:r>
            <a:r>
              <a:rPr lang="tr-TR" dirty="0"/>
              <a:t> kalkar</a:t>
            </a:r>
          </a:p>
          <a:p>
            <a:pPr marL="0" indent="0">
              <a:buNone/>
            </a:pPr>
            <a:r>
              <a:rPr lang="tr-TR" dirty="0"/>
              <a:t>1-default*0.25</a:t>
            </a:r>
          </a:p>
          <a:p>
            <a:pPr marL="0" indent="0">
              <a:buNone/>
            </a:pPr>
            <a:r>
              <a:rPr lang="tr-TR" dirty="0"/>
              <a:t>2-default*0.5</a:t>
            </a:r>
          </a:p>
        </p:txBody>
      </p:sp>
      <p:sp>
        <p:nvSpPr>
          <p:cNvPr id="7" name="Content Placeholder 2">
            <a:extLst>
              <a:ext uri="{FF2B5EF4-FFF2-40B4-BE49-F238E27FC236}">
                <a16:creationId xmlns:a16="http://schemas.microsoft.com/office/drawing/2014/main" id="{EB4994FE-FAAA-432C-B632-C0ACDC9EF64D}"/>
              </a:ext>
            </a:extLst>
          </p:cNvPr>
          <p:cNvSpPr txBox="1">
            <a:spLocks/>
          </p:cNvSpPr>
          <p:nvPr/>
        </p:nvSpPr>
        <p:spPr>
          <a:xfrm>
            <a:off x="3651379"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x-</a:t>
            </a:r>
            <a:r>
              <a:rPr lang="tr-TR" dirty="0" err="1"/>
              <a:t>left</a:t>
            </a:r>
            <a:r>
              <a:rPr lang="tr-TR" dirty="0"/>
              <a:t> ve </a:t>
            </a:r>
            <a:r>
              <a:rPr lang="tr-TR" dirty="0" err="1"/>
              <a:t>right</a:t>
            </a:r>
            <a:r>
              <a:rPr lang="tr-TR" dirty="0"/>
              <a:t> (x-</a:t>
            </a:r>
            <a:r>
              <a:rPr lang="tr-TR" dirty="0" err="1"/>
              <a:t>axis</a:t>
            </a:r>
            <a:r>
              <a:rPr lang="tr-TR" dirty="0"/>
              <a:t>)</a:t>
            </a:r>
          </a:p>
          <a:p>
            <a:pPr marL="0" indent="0">
              <a:buNone/>
            </a:pPr>
            <a:r>
              <a:rPr lang="tr-TR" dirty="0"/>
              <a:t>y-top ve </a:t>
            </a:r>
            <a:r>
              <a:rPr lang="tr-TR" dirty="0" err="1"/>
              <a:t>bottom</a:t>
            </a:r>
            <a:r>
              <a:rPr lang="tr-TR" dirty="0"/>
              <a:t> (y-</a:t>
            </a:r>
            <a:r>
              <a:rPr lang="tr-TR" dirty="0" err="1"/>
              <a:t>axis</a:t>
            </a:r>
            <a:r>
              <a:rPr lang="tr-TR" dirty="0"/>
              <a:t>)</a:t>
            </a:r>
          </a:p>
        </p:txBody>
      </p:sp>
      <p:sp>
        <p:nvSpPr>
          <p:cNvPr id="8" name="Content Placeholder 2">
            <a:extLst>
              <a:ext uri="{FF2B5EF4-FFF2-40B4-BE49-F238E27FC236}">
                <a16:creationId xmlns:a16="http://schemas.microsoft.com/office/drawing/2014/main" id="{B1C8B31C-C4F2-46C9-B9DE-AC4B06DDE3B4}"/>
              </a:ext>
            </a:extLst>
          </p:cNvPr>
          <p:cNvSpPr txBox="1">
            <a:spLocks/>
          </p:cNvSpPr>
          <p:nvPr/>
        </p:nvSpPr>
        <p:spPr>
          <a:xfrm>
            <a:off x="8760278" y="3736553"/>
            <a:ext cx="2444621" cy="25753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3-default değer</a:t>
            </a:r>
          </a:p>
          <a:p>
            <a:pPr marL="0" indent="0">
              <a:buNone/>
            </a:pPr>
            <a:r>
              <a:rPr lang="tr-TR" dirty="0"/>
              <a:t>4-default*1.5</a:t>
            </a:r>
          </a:p>
          <a:p>
            <a:pPr marL="0" indent="0">
              <a:buNone/>
            </a:pPr>
            <a:r>
              <a:rPr lang="tr-TR" dirty="0"/>
              <a:t>5-default*3</a:t>
            </a:r>
          </a:p>
          <a:p>
            <a:pPr marL="0" indent="0">
              <a:buNone/>
            </a:pPr>
            <a:r>
              <a:rPr lang="tr-TR" dirty="0" err="1"/>
              <a:t>auto-margin’i</a:t>
            </a:r>
            <a:r>
              <a:rPr lang="tr-TR" dirty="0"/>
              <a:t> otomatik ayarlamak için</a:t>
            </a:r>
          </a:p>
        </p:txBody>
      </p:sp>
    </p:spTree>
    <p:extLst>
      <p:ext uri="{BB962C8B-B14F-4D97-AF65-F5344CB8AC3E}">
        <p14:creationId xmlns:p14="http://schemas.microsoft.com/office/powerpoint/2010/main" val="44457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BA22-ECE1-4834-AFF1-B0AE2DDC238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59F2B8E8-1F38-4E6A-8FBF-88C765A1249A}"/>
              </a:ext>
            </a:extLst>
          </p:cNvPr>
          <p:cNvSpPr>
            <a:spLocks noGrp="1"/>
          </p:cNvSpPr>
          <p:nvPr>
            <p:ph idx="1"/>
          </p:nvPr>
        </p:nvSpPr>
        <p:spPr/>
        <p:txBody>
          <a:bodyPr/>
          <a:lstStyle/>
          <a:p>
            <a:r>
              <a:rPr lang="tr-TR" dirty="0"/>
              <a:t>.</a:t>
            </a:r>
            <a:r>
              <a:rPr lang="tr-TR" dirty="0" err="1"/>
              <a:t>list-unstyled</a:t>
            </a:r>
            <a:r>
              <a:rPr lang="tr-TR" dirty="0"/>
              <a:t> sınıfı, liste öğelerindeki varsayılan liste stilini ve sol kenar boşluğunu kaldırır</a:t>
            </a:r>
          </a:p>
        </p:txBody>
      </p:sp>
    </p:spTree>
    <p:extLst>
      <p:ext uri="{BB962C8B-B14F-4D97-AF65-F5344CB8AC3E}">
        <p14:creationId xmlns:p14="http://schemas.microsoft.com/office/powerpoint/2010/main" val="3104872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F307-3C9B-47EF-8509-ECAFD0EED318}"/>
              </a:ext>
            </a:extLst>
          </p:cNvPr>
          <p:cNvSpPr>
            <a:spLocks noGrp="1"/>
          </p:cNvSpPr>
          <p:nvPr>
            <p:ph type="title"/>
          </p:nvPr>
        </p:nvSpPr>
        <p:spPr/>
        <p:txBody>
          <a:bodyPr/>
          <a:lstStyle/>
          <a:p>
            <a:r>
              <a:rPr lang="tr-TR" dirty="0"/>
              <a:t>SDK Nedir?</a:t>
            </a:r>
          </a:p>
        </p:txBody>
      </p:sp>
      <p:sp>
        <p:nvSpPr>
          <p:cNvPr id="3" name="Content Placeholder 2">
            <a:extLst>
              <a:ext uri="{FF2B5EF4-FFF2-40B4-BE49-F238E27FC236}">
                <a16:creationId xmlns:a16="http://schemas.microsoft.com/office/drawing/2014/main" id="{57CFE461-C66C-425A-BC81-960EC70927FB}"/>
              </a:ext>
            </a:extLst>
          </p:cNvPr>
          <p:cNvSpPr>
            <a:spLocks noGrp="1"/>
          </p:cNvSpPr>
          <p:nvPr>
            <p:ph idx="1"/>
          </p:nvPr>
        </p:nvSpPr>
        <p:spPr/>
        <p:txBody>
          <a:bodyPr/>
          <a:lstStyle/>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Platforma özel bir uygulama geliştirmek için bazı </a:t>
            </a:r>
            <a:r>
              <a:rPr lang="tr-TR" dirty="0" err="1"/>
              <a:t>SDK'lar</a:t>
            </a:r>
            <a:r>
              <a:rPr lang="tr-TR" dirty="0"/>
              <a:t> gereklidir. 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kullanılabilir.</a:t>
            </a:r>
          </a:p>
        </p:txBody>
      </p:sp>
    </p:spTree>
    <p:extLst>
      <p:ext uri="{BB962C8B-B14F-4D97-AF65-F5344CB8AC3E}">
        <p14:creationId xmlns:p14="http://schemas.microsoft.com/office/powerpoint/2010/main" val="4026814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63EE-4A1E-422A-B13F-16F19E2DE343}"/>
              </a:ext>
            </a:extLst>
          </p:cNvPr>
          <p:cNvSpPr>
            <a:spLocks noGrp="1"/>
          </p:cNvSpPr>
          <p:nvPr>
            <p:ph type="title"/>
          </p:nvPr>
        </p:nvSpPr>
        <p:spPr/>
        <p:txBody>
          <a:bodyPr/>
          <a:lstStyle/>
          <a:p>
            <a:r>
              <a:rPr lang="tr-TR" dirty="0"/>
              <a:t>JDK Nedir?</a:t>
            </a:r>
          </a:p>
        </p:txBody>
      </p:sp>
      <p:sp>
        <p:nvSpPr>
          <p:cNvPr id="3" name="Content Placeholder 2">
            <a:extLst>
              <a:ext uri="{FF2B5EF4-FFF2-40B4-BE49-F238E27FC236}">
                <a16:creationId xmlns:a16="http://schemas.microsoft.com/office/drawing/2014/main" id="{7D85C9BE-778B-47EA-B9D7-770ABA3ABD2C}"/>
              </a:ext>
            </a:extLst>
          </p:cNvPr>
          <p:cNvSpPr>
            <a:spLocks noGrp="1"/>
          </p:cNvSpPr>
          <p:nvPr>
            <p:ph idx="1"/>
          </p:nvPr>
        </p:nvSpPr>
        <p:spPr/>
        <p:txBody>
          <a:bodyPr/>
          <a:lstStyle/>
          <a:p>
            <a:r>
              <a:rPr lang="tr-TR" dirty="0"/>
              <a:t>JDK (Java Development Kit): Java geliştirme kiti anlamına gelir. JDK, Java'da bir program yazmak için bir yazılım geliştirme kiti olarak tanımlanabilir. Java, yani JVM(Java Virtual Machine), JRE (Java Runtime Environment) ve JDK tarafından kullanılan üç temel teknoloji paketinden biridir. JDK, Java tabanlı yazılım geliştirmeye yardımcı olan bir dizi geliştirme aracından oluşur. Çeşitli sürümleri vardır, ancak en yaygın kullanılan sürüm Java 8'dir.</a:t>
            </a:r>
          </a:p>
        </p:txBody>
      </p:sp>
    </p:spTree>
    <p:extLst>
      <p:ext uri="{BB962C8B-B14F-4D97-AF65-F5344CB8AC3E}">
        <p14:creationId xmlns:p14="http://schemas.microsoft.com/office/powerpoint/2010/main" val="34425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0293-23A1-4852-9247-D6C899D15284}"/>
              </a:ext>
            </a:extLst>
          </p:cNvPr>
          <p:cNvSpPr>
            <a:spLocks noGrp="1"/>
          </p:cNvSpPr>
          <p:nvPr>
            <p:ph type="title"/>
          </p:nvPr>
        </p:nvSpPr>
        <p:spPr/>
        <p:txBody>
          <a:bodyPr/>
          <a:lstStyle/>
          <a:p>
            <a:r>
              <a:rPr lang="tr-TR" dirty="0"/>
              <a:t>SDK ve JDK Farkı Nedir?</a:t>
            </a:r>
          </a:p>
        </p:txBody>
      </p:sp>
      <p:graphicFrame>
        <p:nvGraphicFramePr>
          <p:cNvPr id="4" name="Content Placeholder 3">
            <a:extLst>
              <a:ext uri="{FF2B5EF4-FFF2-40B4-BE49-F238E27FC236}">
                <a16:creationId xmlns:a16="http://schemas.microsoft.com/office/drawing/2014/main" id="{5971F06F-8256-4A67-AFE3-BCDEFD50889D}"/>
              </a:ext>
            </a:extLst>
          </p:cNvPr>
          <p:cNvGraphicFramePr>
            <a:graphicFrameLocks noGrp="1"/>
          </p:cNvGraphicFramePr>
          <p:nvPr>
            <p:ph idx="1"/>
            <p:extLst>
              <p:ext uri="{D42A27DB-BD31-4B8C-83A1-F6EECF244321}">
                <p14:modId xmlns:p14="http://schemas.microsoft.com/office/powerpoint/2010/main" val="525891477"/>
              </p:ext>
            </p:extLst>
          </p:nvPr>
        </p:nvGraphicFramePr>
        <p:xfrm>
          <a:off x="838200" y="1825625"/>
          <a:ext cx="10515600" cy="3312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2548204"/>
                    </a:ext>
                  </a:extLst>
                </a:gridCol>
                <a:gridCol w="3505200">
                  <a:extLst>
                    <a:ext uri="{9D8B030D-6E8A-4147-A177-3AD203B41FA5}">
                      <a16:colId xmlns:a16="http://schemas.microsoft.com/office/drawing/2014/main" val="1814038723"/>
                    </a:ext>
                  </a:extLst>
                </a:gridCol>
                <a:gridCol w="3505200">
                  <a:extLst>
                    <a:ext uri="{9D8B030D-6E8A-4147-A177-3AD203B41FA5}">
                      <a16:colId xmlns:a16="http://schemas.microsoft.com/office/drawing/2014/main" val="119143410"/>
                    </a:ext>
                  </a:extLst>
                </a:gridCol>
              </a:tblGrid>
              <a:tr h="370840">
                <a:tc>
                  <a:txBody>
                    <a:bodyPr/>
                    <a:lstStyle/>
                    <a:p>
                      <a:r>
                        <a:rPr lang="tr-TR" dirty="0"/>
                        <a:t>Karşılaştırma Parametreleri</a:t>
                      </a:r>
                    </a:p>
                  </a:txBody>
                  <a:tcPr/>
                </a:tc>
                <a:tc>
                  <a:txBody>
                    <a:bodyPr/>
                    <a:lstStyle/>
                    <a:p>
                      <a:r>
                        <a:rPr lang="tr-TR" dirty="0"/>
                        <a:t>SDK</a:t>
                      </a:r>
                    </a:p>
                  </a:txBody>
                  <a:tcPr/>
                </a:tc>
                <a:tc>
                  <a:txBody>
                    <a:bodyPr/>
                    <a:lstStyle/>
                    <a:p>
                      <a:r>
                        <a:rPr lang="tr-TR" dirty="0"/>
                        <a:t>JDK</a:t>
                      </a:r>
                    </a:p>
                  </a:txBody>
                  <a:tcPr/>
                </a:tc>
                <a:extLst>
                  <a:ext uri="{0D108BD9-81ED-4DB2-BD59-A6C34878D82A}">
                    <a16:rowId xmlns:a16="http://schemas.microsoft.com/office/drawing/2014/main" val="3797032510"/>
                  </a:ext>
                </a:extLst>
              </a:tr>
              <a:tr h="370840">
                <a:tc>
                  <a:txBody>
                    <a:bodyPr/>
                    <a:lstStyle/>
                    <a:p>
                      <a:r>
                        <a:rPr lang="tr-TR" dirty="0"/>
                        <a:t>Full Form</a:t>
                      </a:r>
                    </a:p>
                  </a:txBody>
                  <a:tcPr/>
                </a:tc>
                <a:tc>
                  <a:txBody>
                    <a:bodyPr/>
                    <a:lstStyle/>
                    <a:p>
                      <a:r>
                        <a:rPr lang="tr-TR" sz="1800" b="0" i="0" kern="1200" dirty="0">
                          <a:solidFill>
                            <a:schemeClr val="dk1"/>
                          </a:solidFill>
                          <a:effectLst/>
                          <a:latin typeface="+mn-lt"/>
                          <a:ea typeface="+mn-ea"/>
                          <a:cs typeface="+mn-cs"/>
                        </a:rPr>
                        <a:t>Software Development Kit</a:t>
                      </a:r>
                      <a:endParaRPr lang="tr-TR" dirty="0"/>
                    </a:p>
                  </a:txBody>
                  <a:tcPr/>
                </a:tc>
                <a:tc>
                  <a:txBody>
                    <a:bodyPr/>
                    <a:lstStyle/>
                    <a:p>
                      <a:r>
                        <a:rPr lang="tr-TR" sz="1800" b="0" i="0" kern="1200" dirty="0">
                          <a:solidFill>
                            <a:schemeClr val="dk1"/>
                          </a:solidFill>
                          <a:effectLst/>
                          <a:latin typeface="+mn-lt"/>
                          <a:ea typeface="+mn-ea"/>
                          <a:cs typeface="+mn-cs"/>
                        </a:rPr>
                        <a:t>Java Development Kit</a:t>
                      </a:r>
                      <a:endParaRPr lang="tr-TR" dirty="0"/>
                    </a:p>
                  </a:txBody>
                  <a:tcPr/>
                </a:tc>
                <a:extLst>
                  <a:ext uri="{0D108BD9-81ED-4DB2-BD59-A6C34878D82A}">
                    <a16:rowId xmlns:a16="http://schemas.microsoft.com/office/drawing/2014/main" val="1490388870"/>
                  </a:ext>
                </a:extLst>
              </a:tr>
              <a:tr h="370840">
                <a:tc>
                  <a:txBody>
                    <a:bodyPr/>
                    <a:lstStyle/>
                    <a:p>
                      <a:r>
                        <a:rPr lang="tr-TR" dirty="0"/>
                        <a:t>Kullanımları</a:t>
                      </a:r>
                    </a:p>
                  </a:txBody>
                  <a:tcPr/>
                </a:tc>
                <a:tc>
                  <a:txBody>
                    <a:bodyPr/>
                    <a:lstStyle/>
                    <a:p>
                      <a:r>
                        <a:rPr lang="tr-TR" dirty="0"/>
                        <a:t>Herhangi bir platformda bir uygulama veya program oluşturmak için kullanılan bir dizi yazılım veya geliştirme aracıdır.</a:t>
                      </a:r>
                    </a:p>
                  </a:txBody>
                  <a:tcPr/>
                </a:tc>
                <a:tc>
                  <a:txBody>
                    <a:bodyPr/>
                    <a:lstStyle/>
                    <a:p>
                      <a:r>
                        <a:rPr lang="tr-TR" dirty="0"/>
                        <a:t>Bir programcının Java dilini kullanarak bir program yazmasına izin veren bir dizi geliştirme aracıdır.</a:t>
                      </a:r>
                    </a:p>
                  </a:txBody>
                  <a:tcPr/>
                </a:tc>
                <a:extLst>
                  <a:ext uri="{0D108BD9-81ED-4DB2-BD59-A6C34878D82A}">
                    <a16:rowId xmlns:a16="http://schemas.microsoft.com/office/drawing/2014/main" val="2671748655"/>
                  </a:ext>
                </a:extLst>
              </a:tr>
              <a:tr h="370840">
                <a:tc>
                  <a:txBody>
                    <a:bodyPr/>
                    <a:lstStyle/>
                    <a:p>
                      <a:r>
                        <a:rPr lang="tr-TR" dirty="0"/>
                        <a:t>Araçlar</a:t>
                      </a:r>
                    </a:p>
                  </a:txBody>
                  <a:tcPr/>
                </a:tc>
                <a:tc>
                  <a:txBody>
                    <a:bodyPr/>
                    <a:lstStyle/>
                    <a:p>
                      <a:r>
                        <a:rPr lang="tr-TR" dirty="0"/>
                        <a:t>Kitaplıklar, örnek kod, destekleyici belgeler vb.</a:t>
                      </a:r>
                    </a:p>
                  </a:txBody>
                  <a:tcPr/>
                </a:tc>
                <a:tc>
                  <a:txBody>
                    <a:bodyPr/>
                    <a:lstStyle/>
                    <a:p>
                      <a:r>
                        <a:rPr lang="tr-TR" dirty="0"/>
                        <a:t>Programlama aracının seçim bileşenlerinden oluşur</a:t>
                      </a:r>
                    </a:p>
                  </a:txBody>
                  <a:tcPr/>
                </a:tc>
                <a:extLst>
                  <a:ext uri="{0D108BD9-81ED-4DB2-BD59-A6C34878D82A}">
                    <a16:rowId xmlns:a16="http://schemas.microsoft.com/office/drawing/2014/main" val="2978931730"/>
                  </a:ext>
                </a:extLst>
              </a:tr>
              <a:tr h="370840">
                <a:tc>
                  <a:txBody>
                    <a:bodyPr/>
                    <a:lstStyle/>
                    <a:p>
                      <a:r>
                        <a:rPr lang="tr-TR" dirty="0"/>
                        <a:t>Türler</a:t>
                      </a:r>
                    </a:p>
                  </a:txBody>
                  <a:tcPr/>
                </a:tc>
                <a:tc>
                  <a:txBody>
                    <a:bodyPr/>
                    <a:lstStyle/>
                    <a:p>
                      <a:r>
                        <a:rPr lang="tr-TR" sz="1800" b="0" i="0" kern="1200" dirty="0" err="1">
                          <a:solidFill>
                            <a:schemeClr val="dk1"/>
                          </a:solidFill>
                          <a:effectLst/>
                          <a:latin typeface="+mn-lt"/>
                          <a:ea typeface="+mn-ea"/>
                          <a:cs typeface="+mn-cs"/>
                        </a:rPr>
                        <a:t>Android</a:t>
                      </a:r>
                      <a:r>
                        <a:rPr lang="tr-TR" sz="1800" b="0" i="0" kern="1200" dirty="0">
                          <a:solidFill>
                            <a:schemeClr val="dk1"/>
                          </a:solidFill>
                          <a:effectLst/>
                          <a:latin typeface="+mn-lt"/>
                          <a:ea typeface="+mn-ea"/>
                          <a:cs typeface="+mn-cs"/>
                        </a:rPr>
                        <a:t> SDK, </a:t>
                      </a:r>
                      <a:r>
                        <a:rPr lang="tr-TR" sz="1800" b="0" i="0" kern="1200" dirty="0" err="1">
                          <a:solidFill>
                            <a:schemeClr val="dk1"/>
                          </a:solidFill>
                          <a:effectLst/>
                          <a:latin typeface="+mn-lt"/>
                          <a:ea typeface="+mn-ea"/>
                          <a:cs typeface="+mn-cs"/>
                        </a:rPr>
                        <a:t>iOS</a:t>
                      </a:r>
                      <a:r>
                        <a:rPr lang="tr-TR" sz="1800" b="0" i="0" kern="1200" dirty="0">
                          <a:solidFill>
                            <a:schemeClr val="dk1"/>
                          </a:solidFill>
                          <a:effectLst/>
                          <a:latin typeface="+mn-lt"/>
                          <a:ea typeface="+mn-ea"/>
                          <a:cs typeface="+mn-cs"/>
                        </a:rPr>
                        <a:t> SDK, Java SDK vb.</a:t>
                      </a:r>
                      <a:endParaRPr lang="tr-TR" dirty="0"/>
                    </a:p>
                  </a:txBody>
                  <a:tcPr/>
                </a:tc>
                <a:tc>
                  <a:txBody>
                    <a:bodyPr/>
                    <a:lstStyle/>
                    <a:p>
                      <a:r>
                        <a:rPr lang="tr-TR" sz="1800" b="0" i="0" kern="1200" dirty="0">
                          <a:solidFill>
                            <a:schemeClr val="dk1"/>
                          </a:solidFill>
                          <a:effectLst/>
                          <a:latin typeface="+mn-lt"/>
                          <a:ea typeface="+mn-ea"/>
                          <a:cs typeface="+mn-cs"/>
                        </a:rPr>
                        <a:t>Java 8, Java 11 vb.</a:t>
                      </a:r>
                      <a:endParaRPr lang="tr-TR" dirty="0"/>
                    </a:p>
                  </a:txBody>
                  <a:tcPr/>
                </a:tc>
                <a:extLst>
                  <a:ext uri="{0D108BD9-81ED-4DB2-BD59-A6C34878D82A}">
                    <a16:rowId xmlns:a16="http://schemas.microsoft.com/office/drawing/2014/main" val="209903653"/>
                  </a:ext>
                </a:extLst>
              </a:tr>
              <a:tr h="370840">
                <a:tc>
                  <a:txBody>
                    <a:bodyPr/>
                    <a:lstStyle/>
                    <a:p>
                      <a:r>
                        <a:rPr lang="tr-TR" dirty="0"/>
                        <a:t>Yapı</a:t>
                      </a:r>
                    </a:p>
                  </a:txBody>
                  <a:tcPr/>
                </a:tc>
                <a:tc>
                  <a:txBody>
                    <a:bodyPr/>
                    <a:lstStyle/>
                    <a:p>
                      <a:r>
                        <a:rPr lang="tr-TR" dirty="0"/>
                        <a:t>Bağımsız</a:t>
                      </a:r>
                    </a:p>
                  </a:txBody>
                  <a:tcPr/>
                </a:tc>
                <a:tc>
                  <a:txBody>
                    <a:bodyPr/>
                    <a:lstStyle/>
                    <a:p>
                      <a:r>
                        <a:rPr lang="tr-TR" dirty="0"/>
                        <a:t>Bağımsız</a:t>
                      </a:r>
                    </a:p>
                  </a:txBody>
                  <a:tcPr/>
                </a:tc>
                <a:extLst>
                  <a:ext uri="{0D108BD9-81ED-4DB2-BD59-A6C34878D82A}">
                    <a16:rowId xmlns:a16="http://schemas.microsoft.com/office/drawing/2014/main" val="2429882558"/>
                  </a:ext>
                </a:extLst>
              </a:tr>
            </a:tbl>
          </a:graphicData>
        </a:graphic>
      </p:graphicFrame>
    </p:spTree>
    <p:extLst>
      <p:ext uri="{BB962C8B-B14F-4D97-AF65-F5344CB8AC3E}">
        <p14:creationId xmlns:p14="http://schemas.microsoft.com/office/powerpoint/2010/main" val="388523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1:</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a:t>URL ve URI arasındaki farklar nelerdir?</a:t>
            </a:r>
          </a:p>
          <a:p>
            <a:r>
              <a:rPr lang="tr-TR" dirty="0"/>
              <a:t>NPM nedir?</a:t>
            </a:r>
          </a:p>
          <a:p>
            <a:r>
              <a:rPr lang="tr-TR" dirty="0"/>
              <a:t>Node.js nedir?</a:t>
            </a:r>
          </a:p>
          <a:p>
            <a:r>
              <a:rPr lang="tr-TR" dirty="0"/>
              <a:t>HTTP yapısı nedir?</a:t>
            </a:r>
          </a:p>
          <a:p>
            <a:r>
              <a:rPr lang="tr-TR" dirty="0"/>
              <a:t>Neden Java8</a:t>
            </a:r>
          </a:p>
          <a:p>
            <a:endParaRPr lang="tr-TR" dirty="0"/>
          </a:p>
          <a:p>
            <a:endParaRPr lang="tr-TR" dirty="0"/>
          </a:p>
        </p:txBody>
      </p:sp>
    </p:spTree>
    <p:extLst>
      <p:ext uri="{BB962C8B-B14F-4D97-AF65-F5344CB8AC3E}">
        <p14:creationId xmlns:p14="http://schemas.microsoft.com/office/powerpoint/2010/main" val="249045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a:xfrm>
            <a:off x="838200" y="1825625"/>
            <a:ext cx="10515600" cy="3726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a:t>NPM Nedir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77500" lnSpcReduction="20000"/>
          </a:bodyPr>
          <a:lstStyle/>
          <a:p>
            <a:r>
              <a:rPr lang="tr-TR" dirty="0" err="1"/>
              <a:t>Npm</a:t>
            </a:r>
            <a:r>
              <a:rPr lang="tr-TR" dirty="0"/>
              <a:t>; </a:t>
            </a:r>
            <a:r>
              <a:rPr lang="tr-TR" b="1" dirty="0" err="1"/>
              <a:t>N</a:t>
            </a:r>
            <a:r>
              <a:rPr lang="tr-TR" dirty="0" err="1"/>
              <a:t>ode</a:t>
            </a:r>
            <a:r>
              <a:rPr lang="tr-TR" dirty="0"/>
              <a:t> </a:t>
            </a:r>
            <a:r>
              <a:rPr lang="tr-TR" b="1" dirty="0" err="1"/>
              <a:t>P</a:t>
            </a:r>
            <a:r>
              <a:rPr lang="tr-TR" dirty="0" err="1"/>
              <a:t>ackage</a:t>
            </a:r>
            <a:r>
              <a:rPr lang="tr-TR" dirty="0"/>
              <a:t> </a:t>
            </a:r>
            <a:r>
              <a:rPr lang="tr-TR" b="1" dirty="0"/>
              <a:t>M</a:t>
            </a:r>
            <a:r>
              <a:rPr lang="tr-TR" dirty="0"/>
              <a:t>anager ya da </a:t>
            </a:r>
            <a:r>
              <a:rPr lang="tr-TR" dirty="0" err="1"/>
              <a:t>Node</a:t>
            </a:r>
            <a:r>
              <a:rPr lang="tr-TR" dirty="0"/>
              <a:t> </a:t>
            </a:r>
            <a:r>
              <a:rPr lang="tr-TR" dirty="0" err="1"/>
              <a:t>Packaged</a:t>
            </a:r>
            <a:r>
              <a:rPr lang="tr-TR" dirty="0"/>
              <a:t> </a:t>
            </a:r>
            <a:r>
              <a:rPr lang="tr-TR" dirty="0" err="1"/>
              <a:t>Modules</a:t>
            </a:r>
            <a:r>
              <a:rPr lang="tr-TR" dirty="0"/>
              <a:t> olarak da denmektedir. </a:t>
            </a:r>
            <a:r>
              <a:rPr lang="tr-TR" u="sng" dirty="0">
                <a:hlinkClick r:id="rId2"/>
              </a:rPr>
              <a:t>Isaac Z. </a:t>
            </a:r>
            <a:r>
              <a:rPr lang="tr-TR" u="sng" dirty="0" err="1">
                <a:hlinkClick r:id="rId2"/>
              </a:rPr>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en-US" dirty="0"/>
              <a:t>“</a:t>
            </a:r>
            <a:r>
              <a:rPr lang="tr-TR" dirty="0"/>
              <a:t>NPM</a:t>
            </a:r>
            <a:r>
              <a:rPr lang="en-US" dirty="0"/>
              <a:t>, JavaScript </a:t>
            </a:r>
            <a:r>
              <a:rPr lang="en-US" dirty="0" err="1"/>
              <a:t>geliştiricilerinin</a:t>
            </a:r>
            <a:r>
              <a:rPr lang="en-US" dirty="0"/>
              <a:t> </a:t>
            </a:r>
            <a:r>
              <a:rPr lang="en-US" dirty="0" err="1"/>
              <a:t>kodu</a:t>
            </a:r>
            <a:r>
              <a:rPr lang="en-US" dirty="0"/>
              <a:t> </a:t>
            </a:r>
            <a:r>
              <a:rPr lang="en-US" dirty="0" err="1"/>
              <a:t>paylaşmasını</a:t>
            </a:r>
            <a:r>
              <a:rPr lang="en-US" dirty="0"/>
              <a:t> </a:t>
            </a:r>
            <a:r>
              <a:rPr lang="en-US" dirty="0" err="1"/>
              <a:t>ve</a:t>
            </a:r>
            <a:r>
              <a:rPr lang="en-US" dirty="0"/>
              <a:t> </a:t>
            </a:r>
            <a:r>
              <a:rPr lang="en-US" dirty="0" err="1"/>
              <a:t>yeniden</a:t>
            </a:r>
            <a:r>
              <a:rPr lang="en-US" dirty="0"/>
              <a:t> </a:t>
            </a:r>
            <a:r>
              <a:rPr lang="en-US" dirty="0" err="1"/>
              <a:t>kullanmasını</a:t>
            </a:r>
            <a:r>
              <a:rPr lang="en-US" dirty="0"/>
              <a:t> </a:t>
            </a:r>
            <a:r>
              <a:rPr lang="en-US" dirty="0" err="1"/>
              <a:t>kolaylaştırır</a:t>
            </a:r>
            <a:r>
              <a:rPr lang="en-US" dirty="0"/>
              <a:t> </a:t>
            </a:r>
            <a:r>
              <a:rPr lang="en-US" dirty="0" err="1"/>
              <a:t>ve</a:t>
            </a:r>
            <a:r>
              <a:rPr lang="en-US" dirty="0"/>
              <a:t> </a:t>
            </a:r>
            <a:r>
              <a:rPr lang="en-US" dirty="0" err="1"/>
              <a:t>paylaştığınız</a:t>
            </a:r>
            <a:r>
              <a:rPr lang="en-US" dirty="0"/>
              <a:t> </a:t>
            </a:r>
            <a:r>
              <a:rPr lang="en-US" dirty="0" err="1"/>
              <a:t>kodu</a:t>
            </a:r>
            <a:r>
              <a:rPr lang="en-US" dirty="0"/>
              <a:t> </a:t>
            </a:r>
            <a:r>
              <a:rPr lang="en-US" dirty="0" err="1"/>
              <a:t>güncellemeyi</a:t>
            </a:r>
            <a:r>
              <a:rPr lang="en-US" dirty="0"/>
              <a:t> </a:t>
            </a:r>
            <a:r>
              <a:rPr lang="en-US" dirty="0" err="1"/>
              <a:t>kolaylaştırır</a:t>
            </a:r>
            <a:r>
              <a:rPr lang="en-US" dirty="0"/>
              <a:t>” — npmjs.org</a:t>
            </a:r>
            <a:endParaRPr lang="tr-TR" dirty="0"/>
          </a:p>
          <a:p>
            <a:r>
              <a:rPr lang="tr-TR" dirty="0" err="1"/>
              <a:t>Npm</a:t>
            </a:r>
            <a:r>
              <a:rPr lang="tr-TR" dirty="0"/>
              <a:t> ile temel olarak yapabileceğimiz şeyler:</a:t>
            </a:r>
          </a:p>
          <a:p>
            <a:pPr>
              <a:buFont typeface="Wingdings" panose="05000000000000000000" pitchFamily="2" charset="2"/>
              <a:buChar char="Ø"/>
            </a:pPr>
            <a:r>
              <a:rPr lang="tr-TR" dirty="0"/>
              <a:t>Otomatik ya da manuel olarak paketleri yükleme</a:t>
            </a:r>
          </a:p>
          <a:p>
            <a:pPr>
              <a:buFont typeface="Wingdings" panose="05000000000000000000" pitchFamily="2" charset="2"/>
              <a:buChar char="Ø"/>
            </a:pPr>
            <a:r>
              <a:rPr lang="tr-TR" dirty="0"/>
              <a:t>Sistemdeki paketleri silmek</a:t>
            </a:r>
          </a:p>
          <a:p>
            <a:pPr>
              <a:buFont typeface="Wingdings" panose="05000000000000000000" pitchFamily="2" charset="2"/>
              <a:buChar char="Ø"/>
            </a:pPr>
            <a:r>
              <a:rPr lang="tr-TR" dirty="0"/>
              <a:t>Sistemdeki paketleri listeleme</a:t>
            </a:r>
          </a:p>
          <a:p>
            <a:pPr>
              <a:buFont typeface="Wingdings" panose="05000000000000000000" pitchFamily="2" charset="2"/>
              <a:buChar char="Ø"/>
            </a:pPr>
            <a:r>
              <a:rPr lang="tr-TR" dirty="0"/>
              <a:t>Sistemdeki paketleri </a:t>
            </a:r>
            <a:r>
              <a:rPr lang="tr-TR" dirty="0" err="1"/>
              <a:t>update</a:t>
            </a:r>
            <a:r>
              <a:rPr lang="tr-TR" dirty="0"/>
              <a:t> etmek</a:t>
            </a:r>
          </a:p>
          <a:p>
            <a:r>
              <a:rPr lang="tr-TR" dirty="0" err="1"/>
              <a:t>Npm</a:t>
            </a:r>
            <a:r>
              <a:rPr lang="tr-TR" dirty="0"/>
              <a:t> komut satırı üzerinden çalışan bir uygulamadır.</a:t>
            </a:r>
          </a:p>
          <a:p>
            <a:endParaRPr lang="tr-TR" dirty="0"/>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Node.Js</a:t>
            </a:r>
            <a:r>
              <a:rPr lang="tr-TR"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20000"/>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a:p>
            <a:endParaRPr lang="tr-TR" dirty="0"/>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HTTP Yapısı Nedir?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a:p>
            <a:endParaRPr lang="tr-TR" dirty="0"/>
          </a:p>
        </p:txBody>
      </p:sp>
    </p:spTree>
    <p:extLst>
      <p:ext uri="{BB962C8B-B14F-4D97-AF65-F5344CB8AC3E}">
        <p14:creationId xmlns:p14="http://schemas.microsoft.com/office/powerpoint/2010/main" val="364785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Teknik Genel Bakış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62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267206457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TotalTime>
  <Words>2954</Words>
  <Application>Microsoft Office PowerPoint</Application>
  <PresentationFormat>Widescreen</PresentationFormat>
  <Paragraphs>195</Paragraphs>
  <Slides>38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Kubilay Alp Ağacan Bootcamp Ödevleri</vt:lpstr>
      <vt:lpstr> {atmosware} Turkcell Bootcamp Kubilay Alp AĞACAN Elektrik-Elektronik Mühendisi  </vt:lpstr>
      <vt:lpstr>Front-End Ödevleri</vt:lpstr>
      <vt:lpstr>Ödev 1:</vt:lpstr>
      <vt:lpstr>URI ve URL Arasındaki Farklar </vt:lpstr>
      <vt:lpstr>NPM Nedir ? </vt:lpstr>
      <vt:lpstr>Node.Js Nedir? </vt:lpstr>
      <vt:lpstr>HTTP Yapısı Nedir? </vt:lpstr>
      <vt:lpstr>Teknik Genel Bakış </vt:lpstr>
      <vt:lpstr>İstek yöntemleri-I </vt:lpstr>
      <vt:lpstr>İstek Yöntemleri-II</vt:lpstr>
      <vt:lpstr>İstek Yöntemleri-III</vt:lpstr>
      <vt:lpstr>İstek Yöntemleri-IV</vt:lpstr>
      <vt:lpstr>Neden Java 8?</vt:lpstr>
      <vt:lpstr>Java 8 ile Gelen Yenilikler</vt:lpstr>
      <vt:lpstr>Ödev 2:</vt:lpstr>
      <vt:lpstr>Xhtml ve Html5? </vt:lpstr>
      <vt:lpstr>Xhtml ve Html5 arasındaki farklar nelerdir? </vt:lpstr>
      <vt:lpstr>Semantic ve non-semantic nedir? </vt:lpstr>
      <vt:lpstr>Semantic ve non-semantic nedir? </vt:lpstr>
      <vt:lpstr>Table Colspan Rowspan nedir? </vt:lpstr>
      <vt:lpstr>Ödev1.png output</vt:lpstr>
      <vt:lpstr>Ödev2.png output </vt:lpstr>
      <vt:lpstr>Ödev3.png output</vt:lpstr>
      <vt:lpstr>Ödev4.png output</vt:lpstr>
      <vt:lpstr>Ödev5.png output</vt:lpstr>
      <vt:lpstr>Ödev6.png output</vt:lpstr>
      <vt:lpstr>Display:none ve Visibility:hidden arasındaki fark nedir?</vt:lpstr>
      <vt:lpstr>Pseudo-Class ve Pseudo-Element nedir?</vt:lpstr>
      <vt:lpstr>CSS Selectors-I</vt:lpstr>
      <vt:lpstr>CSS Selectors-II</vt:lpstr>
      <vt:lpstr>box-sizing nedir? border-box ve content-box nelerdir?</vt:lpstr>
      <vt:lpstr>Integrity ve Crossorigin nedir?</vt:lpstr>
      <vt:lpstr>Spacing nedir?</vt:lpstr>
      <vt:lpstr>List-unstyled nedir?</vt:lpstr>
      <vt:lpstr>SDK Nedir?</vt:lpstr>
      <vt:lpstr>JDK Nedir?</vt:lpstr>
      <vt:lpstr>SDK ve JDK Farkı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KUBILAY ALP AGACAN</cp:lastModifiedBy>
  <cp:revision>25</cp:revision>
  <dcterms:created xsi:type="dcterms:W3CDTF">2022-05-24T09:08:24Z</dcterms:created>
  <dcterms:modified xsi:type="dcterms:W3CDTF">2022-05-31T15:38:54Z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48564c31-30c6-4b48-9710-7350253c7c96</vt:lpwstr>
  </property>
  <property fmtid="{D5CDD505-2E9C-101B-9397-08002B2CF9AE}" pid="3" name="TURKCELLCLASSIFICATION">
    <vt:lpwstr>TURKCELL DAHİLİ</vt:lpwstr>
  </property>
</Properties>
</file>