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81" r:id="rId9"/>
    <p:sldId id="282"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4" r:id="rId27"/>
    <p:sldId id="285" r:id="rId28"/>
    <p:sldId id="286" r:id="rId29"/>
    <p:sldId id="287" r:id="rId30"/>
    <p:sldId id="288" r:id="rId31"/>
    <p:sldId id="289" r:id="rId32"/>
    <p:sldId id="290" r:id="rId33"/>
    <p:sldId id="293" r:id="rId34"/>
    <p:sldId id="291" r:id="rId35"/>
    <p:sldId id="292"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38232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69284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79011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C04EB-19B2-468C-9805-523DEEC54A70}"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8349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0C04EB-19B2-468C-9805-523DEEC54A70}"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39643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C04EB-19B2-468C-9805-523DEEC54A70}"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192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C04EB-19B2-468C-9805-523DEEC54A70}" type="datetimeFigureOut">
              <a:rPr lang="tr-TR" smtClean="0"/>
              <a:t>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254945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C04EB-19B2-468C-9805-523DEEC54A70}" type="datetimeFigureOut">
              <a:rPr lang="tr-TR" smtClean="0"/>
              <a:t>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1641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C04EB-19B2-468C-9805-523DEEC54A70}" type="datetimeFigureOut">
              <a:rPr lang="tr-TR" smtClean="0"/>
              <a:t>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50925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57162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0C04EB-19B2-468C-9805-523DEEC54A70}"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028105-DBCB-47A9-BEBD-6B48D758EEC7}" type="slidenum">
              <a:rPr lang="tr-TR" smtClean="0"/>
              <a:t>‹#›</a:t>
            </a:fld>
            <a:endParaRPr lang="tr-TR"/>
          </a:p>
        </p:txBody>
      </p:sp>
    </p:spTree>
    <p:extLst>
      <p:ext uri="{BB962C8B-B14F-4D97-AF65-F5344CB8AC3E}">
        <p14:creationId xmlns:p14="http://schemas.microsoft.com/office/powerpoint/2010/main" val="163689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04EB-19B2-468C-9805-523DEEC54A70}" type="datetimeFigureOut">
              <a:rPr lang="tr-TR" smtClean="0"/>
              <a:t>3.06.2022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8105-DBCB-47A9-BEBD-6B48D758EEC7}" type="slidenum">
              <a:rPr lang="tr-TR" smtClean="0"/>
              <a:t>‹#›</a:t>
            </a:fld>
            <a:endParaRPr lang="tr-TR"/>
          </a:p>
        </p:txBody>
      </p:sp>
    </p:spTree>
    <p:extLst>
      <p:ext uri="{BB962C8B-B14F-4D97-AF65-F5344CB8AC3E}">
        <p14:creationId xmlns:p14="http://schemas.microsoft.com/office/powerpoint/2010/main" val="2421348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aptasarim.com/bilgibankasi/html-nedi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252D-72C8-4B76-B176-C079F7F1F5AE}"/>
              </a:ext>
            </a:extLst>
          </p:cNvPr>
          <p:cNvSpPr>
            <a:spLocks noGrp="1"/>
          </p:cNvSpPr>
          <p:nvPr>
            <p:ph type="ctrTitle"/>
          </p:nvPr>
        </p:nvSpPr>
        <p:spPr/>
        <p:txBody>
          <a:bodyPr/>
          <a:lstStyle/>
          <a:p>
            <a:r>
              <a:rPr lang="tr-TR" dirty="0"/>
              <a:t>207 ATMOSWARE JAVA BOOTCAMP</a:t>
            </a:r>
          </a:p>
        </p:txBody>
      </p:sp>
      <p:sp>
        <p:nvSpPr>
          <p:cNvPr id="3" name="Subtitle 2">
            <a:extLst>
              <a:ext uri="{FF2B5EF4-FFF2-40B4-BE49-F238E27FC236}">
                <a16:creationId xmlns:a16="http://schemas.microsoft.com/office/drawing/2014/main" id="{343313D3-2BF2-40B0-92A9-922FFE071B77}"/>
              </a:ext>
            </a:extLst>
          </p:cNvPr>
          <p:cNvSpPr>
            <a:spLocks noGrp="1"/>
          </p:cNvSpPr>
          <p:nvPr>
            <p:ph type="subTitle" idx="1"/>
          </p:nvPr>
        </p:nvSpPr>
        <p:spPr>
          <a:xfrm>
            <a:off x="1138333" y="3872626"/>
            <a:ext cx="5526833" cy="1655762"/>
          </a:xfrm>
        </p:spPr>
        <p:txBody>
          <a:bodyPr/>
          <a:lstStyle/>
          <a:p>
            <a:r>
              <a:rPr lang="tr-TR" dirty="0"/>
              <a:t>MUSTAFA KEMAL ÇELİK</a:t>
            </a:r>
          </a:p>
          <a:p>
            <a:r>
              <a:rPr lang="tr-TR" dirty="0"/>
              <a:t>ARAŞTIRMA ÖDEVLERİ</a:t>
            </a:r>
          </a:p>
        </p:txBody>
      </p:sp>
    </p:spTree>
    <p:extLst>
      <p:ext uri="{BB962C8B-B14F-4D97-AF65-F5344CB8AC3E}">
        <p14:creationId xmlns:p14="http://schemas.microsoft.com/office/powerpoint/2010/main" val="167584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A850-A251-43EE-A2C1-D47FE832D414}"/>
              </a:ext>
            </a:extLst>
          </p:cNvPr>
          <p:cNvSpPr>
            <a:spLocks noGrp="1"/>
          </p:cNvSpPr>
          <p:nvPr>
            <p:ph type="title"/>
          </p:nvPr>
        </p:nvSpPr>
        <p:spPr/>
        <p:txBody>
          <a:bodyPr/>
          <a:lstStyle/>
          <a:p>
            <a:r>
              <a:rPr lang="tr-TR" dirty="0">
                <a:cs typeface="Arial"/>
              </a:rPr>
              <a:t>SEMANTİN VE NON-SEMANTİC NEDİR?</a:t>
            </a:r>
            <a:endParaRPr lang="tr-TR" dirty="0"/>
          </a:p>
        </p:txBody>
      </p:sp>
      <p:sp>
        <p:nvSpPr>
          <p:cNvPr id="3" name="Content Placeholder 2">
            <a:extLst>
              <a:ext uri="{FF2B5EF4-FFF2-40B4-BE49-F238E27FC236}">
                <a16:creationId xmlns:a16="http://schemas.microsoft.com/office/drawing/2014/main" id="{534A1D65-B53C-48BF-9350-0A995DDF29FE}"/>
              </a:ext>
            </a:extLst>
          </p:cNvPr>
          <p:cNvSpPr>
            <a:spLocks noGrp="1"/>
          </p:cNvSpPr>
          <p:nvPr>
            <p:ph idx="1"/>
          </p:nvPr>
        </p:nvSpPr>
        <p:spPr/>
        <p:txBody>
          <a:bodyPr/>
          <a:lstStyle/>
          <a:p>
            <a:r>
              <a:rPr lang="tr-TR" i="1" dirty="0" err="1">
                <a:ea typeface="+mn-lt"/>
                <a:cs typeface="+mn-lt"/>
              </a:rPr>
              <a:t>Semantic</a:t>
            </a:r>
            <a:r>
              <a:rPr lang="tr-TR" i="1" dirty="0">
                <a:ea typeface="+mn-lt"/>
                <a:cs typeface="+mn-lt"/>
              </a:rPr>
              <a:t> (anlamsal) </a:t>
            </a:r>
            <a:r>
              <a:rPr lang="tr-TR" dirty="0" err="1">
                <a:ea typeface="+mn-lt"/>
                <a:cs typeface="+mn-lt"/>
              </a:rPr>
              <a:t>taglar</a:t>
            </a:r>
            <a:r>
              <a:rPr lang="tr-TR" dirty="0">
                <a:ea typeface="+mn-lt"/>
                <a:cs typeface="+mn-lt"/>
              </a:rPr>
              <a:t>: kelime anlamı ile aynı işi yapan html elemanlarıdır. </a:t>
            </a:r>
          </a:p>
          <a:p>
            <a:r>
              <a:rPr lang="tr-TR" dirty="0">
                <a:ea typeface="+mn-lt"/>
                <a:cs typeface="+mn-lt"/>
              </a:rPr>
              <a:t>Mesela; &lt;</a:t>
            </a:r>
            <a:r>
              <a:rPr lang="tr-TR" i="1" dirty="0" err="1">
                <a:ea typeface="+mn-lt"/>
                <a:cs typeface="+mn-lt"/>
              </a:rPr>
              <a:t>article</a:t>
            </a:r>
            <a:r>
              <a:rPr lang="tr-TR" dirty="0">
                <a:ea typeface="+mn-lt"/>
                <a:cs typeface="+mn-lt"/>
              </a:rPr>
              <a:t>&gt; </a:t>
            </a:r>
            <a:r>
              <a:rPr lang="tr-TR" dirty="0" err="1">
                <a:ea typeface="+mn-lt"/>
                <a:cs typeface="+mn-lt"/>
              </a:rPr>
              <a:t>tagı</a:t>
            </a:r>
            <a:r>
              <a:rPr lang="tr-TR" dirty="0">
                <a:ea typeface="+mn-lt"/>
                <a:cs typeface="+mn-lt"/>
              </a:rPr>
              <a:t> semantik bir elemandır. Çünkü </a:t>
            </a:r>
            <a:r>
              <a:rPr lang="tr-TR" dirty="0" err="1">
                <a:ea typeface="+mn-lt"/>
                <a:cs typeface="+mn-lt"/>
              </a:rPr>
              <a:t>article</a:t>
            </a:r>
            <a:r>
              <a:rPr lang="tr-TR" dirty="0">
                <a:ea typeface="+mn-lt"/>
                <a:cs typeface="+mn-lt"/>
              </a:rPr>
              <a:t>, makale demektir ve &lt;</a:t>
            </a:r>
            <a:r>
              <a:rPr lang="tr-TR" i="1" dirty="0" err="1">
                <a:ea typeface="+mn-lt"/>
                <a:cs typeface="+mn-lt"/>
              </a:rPr>
              <a:t>article</a:t>
            </a:r>
            <a:r>
              <a:rPr lang="tr-TR" dirty="0">
                <a:ea typeface="+mn-lt"/>
                <a:cs typeface="+mn-lt"/>
              </a:rPr>
              <a:t>&gt; </a:t>
            </a:r>
            <a:r>
              <a:rPr lang="tr-TR" dirty="0" err="1">
                <a:ea typeface="+mn-lt"/>
                <a:cs typeface="+mn-lt"/>
              </a:rPr>
              <a:t>tagıda</a:t>
            </a:r>
            <a:r>
              <a:rPr lang="tr-TR" dirty="0">
                <a:ea typeface="+mn-lt"/>
                <a:cs typeface="+mn-lt"/>
              </a:rPr>
              <a:t> gerçekten, sayfamıza, bir makale elemanı eklemek için kullanılır.</a:t>
            </a:r>
          </a:p>
          <a:p>
            <a:r>
              <a:rPr lang="en-US" b="1" dirty="0" err="1">
                <a:latin typeface="Verdana"/>
                <a:ea typeface="Verdana"/>
              </a:rPr>
              <a:t>Anlamsal</a:t>
            </a:r>
            <a:r>
              <a:rPr lang="en-US" b="1" dirty="0">
                <a:latin typeface="Verdana"/>
                <a:ea typeface="Verdana"/>
              </a:rPr>
              <a:t> </a:t>
            </a:r>
            <a:r>
              <a:rPr lang="en-US" b="1" dirty="0" err="1">
                <a:latin typeface="Verdana"/>
                <a:ea typeface="Verdana"/>
              </a:rPr>
              <a:t>olmayan</a:t>
            </a:r>
            <a:r>
              <a:rPr lang="en-US" b="1" dirty="0">
                <a:latin typeface="Verdana"/>
                <a:ea typeface="Verdana"/>
              </a:rPr>
              <a:t> (non-semantic) </a:t>
            </a:r>
            <a:r>
              <a:rPr lang="en-US" b="1" dirty="0" err="1">
                <a:latin typeface="Verdana"/>
                <a:ea typeface="Verdana"/>
              </a:rPr>
              <a:t>elemanlar</a:t>
            </a:r>
            <a:r>
              <a:rPr lang="en-US" b="1" dirty="0">
                <a:latin typeface="Verdana"/>
                <a:ea typeface="Verdana"/>
              </a:rPr>
              <a:t> </a:t>
            </a:r>
            <a:r>
              <a:rPr lang="en-US" b="1" dirty="0" err="1">
                <a:latin typeface="Verdana"/>
                <a:ea typeface="Verdana"/>
              </a:rPr>
              <a:t>örnek</a:t>
            </a:r>
            <a:r>
              <a:rPr lang="en-US" b="1" dirty="0">
                <a:latin typeface="Verdana"/>
                <a:ea typeface="Verdana"/>
              </a:rPr>
              <a:t>:</a:t>
            </a:r>
            <a:r>
              <a:rPr lang="en-US" dirty="0">
                <a:latin typeface="Verdana"/>
                <a:ea typeface="Verdana"/>
              </a:rPr>
              <a:t> &lt;</a:t>
            </a:r>
            <a:r>
              <a:rPr lang="en-US" i="1" dirty="0">
                <a:latin typeface="Verdana"/>
                <a:ea typeface="Verdana"/>
              </a:rPr>
              <a:t>span</a:t>
            </a:r>
            <a:r>
              <a:rPr lang="en-US" dirty="0">
                <a:latin typeface="Verdana"/>
                <a:ea typeface="Verdana"/>
              </a:rPr>
              <a:t>&gt; </a:t>
            </a:r>
            <a:r>
              <a:rPr lang="en-US" dirty="0" err="1">
                <a:latin typeface="Verdana"/>
                <a:ea typeface="Verdana"/>
              </a:rPr>
              <a:t>ve</a:t>
            </a:r>
            <a:r>
              <a:rPr lang="en-US" dirty="0">
                <a:latin typeface="Verdana"/>
                <a:ea typeface="Verdana"/>
              </a:rPr>
              <a:t> &lt;</a:t>
            </a:r>
            <a:r>
              <a:rPr lang="en-US" i="1" dirty="0">
                <a:latin typeface="Verdana"/>
                <a:ea typeface="Verdana"/>
              </a:rPr>
              <a:t>div</a:t>
            </a:r>
            <a:r>
              <a:rPr lang="en-US" dirty="0">
                <a:latin typeface="Verdana"/>
                <a:ea typeface="Verdana"/>
              </a:rPr>
              <a:t>&gt; </a:t>
            </a:r>
            <a:r>
              <a:rPr lang="en-US" dirty="0" err="1">
                <a:latin typeface="Verdana"/>
                <a:ea typeface="Verdana"/>
              </a:rPr>
              <a:t>gibi</a:t>
            </a:r>
            <a:r>
              <a:rPr lang="en-US" dirty="0">
                <a:latin typeface="Verdana"/>
                <a:ea typeface="Verdana"/>
              </a:rPr>
              <a:t> </a:t>
            </a:r>
            <a:r>
              <a:rPr lang="en-US" dirty="0" err="1">
                <a:latin typeface="Verdana"/>
                <a:ea typeface="Verdana"/>
              </a:rPr>
              <a:t>elemanlar</a:t>
            </a:r>
            <a:r>
              <a:rPr lang="en-US" dirty="0">
                <a:latin typeface="Verdana"/>
                <a:ea typeface="Verdana"/>
              </a:rPr>
              <a:t>, </a:t>
            </a:r>
            <a:r>
              <a:rPr lang="en-US" dirty="0" err="1">
                <a:latin typeface="Verdana"/>
                <a:ea typeface="Verdana"/>
              </a:rPr>
              <a:t>kelime</a:t>
            </a:r>
            <a:r>
              <a:rPr lang="en-US" dirty="0">
                <a:latin typeface="Verdana"/>
                <a:ea typeface="Verdana"/>
              </a:rPr>
              <a:t> </a:t>
            </a:r>
            <a:r>
              <a:rPr lang="en-US" dirty="0" err="1">
                <a:latin typeface="Verdana"/>
                <a:ea typeface="Verdana"/>
              </a:rPr>
              <a:t>anlamının</a:t>
            </a:r>
            <a:r>
              <a:rPr lang="en-US" dirty="0">
                <a:latin typeface="Verdana"/>
                <a:ea typeface="Verdana"/>
              </a:rPr>
              <a:t> </a:t>
            </a:r>
            <a:r>
              <a:rPr lang="en-US" dirty="0" err="1">
                <a:latin typeface="Verdana"/>
                <a:ea typeface="Verdana"/>
              </a:rPr>
              <a:t>dışında</a:t>
            </a:r>
            <a:r>
              <a:rPr lang="en-US" dirty="0">
                <a:latin typeface="Verdana"/>
                <a:ea typeface="Verdana"/>
              </a:rPr>
              <a:t> </a:t>
            </a:r>
            <a:r>
              <a:rPr lang="en-US" dirty="0" err="1">
                <a:latin typeface="Verdana"/>
                <a:ea typeface="Verdana"/>
              </a:rPr>
              <a:t>görevler</a:t>
            </a:r>
            <a:r>
              <a:rPr lang="en-US" dirty="0">
                <a:latin typeface="Verdana"/>
                <a:ea typeface="Verdana"/>
              </a:rPr>
              <a:t> </a:t>
            </a:r>
            <a:r>
              <a:rPr lang="en-US" dirty="0" err="1">
                <a:latin typeface="Verdana"/>
                <a:ea typeface="Verdana"/>
              </a:rPr>
              <a:t>yaparlar</a:t>
            </a:r>
            <a:r>
              <a:rPr lang="en-US" dirty="0">
                <a:latin typeface="Verdana"/>
                <a:ea typeface="Verdana"/>
              </a:rPr>
              <a:t>. </a:t>
            </a:r>
            <a:r>
              <a:rPr lang="en-US" dirty="0" err="1">
                <a:latin typeface="Verdana"/>
                <a:ea typeface="Verdana"/>
              </a:rPr>
              <a:t>Yani</a:t>
            </a:r>
            <a:r>
              <a:rPr lang="en-US" dirty="0">
                <a:latin typeface="Verdana"/>
                <a:ea typeface="Verdana"/>
              </a:rPr>
              <a:t> </a:t>
            </a:r>
            <a:r>
              <a:rPr lang="en-US" dirty="0" err="1">
                <a:latin typeface="Verdana"/>
                <a:ea typeface="Verdana"/>
              </a:rPr>
              <a:t>içerikleri</a:t>
            </a:r>
            <a:r>
              <a:rPr lang="en-US" dirty="0">
                <a:latin typeface="Verdana"/>
                <a:ea typeface="Verdana"/>
              </a:rPr>
              <a:t> </a:t>
            </a:r>
            <a:r>
              <a:rPr lang="en-US" dirty="0" err="1">
                <a:latin typeface="Verdana"/>
                <a:ea typeface="Verdana"/>
              </a:rPr>
              <a:t>ile</a:t>
            </a:r>
            <a:r>
              <a:rPr lang="en-US" dirty="0">
                <a:latin typeface="Verdana"/>
                <a:ea typeface="Verdana"/>
              </a:rPr>
              <a:t> </a:t>
            </a:r>
            <a:r>
              <a:rPr lang="en-US" dirty="0" err="1">
                <a:latin typeface="Verdana"/>
                <a:ea typeface="Verdana"/>
              </a:rPr>
              <a:t>anlamları</a:t>
            </a:r>
            <a:r>
              <a:rPr lang="en-US" dirty="0">
                <a:latin typeface="Verdana"/>
                <a:ea typeface="Verdana"/>
              </a:rPr>
              <a:t> </a:t>
            </a:r>
            <a:r>
              <a:rPr lang="en-US" dirty="0" err="1">
                <a:latin typeface="Verdana"/>
                <a:ea typeface="Verdana"/>
              </a:rPr>
              <a:t>arasında</a:t>
            </a:r>
            <a:r>
              <a:rPr lang="en-US" dirty="0">
                <a:latin typeface="Verdana"/>
                <a:ea typeface="Verdana"/>
              </a:rPr>
              <a:t> </a:t>
            </a:r>
            <a:r>
              <a:rPr lang="en-US" dirty="0" err="1">
                <a:latin typeface="Verdana"/>
                <a:ea typeface="Verdana"/>
              </a:rPr>
              <a:t>bir</a:t>
            </a:r>
            <a:r>
              <a:rPr lang="en-US" dirty="0">
                <a:latin typeface="Verdana"/>
                <a:ea typeface="Verdana"/>
              </a:rPr>
              <a:t> </a:t>
            </a:r>
            <a:r>
              <a:rPr lang="en-US" dirty="0" err="1">
                <a:latin typeface="Verdana"/>
                <a:ea typeface="Verdana"/>
              </a:rPr>
              <a:t>benzerlik</a:t>
            </a:r>
            <a:r>
              <a:rPr lang="en-US" dirty="0">
                <a:latin typeface="Verdana"/>
                <a:ea typeface="Verdana"/>
              </a:rPr>
              <a:t> </a:t>
            </a:r>
            <a:r>
              <a:rPr lang="en-US" dirty="0" err="1">
                <a:latin typeface="Verdana"/>
                <a:ea typeface="Verdana"/>
              </a:rPr>
              <a:t>yoktur</a:t>
            </a:r>
            <a:r>
              <a:rPr lang="en-US" dirty="0">
                <a:latin typeface="Verdana"/>
                <a:ea typeface="Verdana"/>
              </a:rPr>
              <a:t>.</a:t>
            </a:r>
            <a:endParaRPr lang="en-US" dirty="0">
              <a:cs typeface="Arial"/>
            </a:endParaRPr>
          </a:p>
          <a:p>
            <a:endParaRPr lang="tr-TR" dirty="0"/>
          </a:p>
        </p:txBody>
      </p:sp>
    </p:spTree>
    <p:extLst>
      <p:ext uri="{BB962C8B-B14F-4D97-AF65-F5344CB8AC3E}">
        <p14:creationId xmlns:p14="http://schemas.microsoft.com/office/powerpoint/2010/main" val="181026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CFB-80EE-49A8-8895-FFBBA57D7C33}"/>
              </a:ext>
            </a:extLst>
          </p:cNvPr>
          <p:cNvSpPr>
            <a:spLocks noGrp="1"/>
          </p:cNvSpPr>
          <p:nvPr>
            <p:ph type="title"/>
          </p:nvPr>
        </p:nvSpPr>
        <p:spPr/>
        <p:txBody>
          <a:bodyPr/>
          <a:lstStyle/>
          <a:p>
            <a:r>
              <a:rPr lang="tr-TR" dirty="0">
                <a:cs typeface="Arial"/>
              </a:rPr>
              <a:t>ROWSPAN VE COLSPAN NEDİR?</a:t>
            </a:r>
            <a:br>
              <a:rPr lang="tr-TR" dirty="0">
                <a:cs typeface="Arial"/>
              </a:rPr>
            </a:br>
            <a:endParaRPr lang="tr-TR" dirty="0"/>
          </a:p>
        </p:txBody>
      </p:sp>
      <p:sp>
        <p:nvSpPr>
          <p:cNvPr id="3" name="Content Placeholder 2">
            <a:extLst>
              <a:ext uri="{FF2B5EF4-FFF2-40B4-BE49-F238E27FC236}">
                <a16:creationId xmlns:a16="http://schemas.microsoft.com/office/drawing/2014/main" id="{170CBD61-07A5-4754-890C-A0371E8E5ABA}"/>
              </a:ext>
            </a:extLst>
          </p:cNvPr>
          <p:cNvSpPr>
            <a:spLocks noGrp="1"/>
          </p:cNvSpPr>
          <p:nvPr>
            <p:ph idx="1"/>
          </p:nvPr>
        </p:nvSpPr>
        <p:spPr/>
        <p:txBody>
          <a:bodyPr/>
          <a:lstStyle/>
          <a:p>
            <a:pPr marL="344170" indent="-344170"/>
            <a:r>
              <a:rPr lang="tr-TR" b="1" dirty="0" err="1">
                <a:ea typeface="+mn-lt"/>
                <a:cs typeface="+mn-lt"/>
              </a:rPr>
              <a:t>Rowspan</a:t>
            </a:r>
            <a:r>
              <a:rPr lang="tr-TR" dirty="0">
                <a:ea typeface="+mn-lt"/>
                <a:cs typeface="+mn-lt"/>
              </a:rPr>
              <a:t> özelliği satır üzerinde kaç tane hücrenin birleştirileceğini belirtir.</a:t>
            </a:r>
          </a:p>
          <a:p>
            <a:pPr marL="344170" indent="-344170"/>
            <a:r>
              <a:rPr lang="tr-TR" b="1" dirty="0" err="1">
                <a:ea typeface="+mn-lt"/>
                <a:cs typeface="+mn-lt"/>
              </a:rPr>
              <a:t>Colspan</a:t>
            </a:r>
            <a:r>
              <a:rPr lang="tr-TR" dirty="0">
                <a:ea typeface="+mn-lt"/>
                <a:cs typeface="+mn-lt"/>
              </a:rPr>
              <a:t> özelliği sütun üzerinde kaç tane hücrenin birleştirileceğini belirtir.</a:t>
            </a:r>
            <a:endParaRPr lang="tr-TR" dirty="0">
              <a:cs typeface="Arial" panose="020B0604020202020204"/>
            </a:endParaRPr>
          </a:p>
          <a:p>
            <a:endParaRPr lang="tr-TR" dirty="0"/>
          </a:p>
        </p:txBody>
      </p:sp>
    </p:spTree>
    <p:extLst>
      <p:ext uri="{BB962C8B-B14F-4D97-AF65-F5344CB8AC3E}">
        <p14:creationId xmlns:p14="http://schemas.microsoft.com/office/powerpoint/2010/main" val="335357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3986-915E-4CE8-B2D1-A2C8EA9F7A55}"/>
              </a:ext>
            </a:extLst>
          </p:cNvPr>
          <p:cNvSpPr>
            <a:spLocks noGrp="1"/>
          </p:cNvSpPr>
          <p:nvPr>
            <p:ph type="title"/>
          </p:nvPr>
        </p:nvSpPr>
        <p:spPr/>
        <p:txBody>
          <a:bodyPr/>
          <a:lstStyle/>
          <a:p>
            <a:r>
              <a:rPr lang="tr-TR" dirty="0"/>
              <a:t>CROSS-ORİGİN NEDİR?	</a:t>
            </a:r>
          </a:p>
        </p:txBody>
      </p:sp>
      <p:sp>
        <p:nvSpPr>
          <p:cNvPr id="3" name="Content Placeholder 2">
            <a:extLst>
              <a:ext uri="{FF2B5EF4-FFF2-40B4-BE49-F238E27FC236}">
                <a16:creationId xmlns:a16="http://schemas.microsoft.com/office/drawing/2014/main" id="{6C7E0BEB-4E64-4A67-A7AD-CE5C6548C8AB}"/>
              </a:ext>
            </a:extLst>
          </p:cNvPr>
          <p:cNvSpPr>
            <a:spLocks noGrp="1"/>
          </p:cNvSpPr>
          <p:nvPr>
            <p:ph idx="1"/>
          </p:nvPr>
        </p:nvSpPr>
        <p:spPr/>
        <p:txBody>
          <a:bodyPr>
            <a:normAutofit fontScale="92500" lnSpcReduction="10000"/>
          </a:bodyPr>
          <a:lstStyle/>
          <a:p>
            <a:r>
              <a:rPr lang="tr-TR" b="1" dirty="0"/>
              <a:t>CORS Nedir?</a:t>
            </a:r>
          </a:p>
          <a:p>
            <a:r>
              <a:rPr lang="tr-TR" b="1" dirty="0"/>
              <a:t>Cross-</a:t>
            </a:r>
            <a:r>
              <a:rPr lang="tr-TR" b="1" dirty="0" err="1"/>
              <a:t>Origin</a:t>
            </a:r>
            <a:r>
              <a:rPr lang="tr-TR" b="1" dirty="0"/>
              <a:t> Resource </a:t>
            </a:r>
            <a:r>
              <a:rPr lang="tr-TR" b="1" dirty="0" err="1"/>
              <a:t>Sharing</a:t>
            </a:r>
            <a:r>
              <a:rPr lang="tr-TR" b="1" dirty="0"/>
              <a:t> (Kökenler arası kaynak paylaşımı)</a:t>
            </a:r>
            <a:r>
              <a:rPr lang="tr-TR" dirty="0"/>
              <a:t> anlamına gelen CORS, web tarayıcısı tarafından yönetilen ve ek HTTP başlıkları kullanılarak, bir kökende çalışan web uygulamasının, farklı bir kökende yer alan web uygulamasına erişim izni kontrolünü sağlayan mekanizmadır. Web uygulaması,</a:t>
            </a:r>
            <a:r>
              <a:rPr lang="tr-TR" b="1" dirty="0"/>
              <a:t> internet tarayıcısı</a:t>
            </a:r>
            <a:r>
              <a:rPr lang="tr-TR" dirty="0"/>
              <a:t> üzerinden farklı bir kökene (protokol, domain ve port) herhangi bir istek gönderirse </a:t>
            </a:r>
            <a:r>
              <a:rPr lang="tr-TR" dirty="0" err="1"/>
              <a:t>cross-origin</a:t>
            </a:r>
            <a:r>
              <a:rPr lang="tr-TR" dirty="0"/>
              <a:t> HTTP isteği oluşturmuş olur.</a:t>
            </a:r>
          </a:p>
          <a:p>
            <a:r>
              <a:rPr lang="tr-TR" b="1" dirty="0"/>
              <a:t>CORS Nasıl </a:t>
            </a:r>
            <a:r>
              <a:rPr lang="tr-TR" b="1" dirty="0" err="1"/>
              <a:t>Çalışır</a:t>
            </a:r>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endParaRPr lang="tr-TR" dirty="0"/>
          </a:p>
          <a:p>
            <a:endParaRPr lang="tr-TR" dirty="0"/>
          </a:p>
        </p:txBody>
      </p:sp>
    </p:spTree>
    <p:extLst>
      <p:ext uri="{BB962C8B-B14F-4D97-AF65-F5344CB8AC3E}">
        <p14:creationId xmlns:p14="http://schemas.microsoft.com/office/powerpoint/2010/main" val="339670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3C9C6-FFBC-470D-800D-BE0D639A1E2C}"/>
              </a:ext>
            </a:extLst>
          </p:cNvPr>
          <p:cNvSpPr>
            <a:spLocks noGrp="1"/>
          </p:cNvSpPr>
          <p:nvPr>
            <p:ph idx="1"/>
          </p:nvPr>
        </p:nvSpPr>
        <p:spPr>
          <a:xfrm>
            <a:off x="838200" y="662473"/>
            <a:ext cx="10515600" cy="5514490"/>
          </a:xfrm>
        </p:spPr>
        <p:txBody>
          <a:bodyPr>
            <a:normAutofit/>
          </a:bodyPr>
          <a:lstStyle/>
          <a:p>
            <a:r>
              <a:rPr lang="tr-TR" b="1" dirty="0"/>
              <a:t>CORS nasıl çalışır?</a:t>
            </a:r>
          </a:p>
          <a:p>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r>
              <a:rPr lang="tr-TR" b="1" dirty="0"/>
              <a:t>Neden hataya yol açıyor? </a:t>
            </a:r>
            <a:r>
              <a:rPr lang="tr-TR" dirty="0"/>
              <a:t>Günümüzdeki birçok modern internet tarayıcısı, </a:t>
            </a:r>
            <a:r>
              <a:rPr lang="tr-TR" dirty="0" err="1"/>
              <a:t>JavaScript</a:t>
            </a:r>
            <a:r>
              <a:rPr lang="tr-TR" dirty="0"/>
              <a:t> kodu üzerinden başlatılan HTTP isteklerini güvenlik nedenlerinden dolayı kısıtlar. </a:t>
            </a:r>
            <a:r>
              <a:rPr lang="tr-TR" dirty="0" err="1"/>
              <a:t>Ajax</a:t>
            </a:r>
            <a:r>
              <a:rPr lang="tr-TR" dirty="0"/>
              <a:t> istekleri, tarayıcı üzerinde gerçekleşirken </a:t>
            </a:r>
            <a:r>
              <a:rPr lang="tr-TR" b="1" dirty="0" err="1"/>
              <a:t>same-origin</a:t>
            </a:r>
            <a:r>
              <a:rPr lang="tr-TR" b="1" dirty="0"/>
              <a:t> </a:t>
            </a:r>
            <a:r>
              <a:rPr lang="tr-TR" b="1" dirty="0" err="1"/>
              <a:t>policy</a:t>
            </a:r>
            <a:r>
              <a:rPr lang="tr-TR" dirty="0" err="1"/>
              <a:t>‘i</a:t>
            </a:r>
            <a:r>
              <a:rPr lang="tr-TR" dirty="0"/>
              <a:t> (aynı köken politikasını) izler. Bu nedenle, </a:t>
            </a:r>
            <a:r>
              <a:rPr lang="tr-TR" dirty="0" err="1"/>
              <a:t>ajax</a:t>
            </a:r>
            <a:r>
              <a:rPr lang="tr-TR" dirty="0"/>
              <a:t> isteği gerçekleştiren bir web sitesi, sadece kendi sitesi üzerindeki kaynaklara erişim sağlama yetkisi vardır. Eğer farklı bir siteye erişmek istiyorsa ilgili sitenin yer aldığı uygulamada CORS başlıklarının uygun şekilde ayarlanması gereklidir.</a:t>
            </a:r>
          </a:p>
          <a:p>
            <a:endParaRPr lang="tr-TR" dirty="0"/>
          </a:p>
        </p:txBody>
      </p:sp>
    </p:spTree>
    <p:extLst>
      <p:ext uri="{BB962C8B-B14F-4D97-AF65-F5344CB8AC3E}">
        <p14:creationId xmlns:p14="http://schemas.microsoft.com/office/powerpoint/2010/main" val="2882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3B752-DE83-4E4D-A7E8-FAB8F63E2CF4}"/>
              </a:ext>
            </a:extLst>
          </p:cNvPr>
          <p:cNvSpPr>
            <a:spLocks noGrp="1"/>
          </p:cNvSpPr>
          <p:nvPr>
            <p:ph idx="1"/>
          </p:nvPr>
        </p:nvSpPr>
        <p:spPr>
          <a:xfrm>
            <a:off x="838200" y="513184"/>
            <a:ext cx="10515600" cy="5663779"/>
          </a:xfrm>
        </p:spPr>
        <p:txBody>
          <a:bodyPr>
            <a:normAutofit/>
          </a:bodyPr>
          <a:lstStyle/>
          <a:p>
            <a:r>
              <a:rPr lang="tr-TR" b="1" dirty="0" err="1"/>
              <a:t>Same-Origin</a:t>
            </a:r>
            <a:r>
              <a:rPr lang="tr-TR" b="1" dirty="0"/>
              <a:t> </a:t>
            </a:r>
            <a:r>
              <a:rPr lang="tr-TR" b="1" dirty="0" err="1"/>
              <a:t>Policy</a:t>
            </a:r>
            <a:r>
              <a:rPr lang="tr-TR" b="1" dirty="0"/>
              <a:t> neden var?</a:t>
            </a:r>
          </a:p>
          <a:p>
            <a:r>
              <a:rPr lang="tr-TR" dirty="0"/>
              <a:t>İnternet tarayıcısı, bir </a:t>
            </a:r>
            <a:r>
              <a:rPr lang="tr-TR" dirty="0" err="1"/>
              <a:t>domain’e</a:t>
            </a:r>
            <a:r>
              <a:rPr lang="tr-TR" dirty="0"/>
              <a:t> yapılan isteklerde, o domain ile ilgili </a:t>
            </a:r>
            <a:r>
              <a:rPr lang="tr-TR" dirty="0" err="1"/>
              <a:t>cookie’leri</a:t>
            </a:r>
            <a:r>
              <a:rPr lang="tr-TR" dirty="0"/>
              <a:t> de yapılan isteğe ilişkilendirir ve sunucuya iletir. </a:t>
            </a:r>
            <a:r>
              <a:rPr lang="tr-TR" dirty="0" err="1"/>
              <a:t>Login</a:t>
            </a:r>
            <a:r>
              <a:rPr lang="tr-TR" dirty="0"/>
              <a:t> işlemleri için kullanılan </a:t>
            </a:r>
            <a:r>
              <a:rPr lang="tr-TR" dirty="0" err="1"/>
              <a:t>session</a:t>
            </a:r>
            <a:r>
              <a:rPr lang="tr-TR" dirty="0"/>
              <a:t> </a:t>
            </a:r>
            <a:r>
              <a:rPr lang="tr-TR" dirty="0" err="1"/>
              <a:t>cookie’leri</a:t>
            </a:r>
            <a:r>
              <a:rPr lang="tr-TR" dirty="0"/>
              <a:t> buna güzel bir örnektir. Kullanıcı siteye giriş yaptıktan sonra oturum açılmış olur ve geri dönen </a:t>
            </a:r>
            <a:r>
              <a:rPr lang="tr-TR" dirty="0" err="1"/>
              <a:t>session</a:t>
            </a:r>
            <a:r>
              <a:rPr lang="tr-TR" dirty="0"/>
              <a:t> </a:t>
            </a:r>
            <a:r>
              <a:rPr lang="tr-TR" dirty="0" err="1"/>
              <a:t>cookie</a:t>
            </a:r>
            <a:r>
              <a:rPr lang="tr-TR" dirty="0"/>
              <a:t> bilgisi tarayıcıda saklanır. Sonraki isteklerde otomatik olarak </a:t>
            </a:r>
            <a:r>
              <a:rPr lang="tr-TR" dirty="0" err="1"/>
              <a:t>session</a:t>
            </a:r>
            <a:r>
              <a:rPr lang="tr-TR" dirty="0"/>
              <a:t> </a:t>
            </a:r>
            <a:r>
              <a:rPr lang="tr-TR" dirty="0" err="1"/>
              <a:t>cookie</a:t>
            </a:r>
            <a:r>
              <a:rPr lang="tr-TR" dirty="0"/>
              <a:t> bilgisi de sunucuya iletilir.</a:t>
            </a:r>
          </a:p>
          <a:p>
            <a:r>
              <a:rPr lang="tr-TR" dirty="0"/>
              <a:t>Normalde zararsız gibi görünen bu yöntem, kullanıcının kendi tarayıcısında açtığı kötü niyetli bir sitenin, mevcut </a:t>
            </a:r>
            <a:r>
              <a:rPr lang="tr-TR" dirty="0" err="1"/>
              <a:t>session</a:t>
            </a:r>
            <a:r>
              <a:rPr lang="tr-TR" dirty="0"/>
              <a:t> </a:t>
            </a:r>
            <a:r>
              <a:rPr lang="tr-TR" dirty="0" err="1"/>
              <a:t>cookie</a:t>
            </a:r>
            <a:r>
              <a:rPr lang="tr-TR" dirty="0"/>
              <a:t> bilgisini kullanarak arka planda ilgili siteye istek göndermesi ile faciaya yol açabilir.</a:t>
            </a:r>
          </a:p>
          <a:p>
            <a:r>
              <a:rPr lang="tr-TR" dirty="0" err="1"/>
              <a:t>Same-origin</a:t>
            </a:r>
            <a:r>
              <a:rPr lang="tr-TR" dirty="0"/>
              <a:t> </a:t>
            </a:r>
            <a:r>
              <a:rPr lang="tr-TR" dirty="0" err="1"/>
              <a:t>policy</a:t>
            </a:r>
            <a:r>
              <a:rPr lang="tr-TR" dirty="0"/>
              <a:t> bu gibi güvenlik nedenlerinden dolayı oluşturulmuştur.</a:t>
            </a:r>
          </a:p>
          <a:p>
            <a:endParaRPr lang="tr-TR" dirty="0"/>
          </a:p>
        </p:txBody>
      </p:sp>
    </p:spTree>
    <p:extLst>
      <p:ext uri="{BB962C8B-B14F-4D97-AF65-F5344CB8AC3E}">
        <p14:creationId xmlns:p14="http://schemas.microsoft.com/office/powerpoint/2010/main" val="90835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0D0-3127-43C9-AFD4-E4A84DC9F86F}"/>
              </a:ext>
            </a:extLst>
          </p:cNvPr>
          <p:cNvSpPr>
            <a:spLocks noGrp="1"/>
          </p:cNvSpPr>
          <p:nvPr>
            <p:ph type="title"/>
          </p:nvPr>
        </p:nvSpPr>
        <p:spPr/>
        <p:txBody>
          <a:bodyPr/>
          <a:lstStyle/>
          <a:p>
            <a:r>
              <a:rPr lang="tr-TR" b="1" dirty="0"/>
              <a:t>SAME ORİGN POLİCY-CORS FARKI</a:t>
            </a:r>
            <a:endParaRPr lang="tr-TR" dirty="0"/>
          </a:p>
        </p:txBody>
      </p:sp>
      <p:sp>
        <p:nvSpPr>
          <p:cNvPr id="3" name="Content Placeholder 2">
            <a:extLst>
              <a:ext uri="{FF2B5EF4-FFF2-40B4-BE49-F238E27FC236}">
                <a16:creationId xmlns:a16="http://schemas.microsoft.com/office/drawing/2014/main" id="{D958999A-2699-4AFA-8B2F-A9A662C8843B}"/>
              </a:ext>
            </a:extLst>
          </p:cNvPr>
          <p:cNvSpPr>
            <a:spLocks noGrp="1"/>
          </p:cNvSpPr>
          <p:nvPr>
            <p:ph idx="1"/>
          </p:nvPr>
        </p:nvSpPr>
        <p:spPr>
          <a:xfrm>
            <a:off x="838200" y="2376131"/>
            <a:ext cx="10515600" cy="3576799"/>
          </a:xfrm>
        </p:spPr>
        <p:txBody>
          <a:bodyPr/>
          <a:lstStyle/>
          <a:p>
            <a:r>
              <a:rPr lang="tr-TR" b="1" dirty="0" err="1"/>
              <a:t>Same-origin</a:t>
            </a:r>
            <a:r>
              <a:rPr lang="tr-TR" b="1" dirty="0"/>
              <a:t> </a:t>
            </a:r>
            <a:r>
              <a:rPr lang="tr-TR" b="1" dirty="0" err="1"/>
              <a:t>policy</a:t>
            </a:r>
            <a:r>
              <a:rPr lang="tr-TR" b="1" dirty="0"/>
              <a:t> güvenliği sağlıyorsa CORS nedir?</a:t>
            </a:r>
          </a:p>
          <a:p>
            <a:r>
              <a:rPr lang="tr-TR" dirty="0"/>
              <a:t>Birçok kişi tarafından CORS bir güvenlik mekanizması gibi görünse de aslında tam tersini icra etmektedir. </a:t>
            </a:r>
            <a:r>
              <a:rPr lang="tr-TR" dirty="0" err="1"/>
              <a:t>Same-origin</a:t>
            </a:r>
            <a:r>
              <a:rPr lang="tr-TR" dirty="0"/>
              <a:t> </a:t>
            </a:r>
            <a:r>
              <a:rPr lang="tr-TR" dirty="0" err="1"/>
              <a:t>policy</a:t>
            </a:r>
            <a:r>
              <a:rPr lang="tr-TR" dirty="0"/>
              <a:t> güvenliği sağlarken CORS, istenen siteler için istisnai durumları oluşturmayı sağlar. SOP engeller, CORS ise izin verir. Bu nedenle, CORS için sitenin bir nevi dışarıya açılan kapısı gibi düşünebiliriz.</a:t>
            </a:r>
          </a:p>
        </p:txBody>
      </p:sp>
    </p:spTree>
    <p:extLst>
      <p:ext uri="{BB962C8B-B14F-4D97-AF65-F5344CB8AC3E}">
        <p14:creationId xmlns:p14="http://schemas.microsoft.com/office/powerpoint/2010/main" val="421681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C13E-4833-42FC-B8BD-55C18C94066F}"/>
              </a:ext>
            </a:extLst>
          </p:cNvPr>
          <p:cNvSpPr>
            <a:spLocks noGrp="1"/>
          </p:cNvSpPr>
          <p:nvPr>
            <p:ph type="title"/>
          </p:nvPr>
        </p:nvSpPr>
        <p:spPr/>
        <p:txBody>
          <a:bodyPr/>
          <a:lstStyle/>
          <a:p>
            <a:r>
              <a:rPr lang="tr-TR" dirty="0" err="1">
                <a:ea typeface="Calibri Light"/>
                <a:cs typeface="Calibri Light"/>
              </a:rPr>
              <a:t>Display</a:t>
            </a:r>
            <a:r>
              <a:rPr lang="tr-TR" dirty="0">
                <a:ea typeface="Calibri Light"/>
                <a:cs typeface="Calibri Light"/>
              </a:rPr>
              <a:t>: </a:t>
            </a:r>
            <a:r>
              <a:rPr lang="tr-TR" dirty="0" err="1">
                <a:ea typeface="Calibri Light"/>
                <a:cs typeface="Calibri Light"/>
              </a:rPr>
              <a:t>None</a:t>
            </a:r>
            <a:r>
              <a:rPr lang="tr-TR" dirty="0">
                <a:ea typeface="Calibri Light"/>
                <a:cs typeface="Calibri Light"/>
              </a:rPr>
              <a:t>;  </a:t>
            </a:r>
            <a:r>
              <a:rPr lang="tr-TR" dirty="0" err="1">
                <a:ea typeface="Calibri Light"/>
                <a:cs typeface="Calibri Light"/>
              </a:rPr>
              <a:t>Visibility</a:t>
            </a:r>
            <a:r>
              <a:rPr lang="tr-TR" dirty="0">
                <a:ea typeface="Calibri Light"/>
                <a:cs typeface="Calibri Light"/>
              </a:rPr>
              <a:t>: </a:t>
            </a:r>
            <a:r>
              <a:rPr lang="tr-TR" dirty="0" err="1">
                <a:ea typeface="Calibri Light"/>
                <a:cs typeface="Calibri Light"/>
              </a:rPr>
              <a:t>Hidden</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5C8A4FC3-024B-4C2D-8009-4F6DE6031EC3}"/>
              </a:ext>
            </a:extLst>
          </p:cNvPr>
          <p:cNvSpPr>
            <a:spLocks noGrp="1"/>
          </p:cNvSpPr>
          <p:nvPr>
            <p:ph idx="1"/>
          </p:nvPr>
        </p:nvSpPr>
        <p:spPr/>
        <p:txBody>
          <a:bodyPr/>
          <a:lstStyle/>
          <a:p>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p>
          <a:p>
            <a:r>
              <a:rPr lang="tr-TR" dirty="0" err="1">
                <a:ea typeface="Calibri"/>
                <a:cs typeface="Calibri"/>
              </a:rPr>
              <a:t>visibility:none</a:t>
            </a:r>
            <a:r>
              <a:rPr lang="tr-TR" dirty="0">
                <a:ea typeface="Calibri"/>
                <a:cs typeface="Calibri"/>
              </a:rPr>
              <a:t> kullanımında element sadece görünmez kılır ve bulunduğu yeri işgal etmeye devam eder.</a:t>
            </a:r>
          </a:p>
          <a:p>
            <a:endParaRPr lang="tr-TR" dirty="0"/>
          </a:p>
        </p:txBody>
      </p:sp>
    </p:spTree>
    <p:extLst>
      <p:ext uri="{BB962C8B-B14F-4D97-AF65-F5344CB8AC3E}">
        <p14:creationId xmlns:p14="http://schemas.microsoft.com/office/powerpoint/2010/main" val="78224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7A80-6E62-413C-BAEC-3ED4C94139A9}"/>
              </a:ext>
            </a:extLst>
          </p:cNvPr>
          <p:cNvSpPr>
            <a:spLocks noGrp="1"/>
          </p:cNvSpPr>
          <p:nvPr>
            <p:ph type="title"/>
          </p:nvPr>
        </p:nvSpPr>
        <p:spPr/>
        <p:txBody>
          <a:bodyPr/>
          <a:lstStyle/>
          <a:p>
            <a:r>
              <a:rPr lang="tr-TR" dirty="0">
                <a:cs typeface="Calibri Light"/>
              </a:rPr>
              <a:t>PSEUDO SINIFLARI NEDİR?</a:t>
            </a:r>
            <a:endParaRPr lang="tr-TR" dirty="0"/>
          </a:p>
        </p:txBody>
      </p:sp>
      <p:sp>
        <p:nvSpPr>
          <p:cNvPr id="3" name="Content Placeholder 2">
            <a:extLst>
              <a:ext uri="{FF2B5EF4-FFF2-40B4-BE49-F238E27FC236}">
                <a16:creationId xmlns:a16="http://schemas.microsoft.com/office/drawing/2014/main" id="{3D6574C8-98E1-46E9-90DF-AC264A59AEF5}"/>
              </a:ext>
            </a:extLst>
          </p:cNvPr>
          <p:cNvSpPr>
            <a:spLocks noGrp="1"/>
          </p:cNvSpPr>
          <p:nvPr>
            <p:ph idx="1"/>
          </p:nvPr>
        </p:nvSpPr>
        <p:spPr/>
        <p:txBody>
          <a:bodyPr/>
          <a:lstStyle/>
          <a:p>
            <a:pPr marL="0" indent="0">
              <a:buNone/>
            </a:pPr>
            <a:r>
              <a:rPr lang="tr-TR" dirty="0">
                <a:ea typeface="+mn-lt"/>
                <a:cs typeface="+mn-lt"/>
              </a:rPr>
              <a:t>PSEUDO sınıf ve elementleri CSS ’ i destekleyen web tarayıcıları tarafından otomatik olarak tanınan özel sınıf ve elementlerdir. Bu sınıf ve elementler (x) 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ve diğer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p>
          <a:p>
            <a:pPr marL="0" indent="0">
              <a:buNone/>
            </a:pPr>
            <a:endParaRPr lang="tr-TR" dirty="0"/>
          </a:p>
        </p:txBody>
      </p:sp>
    </p:spTree>
    <p:extLst>
      <p:ext uri="{BB962C8B-B14F-4D97-AF65-F5344CB8AC3E}">
        <p14:creationId xmlns:p14="http://schemas.microsoft.com/office/powerpoint/2010/main" val="152896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110-784C-497A-B8A4-CF8466906E43}"/>
              </a:ext>
            </a:extLst>
          </p:cNvPr>
          <p:cNvSpPr>
            <a:spLocks noGrp="1"/>
          </p:cNvSpPr>
          <p:nvPr>
            <p:ph type="title"/>
          </p:nvPr>
        </p:nvSpPr>
        <p:spPr/>
        <p:txBody>
          <a:bodyPr/>
          <a:lstStyle/>
          <a:p>
            <a:r>
              <a:rPr lang="tr-TR" dirty="0">
                <a:ea typeface="+mj-lt"/>
                <a:cs typeface="+mj-lt"/>
              </a:rPr>
              <a:t>LİNK PSEUDO SINIFLARI</a:t>
            </a:r>
            <a:endParaRPr lang="tr-TR" dirty="0"/>
          </a:p>
        </p:txBody>
      </p:sp>
      <p:sp>
        <p:nvSpPr>
          <p:cNvPr id="3" name="Content Placeholder 2">
            <a:extLst>
              <a:ext uri="{FF2B5EF4-FFF2-40B4-BE49-F238E27FC236}">
                <a16:creationId xmlns:a16="http://schemas.microsoft.com/office/drawing/2014/main" id="{AB7F83BD-1A4C-4303-8AB1-1B395CED1687}"/>
              </a:ext>
            </a:extLst>
          </p:cNvPr>
          <p:cNvSpPr>
            <a:spLocks noGrp="1"/>
          </p:cNvSpPr>
          <p:nvPr>
            <p:ph idx="1"/>
          </p:nvPr>
        </p:nvSpPr>
        <p:spPr/>
        <p:txBody>
          <a:bodyPr/>
          <a:lstStyle/>
          <a:p>
            <a:r>
              <a:rPr lang="tr-TR" dirty="0">
                <a:ea typeface="+mn-lt"/>
                <a:cs typeface="+mn-lt"/>
              </a:rPr>
              <a:t>Yalnız linklere uygulanan iki tane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 sınıfları.</a:t>
            </a:r>
          </a:p>
          <a:p>
            <a:r>
              <a:rPr lang="tr-TR" dirty="0">
                <a:ea typeface="+mn-lt"/>
                <a:cs typeface="+mn-lt"/>
              </a:rPr>
              <a:t>:link =&gt; Ziyaret edilmemiş sayfanın linkine stil tanımlaması yapmak için kullanılır. Ancak bir çok web tarayıcısı yapılan stil tanımlarını ziyaret edilmiş sayfa linklerine de uygular. </a:t>
            </a:r>
          </a:p>
          <a:p>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19361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4EBF-822A-4886-8DB7-926B57E3EAD8}"/>
              </a:ext>
            </a:extLst>
          </p:cNvPr>
          <p:cNvSpPr>
            <a:spLocks noGrp="1"/>
          </p:cNvSpPr>
          <p:nvPr>
            <p:ph type="title"/>
          </p:nvPr>
        </p:nvSpPr>
        <p:spPr/>
        <p:txBody>
          <a:bodyPr/>
          <a:lstStyle/>
          <a:p>
            <a:r>
              <a:rPr lang="tr-TR" dirty="0">
                <a:ea typeface="+mj-lt"/>
                <a:cs typeface="+mj-lt"/>
              </a:rPr>
              <a:t>DİNAMİK PSEUDO SINIFLARI</a:t>
            </a:r>
            <a:endParaRPr lang="tr-TR" dirty="0"/>
          </a:p>
        </p:txBody>
      </p:sp>
      <p:sp>
        <p:nvSpPr>
          <p:cNvPr id="3" name="Content Placeholder 2">
            <a:extLst>
              <a:ext uri="{FF2B5EF4-FFF2-40B4-BE49-F238E27FC236}">
                <a16:creationId xmlns:a16="http://schemas.microsoft.com/office/drawing/2014/main" id="{36ABF8CF-F246-4E26-8A0D-052A29E7678E}"/>
              </a:ext>
            </a:extLst>
          </p:cNvPr>
          <p:cNvSpPr>
            <a:spLocks noGrp="1"/>
          </p:cNvSpPr>
          <p:nvPr>
            <p:ph idx="1"/>
          </p:nvPr>
        </p:nvSpPr>
        <p:spPr/>
        <p:txBody>
          <a:bodyPr/>
          <a:lstStyle/>
          <a:p>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p>
          <a:p>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a:p>
            <a:endParaRPr lang="tr-TR" dirty="0"/>
          </a:p>
        </p:txBody>
      </p:sp>
    </p:spTree>
    <p:extLst>
      <p:ext uri="{BB962C8B-B14F-4D97-AF65-F5344CB8AC3E}">
        <p14:creationId xmlns:p14="http://schemas.microsoft.com/office/powerpoint/2010/main" val="405742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2049-475D-4686-B99D-E0F51B2C051E}"/>
              </a:ext>
            </a:extLst>
          </p:cNvPr>
          <p:cNvSpPr>
            <a:spLocks noGrp="1"/>
          </p:cNvSpPr>
          <p:nvPr>
            <p:ph type="title"/>
          </p:nvPr>
        </p:nvSpPr>
        <p:spPr/>
        <p:txBody>
          <a:bodyPr/>
          <a:lstStyle/>
          <a:p>
            <a:r>
              <a:rPr lang="tr-TR" cap="all" dirty="0" err="1">
                <a:ea typeface="+mj-lt"/>
                <a:cs typeface="+mj-lt"/>
              </a:rPr>
              <a:t>Uri</a:t>
            </a:r>
            <a:r>
              <a:rPr lang="tr-TR" cap="all" dirty="0">
                <a:ea typeface="+mj-lt"/>
                <a:cs typeface="+mj-lt"/>
              </a:rPr>
              <a:t> ve </a:t>
            </a:r>
            <a:r>
              <a:rPr lang="tr-TR" cap="all" dirty="0" err="1">
                <a:ea typeface="+mj-lt"/>
                <a:cs typeface="+mj-lt"/>
              </a:rPr>
              <a:t>url</a:t>
            </a:r>
            <a:r>
              <a:rPr lang="tr-TR" cap="all" dirty="0">
                <a:ea typeface="+mj-lt"/>
                <a:cs typeface="+mj-lt"/>
              </a:rPr>
              <a:t> </a:t>
            </a:r>
            <a:r>
              <a:rPr lang="tr-TR" cap="all" dirty="0" err="1">
                <a:ea typeface="+mj-lt"/>
                <a:cs typeface="+mj-lt"/>
              </a:rPr>
              <a:t>nedır</a:t>
            </a:r>
            <a:r>
              <a:rPr lang="tr-TR" cap="all" dirty="0">
                <a:ea typeface="+mj-lt"/>
                <a:cs typeface="+mj-lt"/>
              </a:rPr>
              <a:t>? arasındaki farklar nelerdir?</a:t>
            </a:r>
            <a:endParaRPr lang="tr-TR" dirty="0"/>
          </a:p>
        </p:txBody>
      </p:sp>
      <p:sp>
        <p:nvSpPr>
          <p:cNvPr id="3" name="Content Placeholder 2">
            <a:extLst>
              <a:ext uri="{FF2B5EF4-FFF2-40B4-BE49-F238E27FC236}">
                <a16:creationId xmlns:a16="http://schemas.microsoft.com/office/drawing/2014/main" id="{EF71AC3B-4F45-44E8-976A-E01BA559F4FA}"/>
              </a:ext>
            </a:extLst>
          </p:cNvPr>
          <p:cNvSpPr>
            <a:spLocks noGrp="1"/>
          </p:cNvSpPr>
          <p:nvPr>
            <p:ph idx="1"/>
          </p:nvPr>
        </p:nvSpPr>
        <p:spPr/>
        <p:txBody>
          <a:bodyPr>
            <a:normAutofit fontScale="92500" lnSpcReduction="10000"/>
          </a:bodyPr>
          <a:lstStyle/>
          <a:p>
            <a:r>
              <a:rPr lang="tr-TR" b="1" dirty="0">
                <a:latin typeface="Times New Roman"/>
                <a:cs typeface="Times New Roman"/>
              </a:rPr>
              <a:t>URI </a:t>
            </a:r>
            <a:r>
              <a:rPr lang="tr-TR" dirty="0">
                <a:latin typeface="Times New Roman"/>
                <a:cs typeface="Times New Roman"/>
              </a:rPr>
              <a:t>: URI, internette bir kaynak üzerine işaret edilmiş resim veya belge gibi klasik formata uygun bir karakter dizisidir.</a:t>
            </a:r>
          </a:p>
          <a:p>
            <a:r>
              <a:rPr lang="tr-TR" b="1" dirty="0">
                <a:latin typeface="Times New Roman"/>
                <a:cs typeface="Times New Roman"/>
              </a:rPr>
              <a:t>URL </a:t>
            </a:r>
            <a:r>
              <a:rPr lang="tr-TR" dirty="0">
                <a:latin typeface="Times New Roman"/>
                <a:cs typeface="Times New Roman"/>
              </a:rPr>
              <a:t>: URL, bir kaynağın örnek </a:t>
            </a:r>
            <a:r>
              <a:rPr lang="tr-TR" dirty="0" err="1">
                <a:latin typeface="Times New Roman"/>
                <a:cs typeface="Times New Roman"/>
              </a:rPr>
              <a:t>konumlayıcı</a:t>
            </a:r>
            <a:r>
              <a:rPr lang="tr-TR" dirty="0">
                <a:latin typeface="Times New Roman"/>
                <a:cs typeface="Times New Roman"/>
              </a:rPr>
              <a:t> veya tek halde kaynak bulucu olarak tanımlanabilir. Daha özet bir şekilde internet üzerindeki herhangi bir kaynağa işaret edilen bir karakter dizisidir. URL web sitelerinde bulunan belli başlı klasörleri depolayabilen tüm parametreleri içerir.</a:t>
            </a:r>
          </a:p>
          <a:p>
            <a:r>
              <a:rPr lang="tr-TR" b="1" dirty="0">
                <a:latin typeface="Times New Roman"/>
                <a:ea typeface="+mn-lt"/>
                <a:cs typeface="Times New Roman"/>
              </a:rPr>
              <a:t>URI</a:t>
            </a:r>
            <a:r>
              <a:rPr lang="tr-TR" b="1" dirty="0">
                <a:solidFill>
                  <a:srgbClr val="000000"/>
                </a:solidFill>
                <a:latin typeface="Times New Roman"/>
                <a:ea typeface="Times New Roman"/>
                <a:cs typeface="Times New Roman"/>
              </a:rPr>
              <a:t> ve URL Arasındaki Fark:</a:t>
            </a:r>
            <a:r>
              <a:rPr lang="tr-TR" b="1" dirty="0">
                <a:latin typeface="Times New Roman"/>
                <a:ea typeface="+mn-lt"/>
                <a:cs typeface="Times New Roman"/>
              </a:rPr>
              <a:t> </a:t>
            </a:r>
            <a:r>
              <a:rPr lang="tr-TR" dirty="0">
                <a:ea typeface="+mn-lt"/>
                <a:cs typeface="+mn-lt"/>
              </a:rPr>
              <a:t>URI ile URL arasındaki fark özet olarak şöyle tanımlarsak URL, </a:t>
            </a:r>
            <a:r>
              <a:rPr lang="tr-TR" dirty="0" err="1">
                <a:ea typeface="+mn-lt"/>
                <a:cs typeface="+mn-lt"/>
              </a:rPr>
              <a:t>URI’nin</a:t>
            </a:r>
            <a:r>
              <a:rPr lang="tr-TR" dirty="0">
                <a:ea typeface="+mn-lt"/>
                <a:cs typeface="+mn-lt"/>
              </a:rPr>
              <a:t> başlangıcı diyebiliriz. URL’den sonra gelen ise </a:t>
            </a:r>
            <a:r>
              <a:rPr lang="tr-TR" b="1" dirty="0">
                <a:ea typeface="+mn-lt"/>
                <a:cs typeface="+mn-lt"/>
              </a:rPr>
              <a:t>URN</a:t>
            </a:r>
            <a:r>
              <a:rPr lang="tr-TR" dirty="0">
                <a:ea typeface="+mn-lt"/>
                <a:cs typeface="+mn-lt"/>
              </a:rPr>
              <a:t>’ </a:t>
            </a:r>
            <a:r>
              <a:rPr lang="tr-TR" dirty="0" err="1">
                <a:ea typeface="+mn-lt"/>
                <a:cs typeface="+mn-lt"/>
              </a:rPr>
              <a:t>dir</a:t>
            </a:r>
            <a:r>
              <a:rPr lang="tr-TR" dirty="0">
                <a:ea typeface="+mn-lt"/>
                <a:cs typeface="+mn-lt"/>
              </a:rPr>
              <a:t>. Ancak yazım kuralları nedeni ile URI değil de URL kullanılmaktadır. URI isminin asıl taşıdığı anlam ifadedir ama her zaman URI hep bir kaynağı işaret etmeyebilir. </a:t>
            </a:r>
            <a:r>
              <a:rPr lang="tr-TR" b="1" dirty="0">
                <a:ea typeface="+mn-lt"/>
                <a:cs typeface="+mn-lt"/>
              </a:rPr>
              <a:t>URL</a:t>
            </a:r>
            <a:r>
              <a:rPr lang="tr-TR" dirty="0">
                <a:ea typeface="+mn-lt"/>
                <a:cs typeface="+mn-lt"/>
              </a:rPr>
              <a:t> ile URI arasındaki fark URL kaynak, </a:t>
            </a:r>
            <a:r>
              <a:rPr lang="tr-TR" b="1" dirty="0">
                <a:ea typeface="+mn-lt"/>
                <a:cs typeface="+mn-lt"/>
              </a:rPr>
              <a:t>IRU</a:t>
            </a:r>
            <a:r>
              <a:rPr lang="tr-TR" dirty="0">
                <a:ea typeface="+mn-lt"/>
                <a:cs typeface="+mn-lt"/>
              </a:rPr>
              <a:t>, detaydır.</a:t>
            </a:r>
            <a:endParaRPr lang="tr-TR" dirty="0"/>
          </a:p>
          <a:p>
            <a:endParaRPr lang="tr-TR" dirty="0"/>
          </a:p>
        </p:txBody>
      </p:sp>
    </p:spTree>
    <p:extLst>
      <p:ext uri="{BB962C8B-B14F-4D97-AF65-F5344CB8AC3E}">
        <p14:creationId xmlns:p14="http://schemas.microsoft.com/office/powerpoint/2010/main" val="278996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CEEB-8EAE-4C9A-A4CA-DE772E6D90DE}"/>
              </a:ext>
            </a:extLst>
          </p:cNvPr>
          <p:cNvSpPr>
            <a:spLocks noGrp="1"/>
          </p:cNvSpPr>
          <p:nvPr>
            <p:ph type="title"/>
          </p:nvPr>
        </p:nvSpPr>
        <p:spPr/>
        <p:txBody>
          <a:bodyPr/>
          <a:lstStyle/>
          <a:p>
            <a:r>
              <a:rPr lang="tr-TR" dirty="0"/>
              <a:t>                      KODLAR VE ANLAMLARI </a:t>
            </a:r>
          </a:p>
        </p:txBody>
      </p:sp>
      <p:sp>
        <p:nvSpPr>
          <p:cNvPr id="3" name="Content Placeholder 2">
            <a:extLst>
              <a:ext uri="{FF2B5EF4-FFF2-40B4-BE49-F238E27FC236}">
                <a16:creationId xmlns:a16="http://schemas.microsoft.com/office/drawing/2014/main" id="{F10DE761-229D-4C9B-8554-3F5D52CB15CA}"/>
              </a:ext>
            </a:extLst>
          </p:cNvPr>
          <p:cNvSpPr>
            <a:spLocks noGrp="1"/>
          </p:cNvSpPr>
          <p:nvPr>
            <p:ph idx="1"/>
          </p:nvPr>
        </p:nvSpPr>
        <p:spPr/>
        <p:txBody>
          <a:bodyPr/>
          <a:lstStyle/>
          <a:p>
            <a:r>
              <a:rPr lang="tr-TR" dirty="0" err="1">
                <a:ea typeface="+mn-lt"/>
                <a:cs typeface="+mn-lt"/>
              </a:rPr>
              <a:t>div,p</a:t>
            </a:r>
            <a:r>
              <a:rPr lang="tr-TR" dirty="0">
                <a:ea typeface="+mn-lt"/>
                <a:cs typeface="+mn-lt"/>
              </a:rPr>
              <a:t>{} ==&gt; Tüm div öğelerini ve tüm p öğelerini seçer.</a:t>
            </a:r>
            <a:endParaRPr lang="tr-TR" dirty="0"/>
          </a:p>
          <a:p>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r>
              <a:rPr lang="tr-TR" dirty="0">
                <a:ea typeface="+mn-lt"/>
                <a:cs typeface="+mn-lt"/>
              </a:rPr>
              <a:t>div&gt;p{} ==&gt; Üst öğenin bir div olduğu tüm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pPr marL="0" indent="0">
              <a:buNone/>
            </a:pPr>
            <a:endParaRPr lang="tr-TR" dirty="0"/>
          </a:p>
        </p:txBody>
      </p:sp>
    </p:spTree>
    <p:extLst>
      <p:ext uri="{BB962C8B-B14F-4D97-AF65-F5344CB8AC3E}">
        <p14:creationId xmlns:p14="http://schemas.microsoft.com/office/powerpoint/2010/main" val="53502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59D-6FC7-45E4-8E7D-2FDD641D0BB1}"/>
              </a:ext>
            </a:extLst>
          </p:cNvPr>
          <p:cNvSpPr>
            <a:spLocks noGrp="1"/>
          </p:cNvSpPr>
          <p:nvPr>
            <p:ph type="title"/>
          </p:nvPr>
        </p:nvSpPr>
        <p:spPr/>
        <p:txBody>
          <a:bodyPr/>
          <a:lstStyle/>
          <a:p>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border-box</a:t>
            </a:r>
            <a:r>
              <a:rPr lang="tr-TR" dirty="0">
                <a:ea typeface="Calibri Light"/>
                <a:cs typeface="Calibri Light"/>
              </a:rPr>
              <a:t>;                                    </a:t>
            </a:r>
            <a:r>
              <a:rPr lang="tr-TR" dirty="0" err="1">
                <a:ea typeface="Calibri Light"/>
                <a:cs typeface="Calibri Light"/>
              </a:rPr>
              <a:t>box-sizing</a:t>
            </a:r>
            <a:r>
              <a:rPr lang="tr-TR" dirty="0">
                <a:ea typeface="Calibri Light"/>
                <a:cs typeface="Calibri Light"/>
              </a:rPr>
              <a:t>: </a:t>
            </a:r>
            <a:r>
              <a:rPr lang="tr-TR" dirty="0" err="1">
                <a:ea typeface="Calibri Light"/>
                <a:cs typeface="Calibri Light"/>
              </a:rPr>
              <a:t>content-box</a:t>
            </a:r>
            <a:r>
              <a:rPr lang="tr-TR" dirty="0">
                <a:ea typeface="Calibri Light"/>
                <a:cs typeface="Calibri Light"/>
              </a:rPr>
              <a:t>;</a:t>
            </a:r>
            <a:endParaRPr lang="tr-TR" dirty="0"/>
          </a:p>
        </p:txBody>
      </p:sp>
      <p:sp>
        <p:nvSpPr>
          <p:cNvPr id="3" name="Content Placeholder 2">
            <a:extLst>
              <a:ext uri="{FF2B5EF4-FFF2-40B4-BE49-F238E27FC236}">
                <a16:creationId xmlns:a16="http://schemas.microsoft.com/office/drawing/2014/main" id="{F518CC1A-2E94-4194-A5B7-7B75E0972CF3}"/>
              </a:ext>
            </a:extLst>
          </p:cNvPr>
          <p:cNvSpPr>
            <a:spLocks noGrp="1"/>
          </p:cNvSpPr>
          <p:nvPr>
            <p:ph idx="1"/>
          </p:nvPr>
        </p:nvSpPr>
        <p:spPr/>
        <p:txBody>
          <a:bodyPr/>
          <a:lstStyle/>
          <a:p>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p>
          <a:p>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a:p>
            <a:endParaRPr lang="tr-TR" dirty="0"/>
          </a:p>
        </p:txBody>
      </p:sp>
    </p:spTree>
    <p:extLst>
      <p:ext uri="{BB962C8B-B14F-4D97-AF65-F5344CB8AC3E}">
        <p14:creationId xmlns:p14="http://schemas.microsoft.com/office/powerpoint/2010/main" val="3525046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3F82-5730-4082-8FEB-A989783A2943}"/>
              </a:ext>
            </a:extLst>
          </p:cNvPr>
          <p:cNvSpPr>
            <a:spLocks noGrp="1"/>
          </p:cNvSpPr>
          <p:nvPr>
            <p:ph type="title"/>
          </p:nvPr>
        </p:nvSpPr>
        <p:spPr/>
        <p:txBody>
          <a:bodyPr/>
          <a:lstStyle/>
          <a:p>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p>
        </p:txBody>
      </p:sp>
      <p:sp>
        <p:nvSpPr>
          <p:cNvPr id="3" name="Content Placeholder 2">
            <a:extLst>
              <a:ext uri="{FF2B5EF4-FFF2-40B4-BE49-F238E27FC236}">
                <a16:creationId xmlns:a16="http://schemas.microsoft.com/office/drawing/2014/main" id="{450C7BDD-C699-4650-AE57-452D76D522A2}"/>
              </a:ext>
            </a:extLst>
          </p:cNvPr>
          <p:cNvSpPr>
            <a:spLocks noGrp="1"/>
          </p:cNvSpPr>
          <p:nvPr>
            <p:ph idx="1"/>
          </p:nvPr>
        </p:nvSpPr>
        <p:spPr/>
        <p:txBody>
          <a:bodyPr>
            <a:normAutofit fontScale="92500" lnSpcReduction="10000"/>
          </a:bodyPr>
          <a:lstStyle/>
          <a:p>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p>
          <a:p>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dirty="0">
              <a:cs typeface="Calibri" panose="020F0502020204030204"/>
            </a:endParaRPr>
          </a:p>
          <a:p>
            <a:endParaRPr lang="tr-TR" dirty="0"/>
          </a:p>
        </p:txBody>
      </p:sp>
    </p:spTree>
    <p:extLst>
      <p:ext uri="{BB962C8B-B14F-4D97-AF65-F5344CB8AC3E}">
        <p14:creationId xmlns:p14="http://schemas.microsoft.com/office/powerpoint/2010/main" val="271934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9C79-4913-4875-9063-B47D05F04849}"/>
              </a:ext>
            </a:extLst>
          </p:cNvPr>
          <p:cNvSpPr>
            <a:spLocks noGrp="1"/>
          </p:cNvSpPr>
          <p:nvPr>
            <p:ph type="title"/>
          </p:nvPr>
        </p:nvSpPr>
        <p:spPr/>
        <p:txBody>
          <a:bodyPr/>
          <a:lstStyle/>
          <a:p>
            <a:r>
              <a:rPr lang="tr-TR" dirty="0">
                <a:ea typeface="+mj-lt"/>
                <a:cs typeface="+mj-lt"/>
              </a:rPr>
              <a:t>ASCII KOD? UNİCODE NEDİR? </a:t>
            </a:r>
            <a:endParaRPr lang="tr-TR" dirty="0"/>
          </a:p>
        </p:txBody>
      </p:sp>
      <p:sp>
        <p:nvSpPr>
          <p:cNvPr id="3" name="Content Placeholder 2">
            <a:extLst>
              <a:ext uri="{FF2B5EF4-FFF2-40B4-BE49-F238E27FC236}">
                <a16:creationId xmlns:a16="http://schemas.microsoft.com/office/drawing/2014/main" id="{54E7D67A-C55F-48D8-A4B9-96F943884728}"/>
              </a:ext>
            </a:extLst>
          </p:cNvPr>
          <p:cNvSpPr>
            <a:spLocks noGrp="1"/>
          </p:cNvSpPr>
          <p:nvPr>
            <p:ph idx="1"/>
          </p:nvPr>
        </p:nvSpPr>
        <p:spPr/>
        <p:txBody>
          <a:bodyPr>
            <a:normAutofit fontScale="70000" lnSpcReduction="20000"/>
          </a:bodyPr>
          <a:lstStyle/>
          <a:p>
            <a:r>
              <a:rPr lang="tr-TR" dirty="0">
                <a:ea typeface="+mn-lt"/>
                <a:cs typeface="+mn-lt"/>
              </a:rPr>
              <a:t>ASCII KOD: Açılımı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olan,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p>
          <a:p>
            <a:pPr marL="285750" indent="-28575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dirty="0">
              <a:cs typeface="Calibri" panose="020F0502020204030204"/>
            </a:endParaRPr>
          </a:p>
          <a:p>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p>
          <a:p>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p>
          <a:p>
            <a:r>
              <a:rPr lang="tr-TR" dirty="0">
                <a:ea typeface="+mn-lt"/>
                <a:cs typeface="+mn-lt"/>
              </a:rPr>
              <a:t>UTF, Unicode Dönüşüm Birimi anlamına gelir.</a:t>
            </a:r>
            <a:endParaRPr lang="tr-TR" dirty="0"/>
          </a:p>
          <a:p>
            <a:pPr marL="0" indent="0">
              <a:buNone/>
            </a:pPr>
            <a:endParaRPr lang="tr-TR" dirty="0"/>
          </a:p>
          <a:p>
            <a:endParaRPr lang="tr-TR" dirty="0"/>
          </a:p>
        </p:txBody>
      </p:sp>
    </p:spTree>
    <p:extLst>
      <p:ext uri="{BB962C8B-B14F-4D97-AF65-F5344CB8AC3E}">
        <p14:creationId xmlns:p14="http://schemas.microsoft.com/office/powerpoint/2010/main" val="152232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6DE2-0A86-477B-A730-AEF98BC9219B}"/>
              </a:ext>
            </a:extLst>
          </p:cNvPr>
          <p:cNvSpPr>
            <a:spLocks noGrp="1"/>
          </p:cNvSpPr>
          <p:nvPr>
            <p:ph type="title"/>
          </p:nvPr>
        </p:nvSpPr>
        <p:spPr/>
        <p:txBody>
          <a:bodyPr/>
          <a:lstStyle/>
          <a:p>
            <a:r>
              <a:rPr lang="tr-TR" dirty="0"/>
              <a:t>CVCS NEDİR? </a:t>
            </a:r>
          </a:p>
        </p:txBody>
      </p:sp>
      <p:sp>
        <p:nvSpPr>
          <p:cNvPr id="3" name="Content Placeholder 2">
            <a:extLst>
              <a:ext uri="{FF2B5EF4-FFF2-40B4-BE49-F238E27FC236}">
                <a16:creationId xmlns:a16="http://schemas.microsoft.com/office/drawing/2014/main" id="{6BAAC4CD-7916-433F-98A1-45F33A7245DF}"/>
              </a:ext>
            </a:extLst>
          </p:cNvPr>
          <p:cNvSpPr>
            <a:spLocks noGrp="1"/>
          </p:cNvSpPr>
          <p:nvPr>
            <p:ph idx="1"/>
          </p:nvPr>
        </p:nvSpPr>
        <p:spPr/>
        <p:txBody>
          <a:bodyPr>
            <a:normAutofit fontScale="77500" lnSpcReduction="20000"/>
          </a:bodyPr>
          <a:lstStyle/>
          <a:p>
            <a:pPr marL="0" indent="0">
              <a:buNone/>
            </a:pPr>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a:t>
            </a:r>
          </a:p>
          <a:p>
            <a:r>
              <a:rPr lang="tr-TR" dirty="0"/>
              <a:t>soruna neden olan şeyde en son kimin değişiklik yaptığını, 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78612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E3F7-6BAC-413B-A810-AE0D89983A6E}"/>
              </a:ext>
            </a:extLst>
          </p:cNvPr>
          <p:cNvSpPr>
            <a:spLocks noGrp="1"/>
          </p:cNvSpPr>
          <p:nvPr>
            <p:ph type="title"/>
          </p:nvPr>
        </p:nvSpPr>
        <p:spPr/>
        <p:txBody>
          <a:bodyPr/>
          <a:lstStyle/>
          <a:p>
            <a:r>
              <a:rPr lang="tr-TR" dirty="0"/>
              <a:t>CVCS’NİN AMAÇLARI NELERDİR?</a:t>
            </a:r>
          </a:p>
        </p:txBody>
      </p:sp>
      <p:sp>
        <p:nvSpPr>
          <p:cNvPr id="3" name="Content Placeholder 2">
            <a:extLst>
              <a:ext uri="{FF2B5EF4-FFF2-40B4-BE49-F238E27FC236}">
                <a16:creationId xmlns:a16="http://schemas.microsoft.com/office/drawing/2014/main" id="{2AC0595E-5E92-4234-9975-5CEF8AE1A3A4}"/>
              </a:ext>
            </a:extLst>
          </p:cNvPr>
          <p:cNvSpPr>
            <a:spLocks noGrp="1"/>
          </p:cNvSpPr>
          <p:nvPr>
            <p:ph idx="1"/>
          </p:nvPr>
        </p:nvSpPr>
        <p:spPr/>
        <p:txBody>
          <a:bodyPr>
            <a:normAutofit lnSpcReduction="10000"/>
          </a:bodyPr>
          <a:lstStyle/>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p:txBody>
      </p:sp>
    </p:spTree>
    <p:extLst>
      <p:ext uri="{BB962C8B-B14F-4D97-AF65-F5344CB8AC3E}">
        <p14:creationId xmlns:p14="http://schemas.microsoft.com/office/powerpoint/2010/main" val="265151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937F-C057-439E-A2EA-16D57C243099}"/>
              </a:ext>
            </a:extLst>
          </p:cNvPr>
          <p:cNvSpPr>
            <a:spLocks noGrp="1"/>
          </p:cNvSpPr>
          <p:nvPr>
            <p:ph type="title"/>
          </p:nvPr>
        </p:nvSpPr>
        <p:spPr/>
        <p:txBody>
          <a:bodyPr/>
          <a:lstStyle/>
          <a:p>
            <a:r>
              <a:rPr lang="tr-TR" dirty="0"/>
              <a:t>DVCS NEDİR?</a:t>
            </a:r>
          </a:p>
        </p:txBody>
      </p:sp>
      <p:sp>
        <p:nvSpPr>
          <p:cNvPr id="3" name="Content Placeholder 2">
            <a:extLst>
              <a:ext uri="{FF2B5EF4-FFF2-40B4-BE49-F238E27FC236}">
                <a16:creationId xmlns:a16="http://schemas.microsoft.com/office/drawing/2014/main" id="{097521BC-84C5-42ED-A38E-0966D1EE90E8}"/>
              </a:ext>
            </a:extLst>
          </p:cNvPr>
          <p:cNvSpPr>
            <a:spLocks noGrp="1"/>
          </p:cNvSpPr>
          <p:nvPr>
            <p:ph idx="1"/>
          </p:nvPr>
        </p:nvSpPr>
        <p:spPr/>
        <p:txBody>
          <a:bodyPr/>
          <a:lstStyle/>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endParaRPr lang="tr-TR" dirty="0"/>
          </a:p>
        </p:txBody>
      </p:sp>
    </p:spTree>
    <p:extLst>
      <p:ext uri="{BB962C8B-B14F-4D97-AF65-F5344CB8AC3E}">
        <p14:creationId xmlns:p14="http://schemas.microsoft.com/office/powerpoint/2010/main" val="381153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C3EA-5202-41B8-A6F5-E6894ABCE773}"/>
              </a:ext>
            </a:extLst>
          </p:cNvPr>
          <p:cNvSpPr>
            <a:spLocks noGrp="1"/>
          </p:cNvSpPr>
          <p:nvPr>
            <p:ph type="title"/>
          </p:nvPr>
        </p:nvSpPr>
        <p:spPr/>
        <p:txBody>
          <a:bodyPr>
            <a:normAutofit fontScale="90000"/>
          </a:bodyPr>
          <a:lstStyle/>
          <a:p>
            <a:r>
              <a:rPr lang="tr-TR" dirty="0"/>
              <a:t>Dağıtık sistemlerin (DVCS) merkezi sistemlere (CVCS) kıyasla sundukları avantajları ve dezavantajları şu şekilde listeleyebiliriz:</a:t>
            </a:r>
          </a:p>
        </p:txBody>
      </p:sp>
      <p:sp>
        <p:nvSpPr>
          <p:cNvPr id="3" name="Content Placeholder 2">
            <a:extLst>
              <a:ext uri="{FF2B5EF4-FFF2-40B4-BE49-F238E27FC236}">
                <a16:creationId xmlns:a16="http://schemas.microsoft.com/office/drawing/2014/main" id="{CEEC5CC3-9280-4DF3-B7F3-AC0302C395CD}"/>
              </a:ext>
            </a:extLst>
          </p:cNvPr>
          <p:cNvSpPr>
            <a:spLocks noGrp="1"/>
          </p:cNvSpPr>
          <p:nvPr>
            <p:ph idx="1"/>
          </p:nvPr>
        </p:nvSpPr>
        <p:spPr/>
        <p:txBody>
          <a:bodyPr>
            <a:normAutofit fontScale="62500" lnSpcReduction="20000"/>
          </a:bodyPr>
          <a:lstStyle/>
          <a:p>
            <a:endParaRPr lang="tr-TR" dirty="0"/>
          </a:p>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 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298755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ED2-0FB7-4715-A23E-C18B85F9AE09}"/>
              </a:ext>
            </a:extLst>
          </p:cNvPr>
          <p:cNvSpPr>
            <a:spLocks noGrp="1"/>
          </p:cNvSpPr>
          <p:nvPr>
            <p:ph type="title"/>
          </p:nvPr>
        </p:nvSpPr>
        <p:spPr/>
        <p:txBody>
          <a:bodyPr>
            <a:normAutofit fontScale="90000"/>
          </a:bodyPr>
          <a:lstStyle/>
          <a:p>
            <a:r>
              <a:rPr lang="tr-TR" dirty="0"/>
              <a:t> SENKRON NEDİR? ASENKRON NEDİR? ARALARINDAKİ FARK NEDİR ? JAVA SCRİPT SENKRONMU ASENKRONMU ?</a:t>
            </a:r>
          </a:p>
        </p:txBody>
      </p:sp>
      <p:sp>
        <p:nvSpPr>
          <p:cNvPr id="3" name="Content Placeholder 2">
            <a:extLst>
              <a:ext uri="{FF2B5EF4-FFF2-40B4-BE49-F238E27FC236}">
                <a16:creationId xmlns:a16="http://schemas.microsoft.com/office/drawing/2014/main" id="{EEBAC4C0-51E6-4F0B-839A-04E0AA81B57A}"/>
              </a:ext>
            </a:extLst>
          </p:cNvPr>
          <p:cNvSpPr>
            <a:spLocks noGrp="1"/>
          </p:cNvSpPr>
          <p:nvPr>
            <p:ph idx="1"/>
          </p:nvPr>
        </p:nvSpPr>
        <p:spPr/>
        <p:txBody>
          <a:bodyPr>
            <a:normAutofit fontScale="55000" lnSpcReduction="20000"/>
          </a:bodyPr>
          <a:lstStyle/>
          <a:p>
            <a:endParaRPr lang="tr-TR" dirty="0"/>
          </a:p>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a:t>
            </a:r>
            <a:r>
              <a:rPr lang="tr-TR" dirty="0"/>
              <a:t>, </a:t>
            </a:r>
            <a:r>
              <a:rPr lang="tr-TR" dirty="0" err="1"/>
              <a:t>Promise</a:t>
            </a:r>
            <a:r>
              <a:rPr lang="tr-TR" dirty="0"/>
              <a:t>, </a:t>
            </a:r>
            <a:r>
              <a:rPr lang="tr-TR" dirty="0" err="1"/>
              <a:t>Asgnawait</a:t>
            </a:r>
            <a:r>
              <a:rPr lang="tr-TR" dirty="0"/>
              <a:t>)</a:t>
            </a:r>
          </a:p>
          <a:p>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p:txBody>
      </p:sp>
    </p:spTree>
    <p:extLst>
      <p:ext uri="{BB962C8B-B14F-4D97-AF65-F5344CB8AC3E}">
        <p14:creationId xmlns:p14="http://schemas.microsoft.com/office/powerpoint/2010/main" val="5936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35F-BF54-4A50-BB63-7014DAF278E9}"/>
              </a:ext>
            </a:extLst>
          </p:cNvPr>
          <p:cNvSpPr>
            <a:spLocks noGrp="1"/>
          </p:cNvSpPr>
          <p:nvPr>
            <p:ph type="title"/>
          </p:nvPr>
        </p:nvSpPr>
        <p:spPr/>
        <p:txBody>
          <a:bodyPr/>
          <a:lstStyle/>
          <a:p>
            <a:r>
              <a:rPr lang="tr-TR" dirty="0"/>
              <a:t>COMPİLER-İNTERPRETER NEDİR?</a:t>
            </a:r>
            <a:br>
              <a:rPr lang="tr-TR" dirty="0"/>
            </a:br>
            <a:endParaRPr lang="tr-TR" dirty="0"/>
          </a:p>
        </p:txBody>
      </p:sp>
      <p:sp>
        <p:nvSpPr>
          <p:cNvPr id="3" name="Content Placeholder 2">
            <a:extLst>
              <a:ext uri="{FF2B5EF4-FFF2-40B4-BE49-F238E27FC236}">
                <a16:creationId xmlns:a16="http://schemas.microsoft.com/office/drawing/2014/main" id="{2DFAA206-B139-488E-8571-3621A18828EF}"/>
              </a:ext>
            </a:extLst>
          </p:cNvPr>
          <p:cNvSpPr>
            <a:spLocks noGrp="1"/>
          </p:cNvSpPr>
          <p:nvPr>
            <p:ph idx="1"/>
          </p:nvPr>
        </p:nvSpPr>
        <p:spPr/>
        <p:txBody>
          <a:bodyPr>
            <a:normAutofit fontScale="55000" lnSpcReduction="20000"/>
          </a:bodyPr>
          <a:lstStyle/>
          <a:p>
            <a:r>
              <a:rPr lang="tr-TR" dirty="0"/>
              <a:t> Compiler- </a:t>
            </a:r>
            <a:r>
              <a:rPr lang="tr-TR" dirty="0" err="1"/>
              <a:t>interpreter</a:t>
            </a:r>
            <a:r>
              <a:rPr lang="tr-TR" dirty="0"/>
              <a:t> ?</a:t>
            </a:r>
          </a:p>
          <a:p>
            <a:r>
              <a:rPr lang="tr-TR" dirty="0"/>
              <a:t> </a:t>
            </a:r>
            <a:r>
              <a:rPr lang="tr-TR" dirty="0" err="1"/>
              <a:t>JavaScript</a:t>
            </a:r>
            <a:r>
              <a:rPr lang="tr-TR" dirty="0"/>
              <a:t> Compiler mi ? </a:t>
            </a:r>
            <a:r>
              <a:rPr lang="tr-TR" dirty="0" err="1"/>
              <a:t>interpreter</a:t>
            </a:r>
            <a:r>
              <a:rPr lang="tr-TR" dirty="0"/>
              <a:t> mi ? </a:t>
            </a:r>
          </a:p>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a:t>
            </a:r>
          </a:p>
          <a:p>
            <a:r>
              <a:rPr lang="tr-TR" dirty="0"/>
              <a:t>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195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8FF9-27C6-476B-AC7C-877F05F1E7B9}"/>
              </a:ext>
            </a:extLst>
          </p:cNvPr>
          <p:cNvSpPr>
            <a:spLocks noGrp="1"/>
          </p:cNvSpPr>
          <p:nvPr>
            <p:ph type="title"/>
          </p:nvPr>
        </p:nvSpPr>
        <p:spPr/>
        <p:txBody>
          <a:bodyPr>
            <a:normAutofit fontScale="90000"/>
          </a:bodyPr>
          <a:lstStyle/>
          <a:p>
            <a:r>
              <a:rPr lang="tr-TR" b="1" dirty="0">
                <a:solidFill>
                  <a:schemeClr val="bg1"/>
                </a:solidFill>
                <a:latin typeface="Times New Roman"/>
                <a:cs typeface="Times New Roman"/>
              </a:rPr>
              <a:t>2) HTTP yapısı nedir ne için kullanılır?</a:t>
            </a:r>
            <a:br>
              <a:rPr lang="tr-TR" b="1" dirty="0">
                <a:solidFill>
                  <a:schemeClr val="bg1"/>
                </a:solidFill>
                <a:latin typeface="Times New Roman"/>
                <a:cs typeface="Times New Roman"/>
              </a:rPr>
            </a:br>
            <a:r>
              <a:rPr lang="tr-TR" b="1" dirty="0">
                <a:latin typeface="Times New Roman"/>
                <a:cs typeface="Times New Roman"/>
              </a:rPr>
              <a:t>HTTPS YAPISI NEDİR NE İÇİN KULLANILIR ?</a:t>
            </a:r>
            <a:r>
              <a:rPr lang="tr-TR" b="1" dirty="0" err="1">
                <a:solidFill>
                  <a:schemeClr val="bg1"/>
                </a:solidFill>
                <a:latin typeface="Times New Roman"/>
                <a:cs typeface="Times New Roman"/>
              </a:rPr>
              <a:t>edir</a:t>
            </a:r>
            <a:r>
              <a:rPr lang="tr-TR" b="1" dirty="0">
                <a:solidFill>
                  <a:schemeClr val="bg1"/>
                </a:solidFill>
                <a:latin typeface="Times New Roman"/>
                <a:cs typeface="Times New Roman"/>
              </a:rPr>
              <a:t> ne için kullanılır?</a:t>
            </a:r>
            <a:br>
              <a:rPr lang="tr-TR" b="1" dirty="0">
                <a:solidFill>
                  <a:schemeClr val="bg1"/>
                </a:solidFill>
                <a:latin typeface="Times New Roman"/>
                <a:cs typeface="Times New Roman"/>
              </a:rPr>
            </a:br>
            <a:r>
              <a:rPr lang="tr-TR" b="1" dirty="0">
                <a:solidFill>
                  <a:schemeClr val="bg1"/>
                </a:solidFill>
                <a:latin typeface="Times New Roman"/>
                <a:cs typeface="Times New Roman"/>
              </a:rPr>
              <a:t>2) HTTP yapısı nedir ne için kulla</a:t>
            </a:r>
            <a:endParaRPr lang="tr-TR" dirty="0"/>
          </a:p>
        </p:txBody>
      </p:sp>
      <p:sp>
        <p:nvSpPr>
          <p:cNvPr id="3" name="Content Placeholder 2">
            <a:extLst>
              <a:ext uri="{FF2B5EF4-FFF2-40B4-BE49-F238E27FC236}">
                <a16:creationId xmlns:a16="http://schemas.microsoft.com/office/drawing/2014/main" id="{C577160B-5989-4D99-8AC7-CAF0F1FABD7A}"/>
              </a:ext>
            </a:extLst>
          </p:cNvPr>
          <p:cNvSpPr>
            <a:spLocks noGrp="1"/>
          </p:cNvSpPr>
          <p:nvPr>
            <p:ph idx="1"/>
          </p:nvPr>
        </p:nvSpPr>
        <p:spPr/>
        <p:txBody>
          <a:bodyPr/>
          <a:lstStyle/>
          <a:p>
            <a:r>
              <a:rPr lang="tr-TR" dirty="0" err="1">
                <a:latin typeface="Times New Roman"/>
                <a:ea typeface="+mj-lt"/>
                <a:cs typeface="+mj-lt"/>
              </a:rPr>
              <a:t>Hypertext</a:t>
            </a:r>
            <a:r>
              <a:rPr lang="tr-TR" dirty="0">
                <a:latin typeface="Times New Roman"/>
                <a:ea typeface="+mj-lt"/>
                <a:cs typeface="+mj-lt"/>
              </a:rPr>
              <a:t> Transfer Protocol kelimesinin kısaltılmış şekli olan HTTP, web tarayıcıdan veya istemciden gelen talepler ile web sunucularından gelen cevaplar arasındaki yolu sağlayan yapıdır gerçekleştirilir. HTML belgeleri, resimler, videolar, sorgu sonuçları vb. veriler, World </a:t>
            </a:r>
            <a:r>
              <a:rPr lang="tr-TR" dirty="0" err="1">
                <a:latin typeface="Times New Roman"/>
                <a:ea typeface="+mj-lt"/>
                <a:cs typeface="+mj-lt"/>
              </a:rPr>
              <a:t>Wide</a:t>
            </a:r>
            <a:r>
              <a:rPr lang="tr-TR" dirty="0">
                <a:latin typeface="Times New Roman"/>
                <a:ea typeface="+mj-lt"/>
                <a:cs typeface="+mj-lt"/>
              </a:rPr>
              <a:t> </a:t>
            </a:r>
            <a:r>
              <a:rPr lang="tr-TR" dirty="0" err="1">
                <a:latin typeface="Times New Roman"/>
                <a:ea typeface="+mj-lt"/>
                <a:cs typeface="+mj-lt"/>
              </a:rPr>
              <a:t>Web’de</a:t>
            </a:r>
            <a:r>
              <a:rPr lang="tr-TR" dirty="0">
                <a:latin typeface="Times New Roman"/>
                <a:ea typeface="+mj-lt"/>
                <a:cs typeface="+mj-lt"/>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endParaRPr lang="tr-TR" dirty="0"/>
          </a:p>
        </p:txBody>
      </p:sp>
    </p:spTree>
    <p:extLst>
      <p:ext uri="{BB962C8B-B14F-4D97-AF65-F5344CB8AC3E}">
        <p14:creationId xmlns:p14="http://schemas.microsoft.com/office/powerpoint/2010/main" val="299009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8F71-9F7E-47EA-8B7E-4EC0DBE6CB98}"/>
              </a:ext>
            </a:extLst>
          </p:cNvPr>
          <p:cNvSpPr>
            <a:spLocks noGrp="1"/>
          </p:cNvSpPr>
          <p:nvPr>
            <p:ph type="title"/>
          </p:nvPr>
        </p:nvSpPr>
        <p:spPr/>
        <p:txBody>
          <a:bodyPr>
            <a:normAutofit fontScale="90000"/>
          </a:bodyPr>
          <a:lstStyle/>
          <a:p>
            <a:r>
              <a:rPr lang="tr-TR" dirty="0"/>
              <a:t>FOR VE WHİLE DÖNGÜSÜ ARASINDAKİ FAKRLAR NELERDİR? </a:t>
            </a:r>
            <a:br>
              <a:rPr lang="tr-TR" dirty="0"/>
            </a:br>
            <a:endParaRPr lang="tr-TR" dirty="0"/>
          </a:p>
        </p:txBody>
      </p:sp>
      <p:sp>
        <p:nvSpPr>
          <p:cNvPr id="3" name="Content Placeholder 2">
            <a:extLst>
              <a:ext uri="{FF2B5EF4-FFF2-40B4-BE49-F238E27FC236}">
                <a16:creationId xmlns:a16="http://schemas.microsoft.com/office/drawing/2014/main" id="{53ECAA3A-0636-44B5-92C8-205B0A0306BF}"/>
              </a:ext>
            </a:extLst>
          </p:cNvPr>
          <p:cNvSpPr>
            <a:spLocks noGrp="1"/>
          </p:cNvSpPr>
          <p:nvPr>
            <p:ph idx="1"/>
          </p:nvPr>
        </p:nvSpPr>
        <p:spPr/>
        <p:txBody>
          <a:bodyPr>
            <a:normAutofit/>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a:p>
            <a:endParaRPr lang="tr-TR" dirty="0"/>
          </a:p>
        </p:txBody>
      </p:sp>
    </p:spTree>
    <p:extLst>
      <p:ext uri="{BB962C8B-B14F-4D97-AF65-F5344CB8AC3E}">
        <p14:creationId xmlns:p14="http://schemas.microsoft.com/office/powerpoint/2010/main" val="171150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073D-68C3-47B9-BE61-123D41A4F47B}"/>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endParaRPr lang="tr-TR" dirty="0"/>
          </a:p>
        </p:txBody>
      </p:sp>
      <p:sp>
        <p:nvSpPr>
          <p:cNvPr id="3" name="Content Placeholder 2">
            <a:extLst>
              <a:ext uri="{FF2B5EF4-FFF2-40B4-BE49-F238E27FC236}">
                <a16:creationId xmlns:a16="http://schemas.microsoft.com/office/drawing/2014/main" id="{A7785739-CC5D-4467-B553-7E509AA2D6D7}"/>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a:t>Compiler </a:t>
            </a:r>
            <a:r>
              <a:rPr lang="tr-TR" dirty="0" err="1"/>
              <a:t>Error</a:t>
            </a:r>
            <a:r>
              <a:rPr lang="tr-TR" dirty="0"/>
              <a:t> : 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403271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CA6E-FAA9-4E4B-AA55-F2E7705BA1D8}"/>
              </a:ext>
            </a:extLst>
          </p:cNvPr>
          <p:cNvSpPr>
            <a:spLocks noGrp="1"/>
          </p:cNvSpPr>
          <p:nvPr>
            <p:ph type="title"/>
          </p:nvPr>
        </p:nvSpPr>
        <p:spPr/>
        <p:txBody>
          <a:bodyPr/>
          <a:lstStyle/>
          <a:p>
            <a:r>
              <a:rPr lang="tr-TR" dirty="0"/>
              <a:t>JDK VE SDK NEDİR?</a:t>
            </a:r>
          </a:p>
        </p:txBody>
      </p:sp>
      <p:sp>
        <p:nvSpPr>
          <p:cNvPr id="3" name="Content Placeholder 2">
            <a:extLst>
              <a:ext uri="{FF2B5EF4-FFF2-40B4-BE49-F238E27FC236}">
                <a16:creationId xmlns:a16="http://schemas.microsoft.com/office/drawing/2014/main" id="{DB766177-EA19-4326-963D-84BBB9D52C1A}"/>
              </a:ext>
            </a:extLst>
          </p:cNvPr>
          <p:cNvSpPr>
            <a:spLocks noGrp="1"/>
          </p:cNvSpPr>
          <p:nvPr>
            <p:ph idx="1"/>
          </p:nvPr>
        </p:nvSpPr>
        <p:spPr/>
        <p:txBody>
          <a:bodyPr/>
          <a:lstStyle/>
          <a:p>
            <a:r>
              <a:rPr lang="tr-TR" dirty="0"/>
              <a:t>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85332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7451-670E-4FE0-AD13-B0A371E7E185}"/>
              </a:ext>
            </a:extLst>
          </p:cNvPr>
          <p:cNvSpPr>
            <a:spLocks noGrp="1"/>
          </p:cNvSpPr>
          <p:nvPr>
            <p:ph type="title"/>
          </p:nvPr>
        </p:nvSpPr>
        <p:spPr/>
        <p:txBody>
          <a:bodyPr/>
          <a:lstStyle/>
          <a:p>
            <a:r>
              <a:rPr lang="tr-TR" b="1" dirty="0">
                <a:latin typeface="Arial" panose="020B0604020202020204" pitchFamily="34" charset="0"/>
                <a:cs typeface="Arial" panose="020B0604020202020204" pitchFamily="34" charset="0"/>
              </a:rPr>
              <a:t>1-</a:t>
            </a:r>
            <a:r>
              <a:rPr lang="tr-TR" dirty="0">
                <a:latin typeface="Arial" panose="020B0604020202020204" pitchFamily="34" charset="0"/>
                <a:cs typeface="Arial" panose="020B0604020202020204" pitchFamily="34" charset="0"/>
              </a:rPr>
              <a:t> mb-md-0</a:t>
            </a:r>
            <a:endParaRPr lang="tr-TR" dirty="0"/>
          </a:p>
        </p:txBody>
      </p:sp>
      <p:sp>
        <p:nvSpPr>
          <p:cNvPr id="3" name="Content Placeholder 2">
            <a:extLst>
              <a:ext uri="{FF2B5EF4-FFF2-40B4-BE49-F238E27FC236}">
                <a16:creationId xmlns:a16="http://schemas.microsoft.com/office/drawing/2014/main" id="{C5ACFFB4-CAE9-479E-ACCB-2502818614CB}"/>
              </a:ext>
            </a:extLst>
          </p:cNvPr>
          <p:cNvSpPr>
            <a:spLocks noGrp="1"/>
          </p:cNvSpPr>
          <p:nvPr>
            <p:ph idx="1"/>
          </p:nvPr>
        </p:nvSpPr>
        <p:spPr/>
        <p:txBody>
          <a:bodyPr/>
          <a:lstStyle/>
          <a:p>
            <a:r>
              <a:rPr lang="tr-TR" dirty="0" err="1"/>
              <a:t>Bootstrap</a:t>
            </a:r>
            <a:r>
              <a:rPr lang="tr-TR" dirty="0"/>
              <a:t>, çok çeşitli duyarlı kenar boşluğu ve dolgu yardımcı program sınıflarına sahiptir. Tüm kesme noktaları için çalışırlar:</a:t>
            </a:r>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Mb-0</a:t>
            </a:r>
            <a:r>
              <a:rPr lang="tr-TR" dirty="0">
                <a:latin typeface="Arial" panose="020B0604020202020204" pitchFamily="34" charset="0"/>
                <a:cs typeface="Arial" panose="020B0604020202020204" pitchFamily="34" charset="0"/>
                <a:sym typeface="Wingdings" panose="05000000000000000000" pitchFamily="2" charset="2"/>
              </a:rPr>
              <a:t>margin-bottom:0;</a:t>
            </a:r>
          </a:p>
          <a:p>
            <a:r>
              <a:rPr lang="tr-TR" dirty="0">
                <a:latin typeface="Arial" panose="020B0604020202020204" pitchFamily="34" charset="0"/>
                <a:cs typeface="Arial" panose="020B0604020202020204" pitchFamily="34" charset="0"/>
                <a:sym typeface="Wingdings" panose="05000000000000000000" pitchFamily="2" charset="2"/>
              </a:rPr>
              <a:t>Md </a:t>
            </a:r>
            <a:r>
              <a:rPr lang="tr-TR" dirty="0" err="1">
                <a:latin typeface="Arial" panose="020B0604020202020204" pitchFamily="34" charset="0"/>
                <a:cs typeface="Arial" panose="020B0604020202020204" pitchFamily="34" charset="0"/>
                <a:sym typeface="Wingdings" panose="05000000000000000000" pitchFamily="2" charset="2"/>
              </a:rPr>
              <a:t>Medium-device</a:t>
            </a:r>
            <a:endParaRPr lang="tr-TR" dirty="0">
              <a:latin typeface="Arial" panose="020B0604020202020204" pitchFamily="34" charset="0"/>
              <a:cs typeface="Arial" panose="020B0604020202020204" pitchFamily="34" charset="0"/>
              <a:sym typeface="Wingdings" panose="05000000000000000000" pitchFamily="2" charset="2"/>
            </a:endParaRPr>
          </a:p>
          <a:p>
            <a:r>
              <a:rPr lang="tr-TR" dirty="0">
                <a:latin typeface="Arial" panose="020B0604020202020204" pitchFamily="34" charset="0"/>
                <a:cs typeface="Arial" panose="020B0604020202020204" pitchFamily="34" charset="0"/>
              </a:rPr>
              <a:t>Ekran genişliğinin </a:t>
            </a:r>
            <a:r>
              <a:rPr lang="tr-TR" dirty="0" err="1">
                <a:latin typeface="Arial" panose="020B0604020202020204" pitchFamily="34" charset="0"/>
                <a:cs typeface="Arial" panose="020B0604020202020204" pitchFamily="34" charset="0"/>
              </a:rPr>
              <a:t>medium</a:t>
            </a:r>
            <a:r>
              <a:rPr lang="tr-TR" dirty="0">
                <a:latin typeface="Arial" panose="020B0604020202020204" pitchFamily="34" charset="0"/>
                <a:cs typeface="Arial" panose="020B0604020202020204" pitchFamily="34" charset="0"/>
              </a:rPr>
              <a:t> olduğunda </a:t>
            </a:r>
            <a:r>
              <a:rPr lang="tr-TR" dirty="0" err="1">
                <a:latin typeface="Arial" panose="020B0604020202020204" pitchFamily="34" charset="0"/>
                <a:cs typeface="Arial" panose="020B0604020202020204" pitchFamily="34" charset="0"/>
              </a:rPr>
              <a:t>margin-bottom’un</a:t>
            </a:r>
            <a:r>
              <a:rPr lang="tr-TR" dirty="0">
                <a:latin typeface="Arial" panose="020B0604020202020204" pitchFamily="34" charset="0"/>
                <a:cs typeface="Arial" panose="020B0604020202020204" pitchFamily="34" charset="0"/>
              </a:rPr>
              <a:t> 0 olduğunu ifade etmektedir.</a:t>
            </a:r>
          </a:p>
          <a:p>
            <a:endParaRPr lang="tr-TR" dirty="0"/>
          </a:p>
        </p:txBody>
      </p:sp>
    </p:spTree>
    <p:extLst>
      <p:ext uri="{BB962C8B-B14F-4D97-AF65-F5344CB8AC3E}">
        <p14:creationId xmlns:p14="http://schemas.microsoft.com/office/powerpoint/2010/main" val="994519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E7B-2D9B-4111-A124-DEBAFA7DD63B}"/>
              </a:ext>
            </a:extLst>
          </p:cNvPr>
          <p:cNvSpPr>
            <a:spLocks noGrp="1"/>
          </p:cNvSpPr>
          <p:nvPr>
            <p:ph type="title"/>
          </p:nvPr>
        </p:nvSpPr>
        <p:spPr/>
        <p:txBody>
          <a:bodyPr/>
          <a:lstStyle/>
          <a:p>
            <a:r>
              <a:rPr lang="tr-TR" dirty="0"/>
              <a:t>LİST-UNSTYLED NEDİR?</a:t>
            </a:r>
          </a:p>
        </p:txBody>
      </p:sp>
      <p:pic>
        <p:nvPicPr>
          <p:cNvPr id="4" name="Resim 3">
            <a:extLst>
              <a:ext uri="{FF2B5EF4-FFF2-40B4-BE49-F238E27FC236}">
                <a16:creationId xmlns:a16="http://schemas.microsoft.com/office/drawing/2014/main" id="{56BA4B22-0122-41EA-9009-B19456EFD5B3}"/>
              </a:ext>
            </a:extLst>
          </p:cNvPr>
          <p:cNvPicPr>
            <a:picLocks noGrp="1" noChangeAspect="1"/>
          </p:cNvPicPr>
          <p:nvPr>
            <p:ph idx="4294967295"/>
          </p:nvPr>
        </p:nvPicPr>
        <p:blipFill>
          <a:blip r:embed="rId2"/>
          <a:stretch>
            <a:fillRect/>
          </a:stretch>
        </p:blipFill>
        <p:spPr>
          <a:xfrm>
            <a:off x="737119" y="3194633"/>
            <a:ext cx="1752601" cy="3105150"/>
          </a:xfrm>
          <a:prstGeom prst="rect">
            <a:avLst/>
          </a:prstGeom>
        </p:spPr>
      </p:pic>
      <p:pic>
        <p:nvPicPr>
          <p:cNvPr id="5" name="Resim 4">
            <a:extLst>
              <a:ext uri="{FF2B5EF4-FFF2-40B4-BE49-F238E27FC236}">
                <a16:creationId xmlns:a16="http://schemas.microsoft.com/office/drawing/2014/main" id="{5C4CB9B5-B2BB-4CB0-9DAC-60D43CBF7DE4}"/>
              </a:ext>
            </a:extLst>
          </p:cNvPr>
          <p:cNvPicPr>
            <a:picLocks noChangeAspect="1"/>
          </p:cNvPicPr>
          <p:nvPr/>
        </p:nvPicPr>
        <p:blipFill>
          <a:blip r:embed="rId3"/>
          <a:stretch>
            <a:fillRect/>
          </a:stretch>
        </p:blipFill>
        <p:spPr>
          <a:xfrm>
            <a:off x="2928064" y="3194634"/>
            <a:ext cx="1752600" cy="3105149"/>
          </a:xfrm>
          <a:prstGeom prst="rect">
            <a:avLst/>
          </a:prstGeom>
        </p:spPr>
      </p:pic>
      <p:sp>
        <p:nvSpPr>
          <p:cNvPr id="6" name="Title 1">
            <a:extLst>
              <a:ext uri="{FF2B5EF4-FFF2-40B4-BE49-F238E27FC236}">
                <a16:creationId xmlns:a16="http://schemas.microsoft.com/office/drawing/2014/main" id="{30664D10-A3E7-4A50-B32D-1CD75397A727}"/>
              </a:ext>
            </a:extLst>
          </p:cNvPr>
          <p:cNvSpPr txBox="1">
            <a:spLocks/>
          </p:cNvSpPr>
          <p:nvPr/>
        </p:nvSpPr>
        <p:spPr>
          <a:xfrm>
            <a:off x="617376"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dirty="0"/>
          </a:p>
        </p:txBody>
      </p:sp>
      <p:sp>
        <p:nvSpPr>
          <p:cNvPr id="7" name="Rectangle 6">
            <a:extLst>
              <a:ext uri="{FF2B5EF4-FFF2-40B4-BE49-F238E27FC236}">
                <a16:creationId xmlns:a16="http://schemas.microsoft.com/office/drawing/2014/main" id="{81671375-6B04-412B-BC10-63DC4910B4A6}"/>
              </a:ext>
            </a:extLst>
          </p:cNvPr>
          <p:cNvSpPr/>
          <p:nvPr/>
        </p:nvSpPr>
        <p:spPr>
          <a:xfrm>
            <a:off x="500741" y="1707138"/>
            <a:ext cx="10332099" cy="646331"/>
          </a:xfrm>
          <a:prstGeom prst="rect">
            <a:avLst/>
          </a:prstGeom>
        </p:spPr>
        <p:txBody>
          <a:bodyPr wrap="square">
            <a:spAutoFit/>
          </a:bodyPr>
          <a:lstStyle/>
          <a:p>
            <a:r>
              <a:rPr lang="tr-TR" dirty="0" err="1"/>
              <a:t>Ordered</a:t>
            </a:r>
            <a:r>
              <a:rPr lang="tr-TR" dirty="0"/>
              <a:t> </a:t>
            </a:r>
            <a:r>
              <a:rPr lang="tr-TR" dirty="0" err="1"/>
              <a:t>list</a:t>
            </a:r>
            <a:r>
              <a:rPr lang="tr-TR" dirty="0"/>
              <a:t> veya </a:t>
            </a:r>
            <a:r>
              <a:rPr lang="tr-TR" dirty="0" err="1"/>
              <a:t>unordered</a:t>
            </a:r>
            <a:r>
              <a:rPr lang="tr-TR" dirty="0"/>
              <a:t> </a:t>
            </a:r>
            <a:r>
              <a:rPr lang="tr-TR" dirty="0" err="1"/>
              <a:t>list</a:t>
            </a:r>
            <a:r>
              <a:rPr lang="tr-TR" dirty="0"/>
              <a:t> kullandığımızda, liste elemanlarımız </a:t>
            </a:r>
            <a:r>
              <a:rPr lang="tr-TR" dirty="0" err="1"/>
              <a:t>default</a:t>
            </a:r>
            <a:r>
              <a:rPr lang="tr-TR" dirty="0"/>
              <a:t> olarak başlarında nokta veya sayı gibi simgeler ile gelir. Bunun olmasını istemiyorsak </a:t>
            </a:r>
            <a:r>
              <a:rPr lang="tr-TR" dirty="0" err="1"/>
              <a:t>list-unstyled</a:t>
            </a:r>
            <a:r>
              <a:rPr lang="tr-TR" dirty="0"/>
              <a:t> yöntemini kullanırız.</a:t>
            </a:r>
          </a:p>
        </p:txBody>
      </p:sp>
      <p:pic>
        <p:nvPicPr>
          <p:cNvPr id="8" name="Picture 7">
            <a:extLst>
              <a:ext uri="{FF2B5EF4-FFF2-40B4-BE49-F238E27FC236}">
                <a16:creationId xmlns:a16="http://schemas.microsoft.com/office/drawing/2014/main" id="{582CB9A6-D22F-4734-BD42-32C9856F9C56}"/>
              </a:ext>
            </a:extLst>
          </p:cNvPr>
          <p:cNvPicPr>
            <a:picLocks noChangeAspect="1"/>
          </p:cNvPicPr>
          <p:nvPr/>
        </p:nvPicPr>
        <p:blipFill>
          <a:blip r:embed="rId4"/>
          <a:stretch>
            <a:fillRect/>
          </a:stretch>
        </p:blipFill>
        <p:spPr>
          <a:xfrm>
            <a:off x="5060499" y="3351795"/>
            <a:ext cx="3657600" cy="2790825"/>
          </a:xfrm>
          <a:prstGeom prst="rect">
            <a:avLst/>
          </a:prstGeom>
        </p:spPr>
      </p:pic>
      <p:pic>
        <p:nvPicPr>
          <p:cNvPr id="9" name="Content Placeholder 3">
            <a:extLst>
              <a:ext uri="{FF2B5EF4-FFF2-40B4-BE49-F238E27FC236}">
                <a16:creationId xmlns:a16="http://schemas.microsoft.com/office/drawing/2014/main" id="{F9B401B5-F8F7-4958-A670-02853170E05F}"/>
              </a:ext>
            </a:extLst>
          </p:cNvPr>
          <p:cNvPicPr>
            <a:picLocks noChangeAspect="1"/>
          </p:cNvPicPr>
          <p:nvPr/>
        </p:nvPicPr>
        <p:blipFill>
          <a:blip r:embed="rId5"/>
          <a:stretch>
            <a:fillRect/>
          </a:stretch>
        </p:blipFill>
        <p:spPr>
          <a:xfrm>
            <a:off x="8745940" y="3194633"/>
            <a:ext cx="2607860" cy="3209465"/>
          </a:xfrm>
          <a:prstGeom prst="rect">
            <a:avLst/>
          </a:prstGeom>
        </p:spPr>
      </p:pic>
    </p:spTree>
    <p:extLst>
      <p:ext uri="{BB962C8B-B14F-4D97-AF65-F5344CB8AC3E}">
        <p14:creationId xmlns:p14="http://schemas.microsoft.com/office/powerpoint/2010/main" val="1867614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7451-670E-4FE0-AD13-B0A371E7E185}"/>
              </a:ext>
            </a:extLst>
          </p:cNvPr>
          <p:cNvSpPr>
            <a:spLocks noGrp="1"/>
          </p:cNvSpPr>
          <p:nvPr>
            <p:ph type="title"/>
          </p:nvPr>
        </p:nvSpPr>
        <p:spPr/>
        <p:txBody>
          <a:bodyPr/>
          <a:lstStyle/>
          <a:p>
            <a:r>
              <a:rPr lang="tr-TR" dirty="0" err="1"/>
              <a:t>Fast-Forward</a:t>
            </a:r>
            <a:r>
              <a:rPr lang="tr-TR" dirty="0"/>
              <a:t> YAPISI NEDİR?</a:t>
            </a:r>
          </a:p>
        </p:txBody>
      </p:sp>
      <p:sp>
        <p:nvSpPr>
          <p:cNvPr id="3" name="Content Placeholder 2">
            <a:extLst>
              <a:ext uri="{FF2B5EF4-FFF2-40B4-BE49-F238E27FC236}">
                <a16:creationId xmlns:a16="http://schemas.microsoft.com/office/drawing/2014/main" id="{C5ACFFB4-CAE9-479E-ACCB-2502818614CB}"/>
              </a:ext>
            </a:extLst>
          </p:cNvPr>
          <p:cNvSpPr>
            <a:spLocks noGrp="1"/>
          </p:cNvSpPr>
          <p:nvPr>
            <p:ph idx="1"/>
          </p:nvPr>
        </p:nvSpPr>
        <p:spPr/>
        <p:txBody>
          <a:bodyPr>
            <a:normAutofit fontScale="92500"/>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a:p>
            <a:endParaRPr lang="tr-TR" dirty="0"/>
          </a:p>
        </p:txBody>
      </p:sp>
    </p:spTree>
    <p:extLst>
      <p:ext uri="{BB962C8B-B14F-4D97-AF65-F5344CB8AC3E}">
        <p14:creationId xmlns:p14="http://schemas.microsoft.com/office/powerpoint/2010/main" val="1630401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E4A-D1C3-47A4-ADBB-6D6DBA54DBD7}"/>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Git </a:t>
            </a:r>
            <a:r>
              <a:rPr lang="tr-TR" dirty="0" err="1">
                <a:latin typeface="Arial" panose="020B0604020202020204" pitchFamily="34" charset="0"/>
                <a:cs typeface="Arial" panose="020B0604020202020204" pitchFamily="34" charset="0"/>
              </a:rPr>
              <a:t>Rebase-Fast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Forwarding</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Merge</a:t>
            </a:r>
            <a:r>
              <a:rPr lang="tr-TR" dirty="0">
                <a:latin typeface="Arial" panose="020B0604020202020204" pitchFamily="34" charset="0"/>
                <a:cs typeface="Arial" panose="020B0604020202020204" pitchFamily="34" charset="0"/>
              </a:rPr>
              <a:t> Farkları Nelerdir?</a:t>
            </a:r>
            <a:endParaRPr lang="tr-TR" dirty="0"/>
          </a:p>
        </p:txBody>
      </p:sp>
      <p:sp>
        <p:nvSpPr>
          <p:cNvPr id="3" name="Content Placeholder 2">
            <a:extLst>
              <a:ext uri="{FF2B5EF4-FFF2-40B4-BE49-F238E27FC236}">
                <a16:creationId xmlns:a16="http://schemas.microsoft.com/office/drawing/2014/main" id="{31E11FD1-13B5-4104-AD01-EBD407519209}"/>
              </a:ext>
            </a:extLst>
          </p:cNvPr>
          <p:cNvSpPr>
            <a:spLocks noGrp="1"/>
          </p:cNvSpPr>
          <p:nvPr>
            <p:ph idx="1"/>
          </p:nvPr>
        </p:nvSpPr>
        <p:spPr/>
        <p:txBody>
          <a:bodyPr/>
          <a:lstStyle/>
          <a:p>
            <a:r>
              <a:rPr lang="tr-TR" b="1" dirty="0" err="1">
                <a:latin typeface="Arial" panose="020B0604020202020204" pitchFamily="34" charset="0"/>
                <a:cs typeface="Arial" panose="020B0604020202020204" pitchFamily="34" charset="0"/>
              </a:rPr>
              <a:t>Fast-Forward</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Merge</a:t>
            </a:r>
            <a:r>
              <a:rPr lang="tr-TR"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Feature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branch'iniz</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master'a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merge</a:t>
            </a:r>
            <a:r>
              <a:rPr lang="tr-TR" dirty="0">
                <a:latin typeface="Arial" panose="020B0604020202020204" pitchFamily="34" charset="0"/>
                <a:cs typeface="Arial" panose="020B0604020202020204" pitchFamily="34" charset="0"/>
              </a:rPr>
              <a:t> olacağı anda eğer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üzerinde bir değişiklik (</a:t>
            </a:r>
            <a:r>
              <a:rPr lang="tr-TR" dirty="0" err="1">
                <a:latin typeface="Arial" panose="020B0604020202020204" pitchFamily="34" charset="0"/>
                <a:cs typeface="Arial" panose="020B0604020202020204" pitchFamily="34" charset="0"/>
              </a:rPr>
              <a:t>commit</a:t>
            </a:r>
            <a:r>
              <a:rPr lang="tr-TR" dirty="0">
                <a:latin typeface="Arial" panose="020B0604020202020204" pitchFamily="34" charset="0"/>
                <a:cs typeface="Arial" panose="020B0604020202020204" pitchFamily="34" charset="0"/>
              </a:rPr>
              <a:t>) olmamışsa, git varsayılan olarak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hattının son </a:t>
            </a:r>
            <a:r>
              <a:rPr lang="tr-TR" dirty="0" err="1">
                <a:latin typeface="Arial" panose="020B0604020202020204" pitchFamily="34" charset="0"/>
                <a:cs typeface="Arial" panose="020B0604020202020204" pitchFamily="34" charset="0"/>
              </a:rPr>
              <a:t>commit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hash'i</a:t>
            </a:r>
            <a:r>
              <a:rPr lang="tr-TR" dirty="0">
                <a:latin typeface="Arial" panose="020B0604020202020204" pitchFamily="34" charset="0"/>
                <a:cs typeface="Arial" panose="020B0604020202020204" pitchFamily="34" charset="0"/>
              </a:rPr>
              <a:t> olarak, </a:t>
            </a:r>
            <a:r>
              <a:rPr lang="tr-TR" dirty="0" err="1">
                <a:latin typeface="Arial" panose="020B0604020202020204" pitchFamily="34" charset="0"/>
                <a:cs typeface="Arial" panose="020B0604020202020204" pitchFamily="34" charset="0"/>
              </a:rPr>
              <a:t>feature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branch'in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hash'ini</a:t>
            </a:r>
            <a:r>
              <a:rPr lang="tr-TR" dirty="0">
                <a:latin typeface="Arial" panose="020B0604020202020204" pitchFamily="34" charset="0"/>
                <a:cs typeface="Arial" panose="020B0604020202020204" pitchFamily="34" charset="0"/>
              </a:rPr>
              <a:t> alır. Bu duruma </a:t>
            </a:r>
            <a:r>
              <a:rPr lang="tr-TR" dirty="0" err="1">
                <a:latin typeface="Arial" panose="020B0604020202020204" pitchFamily="34" charset="0"/>
                <a:cs typeface="Arial" panose="020B0604020202020204" pitchFamily="34" charset="0"/>
              </a:rPr>
              <a:t>Fast-Forward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Merging</a:t>
            </a:r>
            <a:r>
              <a:rPr lang="tr-TR" dirty="0">
                <a:latin typeface="Arial" panose="020B0604020202020204" pitchFamily="34" charset="0"/>
                <a:cs typeface="Arial" panose="020B0604020202020204" pitchFamily="34" charset="0"/>
              </a:rPr>
              <a:t> denir.</a:t>
            </a:r>
          </a:p>
          <a:p>
            <a:r>
              <a:rPr lang="tr-TR" b="1" dirty="0" err="1">
                <a:latin typeface="Arial" panose="020B0604020202020204" pitchFamily="34" charset="0"/>
                <a:cs typeface="Arial" panose="020B0604020202020204" pitchFamily="34" charset="0"/>
              </a:rPr>
              <a:t>Rebase</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Modelini kullanırken, çalışan dalınız her zaman </a:t>
            </a:r>
            <a:r>
              <a:rPr lang="tr-TR" dirty="0" err="1">
                <a:latin typeface="Arial" panose="020B0604020202020204" pitchFamily="34" charset="0"/>
                <a:cs typeface="Arial" panose="020B0604020202020204" pitchFamily="34" charset="0"/>
              </a:rPr>
              <a:t>master</a:t>
            </a:r>
            <a:r>
              <a:rPr lang="tr-TR" dirty="0">
                <a:latin typeface="Arial" panose="020B0604020202020204" pitchFamily="34" charset="0"/>
                <a:cs typeface="Arial" panose="020B0604020202020204" pitchFamily="34" charset="0"/>
              </a:rPr>
              <a:t> üzerine yeniden temellendirilir. Sadece </a:t>
            </a:r>
            <a:r>
              <a:rPr lang="tr-TR" dirty="0" err="1">
                <a:latin typeface="Arial" panose="020B0604020202020204" pitchFamily="34" charset="0"/>
                <a:cs typeface="Arial" panose="020B0604020202020204" pitchFamily="34" charset="0"/>
              </a:rPr>
              <a:t>rebase</a:t>
            </a:r>
            <a:r>
              <a:rPr lang="tr-TR" dirty="0">
                <a:latin typeface="Arial" panose="020B0604020202020204" pitchFamily="34" charset="0"/>
                <a:cs typeface="Arial" panose="020B0604020202020204" pitchFamily="34" charset="0"/>
              </a:rPr>
              <a:t> tamamlandıktan sonra o dalı dalla birleştirirsiniz.</a:t>
            </a:r>
          </a:p>
          <a:p>
            <a:endParaRPr lang="tr-TR" dirty="0"/>
          </a:p>
        </p:txBody>
      </p:sp>
    </p:spTree>
    <p:extLst>
      <p:ext uri="{BB962C8B-B14F-4D97-AF65-F5344CB8AC3E}">
        <p14:creationId xmlns:p14="http://schemas.microsoft.com/office/powerpoint/2010/main" val="179575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435-A8A0-459C-BDEC-05C9C448F251}"/>
              </a:ext>
            </a:extLst>
          </p:cNvPr>
          <p:cNvSpPr>
            <a:spLocks noGrp="1"/>
          </p:cNvSpPr>
          <p:nvPr>
            <p:ph type="title"/>
          </p:nvPr>
        </p:nvSpPr>
        <p:spPr/>
        <p:txBody>
          <a:bodyPr/>
          <a:lstStyle/>
          <a:p>
            <a:r>
              <a:rPr lang="tr-TR" dirty="0"/>
              <a:t>TEXT-SHADOWS NEDİR?</a:t>
            </a:r>
          </a:p>
        </p:txBody>
      </p:sp>
      <p:sp>
        <p:nvSpPr>
          <p:cNvPr id="3" name="Content Placeholder 2">
            <a:extLst>
              <a:ext uri="{FF2B5EF4-FFF2-40B4-BE49-F238E27FC236}">
                <a16:creationId xmlns:a16="http://schemas.microsoft.com/office/drawing/2014/main" id="{0913AF8D-7B16-450A-B3BD-2239AE45CB2B}"/>
              </a:ext>
            </a:extLst>
          </p:cNvPr>
          <p:cNvSpPr>
            <a:spLocks noGrp="1"/>
          </p:cNvSpPr>
          <p:nvPr>
            <p:ph idx="1"/>
          </p:nvPr>
        </p:nvSpPr>
        <p:spPr/>
        <p:txBody>
          <a:bodyPr>
            <a:normAutofit fontScale="92500" lnSpcReduction="20000"/>
          </a:bodyPr>
          <a:lstStyle/>
          <a:p>
            <a:r>
              <a:rPr lang="tr-TR" dirty="0"/>
              <a:t>Bu özellik bir element içindeki metne bir veya daha fazla gölge vermek için kullanılır. </a:t>
            </a:r>
            <a:r>
              <a:rPr lang="tr-TR" dirty="0" err="1"/>
              <a:t>Örnektedki</a:t>
            </a:r>
            <a:r>
              <a:rPr lang="tr-TR" dirty="0"/>
              <a:t> gibi aldığı değerler vardır;</a:t>
            </a:r>
          </a:p>
          <a:p>
            <a:pPr marL="0" indent="0">
              <a:buNone/>
            </a:pPr>
            <a:r>
              <a:rPr lang="tr-TR" dirty="0"/>
              <a:t> «</a:t>
            </a:r>
            <a:r>
              <a:rPr lang="tr-TR" dirty="0" err="1">
                <a:latin typeface="Arial" panose="020B0604020202020204" pitchFamily="34" charset="0"/>
                <a:cs typeface="Arial" panose="020B0604020202020204" pitchFamily="34" charset="0"/>
              </a:rPr>
              <a:t>text-shadow</a:t>
            </a:r>
            <a:r>
              <a:rPr lang="tr-TR" dirty="0">
                <a:latin typeface="Arial" panose="020B0604020202020204" pitchFamily="34" charset="0"/>
                <a:cs typeface="Arial" panose="020B0604020202020204" pitchFamily="34" charset="0"/>
              </a:rPr>
              <a:t>: 1px 2px #FF0000 </a:t>
            </a:r>
            <a:r>
              <a:rPr lang="tr-TR" dirty="0">
                <a:latin typeface="Arial" panose="020B0604020202020204" pitchFamily="34" charset="0"/>
                <a:cs typeface="Arial" panose="020B0604020202020204" pitchFamily="34" charset="0"/>
                <a:sym typeface="Wingdings" panose="05000000000000000000" pitchFamily="2" charset="2"/>
              </a:rPr>
              <a:t></a:t>
            </a:r>
            <a:r>
              <a:rPr lang="tr-TR" dirty="0">
                <a:latin typeface="Arial" panose="020B0604020202020204" pitchFamily="34" charset="0"/>
                <a:cs typeface="Arial" panose="020B0604020202020204" pitchFamily="34" charset="0"/>
              </a:rPr>
              <a:t>Yatay gölge(1px) dikey gölge(3px) </a:t>
            </a:r>
            <a:r>
              <a:rPr lang="tr-TR" dirty="0" err="1">
                <a:latin typeface="Arial" panose="020B0604020202020204" pitchFamily="34" charset="0"/>
                <a:cs typeface="Arial" panose="020B0604020202020204" pitchFamily="34" charset="0"/>
              </a:rPr>
              <a:t>color</a:t>
            </a:r>
            <a:r>
              <a:rPr lang="tr-TR" dirty="0">
                <a:latin typeface="Arial" panose="020B0604020202020204" pitchFamily="34" charset="0"/>
                <a:cs typeface="Arial" panose="020B0604020202020204" pitchFamily="34" charset="0"/>
              </a:rPr>
              <a:t>(#FF0000 )»</a:t>
            </a:r>
            <a:endParaRPr lang="tr-TR"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p:txBody>
      </p:sp>
    </p:spTree>
    <p:extLst>
      <p:ext uri="{BB962C8B-B14F-4D97-AF65-F5344CB8AC3E}">
        <p14:creationId xmlns:p14="http://schemas.microsoft.com/office/powerpoint/2010/main" val="174621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6EFD-2C8B-4744-AC57-0E11E8D99BB3}"/>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1DECA1A1-C152-41FC-B8B3-63AFBBFAE581}"/>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647505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21F7-F727-4AF7-AA11-8CEE8B5B63BC}"/>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68CC14C9-9F9B-43E5-962B-97C4654861D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85884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7C0C-68B5-42B1-A55E-B3469FA801BA}"/>
              </a:ext>
            </a:extLst>
          </p:cNvPr>
          <p:cNvSpPr>
            <a:spLocks noGrp="1"/>
          </p:cNvSpPr>
          <p:nvPr>
            <p:ph type="title"/>
          </p:nvPr>
        </p:nvSpPr>
        <p:spPr/>
        <p:txBody>
          <a:bodyPr/>
          <a:lstStyle/>
          <a:p>
            <a:r>
              <a:rPr lang="tr-TR" dirty="0"/>
              <a:t>NPM NODEJS NEDİR? NE İŞE YARAR?</a:t>
            </a:r>
          </a:p>
        </p:txBody>
      </p:sp>
      <p:sp>
        <p:nvSpPr>
          <p:cNvPr id="3" name="Content Placeholder 2">
            <a:extLst>
              <a:ext uri="{FF2B5EF4-FFF2-40B4-BE49-F238E27FC236}">
                <a16:creationId xmlns:a16="http://schemas.microsoft.com/office/drawing/2014/main" id="{23304995-F8B9-424E-8BF7-0E7C5CC0E180}"/>
              </a:ext>
            </a:extLst>
          </p:cNvPr>
          <p:cNvSpPr>
            <a:spLocks noGrp="1"/>
          </p:cNvSpPr>
          <p:nvPr>
            <p:ph idx="1"/>
          </p:nvPr>
        </p:nvSpPr>
        <p:spPr/>
        <p:txBody>
          <a:bodyPr>
            <a:normAutofit fontScale="77500" lnSpcReduction="20000"/>
          </a:bodyPr>
          <a:lstStyle/>
          <a:p>
            <a:r>
              <a:rPr lang="tr-TR" dirty="0" err="1">
                <a:latin typeface="Times New Roman"/>
                <a:cs typeface="Times New Roman"/>
              </a:rPr>
              <a:t>Node</a:t>
            </a:r>
            <a:r>
              <a:rPr lang="tr-TR" dirty="0">
                <a:latin typeface="Times New Roman"/>
                <a:cs typeface="Times New Roman"/>
              </a:rPr>
              <a:t> </a:t>
            </a:r>
            <a:r>
              <a:rPr lang="tr-TR" dirty="0" err="1">
                <a:latin typeface="Times New Roman"/>
                <a:cs typeface="Times New Roman"/>
              </a:rPr>
              <a:t>js</a:t>
            </a:r>
            <a:r>
              <a:rPr lang="tr-TR" dirty="0">
                <a:latin typeface="Times New Roman"/>
                <a:cs typeface="Times New Roman"/>
              </a:rPr>
              <a:t>, </a:t>
            </a:r>
            <a:r>
              <a:rPr lang="tr-TR" b="1" dirty="0">
                <a:latin typeface="Times New Roman"/>
                <a:cs typeface="Times New Roman"/>
              </a:rPr>
              <a:t>V8</a:t>
            </a:r>
            <a:r>
              <a:rPr lang="tr-TR" dirty="0">
                <a:latin typeface="Times New Roman"/>
                <a:cs typeface="Times New Roman"/>
              </a:rPr>
              <a:t> isimli bir </a:t>
            </a:r>
            <a:r>
              <a:rPr lang="tr-TR" dirty="0" err="1">
                <a:latin typeface="Times New Roman"/>
                <a:cs typeface="Times New Roman"/>
              </a:rPr>
              <a:t>javascript</a:t>
            </a:r>
            <a:r>
              <a:rPr lang="tr-TR" dirty="0">
                <a:latin typeface="Times New Roman"/>
                <a:cs typeface="Times New Roman"/>
              </a:rPr>
              <a:t> motoru üzerinde çalışır. </a:t>
            </a:r>
          </a:p>
          <a:p>
            <a:r>
              <a:rPr lang="tr-TR" dirty="0">
                <a:latin typeface="Times New Roman"/>
                <a:cs typeface="Times New Roman"/>
              </a:rPr>
              <a:t>V8, Google tarafından geliştirilen, </a:t>
            </a:r>
            <a:r>
              <a:rPr lang="tr-TR" b="1" dirty="0" err="1">
                <a:latin typeface="Times New Roman"/>
                <a:cs typeface="Times New Roman"/>
              </a:rPr>
              <a:t>Chrome</a:t>
            </a:r>
            <a:r>
              <a:rPr lang="tr-TR" dirty="0">
                <a:latin typeface="Times New Roman"/>
                <a:cs typeface="Times New Roman"/>
              </a:rPr>
              <a:t> web browserlarının da üzerinde çalıştığı C, C++ ve </a:t>
            </a:r>
            <a:r>
              <a:rPr lang="tr-TR" dirty="0" err="1">
                <a:latin typeface="Times New Roman"/>
                <a:cs typeface="Times New Roman"/>
              </a:rPr>
              <a:t>javascript</a:t>
            </a:r>
            <a:r>
              <a:rPr lang="tr-TR" dirty="0">
                <a:latin typeface="Times New Roman"/>
                <a:cs typeface="Times New Roman"/>
              </a:rPr>
              <a:t> dilleri ile kodlanan açık kaynak kodlu bir motordur.</a:t>
            </a:r>
          </a:p>
          <a:p>
            <a:r>
              <a:rPr lang="tr-TR" dirty="0">
                <a:latin typeface="Times New Roman"/>
                <a:cs typeface="Times New Roman"/>
              </a:rPr>
              <a:t>Node.js; bir </a:t>
            </a:r>
            <a:r>
              <a:rPr lang="tr-TR" dirty="0" err="1">
                <a:latin typeface="Times New Roman"/>
                <a:cs typeface="Times New Roman"/>
              </a:rPr>
              <a:t>JavaScript</a:t>
            </a:r>
            <a:r>
              <a:rPr lang="tr-TR" dirty="0">
                <a:latin typeface="Times New Roman"/>
                <a:cs typeface="Times New Roman"/>
              </a:rPr>
              <a:t> kodunu sadece tarayıcılarda değil aynı zamanda bilgisayarınızda bağımsız şekilde çalışacak bir uygulama şeklinde kullanmak istenmesinden ortaya çıkmıştır. </a:t>
            </a:r>
          </a:p>
          <a:p>
            <a:r>
              <a:rPr lang="tr-TR" dirty="0">
                <a:latin typeface="Times New Roman"/>
                <a:cs typeface="Times New Roman"/>
              </a:rPr>
              <a:t>Böylece </a:t>
            </a:r>
            <a:r>
              <a:rPr lang="tr-TR" dirty="0" err="1">
                <a:latin typeface="Times New Roman"/>
                <a:cs typeface="Times New Roman"/>
              </a:rPr>
              <a:t>JavaScript</a:t>
            </a:r>
            <a:r>
              <a:rPr lang="tr-TR" dirty="0">
                <a:latin typeface="Times New Roman"/>
                <a:cs typeface="Times New Roman"/>
              </a:rPr>
              <a:t> sadece web uygulamaları için kullanılan bir teknoloji olmaktan çıkmış, </a:t>
            </a:r>
            <a:r>
              <a:rPr lang="tr-TR" dirty="0" err="1">
                <a:latin typeface="Times New Roman"/>
                <a:cs typeface="Times New Roman"/>
              </a:rPr>
              <a:t>Python</a:t>
            </a:r>
            <a:r>
              <a:rPr lang="tr-TR" dirty="0">
                <a:latin typeface="Times New Roman"/>
                <a:cs typeface="Times New Roman"/>
              </a:rPr>
              <a:t> gibi Java gibi programlama dilleri ile aynı kapasitelere ulaşmıştır.</a:t>
            </a:r>
          </a:p>
          <a:p>
            <a:r>
              <a:rPr lang="tr-TR" dirty="0">
                <a:latin typeface="Times New Roman"/>
                <a:cs typeface="Times New Roman"/>
              </a:rPr>
              <a:t>V8 engine </a:t>
            </a:r>
            <a:r>
              <a:rPr lang="tr-TR" dirty="0" err="1">
                <a:latin typeface="Times New Roman"/>
                <a:cs typeface="Times New Roman"/>
              </a:rPr>
              <a:t>JavaScript</a:t>
            </a:r>
            <a:r>
              <a:rPr lang="tr-TR" dirty="0">
                <a:latin typeface="Times New Roman"/>
                <a:cs typeface="Times New Roman"/>
              </a:rPr>
              <a:t> kodu makine koduna çevirdiği için uygulamalar çok hızlı performanslara erişebilmektedir. </a:t>
            </a:r>
          </a:p>
          <a:p>
            <a:pPr marL="0" indent="0"/>
            <a:r>
              <a:rPr lang="tr-TR" dirty="0">
                <a:latin typeface="Times New Roman"/>
                <a:cs typeface="Times New Roman"/>
              </a:rPr>
              <a:t>I/O ve network işlemlerini </a:t>
            </a:r>
            <a:r>
              <a:rPr lang="tr-TR" dirty="0" err="1">
                <a:latin typeface="Times New Roman"/>
                <a:cs typeface="Times New Roman"/>
              </a:rPr>
              <a:t>non-blocking</a:t>
            </a:r>
            <a:r>
              <a:rPr lang="tr-TR" dirty="0">
                <a:latin typeface="Times New Roman"/>
                <a:cs typeface="Times New Roman"/>
              </a:rPr>
              <a:t> olarak çalıştıran Node.js, zaman ve kaynak kullanımı konusunda çok başarılıdır. </a:t>
            </a:r>
          </a:p>
          <a:p>
            <a:r>
              <a:rPr lang="tr-TR" dirty="0" err="1">
                <a:latin typeface="Times New Roman"/>
                <a:cs typeface="Times New Roman"/>
              </a:rPr>
              <a:t>Non-bloking</a:t>
            </a:r>
            <a:r>
              <a:rPr lang="tr-TR" dirty="0">
                <a:latin typeface="Times New Roman"/>
                <a:cs typeface="Times New Roman"/>
              </a:rPr>
              <a:t>; bir uygulama üzerinde bir işlem yaparken işlemlerin </a:t>
            </a:r>
            <a:r>
              <a:rPr lang="tr-TR" dirty="0" err="1">
                <a:latin typeface="Times New Roman"/>
                <a:cs typeface="Times New Roman"/>
              </a:rPr>
              <a:t>birbiririni</a:t>
            </a:r>
            <a:r>
              <a:rPr lang="tr-TR" dirty="0">
                <a:latin typeface="Times New Roman"/>
                <a:cs typeface="Times New Roman"/>
              </a:rPr>
              <a:t> beklemediği, </a:t>
            </a:r>
            <a:r>
              <a:rPr lang="tr-TR" dirty="0" err="1">
                <a:latin typeface="Times New Roman"/>
                <a:cs typeface="Times New Roman"/>
              </a:rPr>
              <a:t>aseNkron</a:t>
            </a:r>
            <a:r>
              <a:rPr lang="tr-TR" dirty="0">
                <a:latin typeface="Times New Roman"/>
                <a:cs typeface="Times New Roman"/>
              </a:rPr>
              <a:t> olarak gerçekleştiği anlamına gelir. </a:t>
            </a:r>
          </a:p>
          <a:p>
            <a:endParaRPr lang="tr-TR" dirty="0"/>
          </a:p>
        </p:txBody>
      </p:sp>
    </p:spTree>
    <p:extLst>
      <p:ext uri="{BB962C8B-B14F-4D97-AF65-F5344CB8AC3E}">
        <p14:creationId xmlns:p14="http://schemas.microsoft.com/office/powerpoint/2010/main" val="1939536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EDB8-AA1B-4196-AF02-8570CA063558}"/>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2D5AED73-0C26-4D88-B6DF-35E83892050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621749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1EDA-221D-445A-8745-00050BE70984}"/>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4CC420D6-8DE1-42FF-B2CF-AC94FC9AA28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52080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5EF3-145B-4289-8EF2-9D758622F0A1}"/>
              </a:ext>
            </a:extLst>
          </p:cNvPr>
          <p:cNvSpPr>
            <a:spLocks noGrp="1"/>
          </p:cNvSpPr>
          <p:nvPr>
            <p:ph type="title"/>
          </p:nvPr>
        </p:nvSpPr>
        <p:spPr/>
        <p:txBody>
          <a:bodyPr/>
          <a:lstStyle/>
          <a:p>
            <a:r>
              <a:rPr lang="tr-TR" dirty="0"/>
              <a:t>NEDEN JAVA 8 VE 11 KULLANILIYOR?</a:t>
            </a:r>
          </a:p>
        </p:txBody>
      </p:sp>
      <p:sp>
        <p:nvSpPr>
          <p:cNvPr id="3" name="Content Placeholder 2">
            <a:extLst>
              <a:ext uri="{FF2B5EF4-FFF2-40B4-BE49-F238E27FC236}">
                <a16:creationId xmlns:a16="http://schemas.microsoft.com/office/drawing/2014/main" id="{FD3E4FC8-7EFB-4AD5-8731-ACA18B27D62F}"/>
              </a:ext>
            </a:extLst>
          </p:cNvPr>
          <p:cNvSpPr>
            <a:spLocks noGrp="1"/>
          </p:cNvSpPr>
          <p:nvPr>
            <p:ph idx="1"/>
          </p:nvPr>
        </p:nvSpPr>
        <p:spPr/>
        <p:txBody>
          <a:bodyPr>
            <a:normAutofit fontScale="55000" lnSpcReduction="20000"/>
          </a:bodyPr>
          <a:lstStyle/>
          <a:p>
            <a:pPr marL="0" indent="0">
              <a:buNone/>
            </a:pPr>
            <a:r>
              <a:rPr lang="tr-TR" dirty="0"/>
              <a:t>Java 8, Java programlarının geliştirilmesi ve çalıştırılması konusunda verimlilik artışı sağlamayı hedefleyen pek çok yeni özellik, iyileştirme ve hata düzeltmeleri içeren en son Java sürümüdür.</a:t>
            </a:r>
          </a:p>
          <a:p>
            <a:pPr marL="0" indent="0">
              <a:buNone/>
            </a:pPr>
            <a:r>
              <a:rPr lang="tr-TR" b="1" dirty="0">
                <a:latin typeface="Times New Roman"/>
                <a:cs typeface="Times New Roman"/>
              </a:rPr>
              <a:t>Java 8'in Özellikleri: </a:t>
            </a:r>
            <a:r>
              <a:rPr lang="tr-TR" dirty="0">
                <a:latin typeface="Times New Roman"/>
                <a:cs typeface="Times New Roman"/>
              </a:rPr>
              <a:t>Java 8 sürümünde sunulan iyileştirmelerin kısa bir özeti:</a:t>
            </a:r>
            <a:br>
              <a:rPr lang="tr-TR" dirty="0">
                <a:latin typeface="Times New Roman"/>
                <a:cs typeface="Times New Roman"/>
              </a:rPr>
            </a:br>
            <a:endParaRPr lang="tr-TR" dirty="0">
              <a:latin typeface="Times New Roman"/>
              <a:cs typeface="Times New Roman"/>
            </a:endParaRPr>
          </a:p>
          <a:p>
            <a:pPr marL="285750" indent="-285750"/>
            <a:r>
              <a:rPr lang="tr-TR" dirty="0">
                <a:latin typeface="Times New Roman"/>
                <a:cs typeface="Times New Roman"/>
              </a:rPr>
              <a:t>Eski Java Yazılımlarını Algıla ve Kaldır (Windows)</a:t>
            </a:r>
            <a:br>
              <a:rPr lang="tr-TR" dirty="0">
                <a:latin typeface="Times New Roman"/>
                <a:cs typeface="Times New Roman"/>
              </a:rPr>
            </a:br>
            <a:r>
              <a:rPr lang="tr-TR" dirty="0">
                <a:latin typeface="Times New Roman"/>
                <a:cs typeface="Times New Roman"/>
              </a:rPr>
              <a:t>Java 8 Update 20'den itibaren eski Java sürümlerini sistemden kaldırma seçeneği sunulması amacıyla, Java Yazılım Kaldırma Aracı ile yükleyici entegre edilmiştir. Değişiklik 32 bit ve 64 bit Windows platformları için geçerlidir.</a:t>
            </a:r>
            <a:endParaRPr lang="tr-TR" dirty="0"/>
          </a:p>
          <a:p>
            <a:pPr marL="285750" indent="-285750"/>
            <a:r>
              <a:rPr lang="tr-TR" dirty="0" err="1">
                <a:latin typeface="Times New Roman"/>
                <a:cs typeface="Times New Roman"/>
              </a:rPr>
              <a:t>Lambda</a:t>
            </a:r>
            <a:r>
              <a:rPr lang="tr-TR" dirty="0">
                <a:latin typeface="Times New Roman"/>
                <a:cs typeface="Times New Roman"/>
              </a:rPr>
              <a:t> İfadesi ve Sanal Genişletme Yöntemleri</a:t>
            </a:r>
            <a:br>
              <a:rPr lang="tr-TR" dirty="0">
                <a:latin typeface="Times New Roman"/>
                <a:cs typeface="Times New Roman"/>
              </a:rPr>
            </a:br>
            <a:r>
              <a:rPr lang="tr-TR" dirty="0">
                <a:latin typeface="Times New Roman"/>
                <a:cs typeface="Times New Roman"/>
              </a:rPr>
              <a:t>Java SE 8'in öne çıkan özelliği, </a:t>
            </a:r>
            <a:r>
              <a:rPr lang="tr-TR" dirty="0" err="1">
                <a:latin typeface="Times New Roman"/>
                <a:cs typeface="Times New Roman"/>
              </a:rPr>
              <a:t>Lambda</a:t>
            </a:r>
            <a:r>
              <a:rPr lang="tr-TR" dirty="0">
                <a:latin typeface="Times New Roman"/>
                <a:cs typeface="Times New Roman"/>
              </a:rPr>
              <a:t> ifadelerinin uygulanması ve Java programlama dili ve platformunu destekleyen yönleridir.</a:t>
            </a:r>
            <a:endParaRPr lang="tr-TR" dirty="0"/>
          </a:p>
          <a:p>
            <a:pPr marL="285750" indent="-285750"/>
            <a:r>
              <a:rPr lang="tr-TR" dirty="0">
                <a:latin typeface="Times New Roman"/>
                <a:cs typeface="Times New Roman"/>
              </a:rPr>
              <a:t>Tarih ve Saat </a:t>
            </a:r>
            <a:r>
              <a:rPr lang="tr-TR" dirty="0" err="1">
                <a:latin typeface="Times New Roman"/>
                <a:cs typeface="Times New Roman"/>
              </a:rPr>
              <a:t>API'si</a:t>
            </a:r>
            <a:br>
              <a:rPr lang="tr-TR" dirty="0">
                <a:latin typeface="Times New Roman"/>
                <a:cs typeface="Times New Roman"/>
              </a:rPr>
            </a:br>
            <a:r>
              <a:rPr lang="tr-TR" dirty="0">
                <a:latin typeface="Times New Roman"/>
                <a:cs typeface="Times New Roman"/>
              </a:rPr>
              <a:t>Bu yeni API, geliştiricilerin tarih ve saati daha doğal, net ve anlaşılması kolay şekilde ele almasına izin vermektedir.</a:t>
            </a:r>
            <a:endParaRPr lang="tr-TR" dirty="0"/>
          </a:p>
          <a:p>
            <a:pPr marL="285750" indent="-285750"/>
            <a:r>
              <a:rPr lang="tr-TR" dirty="0" err="1">
                <a:latin typeface="Times New Roman"/>
                <a:cs typeface="Times New Roman"/>
              </a:rPr>
              <a:t>Nashhorn</a:t>
            </a:r>
            <a:r>
              <a:rPr lang="tr-TR" dirty="0">
                <a:latin typeface="Times New Roman"/>
                <a:cs typeface="Times New Roman"/>
              </a:rPr>
              <a:t> </a:t>
            </a:r>
            <a:r>
              <a:rPr lang="tr-TR" dirty="0" err="1">
                <a:latin typeface="Times New Roman"/>
                <a:cs typeface="Times New Roman"/>
              </a:rPr>
              <a:t>JavaScript</a:t>
            </a:r>
            <a:r>
              <a:rPr lang="tr-TR" dirty="0">
                <a:latin typeface="Times New Roman"/>
                <a:cs typeface="Times New Roman"/>
              </a:rPr>
              <a:t> Motoru</a:t>
            </a:r>
            <a:br>
              <a:rPr lang="tr-TR" dirty="0">
                <a:latin typeface="Times New Roman"/>
                <a:cs typeface="Times New Roman"/>
              </a:rPr>
            </a:br>
            <a:r>
              <a:rPr lang="tr-TR" dirty="0" err="1">
                <a:latin typeface="Times New Roman"/>
                <a:cs typeface="Times New Roman"/>
              </a:rPr>
              <a:t>JavaScript</a:t>
            </a:r>
            <a:r>
              <a:rPr lang="tr-TR" dirty="0">
                <a:latin typeface="Times New Roman"/>
                <a:cs typeface="Times New Roman"/>
              </a:rPr>
              <a:t> motorunun hafif ve yüksek performanslı yeni bir uygulaması </a:t>
            </a:r>
            <a:r>
              <a:rPr lang="tr-TR" dirty="0" err="1">
                <a:latin typeface="Times New Roman"/>
                <a:cs typeface="Times New Roman"/>
              </a:rPr>
              <a:t>JDk'ya</a:t>
            </a:r>
            <a:r>
              <a:rPr lang="tr-TR" dirty="0">
                <a:latin typeface="Times New Roman"/>
                <a:cs typeface="Times New Roman"/>
              </a:rPr>
              <a:t> entegre edilmiştir ve mevcut </a:t>
            </a:r>
            <a:r>
              <a:rPr lang="tr-TR" dirty="0" err="1">
                <a:latin typeface="Times New Roman"/>
                <a:cs typeface="Times New Roman"/>
              </a:rPr>
              <a:t>API'ler</a:t>
            </a:r>
            <a:r>
              <a:rPr lang="tr-TR" dirty="0">
                <a:latin typeface="Times New Roman"/>
                <a:cs typeface="Times New Roman"/>
              </a:rPr>
              <a:t> yoluyla Java uygulamaları tarafından kullanılabilir.</a:t>
            </a:r>
            <a:endParaRPr lang="tr-TR" dirty="0"/>
          </a:p>
          <a:p>
            <a:pPr marL="285750" indent="-285750"/>
            <a:r>
              <a:rPr lang="tr-TR" dirty="0">
                <a:latin typeface="Times New Roman"/>
                <a:cs typeface="Times New Roman"/>
              </a:rPr>
              <a:t>İyileştirilmiş Güvenlik</a:t>
            </a:r>
            <a:br>
              <a:rPr lang="tr-TR" dirty="0">
                <a:latin typeface="Times New Roman"/>
                <a:cs typeface="Times New Roman"/>
              </a:rPr>
            </a:br>
            <a:r>
              <a:rPr lang="tr-TR" dirty="0">
                <a:latin typeface="Times New Roman"/>
                <a:cs typeface="Times New Roman"/>
              </a:rPr>
              <a:t>Çağırana duyarlı yöntemlerinin mevcut elle yönetilen listesini, bu gibi yöntemleri doğru şekilde tanımlayan bir mekanizmayla değiştirir ve çağıranlarının hatasız şekilde keşfedilmesini sağlar.</a:t>
            </a:r>
            <a:endParaRPr lang="tr-TR" dirty="0"/>
          </a:p>
          <a:p>
            <a:pPr>
              <a:buNone/>
            </a:pPr>
            <a:endParaRPr lang="tr-TR" b="1"/>
          </a:p>
          <a:p>
            <a:endParaRPr lang="tr-TR"/>
          </a:p>
        </p:txBody>
      </p:sp>
    </p:spTree>
    <p:extLst>
      <p:ext uri="{BB962C8B-B14F-4D97-AF65-F5344CB8AC3E}">
        <p14:creationId xmlns:p14="http://schemas.microsoft.com/office/powerpoint/2010/main" val="299851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3A4-9C03-4F9E-884F-F4E6A036AA8A}"/>
              </a:ext>
            </a:extLst>
          </p:cNvPr>
          <p:cNvSpPr>
            <a:spLocks noGrp="1"/>
          </p:cNvSpPr>
          <p:nvPr>
            <p:ph type="title"/>
          </p:nvPr>
        </p:nvSpPr>
        <p:spPr/>
        <p:txBody>
          <a:bodyPr/>
          <a:lstStyle/>
          <a:p>
            <a:r>
              <a:rPr lang="tr-TR" dirty="0"/>
              <a:t>HTML VE HTML5 ARASINDAKİ FARKLAR NELERDİR?</a:t>
            </a:r>
          </a:p>
        </p:txBody>
      </p:sp>
      <p:sp>
        <p:nvSpPr>
          <p:cNvPr id="3" name="Content Placeholder 2">
            <a:extLst>
              <a:ext uri="{FF2B5EF4-FFF2-40B4-BE49-F238E27FC236}">
                <a16:creationId xmlns:a16="http://schemas.microsoft.com/office/drawing/2014/main" id="{C27BE3E0-0519-458F-B34D-0648B7800C79}"/>
              </a:ext>
            </a:extLst>
          </p:cNvPr>
          <p:cNvSpPr>
            <a:spLocks noGrp="1"/>
          </p:cNvSpPr>
          <p:nvPr>
            <p:ph idx="1"/>
          </p:nvPr>
        </p:nvSpPr>
        <p:spPr/>
        <p:txBody>
          <a:bodyPr/>
          <a:lstStyle/>
          <a:p>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kelimelerinin kısaltması olan </a:t>
            </a:r>
            <a:r>
              <a:rPr lang="tr-TR" b="1" i="1" dirty="0">
                <a:ea typeface="+mn-lt"/>
                <a:cs typeface="+mn-lt"/>
                <a:hlinkClick r:id="rId2"/>
              </a:rPr>
              <a:t>HTML</a:t>
            </a:r>
            <a:r>
              <a:rPr lang="tr-TR" dirty="0">
                <a:ea typeface="+mn-lt"/>
                <a:cs typeface="+mn-lt"/>
              </a:rPr>
              <a:t> Tim </a:t>
            </a:r>
            <a:r>
              <a:rPr lang="tr-TR" dirty="0" err="1">
                <a:ea typeface="+mn-lt"/>
                <a:cs typeface="+mn-lt"/>
              </a:rPr>
              <a:t>Berners</a:t>
            </a:r>
            <a:r>
              <a:rPr lang="tr-TR" dirty="0">
                <a:ea typeface="+mn-lt"/>
                <a:cs typeface="+mn-lt"/>
              </a:rPr>
              <a:t> Lee tarafından 1991 yılında CERN laboratuvarlarında ortaya çıkmıştır. Bu tarihe </a:t>
            </a:r>
            <a:r>
              <a:rPr lang="tr-TR" dirty="0" err="1">
                <a:ea typeface="+mn-lt"/>
                <a:cs typeface="+mn-lt"/>
              </a:rPr>
              <a:t>web'in</a:t>
            </a:r>
            <a:r>
              <a:rPr lang="tr-TR" dirty="0">
                <a:ea typeface="+mn-lt"/>
                <a:cs typeface="+mn-lt"/>
              </a:rPr>
              <a:t> doğum tarihi' de denilebilir. </a:t>
            </a:r>
            <a:r>
              <a:rPr lang="tr-TR" b="1" i="1" dirty="0">
                <a:ea typeface="+mn-lt"/>
                <a:cs typeface="+mn-lt"/>
                <a:hlinkClick r:id="rId2"/>
              </a:rPr>
              <a:t>HTML</a:t>
            </a:r>
            <a:r>
              <a:rPr lang="tr-TR" dirty="0">
                <a:ea typeface="+mn-lt"/>
                <a:cs typeface="+mn-lt"/>
              </a:rPr>
              <a:t>5, internetin en önemli teknolojilerinden biri olan </a:t>
            </a:r>
            <a:r>
              <a:rPr lang="tr-TR" b="1" i="1" dirty="0" err="1">
                <a:ea typeface="+mn-lt"/>
                <a:cs typeface="+mn-lt"/>
                <a:hlinkClick r:id="rId2"/>
              </a:rPr>
              <a:t>HTML</a:t>
            </a:r>
            <a:r>
              <a:rPr lang="tr-TR" dirty="0" err="1">
                <a:ea typeface="+mn-lt"/>
                <a:cs typeface="+mn-lt"/>
              </a:rPr>
              <a:t>‘in</a:t>
            </a:r>
            <a:r>
              <a:rPr lang="tr-TR" dirty="0">
                <a:ea typeface="+mn-lt"/>
                <a:cs typeface="+mn-lt"/>
              </a:rPr>
              <a:t> şu anlık son sürümüdür. </a:t>
            </a:r>
            <a:r>
              <a:rPr lang="tr-TR" b="1" i="1" dirty="0">
                <a:ea typeface="+mn-lt"/>
                <a:cs typeface="+mn-lt"/>
                <a:hlinkClick r:id="rId2"/>
              </a:rPr>
              <a:t>HTML</a:t>
            </a:r>
            <a:r>
              <a:rPr lang="tr-TR" dirty="0">
                <a:ea typeface="+mn-lt"/>
                <a:cs typeface="+mn-lt"/>
              </a:rPr>
              <a:t> dili internetin ilk yılından beri kullanıcılara daha iyi bir internet deneyimi sunuyor. Kullanıcılar ve yazılımcılar için sonsuz öneme sahip olan bu dil deneyimini en üst seviyeye taşımak için artık </a:t>
            </a:r>
            <a:r>
              <a:rPr lang="tr-TR" b="1" i="1" dirty="0">
                <a:ea typeface="+mn-lt"/>
                <a:cs typeface="+mn-lt"/>
                <a:hlinkClick r:id="rId2"/>
              </a:rPr>
              <a:t>HTML</a:t>
            </a:r>
            <a:r>
              <a:rPr lang="tr-TR" dirty="0">
                <a:ea typeface="+mn-lt"/>
                <a:cs typeface="+mn-lt"/>
              </a:rPr>
              <a:t>5 kullanılıyor. </a:t>
            </a:r>
            <a:r>
              <a:rPr lang="tr-TR" b="1" i="1" dirty="0">
                <a:ea typeface="+mn-lt"/>
                <a:cs typeface="+mn-lt"/>
                <a:hlinkClick r:id="rId2"/>
              </a:rPr>
              <a:t>HTML</a:t>
            </a:r>
            <a:r>
              <a:rPr lang="tr-TR" dirty="0">
                <a:ea typeface="+mn-lt"/>
                <a:cs typeface="+mn-lt"/>
              </a:rPr>
              <a:t>5 yeni haliyle çok daha fazla fonksiyon sunduğu için mobil(tablet, </a:t>
            </a:r>
            <a:r>
              <a:rPr lang="tr-TR" dirty="0" err="1">
                <a:ea typeface="+mn-lt"/>
                <a:cs typeface="+mn-lt"/>
              </a:rPr>
              <a:t>ceptelefonu</a:t>
            </a:r>
            <a:r>
              <a:rPr lang="tr-TR" dirty="0">
                <a:ea typeface="+mn-lt"/>
                <a:cs typeface="+mn-lt"/>
              </a:rPr>
              <a:t> vb.) cihazlar için de büyük önem taşıyor. Kodlama yapısı açısından da yazılımcılara farklı avantajlar sunuyor.</a:t>
            </a:r>
            <a:endParaRPr lang="tr-TR" dirty="0">
              <a:cs typeface="Arial" panose="020B0604020202020204"/>
            </a:endParaRPr>
          </a:p>
          <a:p>
            <a:endParaRPr lang="tr-TR" dirty="0"/>
          </a:p>
        </p:txBody>
      </p:sp>
    </p:spTree>
    <p:extLst>
      <p:ext uri="{BB962C8B-B14F-4D97-AF65-F5344CB8AC3E}">
        <p14:creationId xmlns:p14="http://schemas.microsoft.com/office/powerpoint/2010/main" val="39687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EEDC9-E982-4129-B228-39012314064E}"/>
              </a:ext>
            </a:extLst>
          </p:cNvPr>
          <p:cNvSpPr>
            <a:spLocks noGrp="1"/>
          </p:cNvSpPr>
          <p:nvPr>
            <p:ph idx="1"/>
          </p:nvPr>
        </p:nvSpPr>
        <p:spPr>
          <a:xfrm>
            <a:off x="838200" y="279918"/>
            <a:ext cx="10515600" cy="5897045"/>
          </a:xfrm>
        </p:spPr>
        <p:txBody>
          <a:bodyPr>
            <a:normAutofit fontScale="92500"/>
          </a:bodyPr>
          <a:lstStyle/>
          <a:p>
            <a:r>
              <a:rPr lang="tr-TR" dirty="0">
                <a:ea typeface="+mn-lt"/>
                <a:cs typeface="+mn-lt"/>
              </a:rPr>
              <a:t>-HTML5 detaylı işleme modelleri içerir.</a:t>
            </a:r>
            <a:br>
              <a:rPr lang="tr-TR" dirty="0">
                <a:ea typeface="+mn-lt"/>
                <a:cs typeface="+mn-lt"/>
              </a:rPr>
            </a:br>
            <a:r>
              <a:rPr lang="tr-TR" dirty="0">
                <a:ea typeface="+mn-lt"/>
                <a:cs typeface="+mn-lt"/>
              </a:rPr>
              <a:t>-HTML5 HTML ve HTML4 ile uyumludur.</a:t>
            </a:r>
            <a:br>
              <a:rPr lang="tr-TR" dirty="0">
                <a:ea typeface="+mn-lt"/>
                <a:cs typeface="+mn-lt"/>
              </a:rPr>
            </a:br>
            <a:r>
              <a:rPr lang="tr-TR" dirty="0">
                <a:ea typeface="+mn-lt"/>
                <a:cs typeface="+mn-lt"/>
              </a:rPr>
              <a:t>-HTML5 XML </a:t>
            </a:r>
            <a:r>
              <a:rPr lang="tr-TR" dirty="0" err="1">
                <a:ea typeface="+mn-lt"/>
                <a:cs typeface="+mn-lt"/>
              </a:rPr>
              <a:t>sintaksı</a:t>
            </a:r>
            <a:r>
              <a:rPr lang="tr-TR" dirty="0">
                <a:ea typeface="+mn-lt"/>
                <a:cs typeface="+mn-lt"/>
              </a:rPr>
              <a:t> kullanabilir.</a:t>
            </a:r>
            <a:br>
              <a:rPr lang="tr-TR" dirty="0">
                <a:ea typeface="+mn-lt"/>
                <a:cs typeface="+mn-lt"/>
              </a:rPr>
            </a:br>
            <a:r>
              <a:rPr lang="tr-TR" dirty="0">
                <a:ea typeface="+mn-lt"/>
                <a:cs typeface="+mn-lt"/>
              </a:rPr>
              <a:t>-HTML5’in yeni özellikleri HTML, CSS, DOM ve </a:t>
            </a:r>
            <a:r>
              <a:rPr lang="tr-TR" dirty="0" err="1">
                <a:ea typeface="+mn-lt"/>
                <a:cs typeface="+mn-lt"/>
              </a:rPr>
              <a:t>JavaScript</a:t>
            </a:r>
            <a:r>
              <a:rPr lang="tr-TR" dirty="0">
                <a:ea typeface="+mn-lt"/>
                <a:cs typeface="+mn-lt"/>
              </a:rPr>
              <a:t> üzerine kuruludur.</a:t>
            </a:r>
            <a:br>
              <a:rPr lang="tr-TR" dirty="0">
                <a:ea typeface="+mn-lt"/>
                <a:cs typeface="+mn-lt"/>
              </a:rPr>
            </a:br>
            <a:r>
              <a:rPr lang="tr-TR" dirty="0">
                <a:ea typeface="+mn-lt"/>
                <a:cs typeface="+mn-lt"/>
              </a:rPr>
              <a:t>-HTML5 çok platformlu mobil uygulamalar için potansiyel adaydır.</a:t>
            </a:r>
            <a:br>
              <a:rPr lang="tr-TR" dirty="0">
                <a:ea typeface="+mn-lt"/>
                <a:cs typeface="+mn-lt"/>
              </a:rPr>
            </a:br>
            <a:r>
              <a:rPr lang="tr-TR" dirty="0">
                <a:ea typeface="+mn-lt"/>
                <a:cs typeface="+mn-lt"/>
              </a:rPr>
              <a:t>-HTML5 üçüncü parti yazılımlara ve eklentilere ihtiyaç duymadan multimedya ve grafik görüntüleri oynatabilir.</a:t>
            </a:r>
            <a:br>
              <a:rPr lang="tr-TR" dirty="0">
                <a:ea typeface="+mn-lt"/>
                <a:cs typeface="+mn-lt"/>
              </a:rPr>
            </a:br>
            <a:r>
              <a:rPr lang="tr-TR" dirty="0">
                <a:ea typeface="+mn-lt"/>
                <a:cs typeface="+mn-lt"/>
              </a:rPr>
              <a:t>-HTML5 ses ve görüntü dosyaları için daha iyi bir destek sunar.</a:t>
            </a:r>
            <a:br>
              <a:rPr lang="tr-TR" dirty="0">
                <a:ea typeface="+mn-lt"/>
                <a:cs typeface="+mn-lt"/>
              </a:rPr>
            </a:br>
            <a:r>
              <a:rPr lang="tr-TR" dirty="0">
                <a:ea typeface="+mn-lt"/>
                <a:cs typeface="+mn-lt"/>
              </a:rPr>
              <a:t>-HTML5’te JS </a:t>
            </a:r>
            <a:r>
              <a:rPr lang="tr-TR" dirty="0" err="1">
                <a:ea typeface="+mn-lt"/>
                <a:cs typeface="+mn-lt"/>
              </a:rPr>
              <a:t>GeoLocation</a:t>
            </a:r>
            <a:r>
              <a:rPr lang="tr-TR" dirty="0">
                <a:ea typeface="+mn-lt"/>
                <a:cs typeface="+mn-lt"/>
              </a:rPr>
              <a:t> API ile </a:t>
            </a:r>
            <a:r>
              <a:rPr lang="tr-TR" dirty="0" err="1">
                <a:ea typeface="+mn-lt"/>
                <a:cs typeface="+mn-lt"/>
              </a:rPr>
              <a:t>lokasyon</a:t>
            </a:r>
            <a:r>
              <a:rPr lang="tr-TR" dirty="0">
                <a:ea typeface="+mn-lt"/>
                <a:cs typeface="+mn-lt"/>
              </a:rPr>
              <a:t> belirlenebilir.</a:t>
            </a:r>
            <a:br>
              <a:rPr lang="tr-TR" dirty="0">
                <a:ea typeface="+mn-lt"/>
                <a:cs typeface="+mn-lt"/>
              </a:rPr>
            </a:br>
            <a:r>
              <a:rPr lang="tr-TR" dirty="0">
                <a:ea typeface="+mn-lt"/>
                <a:cs typeface="+mn-lt"/>
              </a:rPr>
              <a:t>-HTML5’te Flash gibi üçüncü parti yazılımlara ihtiyaç yoktur.</a:t>
            </a:r>
            <a:br>
              <a:rPr lang="tr-TR" dirty="0">
                <a:ea typeface="+mn-lt"/>
                <a:cs typeface="+mn-lt"/>
              </a:rPr>
            </a:br>
            <a:r>
              <a:rPr lang="tr-TR" dirty="0">
                <a:ea typeface="+mn-lt"/>
                <a:cs typeface="+mn-lt"/>
              </a:rPr>
              <a:t>-HTML5 cihazdan bağımsızdır.</a:t>
            </a:r>
            <a:br>
              <a:rPr lang="tr-TR" dirty="0">
                <a:ea typeface="+mn-lt"/>
                <a:cs typeface="+mn-lt"/>
              </a:rPr>
            </a:br>
            <a:r>
              <a:rPr lang="tr-TR" dirty="0">
                <a:ea typeface="+mn-lt"/>
                <a:cs typeface="+mn-lt"/>
              </a:rPr>
              <a:t>-HTML5 çizim için </a:t>
            </a:r>
            <a:r>
              <a:rPr lang="tr-TR" dirty="0" err="1">
                <a:ea typeface="+mn-lt"/>
                <a:cs typeface="+mn-lt"/>
              </a:rPr>
              <a:t>canvas</a:t>
            </a:r>
            <a:r>
              <a:rPr lang="tr-TR" dirty="0">
                <a:ea typeface="+mn-lt"/>
                <a:cs typeface="+mn-lt"/>
              </a:rPr>
              <a:t> elemanına sahiptir.</a:t>
            </a:r>
            <a:br>
              <a:rPr lang="tr-TR" dirty="0">
                <a:ea typeface="+mn-lt"/>
                <a:cs typeface="+mn-lt"/>
              </a:rPr>
            </a:br>
            <a:r>
              <a:rPr lang="tr-TR" dirty="0">
                <a:ea typeface="+mn-lt"/>
                <a:cs typeface="+mn-lt"/>
              </a:rPr>
              <a:t>-HTML5 standart yazım dilini ilerletir, geliştirir ve </a:t>
            </a:r>
            <a:r>
              <a:rPr lang="tr-TR" dirty="0" err="1">
                <a:ea typeface="+mn-lt"/>
                <a:cs typeface="+mn-lt"/>
              </a:rPr>
              <a:t>rasyonalize</a:t>
            </a:r>
            <a:r>
              <a:rPr lang="tr-TR" dirty="0">
                <a:ea typeface="+mn-lt"/>
                <a:cs typeface="+mn-lt"/>
              </a:rPr>
              <a:t> eder.</a:t>
            </a:r>
            <a:br>
              <a:rPr lang="tr-TR" dirty="0">
                <a:ea typeface="+mn-lt"/>
                <a:cs typeface="+mn-lt"/>
              </a:rPr>
            </a:br>
            <a:r>
              <a:rPr lang="tr-TR" dirty="0">
                <a:ea typeface="+mn-lt"/>
                <a:cs typeface="+mn-lt"/>
              </a:rPr>
              <a:t>-HTML5 kompleks web uygulamaları için </a:t>
            </a:r>
            <a:r>
              <a:rPr lang="tr-TR" dirty="0" err="1">
                <a:ea typeface="+mn-lt"/>
                <a:cs typeface="+mn-lt"/>
              </a:rPr>
              <a:t>API’ler</a:t>
            </a:r>
            <a:r>
              <a:rPr lang="tr-TR" dirty="0">
                <a:ea typeface="+mn-lt"/>
                <a:cs typeface="+mn-lt"/>
              </a:rPr>
              <a:t> sunar.</a:t>
            </a:r>
            <a:br>
              <a:rPr lang="tr-TR" dirty="0">
                <a:ea typeface="+mn-lt"/>
                <a:cs typeface="+mn-lt"/>
              </a:rPr>
            </a:br>
            <a:r>
              <a:rPr lang="tr-TR" dirty="0">
                <a:ea typeface="+mn-lt"/>
                <a:cs typeface="+mn-lt"/>
              </a:rPr>
              <a:t>-HTML5 detaylı </a:t>
            </a:r>
            <a:r>
              <a:rPr lang="tr-TR" dirty="0" err="1">
                <a:ea typeface="+mn-lt"/>
                <a:cs typeface="+mn-lt"/>
              </a:rPr>
              <a:t>parsing</a:t>
            </a:r>
            <a:r>
              <a:rPr lang="tr-TR" dirty="0">
                <a:ea typeface="+mn-lt"/>
                <a:cs typeface="+mn-lt"/>
              </a:rPr>
              <a:t> kuralları içerir ve hata yönetim sistemi daha iyidir.</a:t>
            </a:r>
            <a:br>
              <a:rPr lang="tr-TR" dirty="0">
                <a:ea typeface="+mn-lt"/>
                <a:cs typeface="+mn-lt"/>
              </a:rPr>
            </a:br>
            <a:r>
              <a:rPr lang="tr-TR" dirty="0">
                <a:ea typeface="+mn-lt"/>
                <a:cs typeface="+mn-lt"/>
              </a:rPr>
              <a:t>-HTML5 yerel offline depolama için daha iyi bir destek sunar.</a:t>
            </a:r>
            <a:endParaRPr lang="tr-TR" dirty="0">
              <a:cs typeface="Arial" panose="020B0604020202020204"/>
            </a:endParaRPr>
          </a:p>
          <a:p>
            <a:endParaRPr lang="tr-TR" dirty="0"/>
          </a:p>
        </p:txBody>
      </p:sp>
    </p:spTree>
    <p:extLst>
      <p:ext uri="{BB962C8B-B14F-4D97-AF65-F5344CB8AC3E}">
        <p14:creationId xmlns:p14="http://schemas.microsoft.com/office/powerpoint/2010/main" val="402053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BFAF-507D-4C28-B5CA-A2EC24BC8A39}"/>
              </a:ext>
            </a:extLst>
          </p:cNvPr>
          <p:cNvSpPr>
            <a:spLocks noGrp="1"/>
          </p:cNvSpPr>
          <p:nvPr>
            <p:ph type="title"/>
          </p:nvPr>
        </p:nvSpPr>
        <p:spPr/>
        <p:txBody>
          <a:bodyPr/>
          <a:lstStyle/>
          <a:p>
            <a:r>
              <a:rPr lang="tr-TR" dirty="0" err="1">
                <a:cs typeface="Calibri Light"/>
              </a:rPr>
              <a:t>Xhtml</a:t>
            </a:r>
            <a:r>
              <a:rPr lang="tr-TR" dirty="0">
                <a:cs typeface="Calibri Light"/>
              </a:rPr>
              <a:t>, Html Arasındaki Farklar Nelerdir ?</a:t>
            </a:r>
            <a:endParaRPr lang="tr-TR" dirty="0"/>
          </a:p>
        </p:txBody>
      </p:sp>
      <p:sp>
        <p:nvSpPr>
          <p:cNvPr id="3" name="Content Placeholder 2">
            <a:extLst>
              <a:ext uri="{FF2B5EF4-FFF2-40B4-BE49-F238E27FC236}">
                <a16:creationId xmlns:a16="http://schemas.microsoft.com/office/drawing/2014/main" id="{DB63A2CB-8CA1-42A1-A768-6B8DE50E774A}"/>
              </a:ext>
            </a:extLst>
          </p:cNvPr>
          <p:cNvSpPr>
            <a:spLocks noGrp="1"/>
          </p:cNvSpPr>
          <p:nvPr>
            <p:ph idx="1"/>
          </p:nvPr>
        </p:nvSpPr>
        <p:spPr/>
        <p:txBody>
          <a:bodyPr>
            <a:normAutofit lnSpcReduction="10000"/>
          </a:bodyPr>
          <a:lstStyle/>
          <a:p>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p>
        </p:txBody>
      </p:sp>
    </p:spTree>
    <p:extLst>
      <p:ext uri="{BB962C8B-B14F-4D97-AF65-F5344CB8AC3E}">
        <p14:creationId xmlns:p14="http://schemas.microsoft.com/office/powerpoint/2010/main" val="7137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AC78A-6001-45A1-90F4-153D947F5479}"/>
              </a:ext>
            </a:extLst>
          </p:cNvPr>
          <p:cNvSpPr>
            <a:spLocks noGrp="1"/>
          </p:cNvSpPr>
          <p:nvPr>
            <p:ph idx="1"/>
          </p:nvPr>
        </p:nvSpPr>
        <p:spPr>
          <a:xfrm>
            <a:off x="838200" y="522515"/>
            <a:ext cx="10515600" cy="4777274"/>
          </a:xfrm>
        </p:spPr>
        <p:txBody>
          <a:bodyPr/>
          <a:lstStyle/>
          <a:p>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p>
          <a:p>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a:p>
            <a:endParaRPr lang="tr-TR" dirty="0"/>
          </a:p>
        </p:txBody>
      </p:sp>
    </p:spTree>
    <p:extLst>
      <p:ext uri="{BB962C8B-B14F-4D97-AF65-F5344CB8AC3E}">
        <p14:creationId xmlns:p14="http://schemas.microsoft.com/office/powerpoint/2010/main" val="3809201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4000</Words>
  <Application>Microsoft Office PowerPoint</Application>
  <PresentationFormat>Widescreen</PresentationFormat>
  <Paragraphs>185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Verdana</vt:lpstr>
      <vt:lpstr>Wingdings</vt:lpstr>
      <vt:lpstr>Office Theme</vt:lpstr>
      <vt:lpstr>207 ATMOSWARE JAVA BOOTCAMP</vt:lpstr>
      <vt:lpstr>Uri ve url nedır? arasındaki farklar nelerdir?</vt:lpstr>
      <vt:lpstr>2) HTTP yapısı nedir ne için kullanılır? HTTPS YAPISI NEDİR NE İÇİN KULLANILIR ?edir ne için kullanılır? 2) HTTP yapısı nedir ne için kulla</vt:lpstr>
      <vt:lpstr>NPM NODEJS NEDİR? NE İŞE YARAR?</vt:lpstr>
      <vt:lpstr>NEDEN JAVA 8 VE 11 KULLANILIYOR?</vt:lpstr>
      <vt:lpstr>HTML VE HTML5 ARASINDAKİ FARKLAR NELERDİR?</vt:lpstr>
      <vt:lpstr>PowerPoint Presentation</vt:lpstr>
      <vt:lpstr>Xhtml, Html Arasındaki Farklar Nelerdir ?</vt:lpstr>
      <vt:lpstr>PowerPoint Presentation</vt:lpstr>
      <vt:lpstr>SEMANTİN VE NON-SEMANTİC NEDİR?</vt:lpstr>
      <vt:lpstr>ROWSPAN VE COLSPAN NEDİR? </vt:lpstr>
      <vt:lpstr>CROSS-ORİGİN NEDİR? </vt:lpstr>
      <vt:lpstr>PowerPoint Presentation</vt:lpstr>
      <vt:lpstr>PowerPoint Presentation</vt:lpstr>
      <vt:lpstr>SAME ORİGN POLİCY-CORS FARKI</vt:lpstr>
      <vt:lpstr>Display: None;  Visibility: Hidden;</vt:lpstr>
      <vt:lpstr>PSEUDO SINIFLARI NEDİR?</vt:lpstr>
      <vt:lpstr>LİNK PSEUDO SINIFLARI</vt:lpstr>
      <vt:lpstr>DİNAMİK PSEUDO SINIFLARI</vt:lpstr>
      <vt:lpstr>                      KODLAR VE ANLAMLARI </vt:lpstr>
      <vt:lpstr>box-sizing: border-box;                                    box-sizing: content-box;</vt:lpstr>
      <vt:lpstr>Integrity ve Crossorigin Nedir ?</vt:lpstr>
      <vt:lpstr>ASCII KOD? UNİCODE NEDİR? </vt:lpstr>
      <vt:lpstr>CVCS NEDİR? </vt:lpstr>
      <vt:lpstr>CVCS’NİN AMAÇLARI NELERDİR?</vt:lpstr>
      <vt:lpstr>DVCS NEDİR?</vt:lpstr>
      <vt:lpstr>Dağıtık sistemlerin (DVCS) merkezi sistemlere (CVCS) kıyasla sundukları avantajları ve dezavantajları şu şekilde listeleyebiliriz:</vt:lpstr>
      <vt:lpstr> SENKRON NEDİR? ASENKRON NEDİR? ARALARINDAKİ FARK NEDİR ? JAVA SCRİPT SENKRONMU ASENKRONMU ?</vt:lpstr>
      <vt:lpstr>COMPİLER-İNTERPRETER NEDİR? </vt:lpstr>
      <vt:lpstr>FOR VE WHİLE DÖNGÜSÜ ARASINDAKİ FAKRLAR NELERDİR?  </vt:lpstr>
      <vt:lpstr>Compiler - Syntax - Runtime Error</vt:lpstr>
      <vt:lpstr>JDK VE SDK NEDİR?</vt:lpstr>
      <vt:lpstr>1- mb-md-0</vt:lpstr>
      <vt:lpstr>LİST-UNSTYLED NEDİR?</vt:lpstr>
      <vt:lpstr>Fast-Forward YAPISI NEDİR?</vt:lpstr>
      <vt:lpstr>Git Rebase-Fast Forwarding Merge Farkları Nelerdir?</vt:lpstr>
      <vt:lpstr>TEXT-SHADOWS NEDİR?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207 ATMOSWARE JAVA BOOTCAMP</dc:title>
  <dc:creator>MUSTAFA KEMAL CELIK</dc:creator>
  <cp:lastModifiedBy>MUSTAFA KEMAL CELIK</cp:lastModifiedBy>
  <cp:revision>14</cp:revision>
  <dcterms:created xsi:type="dcterms:W3CDTF">2022-05-31T12:43:54Z</dcterms:created>
  <dcterms:modified xsi:type="dcterms:W3CDTF">2022-06-03T14:02:39Z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56ae4477-5b3f-45cd-898c-a2785657100f</vt:lpwstr>
  </property>
  <property fmtid="{D5CDD505-2E9C-101B-9397-08002B2CF9AE}" pid="3" name="TURKCELLCLASSIFICATION">
    <vt:lpwstr>TURKCELL DAHİLİ</vt:lpwstr>
  </property>
</Properties>
</file>