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64" r:id="rId2"/>
    <p:sldId id="261" r:id="rId3"/>
    <p:sldId id="257" r:id="rId4"/>
    <p:sldId id="258" r:id="rId5"/>
    <p:sldId id="260" r:id="rId6"/>
    <p:sldId id="259" r:id="rId7"/>
    <p:sldId id="262" r:id="rId8"/>
    <p:sldId id="265" r:id="rId9"/>
    <p:sldId id="272" r:id="rId10"/>
    <p:sldId id="273" r:id="rId11"/>
    <p:sldId id="277" r:id="rId12"/>
    <p:sldId id="274" r:id="rId13"/>
    <p:sldId id="278" r:id="rId14"/>
    <p:sldId id="275" r:id="rId15"/>
    <p:sldId id="276" r:id="rId16"/>
    <p:sldId id="266" r:id="rId17"/>
    <p:sldId id="267" r:id="rId18"/>
    <p:sldId id="268" r:id="rId19"/>
    <p:sldId id="269" r:id="rId20"/>
    <p:sldId id="270" r:id="rId21"/>
    <p:sldId id="271" r:id="rId22"/>
    <p:sldId id="279" r:id="rId23"/>
    <p:sldId id="280" r:id="rId24"/>
    <p:sldId id="281" r:id="rId25"/>
    <p:sldId id="282" r:id="rId26"/>
    <p:sldId id="283" r:id="rId27"/>
    <p:sldId id="284" r:id="rId28"/>
    <p:sldId id="285" r:id="rId29"/>
    <p:sldId id="286" r:id="rId30"/>
    <p:sldId id="287" r:id="rId31"/>
    <p:sldId id="288" r:id="rId32"/>
    <p:sldId id="291" r:id="rId33"/>
    <p:sldId id="292" r:id="rId34"/>
    <p:sldId id="290" r:id="rId35"/>
    <p:sldId id="293" r:id="rId36"/>
    <p:sldId id="294" r:id="rId37"/>
    <p:sldId id="295" r:id="rId38"/>
    <p:sldId id="296" r:id="rId39"/>
    <p:sldId id="297" r:id="rId40"/>
    <p:sldId id="299" r:id="rId41"/>
    <p:sldId id="298" r:id="rId42"/>
    <p:sldId id="300" r:id="rId43"/>
    <p:sldId id="301" r:id="rId44"/>
    <p:sldId id="304" r:id="rId45"/>
    <p:sldId id="302" r:id="rId46"/>
    <p:sldId id="303" r:id="rId47"/>
    <p:sldId id="305"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ödev/23.05.2022" id="{89CBB1EA-B78A-433B-A769-7EACCC4462AD}">
          <p14:sldIdLst>
            <p14:sldId id="264"/>
            <p14:sldId id="261"/>
            <p14:sldId id="257"/>
            <p14:sldId id="258"/>
            <p14:sldId id="260"/>
            <p14:sldId id="259"/>
            <p14:sldId id="262"/>
          </p14:sldIdLst>
        </p14:section>
        <p14:section name="2.ödev/24.05.2022" id="{21A00A58-25DA-4558-B57F-BFED7BE69378}">
          <p14:sldIdLst>
            <p14:sldId id="265"/>
            <p14:sldId id="272"/>
            <p14:sldId id="273"/>
            <p14:sldId id="277"/>
            <p14:sldId id="274"/>
            <p14:sldId id="278"/>
            <p14:sldId id="275"/>
            <p14:sldId id="276"/>
            <p14:sldId id="266"/>
            <p14:sldId id="267"/>
            <p14:sldId id="268"/>
            <p14:sldId id="269"/>
            <p14:sldId id="270"/>
            <p14:sldId id="271"/>
          </p14:sldIdLst>
        </p14:section>
        <p14:section name="3. ödev/25.05.2022" id="{139EED04-08BA-4C94-AC65-AEF4516B9518}">
          <p14:sldIdLst>
            <p14:sldId id="279"/>
            <p14:sldId id="280"/>
            <p14:sldId id="281"/>
            <p14:sldId id="282"/>
            <p14:sldId id="283"/>
            <p14:sldId id="284"/>
            <p14:sldId id="285"/>
            <p14:sldId id="286"/>
            <p14:sldId id="287"/>
          </p14:sldIdLst>
        </p14:section>
        <p14:section name="4. ödev - 5. ödev/26.05.2022-27.05.2022" id="{4BA56726-B2A7-408C-9B3C-A4B6F7554816}">
          <p14:sldIdLst>
            <p14:sldId id="288"/>
            <p14:sldId id="291"/>
            <p14:sldId id="292"/>
            <p14:sldId id="290"/>
          </p14:sldIdLst>
        </p14:section>
        <p14:section name="1.ödev/30.05.2022" id="{42695D82-C7B6-43E4-B00F-09A72379D494}">
          <p14:sldIdLst>
            <p14:sldId id="293"/>
            <p14:sldId id="294"/>
            <p14:sldId id="295"/>
            <p14:sldId id="296"/>
            <p14:sldId id="297"/>
            <p14:sldId id="299"/>
            <p14:sldId id="298"/>
            <p14:sldId id="300"/>
          </p14:sldIdLst>
        </p14:section>
        <p14:section name="2.ödev/31.05.2022" id="{3003FC02-CE6A-4F78-AEBC-E0978DAC717E}">
          <p14:sldIdLst>
            <p14:sldId id="301"/>
            <p14:sldId id="304"/>
            <p14:sldId id="302"/>
            <p14:sldId id="303"/>
            <p14:sldId id="30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2.06.2022</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903F3663-6ADF-42FF-B138-45371E966C50}"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6595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2.06.2022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6549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2.06.2022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668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2.06.2022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8968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1B3F11-318B-4243-9994-399E92B1F9E2}" type="datetimeFigureOut">
              <a:rPr lang="tr-TR" smtClean="0"/>
              <a:t>2.06.2022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1428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1B3F11-318B-4243-9994-399E92B1F9E2}" type="datetimeFigureOut">
              <a:rPr lang="tr-TR" smtClean="0"/>
              <a:t>2.06.2022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3810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1B3F11-318B-4243-9994-399E92B1F9E2}" type="datetimeFigureOut">
              <a:rPr lang="tr-TR" smtClean="0"/>
              <a:t>2.06.2022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03F3663-6ADF-42FF-B138-45371E966C50}"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1648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1B3F11-318B-4243-9994-399E92B1F9E2}" type="datetimeFigureOut">
              <a:rPr lang="tr-TR" smtClean="0"/>
              <a:t>2.06.2022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03F3663-6ADF-42FF-B138-45371E966C50}"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078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B3F11-318B-4243-9994-399E92B1F9E2}" type="datetimeFigureOut">
              <a:rPr lang="tr-TR" smtClean="0"/>
              <a:t>2.06.2022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03F3663-6ADF-42FF-B138-45371E966C50}" type="slidenum">
              <a:rPr lang="tr-TR" smtClean="0"/>
              <a:t>‹#›</a:t>
            </a:fld>
            <a:endParaRPr lang="tr-TR"/>
          </a:p>
        </p:txBody>
      </p:sp>
    </p:spTree>
    <p:extLst>
      <p:ext uri="{BB962C8B-B14F-4D97-AF65-F5344CB8AC3E}">
        <p14:creationId xmlns:p14="http://schemas.microsoft.com/office/powerpoint/2010/main" val="14256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1B3F11-318B-4243-9994-399E92B1F9E2}" type="datetimeFigureOut">
              <a:rPr lang="tr-TR" smtClean="0"/>
              <a:t>2.06.2022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3004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71B3F11-318B-4243-9994-399E92B1F9E2}" type="datetimeFigureOut">
              <a:rPr lang="tr-TR" smtClean="0"/>
              <a:t>2.06.2022</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6564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71B3F11-318B-4243-9994-399E92B1F9E2}" type="datetimeFigureOut">
              <a:rPr lang="tr-TR" smtClean="0"/>
              <a:t>2.06.2022</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03F3663-6ADF-42FF-B138-45371E966C50}"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48706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html5-semantic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A9E42B-456D-40F8-9DCA-94CAEE7B70AE}"/>
              </a:ext>
            </a:extLst>
          </p:cNvPr>
          <p:cNvSpPr>
            <a:spLocks noGrp="1"/>
          </p:cNvSpPr>
          <p:nvPr>
            <p:ph type="title"/>
          </p:nvPr>
        </p:nvSpPr>
        <p:spPr>
          <a:xfrm>
            <a:off x="1441531" y="841730"/>
            <a:ext cx="8643154" cy="1887950"/>
          </a:xfrm>
        </p:spPr>
        <p:txBody>
          <a:bodyPr>
            <a:normAutofit/>
          </a:bodyPr>
          <a:lstStyle/>
          <a:p>
            <a:r>
              <a:rPr lang="tr-TR" sz="2400" b="1" cap="none">
                <a:latin typeface="Arial" panose="020B0604020202020204" pitchFamily="34" charset="0"/>
                <a:cs typeface="Arial" panose="020B0604020202020204" pitchFamily="34" charset="0"/>
              </a:rPr>
              <a:t>1) </a:t>
            </a:r>
            <a:r>
              <a:rPr lang="tr-TR" sz="2400" cap="none">
                <a:latin typeface="Arial" panose="020B0604020202020204" pitchFamily="34" charset="0"/>
                <a:cs typeface="Arial" panose="020B0604020202020204" pitchFamily="34" charset="0"/>
              </a:rPr>
              <a:t>URL VE URI ARASINDAKİ FARKLAR NELERDİR?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2) </a:t>
            </a:r>
            <a:r>
              <a:rPr lang="tr-TR" sz="2400" cap="none">
                <a:latin typeface="Arial" panose="020B0604020202020204" pitchFamily="34" charset="0"/>
                <a:cs typeface="Arial" panose="020B0604020202020204" pitchFamily="34" charset="0"/>
              </a:rPr>
              <a:t>HTTP YAPISI NEDİR NE İÇİN KULLANILIR?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3) </a:t>
            </a:r>
            <a:r>
              <a:rPr lang="tr-TR" sz="2400" cap="none">
                <a:latin typeface="Arial" panose="020B0604020202020204" pitchFamily="34" charset="0"/>
                <a:cs typeface="Arial" panose="020B0604020202020204" pitchFamily="34" charset="0"/>
              </a:rPr>
              <a:t>NPM NODE.JS NEDİR?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4) </a:t>
            </a:r>
            <a:r>
              <a:rPr lang="tr-TR" sz="2400" cap="none">
                <a:latin typeface="Arial" panose="020B0604020202020204" pitchFamily="34" charset="0"/>
                <a:cs typeface="Arial" panose="020B0604020202020204" pitchFamily="34" charset="0"/>
              </a:rPr>
              <a:t>NEDEN JAVA 8 KULLANILIYOR?</a:t>
            </a:r>
          </a:p>
        </p:txBody>
      </p:sp>
      <p:sp>
        <p:nvSpPr>
          <p:cNvPr id="8" name="Text Placeholder 7">
            <a:extLst>
              <a:ext uri="{FF2B5EF4-FFF2-40B4-BE49-F238E27FC236}">
                <a16:creationId xmlns:a16="http://schemas.microsoft.com/office/drawing/2014/main" id="{6568F8F0-FC57-4CA2-9D3D-AF674E09730B}"/>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1. hafta pazartesi ödev (23.05.2022)</a:t>
            </a:r>
          </a:p>
          <a:p>
            <a:r>
              <a:rPr lang="tr-TR" b="1"/>
              <a:t>Hazırlayan:  </a:t>
            </a:r>
            <a:r>
              <a:rPr lang="tr-TR"/>
              <a:t>Tuba ARĞIN</a:t>
            </a:r>
          </a:p>
        </p:txBody>
      </p:sp>
    </p:spTree>
    <p:extLst>
      <p:ext uri="{BB962C8B-B14F-4D97-AF65-F5344CB8AC3E}">
        <p14:creationId xmlns:p14="http://schemas.microsoft.com/office/powerpoint/2010/main" val="720178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42BD-AB1D-45C8-85F3-E6A668863347}"/>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 </a:t>
            </a:r>
            <a:r>
              <a:rPr lang="tr-TR" b="1" cap="none" err="1">
                <a:latin typeface="Arial" panose="020B0604020202020204" pitchFamily="34" charset="0"/>
                <a:cs typeface="Arial" panose="020B0604020202020204" pitchFamily="34" charset="0"/>
              </a:rPr>
              <a:t>Semantic</a:t>
            </a:r>
            <a:r>
              <a:rPr lang="tr-TR" b="1" cap="none">
                <a:latin typeface="Arial" panose="020B0604020202020204" pitchFamily="34" charset="0"/>
                <a:cs typeface="Arial" panose="020B0604020202020204" pitchFamily="34" charset="0"/>
              </a:rPr>
              <a:t>/</a:t>
            </a:r>
            <a:r>
              <a:rPr lang="tr-TR" b="1" cap="none" err="1">
                <a:latin typeface="Arial" panose="020B0604020202020204" pitchFamily="34" charset="0"/>
                <a:cs typeface="Arial" panose="020B0604020202020204" pitchFamily="34" charset="0"/>
              </a:rPr>
              <a:t>Non-semanatic</a:t>
            </a:r>
            <a:endParaRPr lang="tr-TR" b="1" cap="none"/>
          </a:p>
        </p:txBody>
      </p:sp>
      <p:sp>
        <p:nvSpPr>
          <p:cNvPr id="3" name="Content Placeholder 2">
            <a:extLst>
              <a:ext uri="{FF2B5EF4-FFF2-40B4-BE49-F238E27FC236}">
                <a16:creationId xmlns:a16="http://schemas.microsoft.com/office/drawing/2014/main" id="{9C78D75F-F6ED-4763-9EAF-CD915514BF33}"/>
              </a:ext>
            </a:extLst>
          </p:cNvPr>
          <p:cNvSpPr>
            <a:spLocks noGrp="1"/>
          </p:cNvSpPr>
          <p:nvPr>
            <p:ph idx="1"/>
          </p:nvPr>
        </p:nvSpPr>
        <p:spPr/>
        <p:txBody>
          <a:bodyPr>
            <a:normAutofit fontScale="92500" lnSpcReduction="20000"/>
          </a:bodyPr>
          <a:lstStyle/>
          <a:p>
            <a:pPr marL="0" indent="0" fontAlgn="base">
              <a:buNone/>
            </a:pPr>
            <a:endParaRPr lang="tr-TR" b="1" u="sng">
              <a:hlinkClick r:id="rId2">
                <a:extLst>
                  <a:ext uri="{A12FA001-AC4F-418D-AE19-62706E023703}">
                    <ahyp:hlinkClr xmlns:ahyp="http://schemas.microsoft.com/office/drawing/2018/hyperlinkcolor" val="tx"/>
                  </a:ext>
                </a:extLst>
              </a:hlinkClick>
            </a:endParaRPr>
          </a:p>
          <a:p>
            <a:pPr fontAlgn="base"/>
            <a:r>
              <a:rPr lang="tr-TR" b="1">
                <a:latin typeface="Arial" panose="020B0604020202020204" pitchFamily="34" charset="0"/>
                <a:cs typeface="Arial" panose="020B0604020202020204" pitchFamily="34" charset="0"/>
              </a:rPr>
              <a:t>Semantic HTML Elements:</a:t>
            </a:r>
            <a:br>
              <a:rPr lang="tr-TR">
                <a:latin typeface="Arial" panose="020B0604020202020204" pitchFamily="34" charset="0"/>
                <a:cs typeface="Arial" panose="020B0604020202020204" pitchFamily="34" charset="0"/>
              </a:rPr>
            </a:br>
            <a:r>
              <a:rPr lang="tr-TR">
                <a:latin typeface="Arial" panose="020B0604020202020204" pitchFamily="34" charset="0"/>
                <a:cs typeface="Arial" panose="020B0604020202020204" pitchFamily="34" charset="0"/>
              </a:rPr>
              <a:t>Bu elementler basitçe anlam ifade eder, anlamı olan elementlerdir. Bunun nedeni, koddaki tanım, tarayıcıya ve geliştiriciye ne yapmaları gerektiğini söyler. Daha basit kelimelerle çerçeveleyen bu öğeler, içermeleri gereken içerik türünü tanımlar.</a:t>
            </a:r>
          </a:p>
          <a:p>
            <a:pPr fontAlgn="base"/>
            <a:r>
              <a:rPr lang="tr-TR">
                <a:latin typeface="Arial" panose="020B0604020202020204" pitchFamily="34" charset="0"/>
                <a:cs typeface="Arial" panose="020B0604020202020204" pitchFamily="34" charset="0"/>
              </a:rPr>
              <a:t>Bazı anlamsal öğelerin listesi aşağıdadır:</a:t>
            </a:r>
          </a:p>
          <a:p>
            <a:pPr fontAlgn="base"/>
            <a:r>
              <a:rPr lang="tr-TR" err="1">
                <a:latin typeface="Arial" panose="020B0604020202020204" pitchFamily="34" charset="0"/>
                <a:cs typeface="Arial" panose="020B0604020202020204" pitchFamily="34" charset="0"/>
              </a:rPr>
              <a:t>Article</a:t>
            </a:r>
            <a:r>
              <a:rPr lang="tr-TR">
                <a:latin typeface="Arial" panose="020B0604020202020204" pitchFamily="34" charset="0"/>
                <a:cs typeface="Arial" panose="020B0604020202020204" pitchFamily="34" charset="0"/>
              </a:rPr>
              <a:t>-aside-</a:t>
            </a:r>
            <a:r>
              <a:rPr lang="tr-TR" err="1">
                <a:latin typeface="Arial" panose="020B0604020202020204" pitchFamily="34" charset="0"/>
                <a:cs typeface="Arial" panose="020B0604020202020204" pitchFamily="34" charset="0"/>
              </a:rPr>
              <a:t>details</a:t>
            </a:r>
            <a:r>
              <a:rPr lang="tr-TR">
                <a:latin typeface="Arial" panose="020B0604020202020204" pitchFamily="34" charset="0"/>
                <a:cs typeface="Arial" panose="020B0604020202020204" pitchFamily="34" charset="0"/>
              </a:rPr>
              <a:t>-</a:t>
            </a:r>
            <a:r>
              <a:rPr lang="tr-TR" err="1">
                <a:latin typeface="Arial" panose="020B0604020202020204" pitchFamily="34" charset="0"/>
                <a:cs typeface="Arial" panose="020B0604020202020204" pitchFamily="34" charset="0"/>
              </a:rPr>
              <a:t>figcaption</a:t>
            </a:r>
            <a:endParaRPr lang="tr-TR">
              <a:latin typeface="Arial" panose="020B0604020202020204" pitchFamily="34" charset="0"/>
              <a:cs typeface="Arial" panose="020B0604020202020204" pitchFamily="34" charset="0"/>
            </a:endParaRPr>
          </a:p>
          <a:p>
            <a:pPr fontAlgn="base"/>
            <a:r>
              <a:rPr lang="tr-TR">
                <a:latin typeface="Arial" panose="020B0604020202020204" pitchFamily="34" charset="0"/>
                <a:cs typeface="Arial" panose="020B0604020202020204" pitchFamily="34" charset="0"/>
              </a:rPr>
              <a:t>Figüre-</a:t>
            </a:r>
            <a:r>
              <a:rPr lang="tr-TR" err="1">
                <a:latin typeface="Arial" panose="020B0604020202020204" pitchFamily="34" charset="0"/>
                <a:cs typeface="Arial" panose="020B0604020202020204" pitchFamily="34" charset="0"/>
              </a:rPr>
              <a:t>footer</a:t>
            </a:r>
            <a:r>
              <a:rPr lang="tr-TR">
                <a:latin typeface="Arial" panose="020B0604020202020204" pitchFamily="34" charset="0"/>
                <a:cs typeface="Arial" panose="020B0604020202020204" pitchFamily="34" charset="0"/>
              </a:rPr>
              <a:t>-form-</a:t>
            </a:r>
            <a:r>
              <a:rPr lang="tr-TR" err="1">
                <a:latin typeface="Arial" panose="020B0604020202020204" pitchFamily="34" charset="0"/>
                <a:cs typeface="Arial" panose="020B0604020202020204" pitchFamily="34" charset="0"/>
              </a:rPr>
              <a:t>header</a:t>
            </a:r>
            <a:r>
              <a:rPr lang="tr-TR">
                <a:latin typeface="Arial" panose="020B0604020202020204" pitchFamily="34" charset="0"/>
                <a:cs typeface="Arial" panose="020B0604020202020204" pitchFamily="34" charset="0"/>
              </a:rPr>
              <a:t> </a:t>
            </a:r>
          </a:p>
          <a:p>
            <a:pPr fontAlgn="base"/>
            <a:r>
              <a:rPr lang="tr-TR">
                <a:latin typeface="Arial" panose="020B0604020202020204" pitchFamily="34" charset="0"/>
                <a:cs typeface="Arial" panose="020B0604020202020204" pitchFamily="34" charset="0"/>
              </a:rPr>
              <a:t>Main-mark-</a:t>
            </a:r>
            <a:r>
              <a:rPr lang="tr-TR" err="1">
                <a:latin typeface="Arial" panose="020B0604020202020204" pitchFamily="34" charset="0"/>
                <a:cs typeface="Arial" panose="020B0604020202020204" pitchFamily="34" charset="0"/>
              </a:rPr>
              <a:t>nav</a:t>
            </a:r>
            <a:r>
              <a:rPr lang="tr-TR">
                <a:latin typeface="Arial" panose="020B0604020202020204" pitchFamily="34" charset="0"/>
                <a:cs typeface="Arial" panose="020B0604020202020204" pitchFamily="34" charset="0"/>
              </a:rPr>
              <a:t>-</a:t>
            </a:r>
            <a:r>
              <a:rPr lang="tr-TR" err="1">
                <a:latin typeface="Arial" panose="020B0604020202020204" pitchFamily="34" charset="0"/>
                <a:cs typeface="Arial" panose="020B0604020202020204" pitchFamily="34" charset="0"/>
              </a:rPr>
              <a:t>table-section</a:t>
            </a:r>
            <a:endParaRPr lang="tr-TR">
              <a:latin typeface="Arial" panose="020B0604020202020204" pitchFamily="34" charset="0"/>
              <a:cs typeface="Arial" panose="020B0604020202020204" pitchFamily="34" charset="0"/>
            </a:endParaRPr>
          </a:p>
          <a:p>
            <a:endParaRPr lang="tr-TR"/>
          </a:p>
        </p:txBody>
      </p:sp>
    </p:spTree>
    <p:extLst>
      <p:ext uri="{BB962C8B-B14F-4D97-AF65-F5344CB8AC3E}">
        <p14:creationId xmlns:p14="http://schemas.microsoft.com/office/powerpoint/2010/main" val="3636559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5A45-9A65-491B-90C7-3C9C1E8D45EB}"/>
              </a:ext>
            </a:extLst>
          </p:cNvPr>
          <p:cNvSpPr>
            <a:spLocks noGrp="1"/>
          </p:cNvSpPr>
          <p:nvPr>
            <p:ph type="title"/>
          </p:nvPr>
        </p:nvSpPr>
        <p:spPr/>
        <p:txBody>
          <a:bodyPr/>
          <a:lstStyle/>
          <a:p>
            <a:r>
              <a:rPr lang="tr-TR" b="1" cap="none" err="1"/>
              <a:t>Non-Semantic</a:t>
            </a:r>
            <a:r>
              <a:rPr lang="tr-TR" b="1" cap="none"/>
              <a:t> </a:t>
            </a:r>
            <a:r>
              <a:rPr lang="tr-TR" b="1" cap="none" err="1"/>
              <a:t>Elements</a:t>
            </a:r>
            <a:endParaRPr lang="tr-TR" cap="none"/>
          </a:p>
        </p:txBody>
      </p:sp>
      <p:sp>
        <p:nvSpPr>
          <p:cNvPr id="3" name="Content Placeholder 2">
            <a:extLst>
              <a:ext uri="{FF2B5EF4-FFF2-40B4-BE49-F238E27FC236}">
                <a16:creationId xmlns:a16="http://schemas.microsoft.com/office/drawing/2014/main" id="{349492F7-CB8A-4CAB-835E-AC11A7794D5F}"/>
              </a:ext>
            </a:extLst>
          </p:cNvPr>
          <p:cNvSpPr>
            <a:spLocks noGrp="1"/>
          </p:cNvSpPr>
          <p:nvPr>
            <p:ph idx="1"/>
          </p:nvPr>
        </p:nvSpPr>
        <p:spPr/>
        <p:txBody>
          <a:bodyPr/>
          <a:lstStyle/>
          <a:p>
            <a:pPr fontAlgn="base"/>
            <a:r>
              <a:rPr lang="tr-TR" b="1" err="1"/>
              <a:t>Non-Semantic</a:t>
            </a:r>
            <a:r>
              <a:rPr lang="tr-TR" b="1"/>
              <a:t> </a:t>
            </a:r>
            <a:r>
              <a:rPr lang="tr-TR" b="1" err="1"/>
              <a:t>Elements</a:t>
            </a:r>
            <a:r>
              <a:rPr lang="tr-TR" b="1"/>
              <a:t>: </a:t>
            </a:r>
            <a:r>
              <a:rPr lang="tr-TR"/>
              <a:t>Anlamsal öğelerin aksine, hiçbir anlamları yoktur. İçerdikleri içerik hakkında hiçbir şey söylemezler. Bir grup için ortak olan semantiği işaretlemek için farklı niteliklerle kullanılabilirler.</a:t>
            </a:r>
          </a:p>
          <a:p>
            <a:pPr fontAlgn="base"/>
            <a:r>
              <a:rPr lang="tr-TR"/>
              <a:t>Anlamsal olmayan bazı öğelerin listesi aşağıdadır:</a:t>
            </a:r>
          </a:p>
          <a:p>
            <a:pPr fontAlgn="base"/>
            <a:r>
              <a:rPr lang="tr-TR"/>
              <a:t>div</a:t>
            </a:r>
          </a:p>
          <a:p>
            <a:pPr fontAlgn="base"/>
            <a:r>
              <a:rPr lang="tr-TR" err="1"/>
              <a:t>span</a:t>
            </a:r>
            <a:endParaRPr lang="tr-TR"/>
          </a:p>
          <a:p>
            <a:endParaRPr lang="tr-TR"/>
          </a:p>
        </p:txBody>
      </p:sp>
    </p:spTree>
    <p:extLst>
      <p:ext uri="{BB962C8B-B14F-4D97-AF65-F5344CB8AC3E}">
        <p14:creationId xmlns:p14="http://schemas.microsoft.com/office/powerpoint/2010/main" val="2317733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87D5C-08D3-4E44-94D4-E56287357C58}"/>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3-Table </a:t>
            </a:r>
            <a:r>
              <a:rPr lang="tr-TR" b="1" cap="none" err="1">
                <a:latin typeface="Arial" panose="020B0604020202020204" pitchFamily="34" charset="0"/>
                <a:cs typeface="Arial" panose="020B0604020202020204" pitchFamily="34" charset="0"/>
              </a:rPr>
              <a:t>Colspan</a:t>
            </a:r>
            <a:r>
              <a:rPr lang="tr-TR" b="1" cap="none">
                <a:latin typeface="Arial" panose="020B0604020202020204" pitchFamily="34" charset="0"/>
                <a:cs typeface="Arial" panose="020B0604020202020204" pitchFamily="34" charset="0"/>
              </a:rPr>
              <a:t> </a:t>
            </a:r>
            <a:r>
              <a:rPr lang="tr-TR" b="1" cap="none" err="1">
                <a:latin typeface="Arial" panose="020B0604020202020204" pitchFamily="34" charset="0"/>
                <a:cs typeface="Arial" panose="020B0604020202020204" pitchFamily="34" charset="0"/>
              </a:rPr>
              <a:t>Rowspan</a:t>
            </a:r>
            <a:r>
              <a:rPr lang="tr-TR" b="1" cap="none">
                <a:latin typeface="Arial" panose="020B0604020202020204" pitchFamily="34" charset="0"/>
                <a:cs typeface="Arial" panose="020B0604020202020204" pitchFamily="34" charset="0"/>
              </a:rPr>
              <a:t> Nedir Örneği</a:t>
            </a:r>
            <a:endParaRPr lang="tr-TR" b="1" cap="none"/>
          </a:p>
        </p:txBody>
      </p:sp>
      <p:sp>
        <p:nvSpPr>
          <p:cNvPr id="3" name="Content Placeholder 2">
            <a:extLst>
              <a:ext uri="{FF2B5EF4-FFF2-40B4-BE49-F238E27FC236}">
                <a16:creationId xmlns:a16="http://schemas.microsoft.com/office/drawing/2014/main" id="{500B85BF-9899-456A-AE93-9A4E48185A66}"/>
              </a:ext>
            </a:extLst>
          </p:cNvPr>
          <p:cNvSpPr>
            <a:spLocks noGrp="1"/>
          </p:cNvSpPr>
          <p:nvPr>
            <p:ph sz="half" idx="1"/>
          </p:nvPr>
        </p:nvSpPr>
        <p:spPr>
          <a:xfrm>
            <a:off x="1447331" y="2010878"/>
            <a:ext cx="4492636" cy="3448595"/>
          </a:xfrm>
        </p:spPr>
        <p:txBody>
          <a:bodyPr/>
          <a:lstStyle/>
          <a:p>
            <a:pPr fontAlgn="base"/>
            <a:r>
              <a:rPr lang="tr-TR"/>
              <a:t>HTML </a:t>
            </a:r>
            <a:r>
              <a:rPr lang="tr-TR" err="1"/>
              <a:t>Colspan</a:t>
            </a:r>
            <a:r>
              <a:rPr lang="tr-TR"/>
              <a:t> Kullanımı</a:t>
            </a:r>
          </a:p>
          <a:p>
            <a:pPr fontAlgn="base"/>
            <a:r>
              <a:rPr lang="tr-TR"/>
              <a:t>HTML hücreleri yatay olarak genişletmek istediğimiz zaman </a:t>
            </a:r>
            <a:r>
              <a:rPr lang="tr-TR" err="1"/>
              <a:t>colspan</a:t>
            </a:r>
            <a:r>
              <a:rPr lang="tr-TR"/>
              <a:t> kullanırız. Colspan ek niteliği içerisine kaç hücrelik birleştirme yapmak istediğimizi yazarız.</a:t>
            </a:r>
          </a:p>
          <a:p>
            <a:endParaRPr lang="tr-TR"/>
          </a:p>
        </p:txBody>
      </p:sp>
      <p:pic>
        <p:nvPicPr>
          <p:cNvPr id="6" name="Content Placeholder 5">
            <a:extLst>
              <a:ext uri="{FF2B5EF4-FFF2-40B4-BE49-F238E27FC236}">
                <a16:creationId xmlns:a16="http://schemas.microsoft.com/office/drawing/2014/main" id="{56B1F49E-21A2-4708-B6B7-C57452B477A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52034" y="2010878"/>
            <a:ext cx="5239370" cy="3689049"/>
          </a:xfrm>
        </p:spPr>
      </p:pic>
    </p:spTree>
    <p:extLst>
      <p:ext uri="{BB962C8B-B14F-4D97-AF65-F5344CB8AC3E}">
        <p14:creationId xmlns:p14="http://schemas.microsoft.com/office/powerpoint/2010/main" val="3583723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522302-671B-47BD-A275-AFD3B23BCE29}"/>
              </a:ext>
            </a:extLst>
          </p:cNvPr>
          <p:cNvSpPr>
            <a:spLocks noGrp="1"/>
          </p:cNvSpPr>
          <p:nvPr>
            <p:ph type="title"/>
          </p:nvPr>
        </p:nvSpPr>
        <p:spPr/>
        <p:txBody>
          <a:bodyPr/>
          <a:lstStyle/>
          <a:p>
            <a:r>
              <a:rPr lang="tr-TR" cap="none"/>
              <a:t>HTML </a:t>
            </a:r>
            <a:r>
              <a:rPr lang="tr-TR" cap="none" err="1"/>
              <a:t>Rowspan</a:t>
            </a:r>
            <a:r>
              <a:rPr lang="tr-TR" cap="none"/>
              <a:t> Kullanımı</a:t>
            </a:r>
            <a:r>
              <a:rPr lang="tr-TR"/>
              <a:t> </a:t>
            </a:r>
            <a:br>
              <a:rPr lang="tr-TR"/>
            </a:br>
            <a:endParaRPr lang="tr-TR"/>
          </a:p>
        </p:txBody>
      </p:sp>
      <p:sp>
        <p:nvSpPr>
          <p:cNvPr id="3" name="Content Placeholder 2">
            <a:extLst>
              <a:ext uri="{FF2B5EF4-FFF2-40B4-BE49-F238E27FC236}">
                <a16:creationId xmlns:a16="http://schemas.microsoft.com/office/drawing/2014/main" id="{2B7A389B-2AB5-499D-8EFA-117194CFC2CB}"/>
              </a:ext>
            </a:extLst>
          </p:cNvPr>
          <p:cNvSpPr>
            <a:spLocks noGrp="1"/>
          </p:cNvSpPr>
          <p:nvPr>
            <p:ph sz="half" idx="1"/>
          </p:nvPr>
        </p:nvSpPr>
        <p:spPr>
          <a:xfrm>
            <a:off x="1447331" y="2017343"/>
            <a:ext cx="4321635" cy="3442130"/>
          </a:xfrm>
        </p:spPr>
        <p:txBody>
          <a:bodyPr/>
          <a:lstStyle/>
          <a:p>
            <a:pPr fontAlgn="base"/>
            <a:r>
              <a:rPr lang="tr-TR"/>
              <a:t>HTML Hücreleri dikey olarak genişletmek istersek </a:t>
            </a:r>
            <a:r>
              <a:rPr lang="tr-TR" err="1"/>
              <a:t>rowspan</a:t>
            </a:r>
            <a:r>
              <a:rPr lang="tr-TR"/>
              <a:t>  kullanırız. </a:t>
            </a:r>
            <a:r>
              <a:rPr lang="tr-TR" err="1"/>
              <a:t>Rowspan</a:t>
            </a:r>
            <a:r>
              <a:rPr lang="tr-TR"/>
              <a:t> ek niteliği içerisinde kaç hücrelik dikey genişleme olacağını gireriz.</a:t>
            </a:r>
          </a:p>
          <a:p>
            <a:endParaRPr lang="tr-TR"/>
          </a:p>
        </p:txBody>
      </p:sp>
      <p:sp>
        <p:nvSpPr>
          <p:cNvPr id="7" name="Content Placeholder 6">
            <a:extLst>
              <a:ext uri="{FF2B5EF4-FFF2-40B4-BE49-F238E27FC236}">
                <a16:creationId xmlns:a16="http://schemas.microsoft.com/office/drawing/2014/main" id="{EF905BBF-D723-4ED2-AEEB-7B54CDA19286}"/>
              </a:ext>
            </a:extLst>
          </p:cNvPr>
          <p:cNvSpPr>
            <a:spLocks noGrp="1"/>
          </p:cNvSpPr>
          <p:nvPr>
            <p:ph sz="half" idx="2"/>
          </p:nvPr>
        </p:nvSpPr>
        <p:spPr/>
        <p:txBody>
          <a:bodyPr/>
          <a:lstStyle/>
          <a:p>
            <a:endParaRPr lang="tr-TR"/>
          </a:p>
        </p:txBody>
      </p:sp>
      <p:pic>
        <p:nvPicPr>
          <p:cNvPr id="5" name="Picture 4">
            <a:extLst>
              <a:ext uri="{FF2B5EF4-FFF2-40B4-BE49-F238E27FC236}">
                <a16:creationId xmlns:a16="http://schemas.microsoft.com/office/drawing/2014/main" id="{A85E3A7C-AFF2-427A-A3A4-6E83C4B4B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398" y="1864194"/>
            <a:ext cx="5698330" cy="4266646"/>
          </a:xfrm>
          <a:prstGeom prst="rect">
            <a:avLst/>
          </a:prstGeom>
        </p:spPr>
      </p:pic>
    </p:spTree>
    <p:extLst>
      <p:ext uri="{BB962C8B-B14F-4D97-AF65-F5344CB8AC3E}">
        <p14:creationId xmlns:p14="http://schemas.microsoft.com/office/powerpoint/2010/main" val="4203224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96F2-7FB3-43EA-BD34-649675BCFC16}"/>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4-</a:t>
            </a:r>
            <a:r>
              <a:rPr lang="tr-TR" cap="none">
                <a:latin typeface="Arial" panose="020B0604020202020204" pitchFamily="34" charset="0"/>
                <a:cs typeface="Arial" panose="020B0604020202020204" pitchFamily="34" charset="0"/>
              </a:rPr>
              <a:t>Register</a:t>
            </a:r>
            <a:br>
              <a:rPr lang="tr-TR">
                <a:latin typeface="Arial" panose="020B0604020202020204" pitchFamily="34" charset="0"/>
                <a:cs typeface="Arial" panose="020B0604020202020204" pitchFamily="34" charset="0"/>
              </a:rPr>
            </a:br>
            <a:endParaRPr lang="tr-TR"/>
          </a:p>
        </p:txBody>
      </p:sp>
      <p:pic>
        <p:nvPicPr>
          <p:cNvPr id="5" name="Content Placeholder 4">
            <a:extLst>
              <a:ext uri="{FF2B5EF4-FFF2-40B4-BE49-F238E27FC236}">
                <a16:creationId xmlns:a16="http://schemas.microsoft.com/office/drawing/2014/main" id="{855F80D0-8D64-44FC-B27E-91D4A09B78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5038" y="2016125"/>
            <a:ext cx="6796248" cy="3449638"/>
          </a:xfrm>
        </p:spPr>
      </p:pic>
    </p:spTree>
    <p:extLst>
      <p:ext uri="{BB962C8B-B14F-4D97-AF65-F5344CB8AC3E}">
        <p14:creationId xmlns:p14="http://schemas.microsoft.com/office/powerpoint/2010/main" val="1019580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B868E-B26F-43C5-8D02-1869171BCC91}"/>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5- </a:t>
            </a:r>
            <a:r>
              <a:rPr lang="tr-TR" cap="none" err="1">
                <a:latin typeface="Arial" panose="020B0604020202020204" pitchFamily="34" charset="0"/>
                <a:cs typeface="Arial" panose="020B0604020202020204" pitchFamily="34" charset="0"/>
              </a:rPr>
              <a:t>To</a:t>
            </a:r>
            <a:r>
              <a:rPr lang="tr-TR" cap="none">
                <a:latin typeface="Arial" panose="020B0604020202020204" pitchFamily="34" charset="0"/>
                <a:cs typeface="Arial" panose="020B0604020202020204" pitchFamily="34" charset="0"/>
              </a:rPr>
              <a:t>-Do </a:t>
            </a:r>
            <a:r>
              <a:rPr lang="tr-TR" cap="none" err="1">
                <a:latin typeface="Arial" panose="020B0604020202020204" pitchFamily="34" charset="0"/>
                <a:cs typeface="Arial" panose="020B0604020202020204" pitchFamily="34" charset="0"/>
              </a:rPr>
              <a:t>List</a:t>
            </a:r>
            <a:endParaRPr lang="tr-TR" cap="none"/>
          </a:p>
        </p:txBody>
      </p:sp>
      <p:pic>
        <p:nvPicPr>
          <p:cNvPr id="5" name="Content Placeholder 4">
            <a:extLst>
              <a:ext uri="{FF2B5EF4-FFF2-40B4-BE49-F238E27FC236}">
                <a16:creationId xmlns:a16="http://schemas.microsoft.com/office/drawing/2014/main" id="{E86CBA93-5E1C-4A18-B0FD-FDF2CD7DA5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0584" y="2016125"/>
            <a:ext cx="9265156" cy="3449638"/>
          </a:xfrm>
        </p:spPr>
      </p:pic>
    </p:spTree>
    <p:extLst>
      <p:ext uri="{BB962C8B-B14F-4D97-AF65-F5344CB8AC3E}">
        <p14:creationId xmlns:p14="http://schemas.microsoft.com/office/powerpoint/2010/main" val="3259535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9DDB-1D32-4EC7-87F2-7B87AEF4748E}"/>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6- </a:t>
            </a:r>
            <a:r>
              <a:rPr lang="tr-TR" cap="none">
                <a:latin typeface="Arial" panose="020B0604020202020204" pitchFamily="34" charset="0"/>
                <a:cs typeface="Arial" panose="020B0604020202020204" pitchFamily="34" charset="0"/>
              </a:rPr>
              <a:t>Ödev-1.Png</a:t>
            </a:r>
            <a:endParaRPr lang="tr-TR">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4F978DA9-6A25-4A42-9DD3-19018C071B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7696" y="2016125"/>
            <a:ext cx="7110933" cy="3449638"/>
          </a:xfrm>
        </p:spPr>
      </p:pic>
    </p:spTree>
    <p:extLst>
      <p:ext uri="{BB962C8B-B14F-4D97-AF65-F5344CB8AC3E}">
        <p14:creationId xmlns:p14="http://schemas.microsoft.com/office/powerpoint/2010/main" val="2137536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B710-CE60-43A2-9125-CE56B2C0491A}"/>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7- </a:t>
            </a:r>
            <a:r>
              <a:rPr lang="tr-TR" cap="none">
                <a:latin typeface="Arial" panose="020B0604020202020204" pitchFamily="34" charset="0"/>
                <a:cs typeface="Arial" panose="020B0604020202020204" pitchFamily="34" charset="0"/>
              </a:rPr>
              <a:t>Ödev-2.Png</a:t>
            </a:r>
            <a:endParaRPr lang="tr-TR"/>
          </a:p>
        </p:txBody>
      </p:sp>
      <p:pic>
        <p:nvPicPr>
          <p:cNvPr id="5" name="Content Placeholder 4">
            <a:extLst>
              <a:ext uri="{FF2B5EF4-FFF2-40B4-BE49-F238E27FC236}">
                <a16:creationId xmlns:a16="http://schemas.microsoft.com/office/drawing/2014/main" id="{9892C4D7-E78C-4ACE-88F8-F48DFE67DA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4519" y="2016125"/>
            <a:ext cx="6677286" cy="3449638"/>
          </a:xfrm>
        </p:spPr>
      </p:pic>
    </p:spTree>
    <p:extLst>
      <p:ext uri="{BB962C8B-B14F-4D97-AF65-F5344CB8AC3E}">
        <p14:creationId xmlns:p14="http://schemas.microsoft.com/office/powerpoint/2010/main" val="2143828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218DB-FEF5-4433-9FBC-EB6D45A703A5}"/>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8- </a:t>
            </a:r>
            <a:r>
              <a:rPr lang="tr-TR" cap="none">
                <a:latin typeface="Arial" panose="020B0604020202020204" pitchFamily="34" charset="0"/>
                <a:cs typeface="Arial" panose="020B0604020202020204" pitchFamily="34" charset="0"/>
              </a:rPr>
              <a:t>Ödev-3.Png</a:t>
            </a:r>
            <a:endParaRPr lang="tr-TR"/>
          </a:p>
        </p:txBody>
      </p:sp>
      <p:pic>
        <p:nvPicPr>
          <p:cNvPr id="5" name="Content Placeholder 4">
            <a:extLst>
              <a:ext uri="{FF2B5EF4-FFF2-40B4-BE49-F238E27FC236}">
                <a16:creationId xmlns:a16="http://schemas.microsoft.com/office/drawing/2014/main" id="{C89224D1-0481-4A52-B5AB-388AB2706C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6330" y="2016125"/>
            <a:ext cx="6733664" cy="3449638"/>
          </a:xfrm>
        </p:spPr>
      </p:pic>
    </p:spTree>
    <p:extLst>
      <p:ext uri="{BB962C8B-B14F-4D97-AF65-F5344CB8AC3E}">
        <p14:creationId xmlns:p14="http://schemas.microsoft.com/office/powerpoint/2010/main" val="3524282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21B25-1280-4CF8-9665-32F2BEC8AE51}"/>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9- </a:t>
            </a:r>
            <a:r>
              <a:rPr lang="tr-TR" cap="none">
                <a:latin typeface="Arial" panose="020B0604020202020204" pitchFamily="34" charset="0"/>
                <a:cs typeface="Arial" panose="020B0604020202020204" pitchFamily="34" charset="0"/>
              </a:rPr>
              <a:t>Ödev-4.Png</a:t>
            </a:r>
            <a:endParaRPr lang="tr-TR"/>
          </a:p>
        </p:txBody>
      </p:sp>
      <p:pic>
        <p:nvPicPr>
          <p:cNvPr id="5" name="Content Placeholder 4">
            <a:extLst>
              <a:ext uri="{FF2B5EF4-FFF2-40B4-BE49-F238E27FC236}">
                <a16:creationId xmlns:a16="http://schemas.microsoft.com/office/drawing/2014/main" id="{C5ADD627-DB04-4010-A567-76467EA8BE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9678" y="2016125"/>
            <a:ext cx="6726969" cy="3449638"/>
          </a:xfrm>
        </p:spPr>
      </p:pic>
    </p:spTree>
    <p:extLst>
      <p:ext uri="{BB962C8B-B14F-4D97-AF65-F5344CB8AC3E}">
        <p14:creationId xmlns:p14="http://schemas.microsoft.com/office/powerpoint/2010/main" val="1438672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2FA19C7-AB20-4741-8F96-6C2518182BFC}"/>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 </a:t>
            </a:r>
            <a:r>
              <a:rPr lang="tr-TR" cap="none">
                <a:latin typeface="Arial" panose="020B0604020202020204" pitchFamily="34" charset="0"/>
                <a:cs typeface="Arial" panose="020B0604020202020204" pitchFamily="34" charset="0"/>
              </a:rPr>
              <a:t>URL ve URI arasındaki farklar nelerdir?</a:t>
            </a:r>
            <a:endParaRPr lang="tr-TR"/>
          </a:p>
        </p:txBody>
      </p:sp>
      <p:sp>
        <p:nvSpPr>
          <p:cNvPr id="11" name="Content Placeholder 10">
            <a:extLst>
              <a:ext uri="{FF2B5EF4-FFF2-40B4-BE49-F238E27FC236}">
                <a16:creationId xmlns:a16="http://schemas.microsoft.com/office/drawing/2014/main" id="{0EED1993-99D5-48DB-9D7E-DDE4D3BBDD74}"/>
              </a:ext>
            </a:extLst>
          </p:cNvPr>
          <p:cNvSpPr>
            <a:spLocks noGrp="1"/>
          </p:cNvSpPr>
          <p:nvPr>
            <p:ph sz="half" idx="2"/>
          </p:nvPr>
        </p:nvSpPr>
        <p:spPr>
          <a:xfrm>
            <a:off x="1447191" y="2056081"/>
            <a:ext cx="4733929" cy="3803181"/>
          </a:xfrm>
        </p:spPr>
        <p:txBody>
          <a:bodyPr>
            <a:normAutofit fontScale="70000" lnSpcReduction="20000"/>
          </a:bodyPr>
          <a:lstStyle/>
          <a:p>
            <a:r>
              <a:rPr lang="tr-TR" sz="1900" b="1">
                <a:latin typeface="Arial" panose="020B0604020202020204" pitchFamily="34" charset="0"/>
                <a:cs typeface="Arial" panose="020B0604020202020204" pitchFamily="34" charset="0"/>
              </a:rPr>
              <a:t>URL (Uniform Resource Locator -Tekdüzen Kaynak Bulucu): </a:t>
            </a:r>
            <a:r>
              <a:rPr lang="tr-TR" sz="1900">
                <a:latin typeface="Arial" panose="020B0604020202020204" pitchFamily="34" charset="0"/>
                <a:cs typeface="Arial" panose="020B0604020202020204" pitchFamily="34" charset="0"/>
              </a:rPr>
              <a:t>İnternette</a:t>
            </a:r>
            <a:r>
              <a:rPr lang="tr-TR" sz="1900" b="1">
                <a:latin typeface="Arial" panose="020B0604020202020204" pitchFamily="34" charset="0"/>
                <a:cs typeface="Arial" panose="020B0604020202020204" pitchFamily="34" charset="0"/>
              </a:rPr>
              <a:t> </a:t>
            </a:r>
            <a:r>
              <a:rPr lang="tr-TR" sz="1900">
                <a:latin typeface="Arial" panose="020B0604020202020204" pitchFamily="34" charset="0"/>
                <a:cs typeface="Arial" panose="020B0604020202020204" pitchFamily="34" charset="0"/>
              </a:rPr>
              <a:t>bir kaynağın yerini işaret eden (sayfa, belge, resim vb.) belirli bir formata sahip karakter dizgisidir.</a:t>
            </a:r>
          </a:p>
          <a:p>
            <a:r>
              <a:rPr lang="tr-TR" sz="1900" b="1">
                <a:latin typeface="Arial" panose="020B0604020202020204" pitchFamily="34" charset="0"/>
                <a:cs typeface="Arial" panose="020B0604020202020204" pitchFamily="34" charset="0"/>
              </a:rPr>
              <a:t>URI (Uniform Resource Identifier -Tekdüzen Kaynak Tanımlayıcı):</a:t>
            </a:r>
            <a:r>
              <a:rPr lang="tr-TR" sz="1900">
                <a:latin typeface="Arial" panose="020B0604020202020204" pitchFamily="34" charset="0"/>
                <a:cs typeface="Arial" panose="020B0604020202020204" pitchFamily="34" charset="0"/>
              </a:rPr>
              <a:t> Bir kaynağı, adı veya her ikisini de tanımlamak için kullanılan karakter dizgisidir. Kısaca bir URL'nin altında bulunan kaynağın tam yoluna işaret eder.</a:t>
            </a:r>
            <a:r>
              <a:rPr lang="tr-TR" sz="1900" b="1">
                <a:latin typeface="Arial" panose="020B0604020202020204" pitchFamily="34" charset="0"/>
                <a:cs typeface="Arial" panose="020B0604020202020204" pitchFamily="34" charset="0"/>
              </a:rPr>
              <a:t> </a:t>
            </a:r>
            <a:r>
              <a:rPr lang="tr-TR" sz="1900">
                <a:latin typeface="Arial" panose="020B0604020202020204" pitchFamily="34" charset="0"/>
                <a:cs typeface="Arial" panose="020B0604020202020204" pitchFamily="34" charset="0"/>
              </a:rPr>
              <a:t>URI altında URL ve URN olmak üzere iki alanı kapsar.</a:t>
            </a:r>
          </a:p>
          <a:p>
            <a:r>
              <a:rPr lang="tr-TR" sz="1900">
                <a:latin typeface="Arial" panose="020B0604020202020204" pitchFamily="34" charset="0"/>
                <a:cs typeface="Arial" panose="020B0604020202020204" pitchFamily="34" charset="0"/>
              </a:rPr>
              <a:t>URL ile URI arasındaki fark ise URL’ler ana kaynak, URI’ler ise detayları gösterir.</a:t>
            </a:r>
          </a:p>
          <a:p>
            <a:r>
              <a:rPr lang="tr-TR" sz="1900">
                <a:latin typeface="Arial" panose="020B0604020202020204" pitchFamily="34" charset="0"/>
                <a:cs typeface="Arial" panose="020B0604020202020204" pitchFamily="34" charset="0"/>
              </a:rPr>
              <a:t>URL, bir web kaynağını yalnızca konumuna göre belirlemeye izin verirken, URI, adı veya konumu veya her ikisini de kullanarak bir web kaynağını tanımlamaya izin verir.</a:t>
            </a:r>
          </a:p>
          <a:p>
            <a:r>
              <a:rPr lang="tr-TR" sz="1900">
                <a:latin typeface="Arial" panose="020B0604020202020204" pitchFamily="34" charset="0"/>
                <a:cs typeface="Arial" panose="020B0604020202020204" pitchFamily="34" charset="0"/>
              </a:rPr>
              <a:t>Her URL, URI’dır ama her URI, URL değildir ve sadece tanımlayıcıdır.</a:t>
            </a:r>
          </a:p>
          <a:p>
            <a:endParaRPr lang="tr-TR"/>
          </a:p>
          <a:p>
            <a:endParaRPr lang="tr-TR">
              <a:latin typeface="Arial" panose="020B0604020202020204" pitchFamily="34" charset="0"/>
              <a:cs typeface="Arial" panose="020B0604020202020204" pitchFamily="34" charset="0"/>
            </a:endParaRPr>
          </a:p>
          <a:p>
            <a:endParaRPr lang="tr-TR"/>
          </a:p>
          <a:p>
            <a:pPr marL="0" indent="0">
              <a:buNone/>
            </a:pPr>
            <a:endParaRPr lang="tr-TR"/>
          </a:p>
        </p:txBody>
      </p:sp>
      <p:pic>
        <p:nvPicPr>
          <p:cNvPr id="13" name="Picture 3" descr="URI, URL ve URN nedir ? - Gülçin Akın - Medium">
            <a:extLst>
              <a:ext uri="{FF2B5EF4-FFF2-40B4-BE49-F238E27FC236}">
                <a16:creationId xmlns:a16="http://schemas.microsoft.com/office/drawing/2014/main" id="{2E63818B-C797-4921-B68B-0A6FD028A5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0025" y="2621245"/>
            <a:ext cx="4614827" cy="2680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869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D8725-5800-42F1-B231-656BEC728E99}"/>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10- </a:t>
            </a:r>
            <a:r>
              <a:rPr lang="tr-TR" cap="none">
                <a:latin typeface="Arial" panose="020B0604020202020204" pitchFamily="34" charset="0"/>
                <a:cs typeface="Arial" panose="020B0604020202020204" pitchFamily="34" charset="0"/>
              </a:rPr>
              <a:t>Ödev-5.Png</a:t>
            </a:r>
            <a:endParaRPr lang="tr-TR"/>
          </a:p>
        </p:txBody>
      </p:sp>
      <p:pic>
        <p:nvPicPr>
          <p:cNvPr id="5" name="Content Placeholder 4">
            <a:extLst>
              <a:ext uri="{FF2B5EF4-FFF2-40B4-BE49-F238E27FC236}">
                <a16:creationId xmlns:a16="http://schemas.microsoft.com/office/drawing/2014/main" id="{A095DF57-0B38-43A2-94C6-C2B5E67260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0340" y="2016125"/>
            <a:ext cx="6685644" cy="3449638"/>
          </a:xfrm>
        </p:spPr>
      </p:pic>
    </p:spTree>
    <p:extLst>
      <p:ext uri="{BB962C8B-B14F-4D97-AF65-F5344CB8AC3E}">
        <p14:creationId xmlns:p14="http://schemas.microsoft.com/office/powerpoint/2010/main" val="1414634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FD27-807E-4EFE-94A7-6563108B4E18}"/>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11- </a:t>
            </a:r>
            <a:r>
              <a:rPr lang="tr-TR" cap="none">
                <a:latin typeface="Arial" panose="020B0604020202020204" pitchFamily="34" charset="0"/>
                <a:cs typeface="Arial" panose="020B0604020202020204" pitchFamily="34" charset="0"/>
              </a:rPr>
              <a:t>Ödev-6.Png</a:t>
            </a:r>
            <a:endParaRPr lang="tr-TR"/>
          </a:p>
        </p:txBody>
      </p:sp>
      <p:pic>
        <p:nvPicPr>
          <p:cNvPr id="5" name="Content Placeholder 4">
            <a:extLst>
              <a:ext uri="{FF2B5EF4-FFF2-40B4-BE49-F238E27FC236}">
                <a16:creationId xmlns:a16="http://schemas.microsoft.com/office/drawing/2014/main" id="{A2DAE257-0ED4-4368-915E-8F6BCB164E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975" y="2294019"/>
            <a:ext cx="9604375" cy="2893850"/>
          </a:xfrm>
        </p:spPr>
      </p:pic>
    </p:spTree>
    <p:extLst>
      <p:ext uri="{BB962C8B-B14F-4D97-AF65-F5344CB8AC3E}">
        <p14:creationId xmlns:p14="http://schemas.microsoft.com/office/powerpoint/2010/main" val="1379874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0C360E6-F32F-4B7D-B0C1-E7E02A5779D2}"/>
              </a:ext>
            </a:extLst>
          </p:cNvPr>
          <p:cNvSpPr>
            <a:spLocks noGrp="1"/>
          </p:cNvSpPr>
          <p:nvPr>
            <p:ph type="title"/>
          </p:nvPr>
        </p:nvSpPr>
        <p:spPr>
          <a:xfrm>
            <a:off x="1454239" y="639192"/>
            <a:ext cx="8643154" cy="3004888"/>
          </a:xfrm>
        </p:spPr>
        <p:txBody>
          <a:bodyPr>
            <a:normAutofit/>
          </a:bodyPr>
          <a:lstStyle/>
          <a:p>
            <a:r>
              <a:rPr lang="tr-TR" sz="2400" b="1" cap="none">
                <a:latin typeface="Arial" panose="020B0604020202020204" pitchFamily="34" charset="0"/>
                <a:cs typeface="Arial" panose="020B0604020202020204" pitchFamily="34" charset="0"/>
              </a:rPr>
              <a:t>1-</a:t>
            </a:r>
            <a:r>
              <a:rPr lang="tr-TR" sz="2400" cap="none">
                <a:latin typeface="Arial" panose="020B0604020202020204" pitchFamily="34" charset="0"/>
                <a:cs typeface="Arial" panose="020B0604020202020204" pitchFamily="34" charset="0"/>
              </a:rPr>
              <a:t> display:none; visibility:none arasındaki fark nedir?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2-</a:t>
            </a:r>
            <a:r>
              <a:rPr lang="tr-TR" sz="2400" cap="none">
                <a:latin typeface="Arial" panose="020B0604020202020204" pitchFamily="34" charset="0"/>
                <a:cs typeface="Arial" panose="020B0604020202020204" pitchFamily="34" charset="0"/>
              </a:rPr>
              <a:t> pseudo class ile pseudo element nedir?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3-</a:t>
            </a:r>
            <a:r>
              <a:rPr lang="tr-TR" sz="2400" cap="none">
                <a:latin typeface="Arial" panose="020B0604020202020204" pitchFamily="34" charset="0"/>
                <a:cs typeface="Arial" panose="020B0604020202020204" pitchFamily="34" charset="0"/>
              </a:rPr>
              <a:t> group selectors: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4-</a:t>
            </a:r>
            <a:r>
              <a:rPr lang="tr-TR" sz="2400" cap="none">
                <a:latin typeface="Arial" panose="020B0604020202020204" pitchFamily="34" charset="0"/>
                <a:cs typeface="Arial" panose="020B0604020202020204" pitchFamily="34" charset="0"/>
              </a:rPr>
              <a:t> *  ==&gt;  div,p{} ==&gt; div p{} ==&gt;  div&gt;p{} ==&gt;  div+p{} ==&gt; div~p{} ==&gt;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5- </a:t>
            </a:r>
            <a:r>
              <a:rPr lang="tr-TR" sz="2400" cap="none">
                <a:latin typeface="Arial" panose="020B0604020202020204" pitchFamily="34" charset="0"/>
                <a:cs typeface="Arial" panose="020B0604020202020204" pitchFamily="34" charset="0"/>
              </a:rPr>
              <a:t>box-sizing: content-box; (default) / box-sizing: border-box;</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6-</a:t>
            </a:r>
            <a:r>
              <a:rPr lang="tr-TR" sz="2400" cap="none">
                <a:latin typeface="Arial" panose="020B0604020202020204" pitchFamily="34" charset="0"/>
                <a:cs typeface="Arial" panose="020B0604020202020204" pitchFamily="34" charset="0"/>
              </a:rPr>
              <a:t> tur1.png</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7-</a:t>
            </a:r>
            <a:r>
              <a:rPr lang="tr-TR" sz="2400" cap="none">
                <a:latin typeface="Arial" panose="020B0604020202020204" pitchFamily="34" charset="0"/>
                <a:cs typeface="Arial" panose="020B0604020202020204" pitchFamily="34" charset="0"/>
              </a:rPr>
              <a:t> tur2.png</a:t>
            </a:r>
          </a:p>
        </p:txBody>
      </p:sp>
      <p:sp>
        <p:nvSpPr>
          <p:cNvPr id="9" name="Text Placeholder 8">
            <a:extLst>
              <a:ext uri="{FF2B5EF4-FFF2-40B4-BE49-F238E27FC236}">
                <a16:creationId xmlns:a16="http://schemas.microsoft.com/office/drawing/2014/main" id="{68714243-BEC2-4A3A-B819-AAEC5FBCE268}"/>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1. hafta Çarşamba ödev (25.05.2022)</a:t>
            </a:r>
          </a:p>
          <a:p>
            <a:r>
              <a:rPr lang="tr-TR" b="1"/>
              <a:t>Hazırlayan:  </a:t>
            </a:r>
            <a:r>
              <a:rPr lang="tr-TR"/>
              <a:t>Tuba ARĞIN</a:t>
            </a:r>
          </a:p>
          <a:p>
            <a:endParaRPr lang="tr-TR"/>
          </a:p>
        </p:txBody>
      </p:sp>
    </p:spTree>
    <p:extLst>
      <p:ext uri="{BB962C8B-B14F-4D97-AF65-F5344CB8AC3E}">
        <p14:creationId xmlns:p14="http://schemas.microsoft.com/office/powerpoint/2010/main" val="968079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692188-D0D8-4D1A-B75A-EF9FC83EE370}"/>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display:none; visibility:none; Arasındaki Fark Nedir?</a:t>
            </a:r>
            <a:endParaRPr lang="tr-TR"/>
          </a:p>
        </p:txBody>
      </p:sp>
      <p:sp>
        <p:nvSpPr>
          <p:cNvPr id="5" name="Content Placeholder 4">
            <a:extLst>
              <a:ext uri="{FF2B5EF4-FFF2-40B4-BE49-F238E27FC236}">
                <a16:creationId xmlns:a16="http://schemas.microsoft.com/office/drawing/2014/main" id="{AE4176CD-FD77-4D7A-A25A-28AAC0CC4A4F}"/>
              </a:ext>
            </a:extLst>
          </p:cNvPr>
          <p:cNvSpPr>
            <a:spLocks noGrp="1"/>
          </p:cNvSpPr>
          <p:nvPr>
            <p:ph idx="1"/>
          </p:nvPr>
        </p:nvSpPr>
        <p:spPr/>
        <p:txBody>
          <a:bodyPr/>
          <a:lstStyle/>
          <a:p>
            <a:r>
              <a:rPr lang="tr-TR" b="1"/>
              <a:t>display</a:t>
            </a:r>
            <a:r>
              <a:rPr lang="tr-TR"/>
              <a:t>:</a:t>
            </a:r>
            <a:r>
              <a:rPr lang="tr-TR" b="1"/>
              <a:t>none; </a:t>
            </a:r>
            <a:r>
              <a:rPr lang="tr-TR" b="1">
                <a:sym typeface="Wingdings" panose="05000000000000000000" pitchFamily="2" charset="2"/>
              </a:rPr>
              <a:t></a:t>
            </a:r>
            <a:r>
              <a:rPr lang="tr-TR"/>
              <a:t> Elementi yok eder. </a:t>
            </a:r>
          </a:p>
          <a:p>
            <a:r>
              <a:rPr lang="tr-TR" b="1"/>
              <a:t>visibility:none; </a:t>
            </a:r>
            <a:r>
              <a:rPr lang="tr-TR">
                <a:sym typeface="Wingdings" panose="05000000000000000000" pitchFamily="2" charset="2"/>
              </a:rPr>
              <a:t></a:t>
            </a:r>
            <a:r>
              <a:rPr lang="tr-TR"/>
              <a:t> Element</a:t>
            </a:r>
            <a:r>
              <a:rPr lang="tr-TR">
                <a:solidFill>
                  <a:srgbClr val="24292F"/>
                </a:solidFill>
                <a:latin typeface="-apple-system"/>
              </a:rPr>
              <a:t> sayfada yer alır ancak kullanıcı tarafından görülmez. </a:t>
            </a:r>
            <a:r>
              <a:rPr lang="tr-TR"/>
              <a:t>Elementi ve sayfada kapladığı boşluğu yok eder.</a:t>
            </a:r>
          </a:p>
          <a:p>
            <a:endParaRPr lang="tr-TR"/>
          </a:p>
        </p:txBody>
      </p:sp>
    </p:spTree>
    <p:extLst>
      <p:ext uri="{BB962C8B-B14F-4D97-AF65-F5344CB8AC3E}">
        <p14:creationId xmlns:p14="http://schemas.microsoft.com/office/powerpoint/2010/main" val="1840369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4EC1F-D8EF-44E7-9B4D-1D96EE41E2DC}"/>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Pseudo Class ile Pseudo Element Nedir?</a:t>
            </a:r>
            <a:endParaRPr lang="tr-TR"/>
          </a:p>
        </p:txBody>
      </p:sp>
      <p:sp>
        <p:nvSpPr>
          <p:cNvPr id="3" name="Content Placeholder 2">
            <a:extLst>
              <a:ext uri="{FF2B5EF4-FFF2-40B4-BE49-F238E27FC236}">
                <a16:creationId xmlns:a16="http://schemas.microsoft.com/office/drawing/2014/main" id="{93AB1F9E-B3C4-4B14-ACAA-F51DEDA984DC}"/>
              </a:ext>
            </a:extLst>
          </p:cNvPr>
          <p:cNvSpPr>
            <a:spLocks noGrp="1"/>
          </p:cNvSpPr>
          <p:nvPr>
            <p:ph idx="1"/>
          </p:nvPr>
        </p:nvSpPr>
        <p:spPr/>
        <p:txBody>
          <a:bodyPr/>
          <a:lstStyle/>
          <a:p>
            <a:r>
              <a:rPr lang="tr-TR"/>
              <a:t>CSS</a:t>
            </a:r>
            <a:r>
              <a:rPr lang="tr-TR" b="1"/>
              <a:t> pseudo</a:t>
            </a:r>
            <a:r>
              <a:rPr lang="tr-TR"/>
              <a:t>-</a:t>
            </a:r>
            <a:r>
              <a:rPr lang="tr-TR" b="1"/>
              <a:t>class</a:t>
            </a:r>
            <a:r>
              <a:rPr lang="tr-TR"/>
              <a:t> ve </a:t>
            </a:r>
            <a:r>
              <a:rPr lang="tr-TR" b="1"/>
              <a:t>pseudo-elements</a:t>
            </a:r>
            <a:r>
              <a:rPr lang="tr-TR"/>
              <a:t> CSS'i destekleyen web tarayıcıları tarafından otomatik olarak tanınan (x)html hiyerarşisi ile erişemediğimiz element ve sınıflara erişmemizi sağlayan özel sınıf ve elementler olarak adlandırılmaktadır.</a:t>
            </a:r>
          </a:p>
          <a:p>
            <a:r>
              <a:rPr lang="tr-TR"/>
              <a:t>Bir öğenin özel durumunu tanımlamak için </a:t>
            </a:r>
            <a:r>
              <a:rPr lang="tr-TR" b="1"/>
              <a:t>pseudo</a:t>
            </a:r>
            <a:r>
              <a:rPr lang="tr-TR"/>
              <a:t>-</a:t>
            </a:r>
            <a:r>
              <a:rPr lang="tr-TR" b="1"/>
              <a:t>class </a:t>
            </a:r>
            <a:r>
              <a:rPr lang="tr-TR"/>
              <a:t>kullanılır.</a:t>
            </a:r>
          </a:p>
          <a:p>
            <a:r>
              <a:rPr lang="tr-TR"/>
              <a:t>Bir öğenin belirtilen bölümlerine stil vermek için bir </a:t>
            </a:r>
            <a:r>
              <a:rPr lang="tr-TR" b="1"/>
              <a:t>pseudo-elements</a:t>
            </a:r>
            <a:r>
              <a:rPr lang="tr-TR"/>
              <a:t> kullanılır.</a:t>
            </a:r>
          </a:p>
        </p:txBody>
      </p:sp>
    </p:spTree>
    <p:extLst>
      <p:ext uri="{BB962C8B-B14F-4D97-AF65-F5344CB8AC3E}">
        <p14:creationId xmlns:p14="http://schemas.microsoft.com/office/powerpoint/2010/main" val="2079525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EC1D7-5C2E-413C-AA89-8EA7E133AF1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Group Selectors:</a:t>
            </a:r>
            <a:endParaRPr lang="tr-TR"/>
          </a:p>
        </p:txBody>
      </p:sp>
      <p:sp>
        <p:nvSpPr>
          <p:cNvPr id="3" name="Content Placeholder 2">
            <a:extLst>
              <a:ext uri="{FF2B5EF4-FFF2-40B4-BE49-F238E27FC236}">
                <a16:creationId xmlns:a16="http://schemas.microsoft.com/office/drawing/2014/main" id="{1390FF4F-AE27-4FEC-9CD6-BE896B36ACF5}"/>
              </a:ext>
            </a:extLst>
          </p:cNvPr>
          <p:cNvSpPr>
            <a:spLocks noGrp="1"/>
          </p:cNvSpPr>
          <p:nvPr>
            <p:ph sz="half" idx="1"/>
          </p:nvPr>
        </p:nvSpPr>
        <p:spPr/>
        <p:txBody>
          <a:bodyPr/>
          <a:lstStyle/>
          <a:p>
            <a:r>
              <a:rPr lang="tr-TR"/>
              <a:t>CSS gruplama seçicisi, birden çok öğeyi seçmek ve bunları birlikte biçimlendirmek için kullanılır. Bu, her öğe için ortak stiller bildirmek için kodu ve ekstra çabayı azaltır. Seçicileri gruplamak için her seçici bir boşlukla ayrılır.</a:t>
            </a:r>
          </a:p>
          <a:p>
            <a:endParaRPr lang="tr-TR"/>
          </a:p>
        </p:txBody>
      </p:sp>
      <p:pic>
        <p:nvPicPr>
          <p:cNvPr id="13" name="Content Placeholder 12">
            <a:extLst>
              <a:ext uri="{FF2B5EF4-FFF2-40B4-BE49-F238E27FC236}">
                <a16:creationId xmlns:a16="http://schemas.microsoft.com/office/drawing/2014/main" id="{29402F86-B277-47E3-BDD1-FFEA748F384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074901"/>
            <a:ext cx="4645025" cy="3327323"/>
          </a:xfrm>
        </p:spPr>
      </p:pic>
    </p:spTree>
    <p:extLst>
      <p:ext uri="{BB962C8B-B14F-4D97-AF65-F5344CB8AC3E}">
        <p14:creationId xmlns:p14="http://schemas.microsoft.com/office/powerpoint/2010/main" val="4271821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D2487-C5D4-47A0-B7D6-FBEF99592AC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4-</a:t>
            </a:r>
            <a:r>
              <a:rPr lang="tr-TR" cap="none">
                <a:latin typeface="Arial" panose="020B0604020202020204" pitchFamily="34" charset="0"/>
                <a:cs typeface="Arial" panose="020B0604020202020204" pitchFamily="34" charset="0"/>
              </a:rPr>
              <a:t> *  ==&gt;  div,p{} ==&gt; div p{} ==&gt;  div&gt;p{} ==&gt;  div+p{} ==&gt; div~p{} ==&gt;</a:t>
            </a:r>
            <a:endParaRPr lang="tr-TR"/>
          </a:p>
        </p:txBody>
      </p:sp>
      <p:sp>
        <p:nvSpPr>
          <p:cNvPr id="3" name="Content Placeholder 2">
            <a:extLst>
              <a:ext uri="{FF2B5EF4-FFF2-40B4-BE49-F238E27FC236}">
                <a16:creationId xmlns:a16="http://schemas.microsoft.com/office/drawing/2014/main" id="{15388A0F-B03F-4213-8F36-E945C35A5802}"/>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 *  ==&gt; Tüm elementleri seçer.</a:t>
            </a:r>
          </a:p>
          <a:p>
            <a:r>
              <a:rPr lang="tr-TR">
                <a:latin typeface="Arial" panose="020B0604020202020204" pitchFamily="34" charset="0"/>
                <a:cs typeface="Arial" panose="020B0604020202020204" pitchFamily="34" charset="0"/>
              </a:rPr>
              <a:t>div,p{} ==&gt;</a:t>
            </a:r>
            <a:r>
              <a:rPr lang="en-US"/>
              <a:t> Tüm &lt;div&gt; öğelerini ve tüm &lt;p&gt; öğelerini seçer</a:t>
            </a:r>
            <a:r>
              <a:rPr lang="tr-TR"/>
              <a:t>.</a:t>
            </a:r>
          </a:p>
          <a:p>
            <a:r>
              <a:rPr lang="tr-TR">
                <a:latin typeface="Arial" panose="020B0604020202020204" pitchFamily="34" charset="0"/>
                <a:cs typeface="Arial" panose="020B0604020202020204" pitchFamily="34" charset="0"/>
              </a:rPr>
              <a:t>div p{} ==&gt;</a:t>
            </a:r>
            <a:r>
              <a:rPr lang="en-US"/>
              <a:t> &lt;</a:t>
            </a:r>
            <a:r>
              <a:rPr lang="tr-TR"/>
              <a:t>d</a:t>
            </a:r>
            <a:r>
              <a:rPr lang="en-US"/>
              <a:t>iv&gt; öğelerinin içindeki tüm &lt;p&gt; öğelerini seçer</a:t>
            </a:r>
            <a:r>
              <a:rPr lang="tr-TR"/>
              <a:t>.</a:t>
            </a:r>
          </a:p>
          <a:p>
            <a:r>
              <a:rPr lang="tr-TR">
                <a:latin typeface="Arial" panose="020B0604020202020204" pitchFamily="34" charset="0"/>
                <a:cs typeface="Arial" panose="020B0604020202020204" pitchFamily="34" charset="0"/>
              </a:rPr>
              <a:t>div&gt;p{} ==&gt;</a:t>
            </a:r>
            <a:r>
              <a:rPr lang="en-US"/>
              <a:t> Üst öğenin &lt;div&gt; öğesi olduğu tüm &lt;p&gt; öğelerini seçer</a:t>
            </a:r>
            <a:r>
              <a:rPr lang="tr-TR"/>
              <a:t>.</a:t>
            </a:r>
          </a:p>
          <a:p>
            <a:r>
              <a:rPr lang="tr-TR">
                <a:latin typeface="Arial" panose="020B0604020202020204" pitchFamily="34" charset="0"/>
                <a:cs typeface="Arial" panose="020B0604020202020204" pitchFamily="34" charset="0"/>
              </a:rPr>
              <a:t>div+p{} ==&gt;</a:t>
            </a:r>
            <a:r>
              <a:rPr lang="en-US"/>
              <a:t> &lt;</a:t>
            </a:r>
            <a:r>
              <a:rPr lang="tr-TR"/>
              <a:t>d</a:t>
            </a:r>
            <a:r>
              <a:rPr lang="en-US"/>
              <a:t>iv&gt;</a:t>
            </a:r>
            <a:r>
              <a:rPr lang="tr-TR"/>
              <a:t> ve &lt;p&gt; aynı seviyede olacak,</a:t>
            </a:r>
            <a:r>
              <a:rPr lang="en-US"/>
              <a:t> &lt;</a:t>
            </a:r>
            <a:r>
              <a:rPr lang="tr-TR"/>
              <a:t>d</a:t>
            </a:r>
            <a:r>
              <a:rPr lang="en-US"/>
              <a:t>iv&gt;</a:t>
            </a:r>
            <a:r>
              <a:rPr lang="tr-TR"/>
              <a:t> </a:t>
            </a:r>
            <a:r>
              <a:rPr lang="en-US"/>
              <a:t>öğelerinden hemen sonra yerleştirilen ilk &lt;p&gt; öğesini seçer</a:t>
            </a:r>
            <a:r>
              <a:rPr lang="tr-TR"/>
              <a:t>.</a:t>
            </a:r>
            <a:r>
              <a:rPr lang="en-US"/>
              <a:t> </a:t>
            </a:r>
            <a:endParaRPr lang="tr-TR"/>
          </a:p>
          <a:p>
            <a:r>
              <a:rPr lang="tr-TR">
                <a:latin typeface="Arial" panose="020B0604020202020204" pitchFamily="34" charset="0"/>
                <a:cs typeface="Arial" panose="020B0604020202020204" pitchFamily="34" charset="0"/>
              </a:rPr>
              <a:t>div~p{} ==&gt;</a:t>
            </a:r>
            <a:r>
              <a:rPr lang="tr-TR">
                <a:solidFill>
                  <a:srgbClr val="24292F"/>
                </a:solidFill>
                <a:latin typeface="-apple-system"/>
              </a:rPr>
              <a:t> &lt;div&gt; ile &lt;p&gt; aynı seviyede gelen &lt;p&gt; ögelerini seçer.</a:t>
            </a:r>
            <a:endParaRPr lang="tr-TR"/>
          </a:p>
        </p:txBody>
      </p:sp>
    </p:spTree>
    <p:extLst>
      <p:ext uri="{BB962C8B-B14F-4D97-AF65-F5344CB8AC3E}">
        <p14:creationId xmlns:p14="http://schemas.microsoft.com/office/powerpoint/2010/main" val="3815307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E8B2-75F3-4324-87C3-574BF03B1694}"/>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5- </a:t>
            </a:r>
            <a:r>
              <a:rPr lang="tr-TR" cap="none">
                <a:latin typeface="Arial" panose="020B0604020202020204" pitchFamily="34" charset="0"/>
                <a:cs typeface="Arial" panose="020B0604020202020204" pitchFamily="34" charset="0"/>
              </a:rPr>
              <a:t>box-sizing: content-box; (default)/ box-sizing: border-box;</a:t>
            </a:r>
            <a:endParaRPr lang="tr-TR"/>
          </a:p>
        </p:txBody>
      </p:sp>
      <p:sp>
        <p:nvSpPr>
          <p:cNvPr id="3" name="Content Placeholder 2">
            <a:extLst>
              <a:ext uri="{FF2B5EF4-FFF2-40B4-BE49-F238E27FC236}">
                <a16:creationId xmlns:a16="http://schemas.microsoft.com/office/drawing/2014/main" id="{6A244693-FD29-4EFF-B3C6-09B606C7C01C}"/>
              </a:ext>
            </a:extLst>
          </p:cNvPr>
          <p:cNvSpPr>
            <a:spLocks noGrp="1"/>
          </p:cNvSpPr>
          <p:nvPr>
            <p:ph idx="1"/>
          </p:nvPr>
        </p:nvSpPr>
        <p:spPr/>
        <p:txBody>
          <a:bodyPr/>
          <a:lstStyle/>
          <a:p>
            <a:pPr marL="0" indent="0">
              <a:buNone/>
            </a:pPr>
            <a:r>
              <a:rPr lang="tr-TR"/>
              <a:t>HTML'de varsayılan olarak her öğe dikdörtgen şekilli bir nesnedir. Web sayfasında göründükleri şekilden bağımsız olarak tüm öğeler tarayıcı tarafından dikdörtgen olarak çizilir ve işlenir.</a:t>
            </a:r>
          </a:p>
          <a:p>
            <a:r>
              <a:rPr lang="tr-TR" b="1">
                <a:latin typeface="Arial" panose="020B0604020202020204" pitchFamily="34" charset="0"/>
                <a:cs typeface="Arial" panose="020B0604020202020204" pitchFamily="34" charset="0"/>
              </a:rPr>
              <a:t>box-sizing: content-box;</a:t>
            </a:r>
            <a:r>
              <a:rPr lang="tr-TR">
                <a:latin typeface="Arial" panose="020B0604020202020204" pitchFamily="34" charset="0"/>
                <a:cs typeface="Arial" panose="020B0604020202020204" pitchFamily="34" charset="0"/>
                <a:sym typeface="Wingdings" panose="05000000000000000000" pitchFamily="2" charset="2"/>
              </a:rPr>
              <a:t></a:t>
            </a:r>
            <a:r>
              <a:rPr lang="tr-TR" b="1"/>
              <a:t>  </a:t>
            </a:r>
            <a:r>
              <a:rPr lang="tr-TR"/>
              <a:t>Varsayılan genişlik ve yükseklik değerleri yalnızca öğenin içeriği için geçerlidir. Dolgu ve kenarlık kutunun dışına eklenir.</a:t>
            </a:r>
          </a:p>
          <a:p>
            <a:r>
              <a:rPr lang="tr-TR" b="1">
                <a:latin typeface="Arial" panose="020B0604020202020204" pitchFamily="34" charset="0"/>
                <a:cs typeface="Arial" panose="020B0604020202020204" pitchFamily="34" charset="0"/>
              </a:rPr>
              <a:t>box-sizing: border-box</a:t>
            </a:r>
            <a:r>
              <a:rPr lang="tr-TR">
                <a:latin typeface="Arial" panose="020B0604020202020204" pitchFamily="34" charset="0"/>
                <a:cs typeface="Arial" panose="020B0604020202020204" pitchFamily="34" charset="0"/>
              </a:rPr>
              <a:t>; </a:t>
            </a:r>
            <a:r>
              <a:rPr lang="tr-TR">
                <a:latin typeface="Arial" panose="020B0604020202020204" pitchFamily="34" charset="0"/>
                <a:cs typeface="Arial" panose="020B0604020202020204" pitchFamily="34" charset="0"/>
                <a:sym typeface="Wingdings" panose="05000000000000000000" pitchFamily="2" charset="2"/>
              </a:rPr>
              <a:t></a:t>
            </a:r>
            <a:r>
              <a:rPr lang="tr-TR"/>
              <a:t>Genişlik ve yükseklik değerleri içerik, dolgu ve kenarlık için geçerlidir.</a:t>
            </a:r>
          </a:p>
          <a:p>
            <a:endParaRPr lang="tr-TR"/>
          </a:p>
        </p:txBody>
      </p:sp>
    </p:spTree>
    <p:extLst>
      <p:ext uri="{BB962C8B-B14F-4D97-AF65-F5344CB8AC3E}">
        <p14:creationId xmlns:p14="http://schemas.microsoft.com/office/powerpoint/2010/main" val="3388165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CC3C6-E5A4-4510-8D8E-98BD141E83F6}"/>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5- </a:t>
            </a:r>
            <a:r>
              <a:rPr lang="tr-TR" cap="none">
                <a:latin typeface="Arial" panose="020B0604020202020204" pitchFamily="34" charset="0"/>
                <a:cs typeface="Arial" panose="020B0604020202020204" pitchFamily="34" charset="0"/>
              </a:rPr>
              <a:t>box-sizing: content-box; (default)/ box-sizing: border-box;</a:t>
            </a:r>
            <a:endParaRPr lang="tr-TR"/>
          </a:p>
        </p:txBody>
      </p:sp>
      <p:pic>
        <p:nvPicPr>
          <p:cNvPr id="5" name="Content Placeholder 4">
            <a:extLst>
              <a:ext uri="{FF2B5EF4-FFF2-40B4-BE49-F238E27FC236}">
                <a16:creationId xmlns:a16="http://schemas.microsoft.com/office/drawing/2014/main" id="{1D7C6282-C739-4F13-B9AE-AA266A4295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6211" y="2016125"/>
            <a:ext cx="8573902" cy="3449638"/>
          </a:xfrm>
        </p:spPr>
      </p:pic>
    </p:spTree>
    <p:extLst>
      <p:ext uri="{BB962C8B-B14F-4D97-AF65-F5344CB8AC3E}">
        <p14:creationId xmlns:p14="http://schemas.microsoft.com/office/powerpoint/2010/main" val="26343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760F-DBA1-4B35-87DB-66ECD834A5D2}"/>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6-</a:t>
            </a:r>
            <a:r>
              <a:rPr lang="tr-TR" cap="none">
                <a:latin typeface="Arial" panose="020B0604020202020204" pitchFamily="34" charset="0"/>
                <a:cs typeface="Arial" panose="020B0604020202020204" pitchFamily="34" charset="0"/>
              </a:rPr>
              <a:t> tur1.png</a:t>
            </a:r>
            <a:endParaRPr lang="tr-TR"/>
          </a:p>
        </p:txBody>
      </p:sp>
      <p:pic>
        <p:nvPicPr>
          <p:cNvPr id="5" name="Content Placeholder 4">
            <a:extLst>
              <a:ext uri="{FF2B5EF4-FFF2-40B4-BE49-F238E27FC236}">
                <a16:creationId xmlns:a16="http://schemas.microsoft.com/office/drawing/2014/main" id="{DC681D5A-5F53-4092-9FBE-429F0349AA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2386" y="2016125"/>
            <a:ext cx="7581552" cy="3449638"/>
          </a:xfrm>
        </p:spPr>
      </p:pic>
    </p:spTree>
    <p:extLst>
      <p:ext uri="{BB962C8B-B14F-4D97-AF65-F5344CB8AC3E}">
        <p14:creationId xmlns:p14="http://schemas.microsoft.com/office/powerpoint/2010/main" val="1827261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8AE1-53AA-4600-89C5-C676F879C5B7}"/>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HTTP Yapısı Nedir Ne İçin Kullanılır?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535C2F8-7723-46BC-A685-6E3CA4FCCA6D}"/>
              </a:ext>
            </a:extLst>
          </p:cNvPr>
          <p:cNvSpPr>
            <a:spLocks noGrp="1"/>
          </p:cNvSpPr>
          <p:nvPr>
            <p:ph idx="1"/>
          </p:nvPr>
        </p:nvSpPr>
        <p:spPr/>
        <p:txBody>
          <a:bodyPr>
            <a:normAutofit fontScale="92500" lnSpcReduction="20000"/>
          </a:bodyPr>
          <a:lstStyle/>
          <a:p>
            <a:r>
              <a:rPr lang="tr-TR" sz="1900" b="1">
                <a:latin typeface="Arial" panose="020B0604020202020204" pitchFamily="34" charset="0"/>
                <a:cs typeface="Arial" panose="020B0604020202020204" pitchFamily="34" charset="0"/>
              </a:rPr>
              <a:t>HTTP (Hypertext Transfer Protocol – Hiper Metin Transferi Protokolü):  </a:t>
            </a:r>
            <a:r>
              <a:rPr lang="tr-TR" sz="1900">
                <a:latin typeface="Arial" panose="020B0604020202020204" pitchFamily="34" charset="0"/>
                <a:cs typeface="Arial" panose="020B0604020202020204" pitchFamily="34" charset="0"/>
              </a:rPr>
              <a:t>Web tarayıcıdan veya istemciden gelen talepler ile web sunucularından gelen cevaplar arasındaki yolu sağlayan yapıdır. HTML belgeleri, resimler, videolar, sorgu sonuçları vb. veriler, World Wide Web'de TCP kullanılarak HTTP tarafından iletilir.</a:t>
            </a:r>
          </a:p>
          <a:p>
            <a:pPr fontAlgn="t"/>
            <a:r>
              <a:rPr lang="tr-TR" sz="1900" b="1">
                <a:latin typeface="Arial" panose="020B0604020202020204" pitchFamily="34" charset="0"/>
                <a:cs typeface="Arial" panose="020B0604020202020204" pitchFamily="34" charset="0"/>
              </a:rPr>
              <a:t>HTTP Ne İşe Yarar?</a:t>
            </a:r>
          </a:p>
          <a:p>
            <a:pPr fontAlgn="t"/>
            <a:r>
              <a:rPr lang="tr-TR" sz="1900">
                <a:latin typeface="Arial" panose="020B0604020202020204" pitchFamily="34" charset="0"/>
                <a:cs typeface="Arial" panose="020B0604020202020204" pitchFamily="34" charset="0"/>
              </a:rPr>
              <a:t>İnternet tarayıcımızı açıp bir web sitesine giriş yapmak için adresini başında http koyarak yazıp enter tuşuna bastığımızda, aslında web tarayıcınız bağlanmak istediğiniz internet sitesinin web sunucusunda bir http komutu gönderir. İstek ve cevap olarak yanıtlanan bu olayın gerçekleşmesinin sonucundaysa karşınıza web sitesi getirilir. Başka bir deyişle HTTP’ye daha genel bir çerçeveden bakarak kullanıcıların internet sitelerine bağlanabilmelerine olanak sağlayan anahtardır diyebiliriz.</a:t>
            </a:r>
          </a:p>
          <a:p>
            <a:pPr marL="0" indent="0">
              <a:buNone/>
            </a:pPr>
            <a:endParaRPr lang="tr-TR"/>
          </a:p>
        </p:txBody>
      </p:sp>
    </p:spTree>
    <p:extLst>
      <p:ext uri="{BB962C8B-B14F-4D97-AF65-F5344CB8AC3E}">
        <p14:creationId xmlns:p14="http://schemas.microsoft.com/office/powerpoint/2010/main" val="3221028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39470-9A84-4EFD-8371-A4AD7CD9C84F}"/>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7-</a:t>
            </a:r>
            <a:r>
              <a:rPr lang="tr-TR" cap="none">
                <a:latin typeface="Arial" panose="020B0604020202020204" pitchFamily="34" charset="0"/>
                <a:cs typeface="Arial" panose="020B0604020202020204" pitchFamily="34" charset="0"/>
              </a:rPr>
              <a:t> tur2.png</a:t>
            </a:r>
            <a:endParaRPr lang="tr-TR"/>
          </a:p>
        </p:txBody>
      </p:sp>
      <p:pic>
        <p:nvPicPr>
          <p:cNvPr id="5" name="Content Placeholder 4">
            <a:extLst>
              <a:ext uri="{FF2B5EF4-FFF2-40B4-BE49-F238E27FC236}">
                <a16:creationId xmlns:a16="http://schemas.microsoft.com/office/drawing/2014/main" id="{76238288-C710-483A-9565-CD84D3ABBB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8661" y="2016125"/>
            <a:ext cx="7529003" cy="3449638"/>
          </a:xfrm>
        </p:spPr>
      </p:pic>
    </p:spTree>
    <p:extLst>
      <p:ext uri="{BB962C8B-B14F-4D97-AF65-F5344CB8AC3E}">
        <p14:creationId xmlns:p14="http://schemas.microsoft.com/office/powerpoint/2010/main" val="327895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3123C1-AF03-4A91-8F61-6314A5186CF2}"/>
              </a:ext>
            </a:extLst>
          </p:cNvPr>
          <p:cNvSpPr>
            <a:spLocks noGrp="1"/>
          </p:cNvSpPr>
          <p:nvPr>
            <p:ph type="title"/>
          </p:nvPr>
        </p:nvSpPr>
        <p:spPr>
          <a:xfrm>
            <a:off x="1454239" y="1438183"/>
            <a:ext cx="8643154" cy="2205897"/>
          </a:xfrm>
        </p:spPr>
        <p:txBody>
          <a:bodyPr>
            <a:normAutofit/>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bootstrap ==&gt; cdn, integrity ve crossorigin </a:t>
            </a:r>
            <a:br>
              <a:rPr lang="tr-TR" cap="none">
                <a:latin typeface="Arial" panose="020B0604020202020204" pitchFamily="34" charset="0"/>
                <a:cs typeface="Arial" panose="020B0604020202020204" pitchFamily="34" charset="0"/>
              </a:rPr>
            </a:br>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ödev6.png/to-do list</a:t>
            </a:r>
          </a:p>
        </p:txBody>
      </p:sp>
      <p:sp>
        <p:nvSpPr>
          <p:cNvPr id="5" name="Text Placeholder 4">
            <a:extLst>
              <a:ext uri="{FF2B5EF4-FFF2-40B4-BE49-F238E27FC236}">
                <a16:creationId xmlns:a16="http://schemas.microsoft.com/office/drawing/2014/main" id="{34586F03-787A-4F2A-BA90-1DA7F346DFFE}"/>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1. hafta perşembe ödev (26.05.2022)</a:t>
            </a:r>
          </a:p>
          <a:p>
            <a:r>
              <a:rPr lang="tr-TR" b="1"/>
              <a:t>Hazırlayan:  </a:t>
            </a:r>
            <a:r>
              <a:rPr lang="tr-TR"/>
              <a:t>Tuba ARĞIN</a:t>
            </a:r>
          </a:p>
          <a:p>
            <a:endParaRPr lang="tr-TR"/>
          </a:p>
        </p:txBody>
      </p:sp>
    </p:spTree>
    <p:extLst>
      <p:ext uri="{BB962C8B-B14F-4D97-AF65-F5344CB8AC3E}">
        <p14:creationId xmlns:p14="http://schemas.microsoft.com/office/powerpoint/2010/main" val="2267385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63559-C526-4475-81DB-18D607B46907}"/>
              </a:ext>
            </a:extLst>
          </p:cNvPr>
          <p:cNvSpPr>
            <a:spLocks noGrp="1"/>
          </p:cNvSpPr>
          <p:nvPr>
            <p:ph type="title"/>
          </p:nvPr>
        </p:nvSpPr>
        <p:spPr/>
        <p:txBody>
          <a:bodyPr>
            <a:normAutofit/>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Bootstrap ==&gt; integrity ve crossorigin </a:t>
            </a:r>
            <a:br>
              <a:rPr lang="tr-TR" b="1"/>
            </a:br>
            <a:endParaRPr lang="tr-TR"/>
          </a:p>
        </p:txBody>
      </p:sp>
      <p:sp>
        <p:nvSpPr>
          <p:cNvPr id="3" name="Content Placeholder 2">
            <a:extLst>
              <a:ext uri="{FF2B5EF4-FFF2-40B4-BE49-F238E27FC236}">
                <a16:creationId xmlns:a16="http://schemas.microsoft.com/office/drawing/2014/main" id="{FCB97CAA-EA6B-4A91-93F1-A34280DE83E2}"/>
              </a:ext>
            </a:extLst>
          </p:cNvPr>
          <p:cNvSpPr>
            <a:spLocks noGrp="1"/>
          </p:cNvSpPr>
          <p:nvPr>
            <p:ph idx="1"/>
          </p:nvPr>
        </p:nvSpPr>
        <p:spPr/>
        <p:txBody>
          <a:bodyPr>
            <a:normAutofit fontScale="70000" lnSpcReduction="20000"/>
          </a:bodyPr>
          <a:lstStyle/>
          <a:p>
            <a:r>
              <a:rPr lang="tr-TR" b="1">
                <a:latin typeface="Arial" panose="020B0604020202020204" pitchFamily="34" charset="0"/>
                <a:cs typeface="Arial" panose="020B0604020202020204" pitchFamily="34" charset="0"/>
              </a:rPr>
              <a:t>İntegrity: </a:t>
            </a:r>
            <a:r>
              <a:rPr lang="tr-TR">
                <a:latin typeface="Arial" panose="020B0604020202020204" pitchFamily="34" charset="0"/>
                <a:cs typeface="Arial" panose="020B0604020202020204" pitchFamily="34" charset="0"/>
              </a:rPr>
              <a:t>özniteliğini kullanmanın ana noktası, ağ güvenliğini artırmaktır. Mesele şu ki, kullanıcılar CDN sunucularından birine dayalı bir web sitesine tarayıcı üzerinden ilk kez bağlanırken, yüklenen verilerin kaynağının kötü amaçlı olup olmadığını doğrulayamıyorlar.</a:t>
            </a:r>
          </a:p>
          <a:p>
            <a:r>
              <a:rPr lang="tr-TR">
                <a:latin typeface="Arial" panose="020B0604020202020204" pitchFamily="34" charset="0"/>
                <a:cs typeface="Arial" panose="020B0604020202020204" pitchFamily="34" charset="0"/>
              </a:rPr>
              <a:t>Teknik olarak, integrity özelliği tam da bu konuda yardımcı olur, veri kaynağının doğru şekilde doğrulanmasını sağlar. Yani sadece tarayıcının doğru kaynak dosyadaki sayıları CDN sunucusunda bulunan kaynak dosyanın talep ettiği miktarlarla doğrulamasını sağlar.</a:t>
            </a:r>
          </a:p>
          <a:p>
            <a:r>
              <a:rPr lang="tr-TR">
                <a:latin typeface="Arial" panose="020B0604020202020204" pitchFamily="34" charset="0"/>
                <a:cs typeface="Arial" panose="020B0604020202020204" pitchFamily="34" charset="0"/>
              </a:rPr>
              <a:t>Biraz daha derine inersek, bu kaynağın belirlenmiş şifreli karma değeri ve tarayıcıda önceden tanımlanmış bir değere uygunluğunun kontrol edilmesi durumunda, kod yürütülür ve kullanıcı isteği başarıyla işlenir.</a:t>
            </a:r>
          </a:p>
          <a:p>
            <a:r>
              <a:rPr lang="tr-TR">
                <a:latin typeface="Arial" panose="020B0604020202020204" pitchFamily="34" charset="0"/>
                <a:cs typeface="Arial" panose="020B0604020202020204" pitchFamily="34" charset="0"/>
              </a:rPr>
              <a:t>Böylece, son kullanıcı, ağ dolandırıcılarının kaynağın yerini almadığından emin olur; bu, CDN sunucularında hacklenen veri kaynakları söz konusu olduğunda çok alakalı bir yazılım önlemidir.</a:t>
            </a:r>
          </a:p>
          <a:p>
            <a:r>
              <a:rPr lang="tr-TR">
                <a:latin typeface="Arial" panose="020B0604020202020204" pitchFamily="34" charset="0"/>
                <a:cs typeface="Arial" panose="020B0604020202020204" pitchFamily="34" charset="0"/>
              </a:rPr>
              <a:t>Bu özniteliğe sahip bir geliştirici olarak, sunucu tarafında veri kaynaklarının bütünlüğünü kontrol etmek için birçok fırsat elde edersiniz. Ancak, web tarayıcılarının bazı eski sürümlerinin bunu desteklemediğini ve veri kaynağı her değiştiğinde ayarlanması gerektiğini unutmamak önemlidir.</a:t>
            </a:r>
          </a:p>
          <a:p>
            <a:endParaRPr lang="tr-TR"/>
          </a:p>
        </p:txBody>
      </p:sp>
    </p:spTree>
    <p:extLst>
      <p:ext uri="{BB962C8B-B14F-4D97-AF65-F5344CB8AC3E}">
        <p14:creationId xmlns:p14="http://schemas.microsoft.com/office/powerpoint/2010/main" val="3349052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0F83E-A255-44E5-A023-1C46C4FDFB2D}"/>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Bootstrap ==&gt; integrity ve crossorigin</a:t>
            </a:r>
            <a:br>
              <a:rPr lang="tr-TR" b="1"/>
            </a:br>
            <a:endParaRPr lang="tr-TR"/>
          </a:p>
        </p:txBody>
      </p:sp>
      <p:sp>
        <p:nvSpPr>
          <p:cNvPr id="3" name="Content Placeholder 2">
            <a:extLst>
              <a:ext uri="{FF2B5EF4-FFF2-40B4-BE49-F238E27FC236}">
                <a16:creationId xmlns:a16="http://schemas.microsoft.com/office/drawing/2014/main" id="{5A6C5BF0-B30D-4E0B-8C6F-A5DD3DFD8D84}"/>
              </a:ext>
            </a:extLst>
          </p:cNvPr>
          <p:cNvSpPr>
            <a:spLocks noGrp="1"/>
          </p:cNvSpPr>
          <p:nvPr>
            <p:ph idx="1"/>
          </p:nvPr>
        </p:nvSpPr>
        <p:spPr/>
        <p:txBody>
          <a:bodyPr>
            <a:normAutofit fontScale="85000" lnSpcReduction="20000"/>
          </a:bodyPr>
          <a:lstStyle/>
          <a:p>
            <a:pPr marL="0" indent="0">
              <a:buNone/>
            </a:pPr>
            <a:r>
              <a:rPr lang="tr-TR"/>
              <a:t> </a:t>
            </a:r>
            <a:r>
              <a:rPr lang="tr-TR" b="1"/>
              <a:t>CDN: (</a:t>
            </a:r>
            <a:r>
              <a:rPr lang="tr-TR"/>
              <a:t>Delivery Network Content/İçerik Dağıtım Ağı) Bir web sitesine erişmek isteyen kullanıcıları, coğrafi olarak kendilerine en yakın yerde konumlanmış sunuculara yönlendiren ve bu sunucular üzerinden hizmet almalarını sağlayan bir sunucu ağı sistemidir. </a:t>
            </a:r>
          </a:p>
          <a:p>
            <a:r>
              <a:rPr lang="tr-TR" sz="1900" b="1">
                <a:latin typeface="Arial" panose="020B0604020202020204" pitchFamily="34" charset="0"/>
                <a:cs typeface="Arial" panose="020B0604020202020204" pitchFamily="34" charset="0"/>
              </a:rPr>
              <a:t>Crossorigin: </a:t>
            </a:r>
            <a:r>
              <a:rPr lang="tr-TR" sz="1900">
                <a:latin typeface="Arial" panose="020B0604020202020204" pitchFamily="34" charset="0"/>
                <a:cs typeface="Arial" panose="020B0604020202020204" pitchFamily="34" charset="0"/>
              </a:rPr>
              <a:t>Geliştiricilerin CDN performans oranlarını optimize etmesine yardımcı olurken aynı zamanda web sitesi kodunu kötü amaçlı komut dosyalarından korur.</a:t>
            </a:r>
          </a:p>
          <a:p>
            <a:r>
              <a:rPr lang="tr-TR" sz="1900">
                <a:latin typeface="Arial" panose="020B0604020202020204" pitchFamily="34" charset="0"/>
                <a:cs typeface="Arial" panose="020B0604020202020204" pitchFamily="34" charset="0"/>
              </a:rPr>
              <a:t>Özellikle, Crossorigin, çerezleri indirmeden veya kimlik doğrulama prosedürünü gerçekleştirmeden sitenin program kodunu anonim modda indirir. Bu şekilde, ağ dolandırıcılarının adresleri kolayca değiştirebileceği belirli bir CDN sunucusuna siteyi ilk yüklediğinizde kullanıcı verilerinin sızmasını önler.</a:t>
            </a:r>
          </a:p>
          <a:p>
            <a:r>
              <a:rPr lang="tr-TR" sz="1900">
                <a:latin typeface="Arial" panose="020B0604020202020204" pitchFamily="34" charset="0"/>
                <a:cs typeface="Arial" panose="020B0604020202020204" pitchFamily="34" charset="0"/>
              </a:rPr>
              <a:t>Özniteliğin iki ek parametresi vardır: indirilebilir öğeye yönelik isteklerin çerez gerektirmeyeceğini belirleyen anonim ve kullanıcı kimlik doğrulaması sırasında güvenli veri aktarımına izin veren use-credentials .</a:t>
            </a:r>
          </a:p>
          <a:p>
            <a:endParaRPr lang="tr-TR"/>
          </a:p>
          <a:p>
            <a:endParaRPr lang="tr-TR"/>
          </a:p>
        </p:txBody>
      </p:sp>
    </p:spTree>
    <p:extLst>
      <p:ext uri="{BB962C8B-B14F-4D97-AF65-F5344CB8AC3E}">
        <p14:creationId xmlns:p14="http://schemas.microsoft.com/office/powerpoint/2010/main" val="606715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544E6-8F19-4AAC-96B1-82C216242CE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ödev6.png/to-do list</a:t>
            </a:r>
            <a:endParaRPr lang="tr-TR"/>
          </a:p>
        </p:txBody>
      </p:sp>
      <p:pic>
        <p:nvPicPr>
          <p:cNvPr id="5" name="Content Placeholder 4">
            <a:extLst>
              <a:ext uri="{FF2B5EF4-FFF2-40B4-BE49-F238E27FC236}">
                <a16:creationId xmlns:a16="http://schemas.microsoft.com/office/drawing/2014/main" id="{71E62457-DBE8-4111-BEE3-4B4A0C6E08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6850" y="2016125"/>
            <a:ext cx="6652625" cy="3449638"/>
          </a:xfrm>
        </p:spPr>
      </p:pic>
    </p:spTree>
    <p:extLst>
      <p:ext uri="{BB962C8B-B14F-4D97-AF65-F5344CB8AC3E}">
        <p14:creationId xmlns:p14="http://schemas.microsoft.com/office/powerpoint/2010/main" val="31870986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974AC0-84E6-4273-83CB-6D1FBF161085}"/>
              </a:ext>
            </a:extLst>
          </p:cNvPr>
          <p:cNvSpPr>
            <a:spLocks noGrp="1"/>
          </p:cNvSpPr>
          <p:nvPr>
            <p:ph type="title"/>
          </p:nvPr>
        </p:nvSpPr>
        <p:spPr/>
        <p:txBody>
          <a:bodyPr>
            <a:normAutofit/>
          </a:bodyPr>
          <a:lstStyle/>
          <a:p>
            <a:r>
              <a:rPr lang="tr-TR" sz="2800" b="1" cap="none">
                <a:latin typeface="Arial" panose="020B0604020202020204" pitchFamily="34" charset="0"/>
                <a:cs typeface="Arial" panose="020B0604020202020204" pitchFamily="34" charset="0"/>
              </a:rPr>
              <a:t>1-</a:t>
            </a:r>
            <a:r>
              <a:rPr lang="tr-TR" sz="2800" cap="none">
                <a:latin typeface="Arial" panose="020B0604020202020204" pitchFamily="34" charset="0"/>
                <a:cs typeface="Arial" panose="020B0604020202020204" pitchFamily="34" charset="0"/>
              </a:rPr>
              <a:t> mb-md-0</a:t>
            </a:r>
            <a:br>
              <a:rPr lang="tr-TR" sz="2800" cap="none">
                <a:latin typeface="Arial" panose="020B0604020202020204" pitchFamily="34" charset="0"/>
                <a:cs typeface="Arial" panose="020B0604020202020204" pitchFamily="34" charset="0"/>
              </a:rPr>
            </a:br>
            <a:r>
              <a:rPr lang="tr-TR" sz="2800" b="1" cap="none">
                <a:latin typeface="Arial" panose="020B0604020202020204" pitchFamily="34" charset="0"/>
                <a:cs typeface="Arial" panose="020B0604020202020204" pitchFamily="34" charset="0"/>
              </a:rPr>
              <a:t>2-</a:t>
            </a:r>
            <a:r>
              <a:rPr lang="tr-TR" sz="2800" cap="none">
                <a:latin typeface="Arial" panose="020B0604020202020204" pitchFamily="34" charset="0"/>
                <a:cs typeface="Arial" panose="020B0604020202020204" pitchFamily="34" charset="0"/>
              </a:rPr>
              <a:t> list-unstyled nedir?</a:t>
            </a:r>
            <a:br>
              <a:rPr lang="tr-TR" sz="2800" cap="none">
                <a:latin typeface="Arial" panose="020B0604020202020204" pitchFamily="34" charset="0"/>
                <a:cs typeface="Arial" panose="020B0604020202020204" pitchFamily="34" charset="0"/>
              </a:rPr>
            </a:br>
            <a:r>
              <a:rPr lang="tr-TR" sz="2800" b="1" cap="none">
                <a:latin typeface="Arial" panose="020B0604020202020204" pitchFamily="34" charset="0"/>
                <a:cs typeface="Arial" panose="020B0604020202020204" pitchFamily="34" charset="0"/>
              </a:rPr>
              <a:t>3-</a:t>
            </a:r>
            <a:r>
              <a:rPr lang="tr-TR" sz="2800" cap="none">
                <a:latin typeface="Arial" panose="020B0604020202020204" pitchFamily="34" charset="0"/>
                <a:cs typeface="Arial" panose="020B0604020202020204" pitchFamily="34" charset="0"/>
              </a:rPr>
              <a:t> text-shadow</a:t>
            </a:r>
            <a:br>
              <a:rPr lang="tr-TR" sz="2800" cap="none">
                <a:latin typeface="Arial" panose="020B0604020202020204" pitchFamily="34" charset="0"/>
                <a:cs typeface="Arial" panose="020B0604020202020204" pitchFamily="34" charset="0"/>
              </a:rPr>
            </a:br>
            <a:r>
              <a:rPr lang="tr-TR" sz="2800" b="1" cap="none">
                <a:latin typeface="Arial" panose="020B0604020202020204" pitchFamily="34" charset="0"/>
                <a:cs typeface="Arial" panose="020B0604020202020204" pitchFamily="34" charset="0"/>
              </a:rPr>
              <a:t>4-</a:t>
            </a:r>
            <a:r>
              <a:rPr lang="tr-TR" sz="2800" cap="none">
                <a:latin typeface="Arial" panose="020B0604020202020204" pitchFamily="34" charset="0"/>
                <a:cs typeface="Arial" panose="020B0604020202020204" pitchFamily="34" charset="0"/>
              </a:rPr>
              <a:t> </a:t>
            </a:r>
            <a:r>
              <a:rPr lang="tr-TR" sz="2800" cap="none"/>
              <a:t>git rebase-fast forwarding merge </a:t>
            </a:r>
            <a:r>
              <a:rPr lang="tr-TR" sz="2800" cap="none">
                <a:latin typeface="Arial" panose="020B0604020202020204" pitchFamily="34" charset="0"/>
                <a:cs typeface="Arial" panose="020B0604020202020204" pitchFamily="34" charset="0"/>
              </a:rPr>
              <a:t>farkları nelerdir?</a:t>
            </a:r>
          </a:p>
        </p:txBody>
      </p:sp>
      <p:sp>
        <p:nvSpPr>
          <p:cNvPr id="5" name="Text Placeholder 4">
            <a:extLst>
              <a:ext uri="{FF2B5EF4-FFF2-40B4-BE49-F238E27FC236}">
                <a16:creationId xmlns:a16="http://schemas.microsoft.com/office/drawing/2014/main" id="{D4E8F999-85B9-49CE-A29C-60C12E266500}"/>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2. hafta pazartesi ödev (30.05.2022)</a:t>
            </a:r>
          </a:p>
          <a:p>
            <a:r>
              <a:rPr lang="tr-TR" b="1"/>
              <a:t>Hazırlayan:  </a:t>
            </a:r>
            <a:r>
              <a:rPr lang="tr-TR"/>
              <a:t>Tuba ARĞIN</a:t>
            </a:r>
          </a:p>
          <a:p>
            <a:endParaRPr lang="tr-TR"/>
          </a:p>
        </p:txBody>
      </p:sp>
    </p:spTree>
    <p:extLst>
      <p:ext uri="{BB962C8B-B14F-4D97-AF65-F5344CB8AC3E}">
        <p14:creationId xmlns:p14="http://schemas.microsoft.com/office/powerpoint/2010/main" val="27102386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74462-18F2-4F91-A757-A538B8863B99}"/>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mb-md-0</a:t>
            </a:r>
            <a:endParaRPr lang="tr-TR"/>
          </a:p>
        </p:txBody>
      </p:sp>
      <p:sp>
        <p:nvSpPr>
          <p:cNvPr id="3" name="Content Placeholder 2">
            <a:extLst>
              <a:ext uri="{FF2B5EF4-FFF2-40B4-BE49-F238E27FC236}">
                <a16:creationId xmlns:a16="http://schemas.microsoft.com/office/drawing/2014/main" id="{74648387-A707-4A1A-A62F-73571E9DA932}"/>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Mb-0</a:t>
            </a:r>
            <a:r>
              <a:rPr lang="tr-TR">
                <a:latin typeface="Arial" panose="020B0604020202020204" pitchFamily="34" charset="0"/>
                <a:cs typeface="Arial" panose="020B0604020202020204" pitchFamily="34" charset="0"/>
                <a:sym typeface="Wingdings" panose="05000000000000000000" pitchFamily="2" charset="2"/>
              </a:rPr>
              <a:t>margin-bottom:0;</a:t>
            </a:r>
          </a:p>
          <a:p>
            <a:r>
              <a:rPr lang="tr-TR">
                <a:latin typeface="Arial" panose="020B0604020202020204" pitchFamily="34" charset="0"/>
                <a:cs typeface="Arial" panose="020B0604020202020204" pitchFamily="34" charset="0"/>
                <a:sym typeface="Wingdings" panose="05000000000000000000" pitchFamily="2" charset="2"/>
              </a:rPr>
              <a:t>Md Medium-device</a:t>
            </a:r>
          </a:p>
          <a:p>
            <a:r>
              <a:rPr lang="tr-TR">
                <a:latin typeface="Arial" panose="020B0604020202020204" pitchFamily="34" charset="0"/>
                <a:cs typeface="Arial" panose="020B0604020202020204" pitchFamily="34" charset="0"/>
              </a:rPr>
              <a:t>Ekran genişliğinin medium olduğunda margin-bottom’un 0 olduğunu ifade etmektedir.</a:t>
            </a:r>
          </a:p>
          <a:p>
            <a:endParaRPr lang="tr-TR"/>
          </a:p>
        </p:txBody>
      </p:sp>
    </p:spTree>
    <p:extLst>
      <p:ext uri="{BB962C8B-B14F-4D97-AF65-F5344CB8AC3E}">
        <p14:creationId xmlns:p14="http://schemas.microsoft.com/office/powerpoint/2010/main" val="1216458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7772-FBF2-4551-B136-6CCA322886B7}"/>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List-unstyled Nedir?</a:t>
            </a:r>
            <a:endParaRPr lang="tr-TR"/>
          </a:p>
        </p:txBody>
      </p:sp>
      <p:sp>
        <p:nvSpPr>
          <p:cNvPr id="3" name="Content Placeholder 2">
            <a:extLst>
              <a:ext uri="{FF2B5EF4-FFF2-40B4-BE49-F238E27FC236}">
                <a16:creationId xmlns:a16="http://schemas.microsoft.com/office/drawing/2014/main" id="{DE4D7F0B-82D9-4FED-8D68-85A1C7FD7BDC}"/>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Herhangi bir madde işareti veya sayı olmadan görüntülenmesi durumu.</a:t>
            </a:r>
          </a:p>
        </p:txBody>
      </p:sp>
      <p:pic>
        <p:nvPicPr>
          <p:cNvPr id="9" name="Content Placeholder 8">
            <a:extLst>
              <a:ext uri="{FF2B5EF4-FFF2-40B4-BE49-F238E27FC236}">
                <a16:creationId xmlns:a16="http://schemas.microsoft.com/office/drawing/2014/main" id="{622F344F-EA5E-4869-ADF4-F1DA1FFE1746}"/>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3145631" y="2560484"/>
            <a:ext cx="5900738" cy="2698750"/>
          </a:xfrm>
        </p:spPr>
      </p:pic>
    </p:spTree>
    <p:extLst>
      <p:ext uri="{BB962C8B-B14F-4D97-AF65-F5344CB8AC3E}">
        <p14:creationId xmlns:p14="http://schemas.microsoft.com/office/powerpoint/2010/main" val="38197953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4B05F-0BF8-457F-A7F3-70B2F181CFA1}"/>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a:t>
            </a:r>
            <a:r>
              <a:rPr lang="tr-TR" cap="none">
                <a:latin typeface="Arial" panose="020B0604020202020204" pitchFamily="34" charset="0"/>
                <a:cs typeface="Arial" panose="020B0604020202020204" pitchFamily="34" charset="0"/>
              </a:rPr>
              <a:t> text-shadow</a:t>
            </a:r>
            <a:endParaRPr lang="tr-TR"/>
          </a:p>
        </p:txBody>
      </p:sp>
      <p:pic>
        <p:nvPicPr>
          <p:cNvPr id="5" name="Content Placeholder 4">
            <a:extLst>
              <a:ext uri="{FF2B5EF4-FFF2-40B4-BE49-F238E27FC236}">
                <a16:creationId xmlns:a16="http://schemas.microsoft.com/office/drawing/2014/main" id="{176D4198-A16D-4E05-88DE-E27E2B2DF7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479" y="3247878"/>
            <a:ext cx="9604375" cy="2273559"/>
          </a:xfrm>
        </p:spPr>
      </p:pic>
      <p:sp>
        <p:nvSpPr>
          <p:cNvPr id="6" name="Rectangle 5">
            <a:extLst>
              <a:ext uri="{FF2B5EF4-FFF2-40B4-BE49-F238E27FC236}">
                <a16:creationId xmlns:a16="http://schemas.microsoft.com/office/drawing/2014/main" id="{3237E1BB-1F67-411C-92DA-DA45E7DA0993}"/>
              </a:ext>
            </a:extLst>
          </p:cNvPr>
          <p:cNvSpPr/>
          <p:nvPr/>
        </p:nvSpPr>
        <p:spPr>
          <a:xfrm>
            <a:off x="1451579" y="2007447"/>
            <a:ext cx="9446608" cy="923330"/>
          </a:xfrm>
          <a:prstGeom prst="rect">
            <a:avLst/>
          </a:prstGeom>
        </p:spPr>
        <p:txBody>
          <a:bodyPr wrap="square">
            <a:spAutoFit/>
          </a:bodyPr>
          <a:lstStyle/>
          <a:p>
            <a:r>
              <a:rPr lang="tr-TR">
                <a:latin typeface="Arial" panose="020B0604020202020204" pitchFamily="34" charset="0"/>
                <a:cs typeface="Arial" panose="020B0604020202020204" pitchFamily="34" charset="0"/>
              </a:rPr>
              <a:t>Bu özellik bir element içindeki metne bir veya daha fazla gölge vermek için kullanılır. Aldığı değerler belli sıralaması vardır.</a:t>
            </a:r>
          </a:p>
          <a:p>
            <a:r>
              <a:rPr lang="tr-TR">
                <a:latin typeface="Arial" panose="020B0604020202020204" pitchFamily="34" charset="0"/>
                <a:cs typeface="Arial" panose="020B0604020202020204" pitchFamily="34" charset="0"/>
              </a:rPr>
              <a:t>Text-shadow: 1px 2px #FF0000 </a:t>
            </a:r>
            <a:r>
              <a:rPr lang="tr-TR">
                <a:latin typeface="Arial" panose="020B0604020202020204" pitchFamily="34" charset="0"/>
                <a:cs typeface="Arial" panose="020B0604020202020204" pitchFamily="34" charset="0"/>
                <a:sym typeface="Wingdings" panose="05000000000000000000" pitchFamily="2" charset="2"/>
              </a:rPr>
              <a:t></a:t>
            </a:r>
            <a:r>
              <a:rPr lang="tr-TR">
                <a:latin typeface="Arial" panose="020B0604020202020204" pitchFamily="34" charset="0"/>
                <a:cs typeface="Arial" panose="020B0604020202020204" pitchFamily="34" charset="0"/>
              </a:rPr>
              <a:t>Yatay gölge(1px) dikey gölge(3px) color(#FF0000 )</a:t>
            </a:r>
          </a:p>
        </p:txBody>
      </p:sp>
    </p:spTree>
    <p:extLst>
      <p:ext uri="{BB962C8B-B14F-4D97-AF65-F5344CB8AC3E}">
        <p14:creationId xmlns:p14="http://schemas.microsoft.com/office/powerpoint/2010/main" val="23556536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7EF8-158D-4FEA-AE11-E61B88BC2831}"/>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4-</a:t>
            </a:r>
            <a:r>
              <a:rPr lang="tr-TR" cap="none">
                <a:latin typeface="Arial" panose="020B0604020202020204" pitchFamily="34" charset="0"/>
                <a:cs typeface="Arial" panose="020B0604020202020204" pitchFamily="34" charset="0"/>
              </a:rPr>
              <a:t> Git Rebase-Fast Forwarding Merge Farkları Nelerdir?</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02B4992-E347-465D-859E-9B503A4475DB}"/>
              </a:ext>
            </a:extLst>
          </p:cNvPr>
          <p:cNvSpPr>
            <a:spLocks noGrp="1"/>
          </p:cNvSpPr>
          <p:nvPr>
            <p:ph idx="1"/>
          </p:nvPr>
        </p:nvSpPr>
        <p:spPr/>
        <p:txBody>
          <a:bodyPr/>
          <a:lstStyle/>
          <a:p>
            <a:r>
              <a:rPr lang="tr-TR" b="1">
                <a:latin typeface="Arial" panose="020B0604020202020204" pitchFamily="34" charset="0"/>
                <a:cs typeface="Arial" panose="020B0604020202020204" pitchFamily="34" charset="0"/>
              </a:rPr>
              <a:t>Fast-Forward Merge: </a:t>
            </a:r>
            <a:r>
              <a:rPr lang="tr-TR">
                <a:latin typeface="Arial" panose="020B0604020202020204" pitchFamily="34" charset="0"/>
                <a:cs typeface="Arial" panose="020B0604020202020204" pitchFamily="34" charset="0"/>
              </a:rPr>
              <a:t>Feature branch'iniz master'a merge olacağı anda eğer master üzerinde bir değişiklik (commit) olmamışsa, git varsayılan olarak master hattının son commit hash'i olarak, feature branch'in hash'ini alır. Bu duruma Fast-Forward Merging denir.</a:t>
            </a:r>
          </a:p>
          <a:p>
            <a:r>
              <a:rPr lang="tr-TR" b="1">
                <a:latin typeface="Arial" panose="020B0604020202020204" pitchFamily="34" charset="0"/>
                <a:cs typeface="Arial" panose="020B0604020202020204" pitchFamily="34" charset="0"/>
              </a:rPr>
              <a:t>Rebase: </a:t>
            </a:r>
            <a:r>
              <a:rPr lang="tr-TR">
                <a:latin typeface="Arial" panose="020B0604020202020204" pitchFamily="34" charset="0"/>
                <a:cs typeface="Arial" panose="020B0604020202020204" pitchFamily="34" charset="0"/>
              </a:rPr>
              <a:t>Modelini kullanırken, çalışan dalınız her zaman master üzerine yeniden temellendirilir. Sadece rebase tamamlandıktan sonra o dalı dalla birleştirirsiniz.</a:t>
            </a:r>
          </a:p>
          <a:p>
            <a:endParaRPr lang="tr-TR"/>
          </a:p>
        </p:txBody>
      </p:sp>
    </p:spTree>
    <p:extLst>
      <p:ext uri="{BB962C8B-B14F-4D97-AF65-F5344CB8AC3E}">
        <p14:creationId xmlns:p14="http://schemas.microsoft.com/office/powerpoint/2010/main" val="1721433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234A-C979-44BB-95A0-A8666248EF80}"/>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Npm Node.js Nedir?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B818B9C-47D8-4423-AB01-39EDCCC9ADC1}"/>
              </a:ext>
            </a:extLst>
          </p:cNvPr>
          <p:cNvSpPr>
            <a:spLocks noGrp="1"/>
          </p:cNvSpPr>
          <p:nvPr>
            <p:ph idx="1"/>
          </p:nvPr>
        </p:nvSpPr>
        <p:spPr/>
        <p:txBody>
          <a:bodyPr>
            <a:normAutofit fontScale="85000" lnSpcReduction="20000"/>
          </a:bodyPr>
          <a:lstStyle/>
          <a:p>
            <a:r>
              <a:rPr lang="tr-TR" b="1">
                <a:latin typeface="Arial" panose="020B0604020202020204" pitchFamily="34" charset="0"/>
                <a:cs typeface="Arial" panose="020B0604020202020204" pitchFamily="34" charset="0"/>
              </a:rPr>
              <a:t>NPM (Node Package Manager / Node Packaged Modules): </a:t>
            </a:r>
            <a:r>
              <a:rPr lang="tr-TR">
                <a:latin typeface="Arial" panose="020B0604020202020204" pitchFamily="34" charset="0"/>
                <a:cs typeface="Arial" panose="020B0604020202020204" pitchFamily="34" charset="0"/>
              </a:rPr>
              <a:t>Isaac Z. Schueter tarafından tarafından, tamamen JavaScript dili kullanılarak geliştirilen, temel olarak bir harici olarak sunulan yazılımların / paketlerin / modüllerin yönetimini sağlayan bir paket yöneticisidir.</a:t>
            </a:r>
          </a:p>
          <a:p>
            <a:r>
              <a:rPr lang="tr-TR">
                <a:latin typeface="Arial" panose="020B0604020202020204" pitchFamily="34" charset="0"/>
                <a:cs typeface="Arial" panose="020B0604020202020204" pitchFamily="34" charset="0"/>
              </a:rPr>
              <a:t>Aslında npm projemizdeki paketlerin yönetimini otomatikleştiriyor diyebiliriz. Npm ile temel olarak yapabileceğimiz şeyler ise şöyledir :</a:t>
            </a:r>
          </a:p>
          <a:p>
            <a:r>
              <a:rPr lang="tr-TR">
                <a:latin typeface="Arial" panose="020B0604020202020204" pitchFamily="34" charset="0"/>
                <a:cs typeface="Arial" panose="020B0604020202020204" pitchFamily="34" charset="0"/>
              </a:rPr>
              <a:t>➩ Otomatik ya da manuel olarak paketleri yükleme</a:t>
            </a:r>
          </a:p>
          <a:p>
            <a:r>
              <a:rPr lang="tr-TR">
                <a:latin typeface="Arial" panose="020B0604020202020204" pitchFamily="34" charset="0"/>
                <a:cs typeface="Arial" panose="020B0604020202020204" pitchFamily="34" charset="0"/>
              </a:rPr>
              <a:t>➩ Sistemdeki paketleri silmek</a:t>
            </a:r>
          </a:p>
          <a:p>
            <a:r>
              <a:rPr lang="tr-TR">
                <a:latin typeface="Arial" panose="020B0604020202020204" pitchFamily="34" charset="0"/>
                <a:cs typeface="Arial" panose="020B0604020202020204" pitchFamily="34" charset="0"/>
              </a:rPr>
              <a:t>➩ Sistemdeki paketleri listeleme</a:t>
            </a:r>
          </a:p>
          <a:p>
            <a:r>
              <a:rPr lang="tr-TR">
                <a:latin typeface="Arial" panose="020B0604020202020204" pitchFamily="34" charset="0"/>
                <a:cs typeface="Arial" panose="020B0604020202020204" pitchFamily="34" charset="0"/>
              </a:rPr>
              <a:t>➩ Sistemdeki paketleri update etmek</a:t>
            </a:r>
          </a:p>
          <a:p>
            <a:r>
              <a:rPr lang="tr-TR">
                <a:latin typeface="Arial" panose="020B0604020202020204" pitchFamily="34" charset="0"/>
                <a:cs typeface="Arial" panose="020B0604020202020204" pitchFamily="34" charset="0"/>
              </a:rPr>
              <a:t>Npm komut satırı üzerinden çalışan bir uygulamadır.</a:t>
            </a:r>
          </a:p>
          <a:p>
            <a:endParaRPr lang="tr-TR"/>
          </a:p>
          <a:p>
            <a:endParaRPr lang="tr-TR"/>
          </a:p>
        </p:txBody>
      </p:sp>
    </p:spTree>
    <p:extLst>
      <p:ext uri="{BB962C8B-B14F-4D97-AF65-F5344CB8AC3E}">
        <p14:creationId xmlns:p14="http://schemas.microsoft.com/office/powerpoint/2010/main" val="29384259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4A904-18D7-4927-BD77-B319C812F038}"/>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Git Rebase Nedir?</a:t>
            </a:r>
            <a:br>
              <a:rPr lang="tr-TR" b="1"/>
            </a:br>
            <a:endParaRPr lang="tr-TR"/>
          </a:p>
        </p:txBody>
      </p:sp>
      <p:sp>
        <p:nvSpPr>
          <p:cNvPr id="3" name="Content Placeholder 2">
            <a:extLst>
              <a:ext uri="{FF2B5EF4-FFF2-40B4-BE49-F238E27FC236}">
                <a16:creationId xmlns:a16="http://schemas.microsoft.com/office/drawing/2014/main" id="{C4B41850-A062-4F1F-889F-AE6DE239B883}"/>
              </a:ext>
            </a:extLst>
          </p:cNvPr>
          <p:cNvSpPr>
            <a:spLocks noGrp="1"/>
          </p:cNvSpPr>
          <p:nvPr>
            <p:ph idx="1"/>
          </p:nvPr>
        </p:nvSpPr>
        <p:spPr/>
        <p:txBody>
          <a:bodyPr>
            <a:normAutofit/>
          </a:bodyPr>
          <a:lstStyle/>
          <a:p>
            <a:r>
              <a:rPr lang="tr-TR" sz="1800" b="1">
                <a:latin typeface="Arial" panose="020B0604020202020204" pitchFamily="34" charset="0"/>
                <a:cs typeface="Arial" panose="020B0604020202020204" pitchFamily="34" charset="0"/>
              </a:rPr>
              <a:t>Git Rebase: </a:t>
            </a:r>
            <a:r>
              <a:rPr lang="tr-TR" sz="1800">
                <a:latin typeface="Arial" panose="020B0604020202020204" pitchFamily="34" charset="0"/>
                <a:cs typeface="Arial" panose="020B0604020202020204" pitchFamily="34" charset="0"/>
              </a:rPr>
              <a:t>başka bir dalı şu anda çalıştığınız dalla tümleştirmek için kullanılan birleştirme işlemine başka bir alternatiftir, ancak doğrusal bir taahhüt geçmişi tutar. Git rebase'in amacı bir şubeyi bir konumdan diğerine taşımaktır. Taahhütler değişmez olduğundan, taşınamazlar, bu nedenle aynı değişiklik kümeleri ve meta verilerle yeni taahhütler yapılmasını gerektirir. Bir rebase, bir dizi taahhüdün ne zaman ve nerede geliştirildiği fikrini temelden değiştirir, bu da geliştirme tarihinin bazı yönlerinin kaybolmasına neden olur. Bu, geliştirmenin başlangıçta dayandığı orijinal taahhüdün değiştirileceği anlamına gelir. Tarihi yeniden yazarak ana daldaki tüm yeni taahhütleri etkili bir şekilde birleştirir. Sonuç olarak, orijinal şubedeki her taahhüt için yeni taahhütler yaratır.</a:t>
            </a:r>
          </a:p>
          <a:p>
            <a:endParaRPr lang="tr-TR"/>
          </a:p>
          <a:p>
            <a:endParaRPr lang="tr-TR"/>
          </a:p>
        </p:txBody>
      </p:sp>
    </p:spTree>
    <p:extLst>
      <p:ext uri="{BB962C8B-B14F-4D97-AF65-F5344CB8AC3E}">
        <p14:creationId xmlns:p14="http://schemas.microsoft.com/office/powerpoint/2010/main" val="1796021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537E-6787-4BE3-BF3A-06382DF6B187}"/>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Git Merge Nedir?</a:t>
            </a:r>
            <a:br>
              <a:rPr lang="tr-TR" b="1" cap="none">
                <a:latin typeface="Arial" panose="020B0604020202020204" pitchFamily="34" charset="0"/>
                <a:cs typeface="Arial" panose="020B0604020202020204" pitchFamily="34" charset="0"/>
              </a:rPr>
            </a:br>
            <a:endParaRPr lang="tr-TR" cap="none">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87891A2-F631-470C-A107-CDFA58D42679}"/>
              </a:ext>
            </a:extLst>
          </p:cNvPr>
          <p:cNvSpPr>
            <a:spLocks noGrp="1"/>
          </p:cNvSpPr>
          <p:nvPr>
            <p:ph idx="1"/>
          </p:nvPr>
        </p:nvSpPr>
        <p:spPr/>
        <p:txBody>
          <a:bodyPr>
            <a:normAutofit/>
          </a:bodyPr>
          <a:lstStyle/>
          <a:p>
            <a:r>
              <a:rPr lang="tr-TR" sz="1800" b="1"/>
              <a:t>Git Merge:</a:t>
            </a:r>
            <a:r>
              <a:rPr lang="tr-TR" sz="1800" b="1">
                <a:latin typeface="Arial" panose="020B0604020202020204" pitchFamily="34" charset="0"/>
                <a:cs typeface="Arial" panose="020B0604020202020204" pitchFamily="34" charset="0"/>
              </a:rPr>
              <a:t> </a:t>
            </a:r>
            <a:r>
              <a:rPr lang="tr-TR" sz="1800">
                <a:latin typeface="Arial" panose="020B0604020202020204" pitchFamily="34" charset="0"/>
                <a:cs typeface="Arial" panose="020B0604020202020204" pitchFamily="34" charset="0"/>
              </a:rPr>
              <a:t>İki veya daha fazla tamamlama geçmişi dalını birleştiren bir komuttur. Birleştirme genellikle yalnızca iki dalı birleştirir, ancak Git aynı anda üç, dört veya daha fazla dalı birleştirmeyi destekler. Git merge Git pull tarafından bir koldan diğerine veya başka bir havuzdaki değişiklikleri bir araya getirmek için kullanılır. Birleştirme tek bir havuzda gerçekleşmelidir, yani birleştirilmesi gereken tüm dallar aynı depoda bulunmalıdır. Birleştirme durumları genellikle ortak kodu güncellemeye çalışan iki veya daha fazla kullanıcıdan kaynaklanır. En yaygın olarak, bir kullanıcı bir şubeyi yerel bir ortamda kendi yerel havuzundaki başka bir dalla birleştirir. Git merge özel olarak bir kaynak dalın içeriğini bir hedef dalla bütünleştirir. Hedef dal değiştirilirken, kaynak dal kalır.</a:t>
            </a:r>
          </a:p>
          <a:p>
            <a:endParaRPr lang="tr-TR"/>
          </a:p>
        </p:txBody>
      </p:sp>
    </p:spTree>
    <p:extLst>
      <p:ext uri="{BB962C8B-B14F-4D97-AF65-F5344CB8AC3E}">
        <p14:creationId xmlns:p14="http://schemas.microsoft.com/office/powerpoint/2010/main" val="22141197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9F6F-0069-4DE3-B44E-887750751105}"/>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Git Rebase Ve Merge'in Temelleri</a:t>
            </a:r>
            <a:br>
              <a:rPr lang="tr-TR" b="1"/>
            </a:br>
            <a:endParaRPr lang="tr-TR"/>
          </a:p>
        </p:txBody>
      </p:sp>
      <p:sp>
        <p:nvSpPr>
          <p:cNvPr id="3" name="Content Placeholder 2">
            <a:extLst>
              <a:ext uri="{FF2B5EF4-FFF2-40B4-BE49-F238E27FC236}">
                <a16:creationId xmlns:a16="http://schemas.microsoft.com/office/drawing/2014/main" id="{86656609-5C69-41D2-8BD5-912A3F2D34DD}"/>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Her ne kadar, hem birleştirme hem de yeniden pazarlama Git'teki değişiklikleri entegre etmenin en yaygın yollarıdır ve aynı amaca hizmet ederler - birden çok dalı bir araya getirmek - fark, nasıl başardıklarında yatmaktadır. Git birleştirme, bir kaynak dalın içeriğini bir hedef dalla birleştirirken, her taahhüt geçmişinin soyunu korurken, Git rebase ana daldaki tüm yeni taahhütleri, kaynak daldaki her bir taahhüt için yeni taahhütler oluşturarak yeniden yazarak birleştirir.</a:t>
            </a:r>
          </a:p>
          <a:p>
            <a:endParaRPr lang="tr-TR"/>
          </a:p>
        </p:txBody>
      </p:sp>
    </p:spTree>
    <p:extLst>
      <p:ext uri="{BB962C8B-B14F-4D97-AF65-F5344CB8AC3E}">
        <p14:creationId xmlns:p14="http://schemas.microsoft.com/office/powerpoint/2010/main" val="1566892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CBB096-BCA2-48F8-ACBF-664B218F3AAE}"/>
              </a:ext>
            </a:extLst>
          </p:cNvPr>
          <p:cNvSpPr>
            <a:spLocks noGrp="1"/>
          </p:cNvSpPr>
          <p:nvPr>
            <p:ph type="ctrTitle"/>
          </p:nvPr>
        </p:nvSpPr>
        <p:spPr>
          <a:xfrm>
            <a:off x="2417779" y="802298"/>
            <a:ext cx="8637073" cy="2541431"/>
          </a:xfrm>
        </p:spPr>
        <p:txBody>
          <a:bodyPr>
            <a:normAutofit/>
          </a:bodyPr>
          <a:lstStyle/>
          <a:p>
            <a:r>
              <a:rPr lang="tr-TR" sz="3200" b="1" cap="none">
                <a:latin typeface="Arial" panose="020B0604020202020204" pitchFamily="34" charset="0"/>
                <a:cs typeface="Arial" panose="020B0604020202020204" pitchFamily="34" charset="0"/>
              </a:rPr>
              <a:t>1- </a:t>
            </a:r>
            <a:r>
              <a:rPr lang="tr-TR" sz="3200" cap="none">
                <a:latin typeface="Arial" panose="020B0604020202020204" pitchFamily="34" charset="0"/>
                <a:cs typeface="Arial" panose="020B0604020202020204" pitchFamily="34" charset="0"/>
              </a:rPr>
              <a:t>Library ile Framework Arasındaki Fark?</a:t>
            </a:r>
            <a:br>
              <a:rPr lang="tr-TR" sz="3200" cap="none">
                <a:latin typeface="Arial" panose="020B0604020202020204" pitchFamily="34" charset="0"/>
                <a:cs typeface="Arial" panose="020B0604020202020204" pitchFamily="34" charset="0"/>
              </a:rPr>
            </a:br>
            <a:r>
              <a:rPr lang="tr-TR" sz="3200" b="1" cap="none">
                <a:latin typeface="Arial" panose="020B0604020202020204" pitchFamily="34" charset="0"/>
                <a:cs typeface="Arial" panose="020B0604020202020204" pitchFamily="34" charset="0"/>
              </a:rPr>
              <a:t>2-</a:t>
            </a:r>
            <a:r>
              <a:rPr lang="tr-TR" sz="3200" cap="none">
                <a:latin typeface="Arial" panose="020B0604020202020204" pitchFamily="34" charset="0"/>
                <a:cs typeface="Arial" panose="020B0604020202020204" pitchFamily="34" charset="0"/>
              </a:rPr>
              <a:t> </a:t>
            </a:r>
            <a:r>
              <a:rPr lang="tr-TR" sz="3200">
                <a:latin typeface="Arial" panose="020B0604020202020204" pitchFamily="34" charset="0"/>
                <a:cs typeface="Arial" panose="020B0604020202020204" pitchFamily="34" charset="0"/>
              </a:rPr>
              <a:t>JDK – sdk </a:t>
            </a:r>
            <a:r>
              <a:rPr lang="tr-TR" sz="3200" cap="none">
                <a:latin typeface="Arial" panose="020B0604020202020204" pitchFamily="34" charset="0"/>
                <a:cs typeface="Arial" panose="020B0604020202020204" pitchFamily="34" charset="0"/>
              </a:rPr>
              <a:t>Farkı</a:t>
            </a:r>
            <a:br>
              <a:rPr lang="tr-TR" sz="3200" cap="none">
                <a:latin typeface="Arial" panose="020B0604020202020204" pitchFamily="34" charset="0"/>
                <a:cs typeface="Arial" panose="020B0604020202020204" pitchFamily="34" charset="0"/>
              </a:rPr>
            </a:br>
            <a:r>
              <a:rPr lang="tr-TR" sz="3200" b="1" cap="none">
                <a:latin typeface="Arial" panose="020B0604020202020204" pitchFamily="34" charset="0"/>
                <a:cs typeface="Arial" panose="020B0604020202020204" pitchFamily="34" charset="0"/>
              </a:rPr>
              <a:t>3-</a:t>
            </a:r>
            <a:r>
              <a:rPr lang="tr-TR" sz="3200" cap="none">
                <a:latin typeface="Arial" panose="020B0604020202020204" pitchFamily="34" charset="0"/>
                <a:cs typeface="Arial" panose="020B0604020202020204" pitchFamily="34" charset="0"/>
              </a:rPr>
              <a:t> Fast-Forward No-Fast-Forward</a:t>
            </a:r>
            <a:endParaRPr lang="tr-TR" sz="3200">
              <a:latin typeface="Arial" panose="020B0604020202020204" pitchFamily="34" charset="0"/>
              <a:cs typeface="Arial" panose="020B0604020202020204" pitchFamily="34" charset="0"/>
            </a:endParaRPr>
          </a:p>
        </p:txBody>
      </p:sp>
      <p:sp>
        <p:nvSpPr>
          <p:cNvPr id="5" name="Subtitle 4">
            <a:extLst>
              <a:ext uri="{FF2B5EF4-FFF2-40B4-BE49-F238E27FC236}">
                <a16:creationId xmlns:a16="http://schemas.microsoft.com/office/drawing/2014/main" id="{D6ABDC8E-6038-4680-AD4B-C596A0DE5133}"/>
              </a:ext>
            </a:extLst>
          </p:cNvPr>
          <p:cNvSpPr>
            <a:spLocks noGrp="1"/>
          </p:cNvSpPr>
          <p:nvPr>
            <p:ph type="subTitle" idx="1"/>
          </p:nvPr>
        </p:nvSpPr>
        <p:spPr/>
        <p:txBody>
          <a:bodyPr/>
          <a:lstStyle/>
          <a:p>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hafta salı ödev </a:t>
            </a:r>
            <a:r>
              <a:rPr lang="tr-TR">
                <a:latin typeface="Arial" panose="020B0604020202020204" pitchFamily="34" charset="0"/>
                <a:cs typeface="Arial" panose="020B0604020202020204" pitchFamily="34" charset="0"/>
              </a:rPr>
              <a:t>(31.05.2022)</a:t>
            </a:r>
          </a:p>
          <a:p>
            <a:r>
              <a:rPr lang="tr-TR" b="1" cap="none"/>
              <a:t>Hazırlayan:  </a:t>
            </a:r>
            <a:r>
              <a:rPr lang="tr-TR" cap="none"/>
              <a:t>Tuba ARĞIN</a:t>
            </a:r>
          </a:p>
          <a:p>
            <a:endParaRPr lang="tr-TR"/>
          </a:p>
        </p:txBody>
      </p:sp>
    </p:spTree>
    <p:extLst>
      <p:ext uri="{BB962C8B-B14F-4D97-AF65-F5344CB8AC3E}">
        <p14:creationId xmlns:p14="http://schemas.microsoft.com/office/powerpoint/2010/main" val="9005758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A9A46-1F5A-40F0-93CC-A34E4C260169}"/>
              </a:ext>
            </a:extLst>
          </p:cNvPr>
          <p:cNvSpPr>
            <a:spLocks noGrp="1"/>
          </p:cNvSpPr>
          <p:nvPr>
            <p:ph type="title"/>
          </p:nvPr>
        </p:nvSpPr>
        <p:spPr/>
        <p:txBody>
          <a:bodyPr>
            <a:normAutofit/>
          </a:bodyPr>
          <a:lstStyle/>
          <a:p>
            <a:r>
              <a:rPr lang="tr-TR" b="1" cap="none">
                <a:latin typeface="Arial" panose="020B0604020202020204" pitchFamily="34" charset="0"/>
                <a:cs typeface="Arial" panose="020B0604020202020204" pitchFamily="34" charset="0"/>
              </a:rPr>
              <a:t>1- </a:t>
            </a:r>
            <a:r>
              <a:rPr lang="tr-TR" cap="none">
                <a:latin typeface="Arial" panose="020B0604020202020204" pitchFamily="34" charset="0"/>
                <a:cs typeface="Arial" panose="020B0604020202020204" pitchFamily="34" charset="0"/>
              </a:rPr>
              <a:t>Library ile Framework Arasındaki Fark?</a:t>
            </a:r>
            <a:br>
              <a:rPr lang="tr-TR"/>
            </a:br>
            <a:endParaRPr lang="tr-TR"/>
          </a:p>
        </p:txBody>
      </p:sp>
      <p:sp>
        <p:nvSpPr>
          <p:cNvPr id="3" name="Content Placeholder 2">
            <a:extLst>
              <a:ext uri="{FF2B5EF4-FFF2-40B4-BE49-F238E27FC236}">
                <a16:creationId xmlns:a16="http://schemas.microsoft.com/office/drawing/2014/main" id="{9E2C5E36-E1F7-4928-A9E5-270D06CCBB03}"/>
              </a:ext>
            </a:extLst>
          </p:cNvPr>
          <p:cNvSpPr>
            <a:spLocks noGrp="1"/>
          </p:cNvSpPr>
          <p:nvPr>
            <p:ph idx="1"/>
          </p:nvPr>
        </p:nvSpPr>
        <p:spPr/>
        <p:txBody>
          <a:bodyPr>
            <a:normAutofit fontScale="70000" lnSpcReduction="20000"/>
          </a:bodyPr>
          <a:lstStyle/>
          <a:p>
            <a:r>
              <a:rPr lang="tr-TR" sz="2600" b="1">
                <a:latin typeface="Arial" panose="020B0604020202020204" pitchFamily="34" charset="0"/>
                <a:cs typeface="Arial" panose="020B0604020202020204" pitchFamily="34" charset="0"/>
              </a:rPr>
              <a:t>Library:</a:t>
            </a:r>
            <a:r>
              <a:rPr lang="tr-TR" sz="2600">
                <a:latin typeface="Arial" panose="020B0604020202020204" pitchFamily="34" charset="0"/>
                <a:cs typeface="Arial" panose="020B0604020202020204" pitchFamily="34" charset="0"/>
              </a:rPr>
              <a:t> Geliştiriciler tarafından yazılan ve herhangi bir yerde yeniden kullanılabilen bir kod parçasıdır. Bir kütüphaneden bir sınıfı ya da bir işlevi istediğimiz zaman nerede kullanacağımıza biz karar veririz. Uygulama akışından siz sorumlusunuz.</a:t>
            </a:r>
          </a:p>
          <a:p>
            <a:r>
              <a:rPr lang="tr-TR" sz="2600" b="1">
                <a:latin typeface="Arial" panose="020B0604020202020204" pitchFamily="34" charset="0"/>
                <a:cs typeface="Arial" panose="020B0604020202020204" pitchFamily="34" charset="0"/>
              </a:rPr>
              <a:t>Örneğin</a:t>
            </a:r>
            <a:r>
              <a:rPr lang="tr-TR" sz="2600">
                <a:latin typeface="Arial" panose="020B0604020202020204" pitchFamily="34" charset="0"/>
                <a:cs typeface="Arial" panose="020B0604020202020204" pitchFamily="34" charset="0"/>
              </a:rPr>
              <a:t>: Bir JS kütüphanesi olan Jquery.</a:t>
            </a:r>
          </a:p>
          <a:p>
            <a:r>
              <a:rPr lang="tr-TR" sz="2600" b="1">
                <a:latin typeface="Arial" panose="020B0604020202020204" pitchFamily="34" charset="0"/>
                <a:cs typeface="Arial" panose="020B0604020202020204" pitchFamily="34" charset="0"/>
              </a:rPr>
              <a:t>Framework: </a:t>
            </a:r>
            <a:r>
              <a:rPr lang="tr-TR" sz="2600">
                <a:latin typeface="Arial" panose="020B0604020202020204" pitchFamily="34" charset="0"/>
                <a:cs typeface="Arial" panose="020B0604020202020204" pitchFamily="34" charset="0"/>
              </a:rPr>
              <a:t>Bir programlama dilini base alarak geliştirilen, belirli platformlar için uygulamalar oluşturan yazılım</a:t>
            </a:r>
            <a:r>
              <a:rPr lang="tr-TR" sz="2600" b="1">
                <a:latin typeface="Arial" panose="020B0604020202020204" pitchFamily="34" charset="0"/>
                <a:cs typeface="Arial" panose="020B0604020202020204" pitchFamily="34" charset="0"/>
              </a:rPr>
              <a:t>.</a:t>
            </a:r>
            <a:r>
              <a:rPr lang="tr-TR" sz="2600">
                <a:latin typeface="Arial" panose="020B0604020202020204" pitchFamily="34" charset="0"/>
                <a:cs typeface="Arial" panose="020B0604020202020204" pitchFamily="34" charset="0"/>
              </a:rPr>
              <a:t> Frameworklerde bir yazılım mimarisi bulunmaktadır ve içerisinden bir fonksiyonu ya da bir metodu kullanırken uymanız gereken standartlar vardır. Framework akıştan sorumludur. </a:t>
            </a:r>
          </a:p>
          <a:p>
            <a:r>
              <a:rPr lang="tr-TR" sz="2600" b="1">
                <a:latin typeface="Arial" panose="020B0604020202020204" pitchFamily="34" charset="0"/>
                <a:cs typeface="Arial" panose="020B0604020202020204" pitchFamily="34" charset="0"/>
              </a:rPr>
              <a:t>Örneğin</a:t>
            </a:r>
            <a:r>
              <a:rPr lang="tr-TR" sz="2600">
                <a:latin typeface="Arial" panose="020B0604020202020204" pitchFamily="34" charset="0"/>
                <a:cs typeface="Arial" panose="020B0604020202020204" pitchFamily="34" charset="0"/>
              </a:rPr>
              <a:t>: Spring Framework Java için geliştirilmiş, açık kaynak olan bir uygulama geliştirme framework'üdür.</a:t>
            </a:r>
          </a:p>
          <a:p>
            <a:endParaRPr lang="tr-TR"/>
          </a:p>
          <a:p>
            <a:endParaRPr lang="tr-TR"/>
          </a:p>
        </p:txBody>
      </p:sp>
    </p:spTree>
    <p:extLst>
      <p:ext uri="{BB962C8B-B14F-4D97-AF65-F5344CB8AC3E}">
        <p14:creationId xmlns:p14="http://schemas.microsoft.com/office/powerpoint/2010/main" val="9994615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81AD-4608-48DC-B675-5AA1C330E08C}"/>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 </a:t>
            </a:r>
            <a:r>
              <a:rPr lang="tr-TR" cap="none">
                <a:latin typeface="Arial" panose="020B0604020202020204" pitchFamily="34" charset="0"/>
                <a:cs typeface="Arial" panose="020B0604020202020204" pitchFamily="34" charset="0"/>
              </a:rPr>
              <a:t>Library ile Framework Arasındaki Fark?</a:t>
            </a:r>
            <a:endParaRPr lang="tr-TR"/>
          </a:p>
        </p:txBody>
      </p:sp>
      <p:sp>
        <p:nvSpPr>
          <p:cNvPr id="3" name="Content Placeholder 2">
            <a:extLst>
              <a:ext uri="{FF2B5EF4-FFF2-40B4-BE49-F238E27FC236}">
                <a16:creationId xmlns:a16="http://schemas.microsoft.com/office/drawing/2014/main" id="{4CFBEE4F-1251-4E22-B5A8-C0BF9C239F8E}"/>
              </a:ext>
            </a:extLst>
          </p:cNvPr>
          <p:cNvSpPr>
            <a:spLocks noGrp="1"/>
          </p:cNvSpPr>
          <p:nvPr>
            <p:ph idx="1"/>
          </p:nvPr>
        </p:nvSpPr>
        <p:spPr/>
        <p:txBody>
          <a:bodyPr>
            <a:normAutofit fontScale="85000" lnSpcReduction="10000"/>
          </a:bodyPr>
          <a:lstStyle/>
          <a:p>
            <a:r>
              <a:rPr lang="tr-TR">
                <a:latin typeface="Arial" panose="020B0604020202020204" pitchFamily="34" charset="0"/>
                <a:cs typeface="Arial" panose="020B0604020202020204" pitchFamily="34" charset="0"/>
              </a:rPr>
              <a:t>İki arasındaki temel teknik fark, kodun nasıl çağrıldığıdır. Library kullanırken, library size bazı özellikler vererek kullanmanızı sağlar, bu şekilde almış olduğunuzu kodu kendi sisteminize uygularken size kodu nerede ve ne zaman kullanacağınıza karışmaz. Framework ise Library'in tersine kullanacağız özelliğe göre kodu nerede ve ne zaman kullanacağınız söyler, kullanacağız bu işlev, eğer Framework standartlarının belirtildiği gibi kullanılmaz ise kullanım dışı kalır. Library daha esnektir, framework yapı ve standartlara bağlıdır.</a:t>
            </a:r>
          </a:p>
          <a:p>
            <a:r>
              <a:rPr lang="tr-TR">
                <a:latin typeface="Arial" panose="020B0604020202020204" pitchFamily="34" charset="0"/>
                <a:cs typeface="Arial" panose="020B0604020202020204" pitchFamily="34" charset="0"/>
              </a:rPr>
              <a:t>Kütüphane, evinizi sıfırdan inşa etmek gibidir, evinizi istediğiniz gibi yapma seçeneğiniz var, istediğiniz mimari ile odalarınızı istediğiniz gibi düzenleyebilirsiniz.</a:t>
            </a:r>
          </a:p>
          <a:p>
            <a:r>
              <a:rPr lang="tr-TR">
                <a:latin typeface="Arial" panose="020B0604020202020204" pitchFamily="34" charset="0"/>
                <a:cs typeface="Arial" panose="020B0604020202020204" pitchFamily="34" charset="0"/>
              </a:rPr>
              <a:t>Öte yandan, Framework yeni bir ev satın almak gibidir, bina sorunları ile uğraşmanıza gerek kalmaz, ancak ev zaten inşa edildiğinden odalarınızı nasıl düzenleyeceğinizi seçemezsiniz.</a:t>
            </a:r>
          </a:p>
          <a:p>
            <a:endParaRPr lang="tr-TR"/>
          </a:p>
        </p:txBody>
      </p:sp>
    </p:spTree>
    <p:extLst>
      <p:ext uri="{BB962C8B-B14F-4D97-AF65-F5344CB8AC3E}">
        <p14:creationId xmlns:p14="http://schemas.microsoft.com/office/powerpoint/2010/main" val="25599291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FBD14-9505-4E4D-B457-1697667074F9}"/>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a:t>
            </a:r>
            <a:r>
              <a:rPr lang="tr-TR">
                <a:latin typeface="Arial" panose="020B0604020202020204" pitchFamily="34" charset="0"/>
                <a:cs typeface="Arial" panose="020B0604020202020204" pitchFamily="34" charset="0"/>
              </a:rPr>
              <a:t>JDK – sdk </a:t>
            </a:r>
            <a:r>
              <a:rPr lang="tr-TR" cap="none">
                <a:latin typeface="Arial" panose="020B0604020202020204" pitchFamily="34" charset="0"/>
                <a:cs typeface="Arial" panose="020B0604020202020204" pitchFamily="34" charset="0"/>
              </a:rPr>
              <a:t>Farkı</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7535A60-8267-4D06-80EE-810FFAC3C8CD}"/>
              </a:ext>
            </a:extLst>
          </p:cNvPr>
          <p:cNvSpPr>
            <a:spLocks noGrp="1"/>
          </p:cNvSpPr>
          <p:nvPr>
            <p:ph idx="1"/>
          </p:nvPr>
        </p:nvSpPr>
        <p:spPr/>
        <p:txBody>
          <a:bodyPr>
            <a:normAutofit fontScale="92500" lnSpcReduction="10000"/>
          </a:bodyPr>
          <a:lstStyle/>
          <a:p>
            <a:r>
              <a:rPr lang="tr-TR" b="1">
                <a:latin typeface="Arial" panose="020B0604020202020204" pitchFamily="34" charset="0"/>
                <a:cs typeface="Arial" panose="020B0604020202020204" pitchFamily="34" charset="0"/>
              </a:rPr>
              <a:t>SDK(Software Development Kit/ YazılımGeliştirme Kiti): B</a:t>
            </a:r>
            <a:r>
              <a:rPr lang="tr-TR">
                <a:latin typeface="Arial" panose="020B0604020202020204" pitchFamily="34" charset="0"/>
                <a:cs typeface="Arial" panose="020B0604020202020204" pitchFamily="34" charset="0"/>
              </a:rPr>
              <a:t>elirli yazılım paketleri veya platformları için uygulamaların oluşturulmasına izin veren bir dizi geliştirme aracıdır; </a:t>
            </a:r>
          </a:p>
          <a:p>
            <a:r>
              <a:rPr lang="tr-TR" b="1">
                <a:latin typeface="Arial" panose="020B0604020202020204" pitchFamily="34" charset="0"/>
                <a:cs typeface="Arial" panose="020B0604020202020204" pitchFamily="34" charset="0"/>
              </a:rPr>
              <a:t>JDK (Java Development Kit/ Java Geliştirme Kiti): </a:t>
            </a:r>
            <a:r>
              <a:rPr lang="tr-TR">
                <a:latin typeface="Arial" panose="020B0604020202020204" pitchFamily="34" charset="0"/>
                <a:cs typeface="Arial" panose="020B0604020202020204" pitchFamily="34" charset="0"/>
              </a:rPr>
              <a:t>Java tabanlı uygulamaları geliştirmek için kullanabileceğiniz bir yazılım paketidir. En yaygın kullanılan SDK'dır ve SDK'nın Java programlarını yazmaktan ve çalıştırmaktan sorumlu bir uzantısıdır.</a:t>
            </a:r>
          </a:p>
          <a:p>
            <a:r>
              <a:rPr lang="tr-TR">
                <a:latin typeface="Arial" panose="020B0604020202020204" pitchFamily="34" charset="0"/>
                <a:cs typeface="Arial" panose="020B0604020202020204" pitchFamily="34" charset="0"/>
              </a:rPr>
              <a:t>Bir SDK, örnek kod ve teknik notlar veya diğer destekleyici belgeleri içeren genel olarak yazılım geliştirme kitidir. JDK, bir dizi programlama aracı olan bileşenler içeren Java özelinde yazılım geliştirme kitidir. </a:t>
            </a:r>
          </a:p>
          <a:p>
            <a:endParaRPr lang="tr-TR"/>
          </a:p>
        </p:txBody>
      </p:sp>
    </p:spTree>
    <p:extLst>
      <p:ext uri="{BB962C8B-B14F-4D97-AF65-F5344CB8AC3E}">
        <p14:creationId xmlns:p14="http://schemas.microsoft.com/office/powerpoint/2010/main" val="24135638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8B1D4-7CAB-4C70-A91B-D6727A210947}"/>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Fast-Forward No-Fast-Forward</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F095CFE-C58D-47E3-947A-8975BEB9F601}"/>
              </a:ext>
            </a:extLst>
          </p:cNvPr>
          <p:cNvSpPr>
            <a:spLocks noGrp="1"/>
          </p:cNvSpPr>
          <p:nvPr>
            <p:ph sz="half" idx="1"/>
          </p:nvPr>
        </p:nvSpPr>
        <p:spPr/>
        <p:txBody>
          <a:bodyPr>
            <a:normAutofit fontScale="85000" lnSpcReduction="10000"/>
          </a:bodyPr>
          <a:lstStyle/>
          <a:p>
            <a:r>
              <a:rPr lang="tr-TR" sz="1900" b="1">
                <a:latin typeface="Arial" panose="020B0604020202020204" pitchFamily="34" charset="0"/>
                <a:cs typeface="Arial" panose="020B0604020202020204" pitchFamily="34" charset="0"/>
              </a:rPr>
              <a:t>Fast-Forward Merge: </a:t>
            </a:r>
            <a:r>
              <a:rPr lang="tr-TR" sz="1900">
                <a:latin typeface="Arial" panose="020B0604020202020204" pitchFamily="34" charset="0"/>
                <a:cs typeface="Arial" panose="020B0604020202020204" pitchFamily="34" charset="0"/>
              </a:rPr>
              <a:t>Feature branch'iniz master'a merge olacağı anda eğer master üzerinde bir değişiklik (commit) olmamışsa, git varsayılan olarak master hattının son commit hash'i olarak, feature branch'in hash'ini alır. Bu duruma denir.</a:t>
            </a:r>
          </a:p>
          <a:p>
            <a:r>
              <a:rPr lang="tr-TR" sz="1900" b="1">
                <a:latin typeface="Arial" panose="020B0604020202020204" pitchFamily="34" charset="0"/>
                <a:cs typeface="Arial" panose="020B0604020202020204" pitchFamily="34" charset="0"/>
              </a:rPr>
              <a:t>No-Fast-Forward:</a:t>
            </a:r>
            <a:r>
              <a:rPr lang="tr-TR" sz="1900">
                <a:latin typeface="Arial" panose="020B0604020202020204" pitchFamily="34" charset="0"/>
                <a:cs typeface="Arial" panose="020B0604020202020204" pitchFamily="34" charset="0"/>
              </a:rPr>
              <a:t> Feature branch'inizden commitler olmuş ve master branch’e kodlar eklense bile önceki commitler hala diğer branch’ten atılmış olarak birleştirme seçeneği dal geçmişini korur ve bir birleştirme taahhüdü oluşturur.</a:t>
            </a:r>
          </a:p>
          <a:p>
            <a:endParaRPr lang="tr-TR"/>
          </a:p>
        </p:txBody>
      </p:sp>
      <p:pic>
        <p:nvPicPr>
          <p:cNvPr id="6" name="Content Placeholder 5">
            <a:extLst>
              <a:ext uri="{FF2B5EF4-FFF2-40B4-BE49-F238E27FC236}">
                <a16:creationId xmlns:a16="http://schemas.microsoft.com/office/drawing/2014/main" id="{59084679-5D6B-4745-93A4-146A78C916B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50088" y="2017713"/>
            <a:ext cx="3971849" cy="3441700"/>
          </a:xfrm>
        </p:spPr>
      </p:pic>
    </p:spTree>
    <p:extLst>
      <p:ext uri="{BB962C8B-B14F-4D97-AF65-F5344CB8AC3E}">
        <p14:creationId xmlns:p14="http://schemas.microsoft.com/office/powerpoint/2010/main" val="1555743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C84E0-D971-422F-B312-9BAC6477D2A5}"/>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Npm Node.js Nedir?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C7A18C1-584F-4121-9075-458C4522B5EC}"/>
              </a:ext>
            </a:extLst>
          </p:cNvPr>
          <p:cNvSpPr>
            <a:spLocks noGrp="1"/>
          </p:cNvSpPr>
          <p:nvPr>
            <p:ph sz="half" idx="1"/>
          </p:nvPr>
        </p:nvSpPr>
        <p:spPr>
          <a:xfrm>
            <a:off x="1449217" y="2010878"/>
            <a:ext cx="5244546" cy="3928283"/>
          </a:xfrm>
        </p:spPr>
        <p:txBody>
          <a:bodyPr>
            <a:normAutofit fontScale="40000" lnSpcReduction="20000"/>
          </a:bodyPr>
          <a:lstStyle/>
          <a:p>
            <a:r>
              <a:rPr lang="tr-TR" sz="2900">
                <a:latin typeface="Arial" panose="020B0604020202020204" pitchFamily="34" charset="0"/>
                <a:cs typeface="Arial" panose="020B0604020202020204" pitchFamily="34" charset="0"/>
              </a:rPr>
              <a:t>Node.js </a:t>
            </a:r>
            <a:r>
              <a:rPr lang="tr-TR" sz="2900" b="1">
                <a:latin typeface="Arial" panose="020B0604020202020204" pitchFamily="34" charset="0"/>
                <a:cs typeface="Arial" panose="020B0604020202020204" pitchFamily="34" charset="0"/>
              </a:rPr>
              <a:t>Ryan Dahl</a:t>
            </a:r>
            <a:r>
              <a:rPr lang="tr-TR" sz="2900">
                <a:latin typeface="Arial" panose="020B0604020202020204" pitchFamily="34" charset="0"/>
                <a:cs typeface="Arial" panose="020B0604020202020204" pitchFamily="34" charset="0"/>
              </a:rPr>
              <a:t> tarafından 2009 yılında Google </a:t>
            </a:r>
            <a:r>
              <a:rPr lang="tr-TR" sz="2900" err="1">
                <a:latin typeface="Arial" panose="020B0604020202020204" pitchFamily="34" charset="0"/>
                <a:cs typeface="Arial" panose="020B0604020202020204" pitchFamily="34" charset="0"/>
              </a:rPr>
              <a:t>Chrome</a:t>
            </a:r>
            <a:r>
              <a:rPr lang="tr-TR" sz="2900">
                <a:latin typeface="Arial" panose="020B0604020202020204" pitchFamily="34" charset="0"/>
                <a:cs typeface="Arial" panose="020B0604020202020204" pitchFamily="34" charset="0"/>
              </a:rPr>
              <a:t> tarayıcısının JavaScript komutlarını çalıştırmak için kullandığı V8 JavaScript motoruna çeşitli eklemeler yaparak JavaScript komutlarının sunucu tarafında çalışması için geliştirilmiştir.</a:t>
            </a:r>
          </a:p>
          <a:p>
            <a:r>
              <a:rPr lang="tr-TR" sz="2900">
                <a:latin typeface="Arial" panose="020B0604020202020204" pitchFamily="34" charset="0"/>
                <a:cs typeface="Arial" panose="020B0604020202020204" pitchFamily="34" charset="0"/>
              </a:rPr>
              <a:t>V8 motoru C/C++ ile geliştirilmiş JavaScript komutlarını makine diline çevirmek için kullanılan bir ara yazılımdır.</a:t>
            </a:r>
          </a:p>
          <a:p>
            <a:r>
              <a:rPr lang="tr-TR" sz="2900">
                <a:latin typeface="Arial" panose="020B0604020202020204" pitchFamily="34" charset="0"/>
                <a:cs typeface="Arial" panose="020B0604020202020204" pitchFamily="34" charset="0"/>
              </a:rPr>
              <a:t>Komutların makine koduna çevrilmesi JavaScript komutlarının daha hızlı ve performanslı çalışmasını sağlar.</a:t>
            </a:r>
          </a:p>
          <a:p>
            <a:r>
              <a:rPr lang="tr-TR" sz="2900">
                <a:latin typeface="Arial" panose="020B0604020202020204" pitchFamily="34" charset="0"/>
                <a:cs typeface="Arial" panose="020B0604020202020204" pitchFamily="34" charset="0"/>
              </a:rPr>
              <a:t>Node.js; bir JavaScript kodunu sadece tarayıcılarda değil aynı zamanda bilgisayarınızda bağımsız şekilde çalışacak bir uygulama şeklinde kullanmak istenmesinden ortaya çıkmıştır. </a:t>
            </a:r>
          </a:p>
          <a:p>
            <a:r>
              <a:rPr lang="tr-TR" sz="2900">
                <a:latin typeface="Arial" panose="020B0604020202020204" pitchFamily="34" charset="0"/>
                <a:cs typeface="Arial" panose="020B0604020202020204" pitchFamily="34" charset="0"/>
              </a:rPr>
              <a:t>Böylece JavaScript sadece web uygulamaları için kullanılan bir teknoloji olmaktan çıkmış, Python gibi Java gibi programlama dilleri ile aynı kapasitelere ulaşmıştır.</a:t>
            </a:r>
          </a:p>
          <a:p>
            <a:r>
              <a:rPr lang="tr-TR" sz="2900">
                <a:latin typeface="Arial" panose="020B0604020202020204" pitchFamily="34" charset="0"/>
                <a:cs typeface="Arial" panose="020B0604020202020204" pitchFamily="34" charset="0"/>
              </a:rPr>
              <a:t>V8 engine JavaScript kodu makine koduna çevirdiği için uygulamalar çok hızlı performanslara erişebilmektedir. </a:t>
            </a:r>
          </a:p>
          <a:p>
            <a:endParaRPr lang="tr-TR"/>
          </a:p>
          <a:p>
            <a:endParaRPr lang="tr-TR"/>
          </a:p>
        </p:txBody>
      </p:sp>
      <p:pic>
        <p:nvPicPr>
          <p:cNvPr id="4098" name="Picture 2" descr="Node.js Runtime">
            <a:extLst>
              <a:ext uri="{FF2B5EF4-FFF2-40B4-BE49-F238E27FC236}">
                <a16:creationId xmlns:a16="http://schemas.microsoft.com/office/drawing/2014/main" id="{CAD183ED-C7F9-4C2F-8C26-7132BF44525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78127" y="2662914"/>
            <a:ext cx="427672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963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3B58-3798-4393-B132-0560AA5429E3}"/>
              </a:ext>
            </a:extLst>
          </p:cNvPr>
          <p:cNvSpPr>
            <a:spLocks noGrp="1"/>
          </p:cNvSpPr>
          <p:nvPr>
            <p:ph type="title"/>
          </p:nvPr>
        </p:nvSpPr>
        <p:spPr>
          <a:xfrm>
            <a:off x="1451579" y="804519"/>
            <a:ext cx="9603275" cy="1049235"/>
          </a:xfrm>
        </p:spPr>
        <p:txBody>
          <a:bodyPr/>
          <a:lstStyle/>
          <a:p>
            <a:r>
              <a:rPr lang="tr-TR">
                <a:latin typeface="Arial" panose="020B0604020202020204" pitchFamily="34" charset="0"/>
                <a:cs typeface="Arial" panose="020B0604020202020204" pitchFamily="34" charset="0"/>
              </a:rPr>
              <a:t>4) </a:t>
            </a:r>
            <a:r>
              <a:rPr lang="tr-TR" cap="none">
                <a:latin typeface="Arial" panose="020B0604020202020204" pitchFamily="34" charset="0"/>
                <a:cs typeface="Arial" panose="020B0604020202020204" pitchFamily="34" charset="0"/>
              </a:rPr>
              <a:t>Neden Java 8 Kullanılıyor?</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2603608-6BC1-4378-B212-952D49A78F2F}"/>
              </a:ext>
            </a:extLst>
          </p:cNvPr>
          <p:cNvSpPr>
            <a:spLocks noGrp="1"/>
          </p:cNvSpPr>
          <p:nvPr>
            <p:ph idx="1"/>
          </p:nvPr>
        </p:nvSpPr>
        <p:spPr/>
        <p:txBody>
          <a:bodyPr>
            <a:normAutofit fontScale="62500" lnSpcReduction="20000"/>
          </a:bodyPr>
          <a:lstStyle/>
          <a:p>
            <a:r>
              <a:rPr lang="tr-TR" b="1">
                <a:latin typeface="Arial" panose="020B0604020202020204" pitchFamily="34" charset="0"/>
                <a:cs typeface="Arial" panose="020B0604020202020204" pitchFamily="34" charset="0"/>
              </a:rPr>
              <a:t>Java 8 ile Gelen Programlama Dili Yenilikleri</a:t>
            </a:r>
          </a:p>
          <a:p>
            <a:pPr marL="0" indent="0">
              <a:buNone/>
            </a:pPr>
            <a:r>
              <a:rPr lang="tr-TR">
                <a:latin typeface="Arial" panose="020B0604020202020204" pitchFamily="34" charset="0"/>
                <a:cs typeface="Arial" panose="020B0604020202020204" pitchFamily="34" charset="0"/>
              </a:rPr>
              <a:t>Java 8 ile birlikte hayatımıza giren yenilikleri genel olarak aşağıdaki şekilde listeleyebiliriz;</a:t>
            </a:r>
          </a:p>
          <a:p>
            <a:r>
              <a:rPr lang="tr-TR" b="1">
                <a:latin typeface="Arial" panose="020B0604020202020204" pitchFamily="34" charset="0"/>
                <a:cs typeface="Arial" panose="020B0604020202020204" pitchFamily="34" charset="0"/>
              </a:rPr>
              <a:t>Lambda expressions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Functional interfaces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Method references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Stream API</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Optional class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Concurrency Enhancements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JDBC Enhancements etc.</a:t>
            </a:r>
          </a:p>
          <a:p>
            <a:pPr marL="0" indent="0">
              <a:buNone/>
            </a:pPr>
            <a:r>
              <a:rPr lang="tr-TR">
                <a:latin typeface="Arial" panose="020B0604020202020204" pitchFamily="34" charset="0"/>
                <a:cs typeface="Arial" panose="020B0604020202020204" pitchFamily="34" charset="0"/>
              </a:rPr>
              <a:t>Java SE 8'in öne çıkan özelliği, Lambda ifadelerinin uygulanması ve Java programlama dili ve platformunu destekleyen yönleridir. Bu yeni API, geliştiricilerin tarih ve saati daha doğal, net ve anlaşılması kolay şekilde ele almasına izin vermektedir.</a:t>
            </a:r>
          </a:p>
          <a:p>
            <a:endParaRPr lang="tr-TR"/>
          </a:p>
        </p:txBody>
      </p:sp>
    </p:spTree>
    <p:extLst>
      <p:ext uri="{BB962C8B-B14F-4D97-AF65-F5344CB8AC3E}">
        <p14:creationId xmlns:p14="http://schemas.microsoft.com/office/powerpoint/2010/main" val="2287998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093AC-C8C3-4211-B890-2F4A97B2AA87}"/>
              </a:ext>
            </a:extLst>
          </p:cNvPr>
          <p:cNvSpPr>
            <a:spLocks noGrp="1"/>
          </p:cNvSpPr>
          <p:nvPr>
            <p:ph type="title"/>
          </p:nvPr>
        </p:nvSpPr>
        <p:spPr>
          <a:xfrm>
            <a:off x="1451579" y="804519"/>
            <a:ext cx="9530099" cy="2080724"/>
          </a:xfrm>
        </p:spPr>
        <p:txBody>
          <a:bodyPr>
            <a:normAutofit/>
          </a:bodyPr>
          <a:lstStyle/>
          <a:p>
            <a:r>
              <a:rPr lang="tr-TR" sz="1600" b="1" cap="none">
                <a:latin typeface="Arial" panose="020B0604020202020204" pitchFamily="34" charset="0"/>
                <a:cs typeface="Arial" panose="020B0604020202020204" pitchFamily="34" charset="0"/>
              </a:rPr>
              <a:t>Oracle Java SE Desteği Yol Haritası</a:t>
            </a:r>
            <a:r>
              <a:rPr lang="tr-TR" sz="1600" b="1">
                <a:latin typeface="Arial" panose="020B0604020202020204" pitchFamily="34" charset="0"/>
                <a:cs typeface="Arial" panose="020B0604020202020204" pitchFamily="34" charset="0"/>
              </a:rPr>
              <a:t> / </a:t>
            </a:r>
            <a:r>
              <a:rPr lang="tr-TR" sz="1600" b="1" cap="none">
                <a:latin typeface="Arial" panose="020B0604020202020204" pitchFamily="34" charset="0"/>
                <a:cs typeface="Arial" panose="020B0604020202020204" pitchFamily="34" charset="0"/>
              </a:rPr>
              <a:t>LTS (</a:t>
            </a:r>
            <a:r>
              <a:rPr lang="tr-TR" sz="1600" b="1" cap="none" err="1">
                <a:latin typeface="Arial" panose="020B0604020202020204" pitchFamily="34" charset="0"/>
                <a:cs typeface="Arial" panose="020B0604020202020204" pitchFamily="34" charset="0"/>
              </a:rPr>
              <a:t>Long</a:t>
            </a:r>
            <a:r>
              <a:rPr lang="tr-TR" sz="1600" b="1" cap="none">
                <a:latin typeface="Arial" panose="020B0604020202020204" pitchFamily="34" charset="0"/>
                <a:cs typeface="Arial" panose="020B0604020202020204" pitchFamily="34" charset="0"/>
              </a:rPr>
              <a:t> Term Support - Uzun Süreli Destek Sürümü):</a:t>
            </a:r>
            <a:br>
              <a:rPr lang="tr-TR" sz="1400" b="1" cap="none">
                <a:latin typeface="Arial" panose="020B0604020202020204" pitchFamily="34" charset="0"/>
                <a:cs typeface="Arial" panose="020B0604020202020204" pitchFamily="34" charset="0"/>
              </a:rPr>
            </a:br>
            <a:r>
              <a:rPr lang="tr-TR" sz="1400" b="1" cap="none">
                <a:latin typeface="Arial" panose="020B0604020202020204" pitchFamily="34" charset="0"/>
                <a:cs typeface="Arial" panose="020B0604020202020204" pitchFamily="34" charset="0"/>
              </a:rPr>
              <a:t> </a:t>
            </a:r>
            <a:br>
              <a:rPr lang="tr-TR" sz="1200" cap="none"/>
            </a:br>
            <a:r>
              <a:rPr lang="tr-TR" sz="1400" cap="none">
                <a:latin typeface="Arial" panose="020B0604020202020204" pitchFamily="34" charset="0"/>
                <a:cs typeface="Arial" panose="020B0604020202020204" pitchFamily="34" charset="0"/>
              </a:rPr>
              <a:t>Oracle Java 8 için aralık 2030'a kadar ek bakım ve yükseltmeler içeren ücretli genişletilmiş düzeyde destek sunmayı kabul etti. Java 8 için genişletilmiş düzeyde desteğin 2025'te sona ermesi gerekiyordu, ancak müşteriler bir uzatma istedi. Uzun süreli destek sürümü ve yeni özellikleriyle Java 8 kullanımı daha fazla tercih ediliyor</a:t>
            </a:r>
            <a:r>
              <a:rPr lang="tr-TR" sz="1400">
                <a:latin typeface="Arial" panose="020B0604020202020204" pitchFamily="34" charset="0"/>
                <a:cs typeface="Arial" panose="020B0604020202020204" pitchFamily="34" charset="0"/>
              </a:rPr>
              <a:t>.</a:t>
            </a:r>
            <a:br>
              <a:rPr lang="tr-TR" sz="1200"/>
            </a:br>
            <a:br>
              <a:rPr lang="tr-TR" sz="1200" cap="none"/>
            </a:br>
            <a:br>
              <a:rPr lang="tr-TR" sz="1200" cap="none"/>
            </a:br>
            <a:endParaRPr lang="tr-TR" sz="1200"/>
          </a:p>
        </p:txBody>
      </p:sp>
      <p:pic>
        <p:nvPicPr>
          <p:cNvPr id="4" name="Content Placeholder 3">
            <a:extLst>
              <a:ext uri="{FF2B5EF4-FFF2-40B4-BE49-F238E27FC236}">
                <a16:creationId xmlns:a16="http://schemas.microsoft.com/office/drawing/2014/main" id="{F0EAA72A-14A8-48BB-AB71-11F4EEED88ED}"/>
              </a:ext>
            </a:extLst>
          </p:cNvPr>
          <p:cNvPicPr>
            <a:picLocks noGrp="1" noChangeAspect="1"/>
          </p:cNvPicPr>
          <p:nvPr>
            <p:ph idx="1"/>
          </p:nvPr>
        </p:nvPicPr>
        <p:blipFill>
          <a:blip r:embed="rId2"/>
          <a:stretch>
            <a:fillRect/>
          </a:stretch>
        </p:blipFill>
        <p:spPr>
          <a:xfrm>
            <a:off x="1427313" y="2065886"/>
            <a:ext cx="9628038" cy="3358370"/>
          </a:xfrm>
          <a:prstGeom prst="rect">
            <a:avLst/>
          </a:prstGeom>
        </p:spPr>
      </p:pic>
    </p:spTree>
    <p:extLst>
      <p:ext uri="{BB962C8B-B14F-4D97-AF65-F5344CB8AC3E}">
        <p14:creationId xmlns:p14="http://schemas.microsoft.com/office/powerpoint/2010/main" val="1098432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759EE-2364-4292-92EF-30376D2315B5}"/>
              </a:ext>
            </a:extLst>
          </p:cNvPr>
          <p:cNvSpPr>
            <a:spLocks noGrp="1"/>
          </p:cNvSpPr>
          <p:nvPr>
            <p:ph type="ctrTitle"/>
          </p:nvPr>
        </p:nvSpPr>
        <p:spPr/>
        <p:txBody>
          <a:bodyPr>
            <a:normAutofit/>
          </a:bodyPr>
          <a:lstStyle/>
          <a:p>
            <a:r>
              <a:rPr lang="tr-TR" sz="1400" b="1">
                <a:latin typeface="Arial" panose="020B0604020202020204" pitchFamily="34" charset="0"/>
                <a:cs typeface="Arial" panose="020B0604020202020204" pitchFamily="34" charset="0"/>
              </a:rPr>
              <a:t>1-</a:t>
            </a:r>
            <a:r>
              <a:rPr lang="tr-TR" sz="1400">
                <a:latin typeface="Arial" panose="020B0604020202020204" pitchFamily="34" charset="0"/>
                <a:cs typeface="Arial" panose="020B0604020202020204" pitchFamily="34" charset="0"/>
              </a:rPr>
              <a:t> xhtml ile Html5 arasındaki farklar</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2- </a:t>
            </a:r>
            <a:r>
              <a:rPr lang="tr-TR" sz="1400" err="1">
                <a:latin typeface="Arial" panose="020B0604020202020204" pitchFamily="34" charset="0"/>
                <a:cs typeface="Arial" panose="020B0604020202020204" pitchFamily="34" charset="0"/>
              </a:rPr>
              <a:t>semantic</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non-semanatic</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3- </a:t>
            </a:r>
            <a:r>
              <a:rPr lang="tr-TR" sz="1400" err="1">
                <a:latin typeface="Arial" panose="020B0604020202020204" pitchFamily="34" charset="0"/>
                <a:cs typeface="Arial" panose="020B0604020202020204" pitchFamily="34" charset="0"/>
              </a:rPr>
              <a:t>table</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colspan</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rowspan</a:t>
            </a:r>
            <a:r>
              <a:rPr lang="tr-TR" sz="1400">
                <a:latin typeface="Arial" panose="020B0604020202020204" pitchFamily="34" charset="0"/>
                <a:cs typeface="Arial" panose="020B0604020202020204" pitchFamily="34" charset="0"/>
              </a:rPr>
              <a:t> nedir örneği</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4-</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register</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5-</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to</a:t>
            </a:r>
            <a:r>
              <a:rPr lang="tr-TR" sz="1400">
                <a:latin typeface="Arial" panose="020B0604020202020204" pitchFamily="34" charset="0"/>
                <a:cs typeface="Arial" panose="020B0604020202020204" pitchFamily="34" charset="0"/>
              </a:rPr>
              <a:t>-do </a:t>
            </a:r>
            <a:r>
              <a:rPr lang="tr-TR" sz="1400" err="1">
                <a:latin typeface="Arial" panose="020B0604020202020204" pitchFamily="34" charset="0"/>
                <a:cs typeface="Arial" panose="020B0604020202020204" pitchFamily="34" charset="0"/>
              </a:rPr>
              <a:t>list</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6-</a:t>
            </a:r>
            <a:r>
              <a:rPr lang="tr-TR" sz="1400">
                <a:latin typeface="Arial" panose="020B0604020202020204" pitchFamily="34" charset="0"/>
                <a:cs typeface="Arial" panose="020B0604020202020204" pitchFamily="34" charset="0"/>
              </a:rPr>
              <a:t> ödev1.png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7-</a:t>
            </a:r>
            <a:r>
              <a:rPr lang="tr-TR" sz="1400">
                <a:latin typeface="Arial" panose="020B0604020202020204" pitchFamily="34" charset="0"/>
                <a:cs typeface="Arial" panose="020B0604020202020204" pitchFamily="34" charset="0"/>
              </a:rPr>
              <a:t> ödev2.png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8-</a:t>
            </a:r>
            <a:r>
              <a:rPr lang="tr-TR" sz="1400">
                <a:latin typeface="Arial" panose="020B0604020202020204" pitchFamily="34" charset="0"/>
                <a:cs typeface="Arial" panose="020B0604020202020204" pitchFamily="34" charset="0"/>
              </a:rPr>
              <a:t> ödev3.png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9-</a:t>
            </a:r>
            <a:r>
              <a:rPr lang="tr-TR" sz="1400">
                <a:latin typeface="Arial" panose="020B0604020202020204" pitchFamily="34" charset="0"/>
                <a:cs typeface="Arial" panose="020B0604020202020204" pitchFamily="34" charset="0"/>
              </a:rPr>
              <a:t> ödev4.png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10-</a:t>
            </a:r>
            <a:r>
              <a:rPr lang="tr-TR" sz="1400">
                <a:latin typeface="Arial" panose="020B0604020202020204" pitchFamily="34" charset="0"/>
                <a:cs typeface="Arial" panose="020B0604020202020204" pitchFamily="34" charset="0"/>
              </a:rPr>
              <a:t> ödev5.png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11-</a:t>
            </a:r>
            <a:r>
              <a:rPr lang="tr-TR" sz="1400">
                <a:latin typeface="Arial" panose="020B0604020202020204" pitchFamily="34" charset="0"/>
                <a:cs typeface="Arial" panose="020B0604020202020204" pitchFamily="34" charset="0"/>
              </a:rPr>
              <a:t> </a:t>
            </a:r>
            <a:r>
              <a:rPr lang="tr-TR" sz="1400"/>
              <a:t>ödev6.png</a:t>
            </a:r>
            <a:br>
              <a:rPr lang="tr-TR" sz="1200"/>
            </a:br>
            <a:endParaRPr lang="tr-TR" sz="1200"/>
          </a:p>
        </p:txBody>
      </p:sp>
      <p:sp>
        <p:nvSpPr>
          <p:cNvPr id="3" name="Subtitle 2">
            <a:extLst>
              <a:ext uri="{FF2B5EF4-FFF2-40B4-BE49-F238E27FC236}">
                <a16:creationId xmlns:a16="http://schemas.microsoft.com/office/drawing/2014/main" id="{49138AD9-0CB4-4298-B555-165F27030CE7}"/>
              </a:ext>
            </a:extLst>
          </p:cNvPr>
          <p:cNvSpPr>
            <a:spLocks noGrp="1"/>
          </p:cNvSpPr>
          <p:nvPr>
            <p:ph type="subTitle" idx="1"/>
          </p:nvPr>
        </p:nvSpPr>
        <p:spPr/>
        <p:txBody>
          <a:bodyPr/>
          <a:lstStyle/>
          <a:p>
            <a:r>
              <a:rPr lang="tr-TR">
                <a:latin typeface="Arial" panose="020B0604020202020204" pitchFamily="34" charset="0"/>
                <a:cs typeface="Arial" panose="020B0604020202020204" pitchFamily="34" charset="0"/>
              </a:rPr>
              <a:t>1. hafta Salı ödev (24.05.2022)</a:t>
            </a:r>
          </a:p>
          <a:p>
            <a:r>
              <a:rPr lang="tr-TR" b="1"/>
              <a:t>Hazırlayan:  </a:t>
            </a:r>
            <a:r>
              <a:rPr lang="tr-TR"/>
              <a:t>Tuba ARĞIN</a:t>
            </a:r>
          </a:p>
          <a:p>
            <a:endParaRPr lang="tr-TR"/>
          </a:p>
        </p:txBody>
      </p:sp>
    </p:spTree>
    <p:extLst>
      <p:ext uri="{BB962C8B-B14F-4D97-AF65-F5344CB8AC3E}">
        <p14:creationId xmlns:p14="http://schemas.microsoft.com/office/powerpoint/2010/main" val="331335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AFDF-7CDE-472A-A6D1-65E9DB3E21B5}"/>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b="1" cap="none">
                <a:latin typeface="Arial" panose="020B0604020202020204" pitchFamily="34" charset="0"/>
                <a:cs typeface="Arial" panose="020B0604020202020204" pitchFamily="34" charset="0"/>
              </a:rPr>
              <a:t>Xhtml ile Html5 Arasındaki Farklar</a:t>
            </a:r>
            <a:endParaRPr lang="tr-TR" b="1"/>
          </a:p>
        </p:txBody>
      </p:sp>
      <p:sp>
        <p:nvSpPr>
          <p:cNvPr id="3" name="Content Placeholder 2">
            <a:extLst>
              <a:ext uri="{FF2B5EF4-FFF2-40B4-BE49-F238E27FC236}">
                <a16:creationId xmlns:a16="http://schemas.microsoft.com/office/drawing/2014/main" id="{B52A82D9-CC24-4F18-B74D-83AC82F286C4}"/>
              </a:ext>
            </a:extLst>
          </p:cNvPr>
          <p:cNvSpPr>
            <a:spLocks noGrp="1"/>
          </p:cNvSpPr>
          <p:nvPr>
            <p:ph idx="1"/>
          </p:nvPr>
        </p:nvSpPr>
        <p:spPr/>
        <p:txBody>
          <a:bodyPr>
            <a:normAutofit fontScale="70000" lnSpcReduction="20000"/>
          </a:bodyPr>
          <a:lstStyle/>
          <a:p>
            <a:r>
              <a:rPr lang="tr-TR" b="1"/>
              <a:t>XHTML(</a:t>
            </a:r>
            <a:r>
              <a:rPr lang="tr-TR" err="1"/>
              <a:t>E</a:t>
            </a:r>
            <a:r>
              <a:rPr lang="tr-TR" b="1" err="1"/>
              <a:t>X</a:t>
            </a:r>
            <a:r>
              <a:rPr lang="tr-TR" err="1"/>
              <a:t>tensible</a:t>
            </a:r>
            <a:r>
              <a:rPr lang="tr-TR"/>
              <a:t> </a:t>
            </a:r>
            <a:r>
              <a:rPr lang="tr-TR" b="1" err="1"/>
              <a:t>H</a:t>
            </a:r>
            <a:r>
              <a:rPr lang="tr-TR" err="1"/>
              <a:t>yper</a:t>
            </a:r>
            <a:r>
              <a:rPr lang="tr-TR" b="1" err="1"/>
              <a:t>T</a:t>
            </a:r>
            <a:r>
              <a:rPr lang="tr-TR" err="1"/>
              <a:t>ext</a:t>
            </a:r>
            <a:r>
              <a:rPr lang="tr-TR"/>
              <a:t> </a:t>
            </a:r>
            <a:r>
              <a:rPr lang="tr-TR" b="1" err="1"/>
              <a:t>M</a:t>
            </a:r>
            <a:r>
              <a:rPr lang="tr-TR" err="1"/>
              <a:t>arkup</a:t>
            </a:r>
            <a:r>
              <a:rPr lang="tr-TR"/>
              <a:t> </a:t>
            </a:r>
            <a:r>
              <a:rPr lang="tr-TR" b="1"/>
              <a:t>L</a:t>
            </a:r>
            <a:r>
              <a:rPr lang="tr-TR"/>
              <a:t>anguage) /</a:t>
            </a:r>
            <a:r>
              <a:rPr lang="tr-TR" b="1"/>
              <a:t> HTML5</a:t>
            </a:r>
            <a:r>
              <a:rPr lang="tr-TR"/>
              <a:t>(</a:t>
            </a:r>
            <a:r>
              <a:rPr lang="tr-TR" err="1"/>
              <a:t>Hyper</a:t>
            </a:r>
            <a:r>
              <a:rPr lang="tr-TR"/>
              <a:t> </a:t>
            </a:r>
            <a:r>
              <a:rPr lang="tr-TR" err="1"/>
              <a:t>Text</a:t>
            </a:r>
            <a:r>
              <a:rPr lang="tr-TR"/>
              <a:t> </a:t>
            </a:r>
            <a:r>
              <a:rPr lang="tr-TR" err="1"/>
              <a:t>Markup</a:t>
            </a:r>
            <a:r>
              <a:rPr lang="tr-TR"/>
              <a:t> Language </a:t>
            </a:r>
            <a:r>
              <a:rPr lang="tr-TR" err="1"/>
              <a:t>Version</a:t>
            </a:r>
            <a:r>
              <a:rPr lang="tr-TR"/>
              <a:t> 5): </a:t>
            </a:r>
          </a:p>
          <a:p>
            <a:r>
              <a:rPr lang="tr-TR"/>
              <a:t>HTML5 ve XHTML arasındaki daha ince farklardan bazıları şunlardır:</a:t>
            </a:r>
          </a:p>
          <a:p>
            <a:r>
              <a:rPr lang="tr-TR"/>
              <a:t>XHTML büyük/küçük harfe duyarlı olmasına rağmen, HTML5 değildir. (Aynı zamanda HTML de büyük/küçük harf duyarlı değildir).</a:t>
            </a:r>
          </a:p>
          <a:p>
            <a:r>
              <a:rPr lang="tr-TR"/>
              <a:t>HTML5'in XHTML ve </a:t>
            </a:r>
            <a:r>
              <a:rPr lang="tr-TR" err="1"/>
              <a:t>HTML'den</a:t>
            </a:r>
            <a:r>
              <a:rPr lang="tr-TR"/>
              <a:t> çok daha basit bir  </a:t>
            </a:r>
            <a:r>
              <a:rPr lang="tr-TR" err="1"/>
              <a:t>doctype</a:t>
            </a:r>
            <a:r>
              <a:rPr lang="tr-TR"/>
              <a:t> yapısı vardır.(</a:t>
            </a:r>
            <a:r>
              <a:rPr lang="tr-TR" err="1"/>
              <a:t>Doctype</a:t>
            </a:r>
            <a:r>
              <a:rPr lang="tr-TR"/>
              <a:t> tarayıcıya verileri nasıl yorumlayacağını anlatır.)</a:t>
            </a:r>
          </a:p>
          <a:p>
            <a:r>
              <a:rPr lang="tr-TR"/>
              <a:t>HTML5 tüm tarayıcılarla uyumluyken, XHTML değildir.</a:t>
            </a:r>
          </a:p>
          <a:p>
            <a:r>
              <a:rPr lang="tr-TR"/>
              <a:t>HTML5, HTML4'ün izlerini takip ederken, </a:t>
            </a:r>
            <a:r>
              <a:rPr lang="tr-TR" err="1"/>
              <a:t>XHTML'den</a:t>
            </a:r>
            <a:r>
              <a:rPr lang="tr-TR"/>
              <a:t> daha katıdır.</a:t>
            </a:r>
          </a:p>
          <a:p>
            <a:r>
              <a:rPr lang="tr-TR"/>
              <a:t>HTML5, tabletler ve telefonlar gibi mobil cihazlar için daha uygunken, XHTML bilgisayar ekranları için  uygundur.</a:t>
            </a:r>
          </a:p>
          <a:p>
            <a:r>
              <a:rPr lang="tr-TR"/>
              <a:t>XHTML, IE8 ve tarayıcıların diğer eski sürümleriyle uyumlu değildir. HTML5, XHTML stil etiketleri kullanabilir, ancak bunun tersi mümkün değildir. </a:t>
            </a:r>
            <a:r>
              <a:rPr lang="tr-TR" err="1"/>
              <a:t>XHTML'de</a:t>
            </a:r>
            <a:r>
              <a:rPr lang="tr-TR"/>
              <a:t> kod yazarken, geliştiricilerin uyması gereken birkaç kısıtlama vardır.</a:t>
            </a:r>
          </a:p>
        </p:txBody>
      </p:sp>
    </p:spTree>
    <p:extLst>
      <p:ext uri="{BB962C8B-B14F-4D97-AF65-F5344CB8AC3E}">
        <p14:creationId xmlns:p14="http://schemas.microsoft.com/office/powerpoint/2010/main" val="228672086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982</TotalTime>
  <Words>2944</Words>
  <Application>Microsoft Office PowerPoint</Application>
  <PresentationFormat>Widescreen</PresentationFormat>
  <Paragraphs>160</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-apple-system</vt:lpstr>
      <vt:lpstr>Arial</vt:lpstr>
      <vt:lpstr>Gill Sans MT</vt:lpstr>
      <vt:lpstr>Wingdings</vt:lpstr>
      <vt:lpstr>Gallery</vt:lpstr>
      <vt:lpstr>1) URL VE URI ARASINDAKİ FARKLAR NELERDİR?  2) HTTP YAPISI NEDİR NE İÇİN KULLANILIR?  3) NPM NODE.JS NEDİR?  4) NEDEN JAVA 8 KULLANILIYOR?</vt:lpstr>
      <vt:lpstr>1) URL ve URI arasındaki farklar nelerdir?</vt:lpstr>
      <vt:lpstr>2) HTTP Yapısı Nedir Ne İçin Kullanılır? </vt:lpstr>
      <vt:lpstr>3) Npm Node.js Nedir? </vt:lpstr>
      <vt:lpstr>3) Npm Node.js Nedir? </vt:lpstr>
      <vt:lpstr>4) Neden Java 8 Kullanılıyor?</vt:lpstr>
      <vt:lpstr>Oracle Java SE Desteği Yol Haritası / LTS (Long Term Support - Uzun Süreli Destek Sürümü):   Oracle Java 8 için aralık 2030'a kadar ek bakım ve yükseltmeler içeren ücretli genişletilmiş düzeyde destek sunmayı kabul etti. Java 8 için genişletilmiş düzeyde desteğin 2025'te sona ermesi gerekiyordu, ancak müşteriler bir uzatma istedi. Uzun süreli destek sürümü ve yeni özellikleriyle Java 8 kullanımı daha fazla tercih ediliyor.   </vt:lpstr>
      <vt:lpstr>1- xhtml ile Html5 arasındaki farklar 2- semantic non-semanatic 3- table colspan rowspan nedir örneği 4- register 5- to-do list 6- ödev1.png 7- ödev2.png 8- ödev3.png 9- ödev4.png 10- ödev5.png 11- ödev6.png </vt:lpstr>
      <vt:lpstr>1-Xhtml ile Html5 Arasındaki Farklar</vt:lpstr>
      <vt:lpstr>2- Semantic/Non-semanatic</vt:lpstr>
      <vt:lpstr>Non-Semantic Elements</vt:lpstr>
      <vt:lpstr>3-Table Colspan Rowspan Nedir Örneği</vt:lpstr>
      <vt:lpstr>HTML Rowspan Kullanımı  </vt:lpstr>
      <vt:lpstr>4-Register </vt:lpstr>
      <vt:lpstr>5- To-Do List</vt:lpstr>
      <vt:lpstr>6- Ödev-1.Png</vt:lpstr>
      <vt:lpstr>7- Ödev-2.Png</vt:lpstr>
      <vt:lpstr>8- Ödev-3.Png</vt:lpstr>
      <vt:lpstr>9- Ödev-4.Png</vt:lpstr>
      <vt:lpstr>10- Ödev-5.Png</vt:lpstr>
      <vt:lpstr>11- Ödev-6.Png</vt:lpstr>
      <vt:lpstr>1- display:none; visibility:none arasındaki fark nedir?  2- pseudo class ile pseudo element nedir?  3- group selectors:  4- *  ==&gt;  div,p{} ==&gt; div p{} ==&gt;  div&gt;p{} ==&gt;  div+p{} ==&gt; div~p{} ==&gt;  5- box-sizing: content-box; (default) / box-sizing: border-box; 6- tur1.png 7- tur2.png</vt:lpstr>
      <vt:lpstr>1- display:none; visibility:none; Arasındaki Fark Nedir?</vt:lpstr>
      <vt:lpstr>2- Pseudo Class ile Pseudo Element Nedir?</vt:lpstr>
      <vt:lpstr>3- Group Selectors:</vt:lpstr>
      <vt:lpstr>4- *  ==&gt;  div,p{} ==&gt; div p{} ==&gt;  div&gt;p{} ==&gt;  div+p{} ==&gt; div~p{} ==&gt;</vt:lpstr>
      <vt:lpstr>5- box-sizing: content-box; (default)/ box-sizing: border-box;</vt:lpstr>
      <vt:lpstr>5- box-sizing: content-box; (default)/ box-sizing: border-box;</vt:lpstr>
      <vt:lpstr>6- tur1.png</vt:lpstr>
      <vt:lpstr>7- tur2.png</vt:lpstr>
      <vt:lpstr>1- bootstrap ==&gt; cdn, integrity ve crossorigin  2- ödev6.png/to-do list</vt:lpstr>
      <vt:lpstr>1- Bootstrap ==&gt; integrity ve crossorigin  </vt:lpstr>
      <vt:lpstr>1- Bootstrap ==&gt; integrity ve crossorigin </vt:lpstr>
      <vt:lpstr>2- ödev6.png/to-do list</vt:lpstr>
      <vt:lpstr>1- mb-md-0 2- list-unstyled nedir? 3- text-shadow 4- git rebase-fast forwarding merge farkları nelerdir?</vt:lpstr>
      <vt:lpstr>1- mb-md-0</vt:lpstr>
      <vt:lpstr>2- List-unstyled Nedir?</vt:lpstr>
      <vt:lpstr>3- text-shadow</vt:lpstr>
      <vt:lpstr>4- Git Rebase-Fast Forwarding Merge Farkları Nelerdir?</vt:lpstr>
      <vt:lpstr>Git Rebase Nedir? </vt:lpstr>
      <vt:lpstr>Git Merge Nedir? </vt:lpstr>
      <vt:lpstr>Git Rebase Ve Merge'in Temelleri </vt:lpstr>
      <vt:lpstr>1- Library ile Framework Arasındaki Fark? 2- JDK – sdk Farkı 3- Fast-Forward No-Fast-Forward</vt:lpstr>
      <vt:lpstr>1- Library ile Framework Arasındaki Fark? </vt:lpstr>
      <vt:lpstr>1- Library ile Framework Arasındaki Fark?</vt:lpstr>
      <vt:lpstr>2- JDK – sdk Farkı</vt:lpstr>
      <vt:lpstr>3- Fast-Forward No-Fast-Forward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1)URL ve URI arasındaki farklar nelerdir?</dc:title>
  <dc:creator>TUBA ARGIN</dc:creator>
  <cp:lastModifiedBy>TUBA ARGIN</cp:lastModifiedBy>
  <cp:revision>122</cp:revision>
  <dcterms:created xsi:type="dcterms:W3CDTF">2022-05-23T19:36:26Z</dcterms:created>
  <dcterms:modified xsi:type="dcterms:W3CDTF">2022-06-02T17:18:53Z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8769efa8-6f32-42a4-8247-2a6e4c955083</vt:lpwstr>
  </property>
  <property fmtid="{D5CDD505-2E9C-101B-9397-08002B2CF9AE}" pid="3" name="TURKCELLCLASSIFICATION">
    <vt:lpwstr>TURKCELL DAHİLİ</vt:lpwstr>
  </property>
</Properties>
</file>