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2.hafta" id="{AC55D5B6-5D81-445D-8AB2-4C6DF4B9144C}">
          <p14:sldIdLst/>
        </p14:section>
        <p14:section name="1.ödev" id="{AF0DB60B-968C-41FC-9E1E-095131B44884}">
          <p14:sldIdLst>
            <p14:sldId id="272"/>
            <p14:sldId id="273"/>
          </p14:sldIdLst>
        </p14:section>
        <p14:section name="2.ödev" id="{D9DBD3E7-B523-4B62-8351-DD7701CDA220}">
          <p14:sldIdLst>
            <p14:sldId id="274"/>
            <p14:sldId id="275"/>
          </p14:sldIdLst>
        </p14:section>
        <p14:section name="3.ödev" id="{EE1D6AFF-F4F9-4C89-9440-F95FD59B45E4}">
          <p14:sldIdLst>
            <p14:sldId id="276"/>
          </p14:sldIdLst>
        </p14:section>
        <p14:section name="4.ödev" id="{19B333E8-021A-487D-B574-7283CF5A1C7C}">
          <p14:sldIdLst>
            <p14:sldId id="277"/>
            <p14:sldId id="278"/>
            <p14:sldId id="279"/>
            <p14:sldId id="280"/>
          </p14:sldIdLst>
        </p14:section>
        <p14:section name="5.ödev" id="{3B52584E-996B-40BF-AA93-6FCC2387C1AD}">
          <p14:sldIdLst>
            <p14:sldId id="281"/>
          </p14:sldIdLst>
        </p14:section>
        <p14:section name="3.hafta" id="{46026293-8C73-476F-8B5B-7D0DC3982EC6}">
          <p14:sldIdLst/>
        </p14:section>
        <p14:section name="1.ödev" id="{52A58FD1-0916-47A2-9EA7-952315838363}">
          <p14:sldIdLst>
            <p14:sldId id="282"/>
          </p14:sldIdLst>
        </p14:section>
        <p14:section name="2.ödev" id="{B579EF34-0B59-401B-A636-90DA2218BBE4}">
          <p14:sldIdLst>
            <p14:sldId id="283"/>
            <p14:sldId id="284"/>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D3EE-19BD-4CFE-9A26-A9A35D84ABB9}"/>
              </a:ext>
            </a:extLst>
          </p:cNvPr>
          <p:cNvSpPr>
            <a:spLocks noGrp="1"/>
          </p:cNvSpPr>
          <p:nvPr>
            <p:ph type="title"/>
          </p:nvPr>
        </p:nvSpPr>
        <p:spPr/>
        <p:txBody>
          <a:bodyPr>
            <a:normAutofit/>
          </a:bodyPr>
          <a:lstStyle/>
          <a:p>
            <a:pPr algn="ctr"/>
            <a:br>
              <a:rPr lang="tr-TR" sz="2400" dirty="0"/>
            </a:br>
            <a:r>
              <a:rPr lang="tr-TR" sz="2400" dirty="0" err="1"/>
              <a:t>List</a:t>
            </a:r>
            <a:r>
              <a:rPr lang="tr-TR" sz="2400" dirty="0"/>
              <a:t> – </a:t>
            </a:r>
            <a:r>
              <a:rPr lang="tr-TR" sz="2400" dirty="0" err="1"/>
              <a:t>unstyled</a:t>
            </a:r>
            <a:r>
              <a:rPr lang="tr-TR" sz="2400" dirty="0"/>
              <a:t> nedir ?</a:t>
            </a:r>
          </a:p>
        </p:txBody>
      </p:sp>
      <p:sp>
        <p:nvSpPr>
          <p:cNvPr id="3" name="Content Placeholder 2">
            <a:extLst>
              <a:ext uri="{FF2B5EF4-FFF2-40B4-BE49-F238E27FC236}">
                <a16:creationId xmlns:a16="http://schemas.microsoft.com/office/drawing/2014/main" id="{024F70AB-D5F7-4E8D-A55E-EAE4BDEEABE5}"/>
              </a:ext>
            </a:extLst>
          </p:cNvPr>
          <p:cNvSpPr>
            <a:spLocks noGrp="1"/>
          </p:cNvSpPr>
          <p:nvPr>
            <p:ph idx="1"/>
          </p:nvPr>
        </p:nvSpPr>
        <p:spPr/>
        <p:txBody>
          <a:bodyPr/>
          <a:lstStyle/>
          <a:p>
            <a:r>
              <a:rPr lang="tr-TR" dirty="0"/>
              <a:t>Listelenirken başındaki simgelerin kaldırılmasına yarar.</a:t>
            </a:r>
          </a:p>
          <a:p>
            <a:r>
              <a:rPr lang="tr-TR" dirty="0"/>
              <a:t>Apple                            banana </a:t>
            </a:r>
          </a:p>
          <a:p>
            <a:r>
              <a:rPr lang="tr-TR" dirty="0" err="1"/>
              <a:t>Carrot</a:t>
            </a:r>
            <a:r>
              <a:rPr lang="tr-TR" dirty="0"/>
              <a:t>                            </a:t>
            </a:r>
            <a:r>
              <a:rPr lang="tr-TR" dirty="0" err="1"/>
              <a:t>fruit</a:t>
            </a:r>
            <a:r>
              <a:rPr lang="tr-TR" dirty="0"/>
              <a:t>  </a:t>
            </a:r>
          </a:p>
          <a:p>
            <a:pPr marL="0" indent="0">
              <a:buNone/>
            </a:pPr>
            <a:r>
              <a:rPr lang="tr-TR" dirty="0"/>
              <a:t>                                       (</a:t>
            </a:r>
            <a:r>
              <a:rPr lang="tr-TR" dirty="0" err="1"/>
              <a:t>unstyled</a:t>
            </a:r>
            <a:r>
              <a:rPr lang="tr-TR" dirty="0"/>
              <a:t> </a:t>
            </a:r>
            <a:r>
              <a:rPr lang="tr-TR" dirty="0" err="1"/>
              <a:t>list</a:t>
            </a:r>
            <a:r>
              <a:rPr lang="tr-TR" dirty="0"/>
              <a:t>)</a:t>
            </a:r>
          </a:p>
          <a:p>
            <a:endParaRPr lang="tr-TR" dirty="0"/>
          </a:p>
        </p:txBody>
      </p:sp>
    </p:spTree>
    <p:extLst>
      <p:ext uri="{BB962C8B-B14F-4D97-AF65-F5344CB8AC3E}">
        <p14:creationId xmlns:p14="http://schemas.microsoft.com/office/powerpoint/2010/main" val="29597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9C-5113-4169-A047-C244F826AC36}"/>
              </a:ext>
            </a:extLst>
          </p:cNvPr>
          <p:cNvSpPr>
            <a:spLocks noGrp="1"/>
          </p:cNvSpPr>
          <p:nvPr>
            <p:ph type="title"/>
          </p:nvPr>
        </p:nvSpPr>
        <p:spPr/>
        <p:txBody>
          <a:bodyPr>
            <a:normAutofit/>
          </a:bodyPr>
          <a:lstStyle/>
          <a:p>
            <a:pPr algn="ctr"/>
            <a:br>
              <a:rPr lang="tr-TR" sz="2400" dirty="0"/>
            </a:br>
            <a:br>
              <a:rPr lang="tr-TR" sz="2400" dirty="0"/>
            </a:br>
            <a:r>
              <a:rPr lang="tr-TR" sz="2400" dirty="0" err="1"/>
              <a:t>Fast</a:t>
            </a:r>
            <a:r>
              <a:rPr lang="tr-TR" sz="2400" dirty="0"/>
              <a:t> </a:t>
            </a:r>
            <a:r>
              <a:rPr lang="tr-TR" sz="2400" dirty="0" err="1"/>
              <a:t>forward</a:t>
            </a:r>
            <a:r>
              <a:rPr lang="tr-TR" sz="2400" dirty="0"/>
              <a:t> - </a:t>
            </a:r>
            <a:r>
              <a:rPr lang="tr-TR" sz="2400" dirty="0" err="1"/>
              <a:t>Rebase</a:t>
            </a:r>
            <a:endParaRPr lang="tr-TR" sz="2400" dirty="0"/>
          </a:p>
        </p:txBody>
      </p:sp>
      <p:sp>
        <p:nvSpPr>
          <p:cNvPr id="3" name="Content Placeholder 2">
            <a:extLst>
              <a:ext uri="{FF2B5EF4-FFF2-40B4-BE49-F238E27FC236}">
                <a16:creationId xmlns:a16="http://schemas.microsoft.com/office/drawing/2014/main" id="{44BA08D8-A28E-4A9D-A9FB-87AA7EFDE065}"/>
              </a:ext>
            </a:extLst>
          </p:cNvPr>
          <p:cNvSpPr>
            <a:spLocks noGrp="1"/>
          </p:cNvSpPr>
          <p:nvPr>
            <p:ph idx="1"/>
          </p:nvPr>
        </p:nvSpPr>
        <p:spPr/>
        <p:txBody>
          <a:bodyPr>
            <a:normAutofit/>
          </a:bodyPr>
          <a:lstStyle/>
          <a:p>
            <a:r>
              <a:rPr lang="tr-TR" sz="2000" dirty="0" err="1"/>
              <a:t>Fast</a:t>
            </a:r>
            <a:r>
              <a:rPr lang="tr-TR" sz="2000" dirty="0"/>
              <a:t> </a:t>
            </a:r>
            <a:r>
              <a:rPr lang="tr-TR" sz="2000" dirty="0" err="1"/>
              <a:t>forward</a:t>
            </a:r>
            <a:r>
              <a:rPr lang="tr-TR" sz="2000" dirty="0"/>
              <a:t> : Basit bazı durumlarda </a:t>
            </a:r>
            <a:r>
              <a:rPr lang="tr-TR" sz="2000" dirty="0" err="1"/>
              <a:t>branch'lerden</a:t>
            </a:r>
            <a:r>
              <a:rPr lang="tr-TR" sz="2000" dirty="0"/>
              <a:t> bir tanesinde herhangi bir değişiklik yapılmamıştır ve bu </a:t>
            </a:r>
            <a:r>
              <a:rPr lang="tr-TR" sz="2000" dirty="0" err="1"/>
              <a:t>branch'in</a:t>
            </a:r>
            <a:r>
              <a:rPr lang="tr-TR" sz="2000" dirty="0"/>
              <a:t> yukarıdaki bölümde belirttiğimiz ortak </a:t>
            </a:r>
            <a:r>
              <a:rPr lang="tr-TR" sz="2000" dirty="0" err="1"/>
              <a:t>commit'i</a:t>
            </a:r>
            <a:r>
              <a:rPr lang="tr-TR" sz="2000" dirty="0"/>
              <a:t> ve son </a:t>
            </a:r>
            <a:r>
              <a:rPr lang="tr-TR" sz="2000" dirty="0" err="1"/>
              <a:t>commit'i</a:t>
            </a:r>
            <a:r>
              <a:rPr lang="tr-TR" sz="2000" dirty="0"/>
              <a:t> aynıdır. Bu durumda </a:t>
            </a:r>
            <a:r>
              <a:rPr lang="tr-TR" sz="2000" dirty="0" err="1"/>
              <a:t>merge</a:t>
            </a:r>
            <a:r>
              <a:rPr lang="tr-TR" sz="2000" dirty="0"/>
              <a:t> işlemi çok basitleşir ve git diğer </a:t>
            </a:r>
            <a:r>
              <a:rPr lang="tr-TR" sz="2000" dirty="0" err="1"/>
              <a:t>branch'in</a:t>
            </a:r>
            <a:r>
              <a:rPr lang="tr-TR" sz="2000" dirty="0"/>
              <a:t> tüm </a:t>
            </a:r>
            <a:r>
              <a:rPr lang="tr-TR" sz="2000" dirty="0" err="1"/>
              <a:t>commit'lerini</a:t>
            </a:r>
            <a:r>
              <a:rPr lang="tr-TR" sz="2000" dirty="0"/>
              <a:t> ortak </a:t>
            </a:r>
            <a:r>
              <a:rPr lang="tr-TR" sz="2000" dirty="0" err="1"/>
              <a:t>commit'in</a:t>
            </a:r>
            <a:r>
              <a:rPr lang="tr-TR" sz="2000" dirty="0"/>
              <a:t> üzerine ekleyerek </a:t>
            </a:r>
            <a:r>
              <a:rPr lang="tr-TR" sz="2000" dirty="0" err="1"/>
              <a:t>merge</a:t>
            </a:r>
            <a:r>
              <a:rPr lang="tr-TR" sz="2000" dirty="0"/>
              <a:t> işlemini yapar. Bu özel duruma Git terminolojisinde </a:t>
            </a:r>
            <a:r>
              <a:rPr lang="tr-TR" sz="2000" b="1" dirty="0"/>
              <a:t>"</a:t>
            </a:r>
            <a:r>
              <a:rPr lang="tr-TR" sz="2000" b="1" dirty="0" err="1"/>
              <a:t>Fast-Forward</a:t>
            </a:r>
            <a:r>
              <a:rPr lang="tr-TR" sz="2000" b="1" dirty="0"/>
              <a:t> </a:t>
            </a:r>
            <a:r>
              <a:rPr lang="tr-TR" sz="2000" b="1" dirty="0" err="1"/>
              <a:t>Merge</a:t>
            </a:r>
            <a:r>
              <a:rPr lang="tr-TR" sz="2000" b="1" dirty="0"/>
              <a:t>"</a:t>
            </a:r>
            <a:r>
              <a:rPr lang="tr-TR" sz="2000" dirty="0"/>
              <a:t> denir </a:t>
            </a:r>
          </a:p>
          <a:p>
            <a:endParaRPr lang="tr-TR" sz="2000" dirty="0"/>
          </a:p>
          <a:p>
            <a:r>
              <a:rPr lang="tr-TR" sz="2000" dirty="0" err="1"/>
              <a:t>Rebase</a:t>
            </a:r>
            <a:r>
              <a:rPr lang="tr-TR" sz="2000" dirty="0"/>
              <a:t> : </a:t>
            </a:r>
            <a:r>
              <a:rPr lang="tr-TR" sz="2000" b="1" dirty="0" err="1"/>
              <a:t>Git</a:t>
            </a:r>
            <a:r>
              <a:rPr lang="tr-TR" sz="2000" dirty="0" err="1"/>
              <a:t>'de</a:t>
            </a:r>
            <a:r>
              <a:rPr lang="tr-TR" sz="2000" dirty="0"/>
              <a:t> </a:t>
            </a:r>
            <a:r>
              <a:rPr lang="tr-TR" sz="2000" b="1" dirty="0" err="1"/>
              <a:t>merge</a:t>
            </a:r>
            <a:r>
              <a:rPr lang="tr-TR" sz="2000" dirty="0"/>
              <a:t> ve </a:t>
            </a:r>
            <a:r>
              <a:rPr lang="tr-TR" sz="2000" b="1" dirty="0" err="1"/>
              <a:t>rebase</a:t>
            </a:r>
            <a:r>
              <a:rPr lang="tr-TR" sz="2000" dirty="0"/>
              <a:t> komutları benzer işlevleri yerine getirmek için kullanılıyor. Her iki komut da bir daldaki değişiklikleri başka bir dala birleştirmek için kullanılır. Aradaki </a:t>
            </a:r>
            <a:r>
              <a:rPr lang="tr-TR" sz="2000" dirty="0" err="1"/>
              <a:t>merge</a:t>
            </a:r>
            <a:r>
              <a:rPr lang="tr-TR" sz="2000" dirty="0"/>
              <a:t> adımlarını atlayarak kronolojik dizilim yapar.</a:t>
            </a:r>
          </a:p>
        </p:txBody>
      </p:sp>
    </p:spTree>
    <p:extLst>
      <p:ext uri="{BB962C8B-B14F-4D97-AF65-F5344CB8AC3E}">
        <p14:creationId xmlns:p14="http://schemas.microsoft.com/office/powerpoint/2010/main" val="141299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7C7-CFF9-4A07-945C-A7C922334CFA}"/>
              </a:ext>
            </a:extLst>
          </p:cNvPr>
          <p:cNvSpPr>
            <a:spLocks noGrp="1"/>
          </p:cNvSpPr>
          <p:nvPr>
            <p:ph type="title"/>
          </p:nvPr>
        </p:nvSpPr>
        <p:spPr>
          <a:xfrm>
            <a:off x="838200" y="365126"/>
            <a:ext cx="10515600" cy="866516"/>
          </a:xfrm>
        </p:spPr>
        <p:txBody>
          <a:bodyPr>
            <a:normAutofit/>
          </a:bodyPr>
          <a:lstStyle/>
          <a:p>
            <a:pPr algn="ctr"/>
            <a:r>
              <a:rPr lang="tr-TR" sz="2400" dirty="0"/>
              <a:t>Library ve </a:t>
            </a:r>
            <a:r>
              <a:rPr lang="tr-TR" sz="2400" dirty="0" err="1"/>
              <a:t>framework</a:t>
            </a:r>
            <a:r>
              <a:rPr lang="tr-TR" sz="2400" dirty="0"/>
              <a:t> farkı ?</a:t>
            </a:r>
          </a:p>
        </p:txBody>
      </p:sp>
      <p:sp>
        <p:nvSpPr>
          <p:cNvPr id="3" name="Content Placeholder 2">
            <a:extLst>
              <a:ext uri="{FF2B5EF4-FFF2-40B4-BE49-F238E27FC236}">
                <a16:creationId xmlns:a16="http://schemas.microsoft.com/office/drawing/2014/main" id="{A503666F-8716-4F9F-A74B-EAFACF09B151}"/>
              </a:ext>
            </a:extLst>
          </p:cNvPr>
          <p:cNvSpPr>
            <a:spLocks noGrp="1"/>
          </p:cNvSpPr>
          <p:nvPr>
            <p:ph idx="1"/>
          </p:nvPr>
        </p:nvSpPr>
        <p:spPr>
          <a:xfrm>
            <a:off x="838200" y="1576873"/>
            <a:ext cx="10515600" cy="4600090"/>
          </a:xfrm>
        </p:spPr>
        <p:txBody>
          <a:bodyPr/>
          <a:lstStyle/>
          <a:p>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261844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D761-125B-49AC-B4C7-9EE120D2FEB7}"/>
              </a:ext>
            </a:extLst>
          </p:cNvPr>
          <p:cNvSpPr>
            <a:spLocks noGrp="1"/>
          </p:cNvSpPr>
          <p:nvPr>
            <p:ph type="title"/>
          </p:nvPr>
        </p:nvSpPr>
        <p:spPr>
          <a:xfrm>
            <a:off x="838200" y="365125"/>
            <a:ext cx="10515600" cy="829193"/>
          </a:xfrm>
        </p:spPr>
        <p:txBody>
          <a:bodyPr>
            <a:normAutofit/>
          </a:bodyPr>
          <a:lstStyle/>
          <a:p>
            <a:pPr algn="ctr"/>
            <a:r>
              <a:rPr lang="tr-TR" sz="2400" dirty="0" err="1"/>
              <a:t>Jdk</a:t>
            </a:r>
            <a:r>
              <a:rPr lang="tr-TR" sz="2400" dirty="0"/>
              <a:t> – </a:t>
            </a:r>
            <a:r>
              <a:rPr lang="tr-TR" sz="2400" dirty="0" err="1"/>
              <a:t>sdk</a:t>
            </a:r>
            <a:r>
              <a:rPr lang="tr-TR" sz="2400" dirty="0"/>
              <a:t> farkı ?</a:t>
            </a:r>
          </a:p>
        </p:txBody>
      </p:sp>
      <p:sp>
        <p:nvSpPr>
          <p:cNvPr id="3" name="Content Placeholder 2">
            <a:extLst>
              <a:ext uri="{FF2B5EF4-FFF2-40B4-BE49-F238E27FC236}">
                <a16:creationId xmlns:a16="http://schemas.microsoft.com/office/drawing/2014/main" id="{452F76E8-EA4B-45B6-8D72-8AD4246C3213}"/>
              </a:ext>
            </a:extLst>
          </p:cNvPr>
          <p:cNvSpPr>
            <a:spLocks noGrp="1"/>
          </p:cNvSpPr>
          <p:nvPr>
            <p:ph idx="1"/>
          </p:nvPr>
        </p:nvSpPr>
        <p:spPr/>
        <p:txBody>
          <a:bodyPr/>
          <a:lstStyle/>
          <a:p>
            <a:r>
              <a:rPr lang="tr-TR" sz="2400" dirty="0"/>
              <a:t>1. SDK, belirli yazılım paketleri veya platformları için uygulamalar oluşturulmasına izin veren bir dizi geliştirme aracıdır; JDK en çok kullanılan </a:t>
            </a:r>
            <a:r>
              <a:rPr lang="tr-TR" sz="2400" dirty="0" err="1"/>
              <a:t>SDK'dır</a:t>
            </a:r>
            <a:r>
              <a:rPr lang="tr-TR" sz="2400" dirty="0"/>
              <a:t> ve Java programlarının yazılması ve çalıştırılmasından sorumlu olan </a:t>
            </a:r>
            <a:r>
              <a:rPr lang="tr-TR" sz="2400" dirty="0" err="1"/>
              <a:t>SDK'nın</a:t>
            </a:r>
            <a:r>
              <a:rPr lang="tr-TR" sz="2400" dirty="0"/>
              <a:t> bir uzantısıdır.</a:t>
            </a:r>
          </a:p>
          <a:p>
            <a:r>
              <a:rPr lang="tr-TR" sz="2400"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7812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2E82C-8B5F-44A9-BB04-AE862F985508}"/>
              </a:ext>
            </a:extLst>
          </p:cNvPr>
          <p:cNvSpPr>
            <a:spLocks noGrp="1"/>
          </p:cNvSpPr>
          <p:nvPr>
            <p:ph idx="1"/>
          </p:nvPr>
        </p:nvSpPr>
        <p:spPr>
          <a:xfrm>
            <a:off x="838200" y="111967"/>
            <a:ext cx="10515600" cy="6064996"/>
          </a:xfrm>
        </p:spPr>
        <p:txBody>
          <a:bodyPr>
            <a:normAutofit/>
          </a:bodyPr>
          <a:lstStyle/>
          <a:p>
            <a:r>
              <a:rPr lang="tr-TR" sz="2000" dirty="0">
                <a:solidFill>
                  <a:srgbClr val="FF0000"/>
                </a:solidFill>
              </a:rPr>
              <a:t>Runtime </a:t>
            </a:r>
            <a:r>
              <a:rPr lang="tr-TR" sz="2000" dirty="0" err="1">
                <a:solidFill>
                  <a:srgbClr val="FF0000"/>
                </a:solidFill>
              </a:rPr>
              <a:t>error</a:t>
            </a:r>
            <a:r>
              <a:rPr lang="tr-TR" sz="2000" dirty="0">
                <a:solidFill>
                  <a:srgbClr val="FF0000"/>
                </a:solidFill>
              </a:rPr>
              <a:t> </a:t>
            </a:r>
            <a:r>
              <a:rPr lang="tr-TR" sz="2000" dirty="0"/>
              <a:t>: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bulaştıysa ortaya çıkabilir.</a:t>
            </a:r>
          </a:p>
          <a:p>
            <a:r>
              <a:rPr lang="tr-TR" sz="2000" dirty="0" err="1">
                <a:solidFill>
                  <a:srgbClr val="FF0000"/>
                </a:solidFill>
              </a:rPr>
              <a:t>Syntax</a:t>
            </a:r>
            <a:r>
              <a:rPr lang="tr-TR" sz="2000" dirty="0">
                <a:solidFill>
                  <a:srgbClr val="FF0000"/>
                </a:solidFill>
              </a:rPr>
              <a:t> </a:t>
            </a:r>
            <a:r>
              <a:rPr lang="tr-TR" sz="2000" dirty="0" err="1">
                <a:solidFill>
                  <a:srgbClr val="FF0000"/>
                </a:solidFill>
              </a:rPr>
              <a:t>error</a:t>
            </a:r>
            <a:r>
              <a:rPr lang="tr-TR" sz="2000" dirty="0">
                <a:solidFill>
                  <a:srgbClr val="FF0000"/>
                </a:solidFill>
              </a:rPr>
              <a:t> </a:t>
            </a:r>
            <a:r>
              <a:rPr lang="tr-TR" sz="2000" dirty="0"/>
              <a:t>: </a:t>
            </a:r>
            <a:r>
              <a:rPr lang="tr-TR" sz="2000" i="1" dirty="0" err="1"/>
              <a:t>Syntax</a:t>
            </a:r>
            <a:r>
              <a:rPr lang="tr-TR" sz="2000" i="1" dirty="0"/>
              <a:t> hatası, bizim kod yazarken uymamız gereken kurallara uymadığımız zaman karşımıza çıkar. Buna örnek vermek gerekirse, </a:t>
            </a:r>
            <a:r>
              <a:rPr lang="tr-TR" sz="2000" i="1" dirty="0" err="1"/>
              <a:t>string</a:t>
            </a:r>
            <a:r>
              <a:rPr lang="tr-TR" sz="2000" i="1" dirty="0"/>
              <a:t> veri tiplerinin tırnak içinde yazılması gerekir. İşte bu noktada eğer, biz bu tırnaklardan birini koymayı unutursak burada bir yazım hatası yani </a:t>
            </a:r>
            <a:r>
              <a:rPr lang="tr-TR" sz="2000" i="1" dirty="0" err="1"/>
              <a:t>syntax</a:t>
            </a:r>
            <a:r>
              <a:rPr lang="tr-TR" sz="2000" i="1" dirty="0"/>
              <a:t> hatası yapmış oluruz.  </a:t>
            </a:r>
            <a:r>
              <a:rPr lang="tr-TR" sz="2000" i="1" dirty="0" err="1"/>
              <a:t>Syntax</a:t>
            </a:r>
            <a:r>
              <a:rPr lang="tr-TR" sz="2000" i="1" dirty="0"/>
              <a:t> hatasında Editor, biz hatalı kod satırından çıkar çıkmaz, kodu çalıştırmadan bir hata penceresi açar ve bize hatalı olduğumuzu gösterir.</a:t>
            </a:r>
          </a:p>
          <a:p>
            <a:r>
              <a:rPr lang="tr-TR" sz="2000" i="1" dirty="0" err="1">
                <a:solidFill>
                  <a:srgbClr val="FF0000"/>
                </a:solidFill>
              </a:rPr>
              <a:t>Compile</a:t>
            </a:r>
            <a:r>
              <a:rPr lang="tr-TR" sz="2000" i="1" dirty="0">
                <a:solidFill>
                  <a:srgbClr val="FF0000"/>
                </a:solidFill>
              </a:rPr>
              <a:t> </a:t>
            </a:r>
            <a:r>
              <a:rPr lang="tr-TR" sz="2000" i="1" dirty="0" err="1">
                <a:solidFill>
                  <a:srgbClr val="FF0000"/>
                </a:solidFill>
              </a:rPr>
              <a:t>error</a:t>
            </a:r>
            <a:r>
              <a:rPr lang="tr-TR" sz="2000" i="1" dirty="0">
                <a:solidFill>
                  <a:srgbClr val="FF0000"/>
                </a:solidFill>
              </a:rPr>
              <a:t> </a:t>
            </a:r>
            <a:r>
              <a:rPr lang="tr-TR" sz="2000" i="1" dirty="0"/>
              <a:t>: </a:t>
            </a:r>
            <a:r>
              <a:rPr lang="tr-TR" sz="2000" i="1" dirty="0" err="1"/>
              <a:t>Compile</a:t>
            </a:r>
            <a:r>
              <a:rPr lang="tr-TR" sz="2000" i="1" dirty="0"/>
              <a:t> hatası, </a:t>
            </a:r>
            <a:r>
              <a:rPr lang="tr-TR" sz="2000" i="1" dirty="0" err="1"/>
              <a:t>syntax</a:t>
            </a:r>
            <a:r>
              <a:rPr lang="tr-TR" sz="2000" i="1" dirty="0"/>
              <a:t> hatasından farklı olarak, kodu çalıştırdıktan sonra farkına varabileceğiniz bir hatadır. Genellikle yanlış veya eksik yazılmış bir kelime sebep verir. </a:t>
            </a:r>
            <a:r>
              <a:rPr lang="tr-TR" sz="2000" i="1" dirty="0" err="1"/>
              <a:t>Range</a:t>
            </a:r>
            <a:r>
              <a:rPr lang="tr-TR" sz="2000" i="1" dirty="0"/>
              <a:t> yerine </a:t>
            </a:r>
            <a:r>
              <a:rPr lang="tr-TR" sz="2000" i="1" dirty="0" err="1"/>
              <a:t>Rang</a:t>
            </a:r>
            <a:r>
              <a:rPr lang="tr-TR" sz="2000" i="1" dirty="0"/>
              <a:t> gibi yada farklı harfe basma gibi küçük yanlışlıklar bu hatayı tetikler.</a:t>
            </a:r>
            <a:r>
              <a:rPr lang="tr-TR" sz="2000" i="1"/>
              <a:t> </a:t>
            </a:r>
            <a:endParaRPr lang="tr-TR" sz="2000" dirty="0"/>
          </a:p>
        </p:txBody>
      </p:sp>
    </p:spTree>
    <p:extLst>
      <p:ext uri="{BB962C8B-B14F-4D97-AF65-F5344CB8AC3E}">
        <p14:creationId xmlns:p14="http://schemas.microsoft.com/office/powerpoint/2010/main" val="81417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B53DE-C992-484C-9CC4-E9FAB540231E}"/>
              </a:ext>
            </a:extLst>
          </p:cNvPr>
          <p:cNvSpPr>
            <a:spLocks noGrp="1"/>
          </p:cNvSpPr>
          <p:nvPr>
            <p:ph idx="1"/>
          </p:nvPr>
        </p:nvSpPr>
        <p:spPr>
          <a:xfrm>
            <a:off x="838200" y="158620"/>
            <a:ext cx="10515600" cy="6018343"/>
          </a:xfrm>
        </p:spPr>
        <p:txBody>
          <a:bodyPr/>
          <a:lstStyle/>
          <a:p>
            <a:r>
              <a:rPr lang="tr-TR" sz="2000" b="1" dirty="0" err="1">
                <a:solidFill>
                  <a:srgbClr val="FF0000"/>
                </a:solidFill>
              </a:rPr>
              <a:t>Stack</a:t>
            </a:r>
            <a:r>
              <a:rPr lang="tr-TR" sz="2000" b="1" dirty="0">
                <a:solidFill>
                  <a:srgbClr val="FF0000"/>
                </a:solidFill>
              </a:rPr>
              <a:t> Memory</a:t>
            </a:r>
            <a:r>
              <a:rPr lang="tr-TR" sz="2000" dirty="0"/>
              <a:t>, işlemcilerin </a:t>
            </a:r>
            <a:r>
              <a:rPr lang="tr-TR" sz="2000" dirty="0" err="1"/>
              <a:t>register</a:t>
            </a:r>
            <a:r>
              <a:rPr lang="tr-TR" sz="2000" dirty="0"/>
              <a:t> bilgilerinin tutulduğu yerdir. Burada programınızla ilgili bilgiler (örneğin; lokal değişkenler, referans değişkenler </a:t>
            </a:r>
            <a:r>
              <a:rPr lang="tr-TR" sz="2000" dirty="0" err="1"/>
              <a:t>vs</a:t>
            </a:r>
            <a:r>
              <a:rPr lang="tr-TR" sz="2000" dirty="0"/>
              <a:t>) yer almaktadır. Bu </a:t>
            </a:r>
            <a:r>
              <a:rPr lang="tr-TR" sz="2000" dirty="0" err="1"/>
              <a:t>memory</a:t>
            </a:r>
            <a:r>
              <a:rPr lang="tr-TR" sz="2000" dirty="0"/>
              <a:t>, geliştirici tarafından değil, </a:t>
            </a:r>
            <a:r>
              <a:rPr lang="tr-TR" sz="2000" b="1" i="1" dirty="0" err="1"/>
              <a:t>compiler</a:t>
            </a:r>
            <a:r>
              <a:rPr lang="tr-TR" sz="2000" b="1" i="1" dirty="0"/>
              <a:t> tarafından yönetilir</a:t>
            </a:r>
            <a:r>
              <a:rPr lang="tr-TR" sz="2000" dirty="0"/>
              <a:t>. </a:t>
            </a:r>
            <a:r>
              <a:rPr lang="tr-TR" sz="2000" dirty="0" err="1"/>
              <a:t>Stack’teki</a:t>
            </a:r>
            <a:r>
              <a:rPr lang="tr-TR" sz="2000" dirty="0"/>
              <a:t> bilgiler kodunuzun derleme aşamasında, direk bellek içine yerleştirildiği için erişimi oldukça hızlıdır.</a:t>
            </a:r>
          </a:p>
          <a:p>
            <a:r>
              <a:rPr lang="tr-TR" sz="2000" b="1" dirty="0" err="1">
                <a:solidFill>
                  <a:srgbClr val="FF0000"/>
                </a:solidFill>
              </a:rPr>
              <a:t>Heap</a:t>
            </a:r>
            <a:r>
              <a:rPr lang="tr-TR" sz="2000" b="1" dirty="0">
                <a:solidFill>
                  <a:srgbClr val="FF0000"/>
                </a:solidFill>
              </a:rPr>
              <a:t> Memory</a:t>
            </a:r>
            <a:r>
              <a:rPr lang="tr-TR" sz="2000" dirty="0"/>
              <a:t>, bellek üzerinde yer tahsisi yapılan belli bir bölümdür. Bu yer, bellek üzerinde “</a:t>
            </a:r>
            <a:r>
              <a:rPr lang="tr-TR" sz="2000" i="1" dirty="0" err="1"/>
              <a:t>malloc</a:t>
            </a:r>
            <a:r>
              <a:rPr lang="tr-TR" sz="2000" dirty="0"/>
              <a:t>” fonksiyonu aracılığıyla tahsis edilir ve </a:t>
            </a:r>
            <a:r>
              <a:rPr lang="tr-TR" sz="2000" dirty="0" err="1"/>
              <a:t>heap</a:t>
            </a:r>
            <a:r>
              <a:rPr lang="tr-TR" sz="2000" dirty="0"/>
              <a:t> üzerinde </a:t>
            </a:r>
            <a:r>
              <a:rPr lang="tr-TR" sz="2000" dirty="0" err="1"/>
              <a:t>allocate</a:t>
            </a:r>
            <a:r>
              <a:rPr lang="tr-TR" sz="2000" dirty="0"/>
              <a:t> edilen(yer tahsisi yapılan) bellek “</a:t>
            </a:r>
            <a:r>
              <a:rPr lang="tr-TR" sz="2000" i="1" dirty="0" err="1"/>
              <a:t>free</a:t>
            </a:r>
            <a:r>
              <a:rPr lang="tr-TR" sz="2000" dirty="0"/>
              <a:t>” </a:t>
            </a:r>
            <a:r>
              <a:rPr lang="tr-TR" sz="2000" dirty="0" err="1"/>
              <a:t>lenerek</a:t>
            </a:r>
            <a:r>
              <a:rPr lang="tr-TR" sz="2000" dirty="0"/>
              <a:t> tekrar kullanım için serbest bırakılır. </a:t>
            </a:r>
            <a:r>
              <a:rPr lang="tr-TR" sz="2000" dirty="0" err="1"/>
              <a:t>Heap’teki</a:t>
            </a:r>
            <a:r>
              <a:rPr lang="tr-TR" sz="2000" dirty="0"/>
              <a:t> bellek kullanımı </a:t>
            </a:r>
            <a:r>
              <a:rPr lang="tr-TR" sz="2000" dirty="0" err="1"/>
              <a:t>compiler</a:t>
            </a:r>
            <a:r>
              <a:rPr lang="tr-TR" sz="2000" dirty="0"/>
              <a:t> tarafından değil, </a:t>
            </a:r>
            <a:r>
              <a:rPr lang="tr-TR" sz="2000" b="1" i="1" dirty="0"/>
              <a:t>geliştiriciler tarafından kontrol edilir</a:t>
            </a:r>
            <a:r>
              <a:rPr lang="tr-TR" sz="2000" dirty="0"/>
              <a:t>. Karmaşık programlar oluştururken, genellikle büyük bir bellek alanına ihtiyaç duyarız. Bu durumda </a:t>
            </a:r>
            <a:r>
              <a:rPr lang="tr-TR" sz="2000" dirty="0" err="1"/>
              <a:t>Heap</a:t>
            </a:r>
            <a:r>
              <a:rPr lang="tr-TR" sz="2000" dirty="0"/>
              <a:t> Memory kullanırız. </a:t>
            </a:r>
            <a:r>
              <a:rPr lang="tr-TR" sz="2000" dirty="0" err="1"/>
              <a:t>Heap</a:t>
            </a:r>
            <a:r>
              <a:rPr lang="tr-TR" sz="2000" dirty="0"/>
              <a:t> üzerinde </a:t>
            </a:r>
            <a:r>
              <a:rPr lang="tr-TR" sz="2000" dirty="0" err="1"/>
              <a:t>allocate</a:t>
            </a:r>
            <a:r>
              <a:rPr lang="tr-TR" sz="2000" dirty="0"/>
              <a:t> ettiğimiz bellek operasyonuna “</a:t>
            </a:r>
            <a:r>
              <a:rPr lang="tr-TR" sz="2000" b="1" i="1" dirty="0" err="1"/>
              <a:t>dynamic</a:t>
            </a:r>
            <a:r>
              <a:rPr lang="tr-TR" sz="2000" b="1" i="1" dirty="0"/>
              <a:t> </a:t>
            </a:r>
            <a:r>
              <a:rPr lang="tr-TR" sz="2000" b="1" i="1" dirty="0" err="1"/>
              <a:t>memory</a:t>
            </a:r>
            <a:r>
              <a:rPr lang="tr-TR" sz="2000" b="1" i="1" dirty="0"/>
              <a:t> </a:t>
            </a:r>
            <a:r>
              <a:rPr lang="tr-TR" sz="2000" b="1" i="1" dirty="0" err="1"/>
              <a:t>allocation</a:t>
            </a:r>
            <a:r>
              <a:rPr lang="tr-TR" sz="2000" dirty="0"/>
              <a:t>” adı verilir.</a:t>
            </a:r>
          </a:p>
          <a:p>
            <a:endParaRPr lang="tr-TR" dirty="0"/>
          </a:p>
        </p:txBody>
      </p:sp>
    </p:spTree>
    <p:extLst>
      <p:ext uri="{BB962C8B-B14F-4D97-AF65-F5344CB8AC3E}">
        <p14:creationId xmlns:p14="http://schemas.microsoft.com/office/powerpoint/2010/main" val="107187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A9733-B842-4D01-ADB7-3FD3C1969E67}"/>
              </a:ext>
            </a:extLst>
          </p:cNvPr>
          <p:cNvSpPr>
            <a:spLocks noGrp="1"/>
          </p:cNvSpPr>
          <p:nvPr>
            <p:ph idx="1"/>
          </p:nvPr>
        </p:nvSpPr>
        <p:spPr>
          <a:xfrm>
            <a:off x="838200" y="0"/>
            <a:ext cx="10515600" cy="6176963"/>
          </a:xfrm>
        </p:spPr>
        <p:txBody>
          <a:bodyPr/>
          <a:lstStyle/>
          <a:p>
            <a:endParaRPr lang="tr-TR" sz="2000" dirty="0"/>
          </a:p>
          <a:p>
            <a:r>
              <a:rPr lang="tr-TR" sz="2000" dirty="0"/>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2000" dirty="0" err="1"/>
              <a:t>Centralized</a:t>
            </a:r>
            <a:r>
              <a:rPr lang="tr-TR" sz="2000" dirty="0"/>
              <a:t> </a:t>
            </a:r>
            <a:r>
              <a:rPr lang="tr-TR" sz="2000" dirty="0" err="1"/>
              <a:t>Version</a:t>
            </a:r>
            <a:r>
              <a:rPr lang="tr-TR" sz="2000" dirty="0"/>
              <a:t> Control </a:t>
            </a:r>
            <a:r>
              <a:rPr lang="tr-TR" sz="2000" dirty="0" err="1"/>
              <a:t>Systems</a:t>
            </a:r>
            <a:r>
              <a:rPr lang="tr-TR" sz="2000" dirty="0"/>
              <a:t> / </a:t>
            </a:r>
            <a:r>
              <a:rPr lang="tr-TR" sz="2000" dirty="0">
                <a:solidFill>
                  <a:srgbClr val="FF0000"/>
                </a:solidFill>
              </a:rPr>
              <a:t>CVCS</a:t>
            </a:r>
            <a:r>
              <a:rPr lang="tr-TR" sz="2000" dirty="0"/>
              <a:t>) geliştirilmiştir. Merkezi sistemler uzun yıllar sürüm kontrol sisteminde standart yöntem olarak kabul görmüştür. CVS, </a:t>
            </a:r>
            <a:r>
              <a:rPr lang="tr-TR" sz="2000" dirty="0" err="1"/>
              <a:t>Subversion</a:t>
            </a:r>
            <a:r>
              <a:rPr lang="tr-TR" sz="2000" dirty="0"/>
              <a:t> ve </a:t>
            </a:r>
            <a:r>
              <a:rPr lang="tr-TR" sz="2000" dirty="0" err="1"/>
              <a:t>Perforce</a:t>
            </a:r>
            <a:r>
              <a:rPr lang="tr-TR" sz="2000" dirty="0"/>
              <a:t> gibi sistemler Merkezi Sürüm Kontrol Sistemleri için örnek olarak gösterilebilir. Sunucular sürüm kontrolüne alınan bütün dosyaları tutar. Dosyalar bu sunuculardan istemciler vasıtasıyla çekilerek alınırlar (</a:t>
            </a:r>
            <a:r>
              <a:rPr lang="tr-TR" sz="2000" dirty="0" err="1"/>
              <a:t>check</a:t>
            </a:r>
            <a:r>
              <a:rPr lang="tr-TR" sz="2000" dirty="0"/>
              <a:t> </a:t>
            </a:r>
            <a:r>
              <a:rPr lang="tr-TR" sz="2000" dirty="0" err="1"/>
              <a:t>out</a:t>
            </a:r>
            <a:r>
              <a:rPr lang="tr-TR" sz="2000" dirty="0"/>
              <a:t>).</a:t>
            </a:r>
          </a:p>
          <a:p>
            <a:endParaRPr lang="tr-TR" dirty="0"/>
          </a:p>
          <a:p>
            <a:r>
              <a:rPr lang="tr-TR" sz="2000" dirty="0"/>
              <a:t>Dağıtık Sürüm Kontrol Sistemleri (Distributed </a:t>
            </a:r>
            <a:r>
              <a:rPr lang="tr-TR" sz="2000" dirty="0" err="1"/>
              <a:t>Version</a:t>
            </a:r>
            <a:r>
              <a:rPr lang="tr-TR" sz="2000" dirty="0"/>
              <a:t> Control </a:t>
            </a:r>
            <a:r>
              <a:rPr lang="tr-TR" sz="2000" dirty="0" err="1"/>
              <a:t>Systems</a:t>
            </a:r>
            <a:r>
              <a:rPr lang="tr-TR" sz="2000" dirty="0"/>
              <a:t> / </a:t>
            </a:r>
            <a:r>
              <a:rPr lang="tr-TR" sz="2000" dirty="0">
                <a:solidFill>
                  <a:srgbClr val="FF0000"/>
                </a:solidFill>
              </a:rPr>
              <a:t>DVCS</a:t>
            </a:r>
            <a:r>
              <a:rPr lang="tr-TR" sz="2000" dirty="0"/>
              <a:t>)’</a:t>
            </a:r>
            <a:r>
              <a:rPr lang="tr-TR" sz="2000" dirty="0" err="1"/>
              <a:t>nde</a:t>
            </a:r>
            <a:r>
              <a:rPr lang="tr-TR" sz="2000" dirty="0"/>
              <a:t> istemciler (kullanıcılar) dosyaların yalnızca en son bellek kopyalarını almakla kalmaz, yazılım havuzunu (</a:t>
            </a:r>
            <a:r>
              <a:rPr lang="tr-TR" sz="2000" dirty="0" err="1"/>
              <a:t>repository</a:t>
            </a:r>
            <a:r>
              <a:rPr lang="tr-TR" sz="2000" dirty="0"/>
              <a:t>) bütünüyle kopyalarlar. Git, </a:t>
            </a:r>
            <a:r>
              <a:rPr lang="tr-TR" sz="2000" dirty="0" err="1"/>
              <a:t>Mercurial</a:t>
            </a:r>
            <a:r>
              <a:rPr lang="tr-TR" sz="2000" dirty="0"/>
              <a:t>, </a:t>
            </a:r>
            <a:r>
              <a:rPr lang="tr-TR" sz="2000" dirty="0" err="1"/>
              <a:t>Bazaar</a:t>
            </a:r>
            <a:r>
              <a:rPr lang="tr-TR" sz="2000" dirty="0"/>
              <a:t> ve </a:t>
            </a:r>
            <a:r>
              <a:rPr lang="tr-TR" sz="2000" dirty="0" err="1"/>
              <a:t>Darcs</a:t>
            </a:r>
            <a:r>
              <a:rPr lang="tr-TR" sz="2000" dirty="0"/>
              <a:t> gibi örnekleri dağıtık sistemlere örnek olarak ele alabiliriz. Dağıtık sistemlerde üzerinde ortak çalışma </a:t>
            </a:r>
            <a:r>
              <a:rPr lang="tr-TR" sz="2000" dirty="0" err="1"/>
              <a:t>yütürülen</a:t>
            </a:r>
            <a:r>
              <a:rPr lang="tr-TR" sz="2000" dirty="0"/>
              <a:t> sunuculardan biri çökerse istemcilerden birinin yazılım havuzu sunucuya geri yüklenerek sistem kurtarılabilmektedir. Her seçip alma (</a:t>
            </a:r>
            <a:r>
              <a:rPr lang="tr-TR" sz="2000" dirty="0" err="1"/>
              <a:t>check</a:t>
            </a:r>
            <a:r>
              <a:rPr lang="tr-TR" sz="2000" dirty="0"/>
              <a:t> </a:t>
            </a:r>
            <a:r>
              <a:rPr lang="tr-TR" sz="2000" dirty="0" err="1"/>
              <a:t>out</a:t>
            </a:r>
            <a:r>
              <a:rPr lang="tr-TR" sz="2000" dirty="0"/>
              <a:t>) işlemi esasında bütün verinin yedeklenmesiyle sonuçlanır.</a:t>
            </a:r>
          </a:p>
        </p:txBody>
      </p:sp>
    </p:spTree>
    <p:extLst>
      <p:ext uri="{BB962C8B-B14F-4D97-AF65-F5344CB8AC3E}">
        <p14:creationId xmlns:p14="http://schemas.microsoft.com/office/powerpoint/2010/main" val="43674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BB53-D656-46EE-815C-A89816CBAED5}"/>
              </a:ext>
            </a:extLst>
          </p:cNvPr>
          <p:cNvSpPr>
            <a:spLocks noGrp="1"/>
          </p:cNvSpPr>
          <p:nvPr>
            <p:ph type="title"/>
          </p:nvPr>
        </p:nvSpPr>
        <p:spPr/>
        <p:txBody>
          <a:bodyPr>
            <a:normAutofit/>
          </a:bodyPr>
          <a:lstStyle/>
          <a:p>
            <a:pPr algn="ctr"/>
            <a:r>
              <a:rPr lang="tr-TR" sz="2400" b="1" dirty="0"/>
              <a:t>Asenkron ve Senkron Fonksiyon Nedir?</a:t>
            </a:r>
            <a:endParaRPr lang="tr-TR" sz="2400" dirty="0"/>
          </a:p>
        </p:txBody>
      </p:sp>
      <p:sp>
        <p:nvSpPr>
          <p:cNvPr id="3" name="Content Placeholder 2">
            <a:extLst>
              <a:ext uri="{FF2B5EF4-FFF2-40B4-BE49-F238E27FC236}">
                <a16:creationId xmlns:a16="http://schemas.microsoft.com/office/drawing/2014/main" id="{FD86DEFA-11BD-471A-A9C8-D63E8ACB88EE}"/>
              </a:ext>
            </a:extLst>
          </p:cNvPr>
          <p:cNvSpPr>
            <a:spLocks noGrp="1"/>
          </p:cNvSpPr>
          <p:nvPr>
            <p:ph idx="1"/>
          </p:nvPr>
        </p:nvSpPr>
        <p:spPr/>
        <p:txBody>
          <a:bodyPr>
            <a:normAutofit/>
          </a:bodyPr>
          <a:lstStyle/>
          <a:p>
            <a:r>
              <a:rPr lang="tr-TR" sz="2400" dirty="0"/>
              <a:t>Senkron dediğimiz kavram şudur: Kodlar yukarıdan aşağıya doğru sırayla işlenir ve bir satırdaki işlem bitmeden diğer satıra geçilmez. Asenkron yapıda ise uzun zaman alan veya farklı görevdeki işlemler aynı anda gerçekleştirilir.</a:t>
            </a:r>
          </a:p>
          <a:p>
            <a:r>
              <a:rPr lang="tr-TR" sz="2400" dirty="0" err="1"/>
              <a:t>Javascript</a:t>
            </a:r>
            <a:r>
              <a:rPr lang="tr-TR" sz="2400" dirty="0"/>
              <a:t> </a:t>
            </a:r>
            <a:r>
              <a:rPr lang="tr-TR" sz="2400" dirty="0" err="1"/>
              <a:t>single-thread</a:t>
            </a:r>
            <a:r>
              <a:rPr lang="tr-TR" sz="2400" dirty="0"/>
              <a:t> ve asenkron yapıda çalışan bir programlama </a:t>
            </a:r>
            <a:r>
              <a:rPr lang="tr-TR" sz="2400" dirty="0" err="1"/>
              <a:t>dilir</a:t>
            </a:r>
            <a:r>
              <a:rPr lang="tr-TR" sz="2400" dirty="0"/>
              <a:t>.</a:t>
            </a:r>
          </a:p>
        </p:txBody>
      </p:sp>
    </p:spTree>
    <p:extLst>
      <p:ext uri="{BB962C8B-B14F-4D97-AF65-F5344CB8AC3E}">
        <p14:creationId xmlns:p14="http://schemas.microsoft.com/office/powerpoint/2010/main" val="46005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8D0D6-E825-4CCD-BCE9-94C41D85FB20}"/>
              </a:ext>
            </a:extLst>
          </p:cNvPr>
          <p:cNvSpPr>
            <a:spLocks noGrp="1"/>
          </p:cNvSpPr>
          <p:nvPr>
            <p:ph idx="1"/>
          </p:nvPr>
        </p:nvSpPr>
        <p:spPr/>
        <p:txBody>
          <a:bodyPr>
            <a:normAutofit/>
          </a:bodyPr>
          <a:lstStyle/>
          <a:p>
            <a:r>
              <a:rPr lang="tr-TR" sz="2400" dirty="0" err="1">
                <a:solidFill>
                  <a:srgbClr val="FF0000"/>
                </a:solidFill>
              </a:rPr>
              <a:t>Interpreters</a:t>
            </a:r>
            <a:r>
              <a:rPr lang="tr-TR" sz="2400" dirty="0">
                <a:solidFill>
                  <a:srgbClr val="FF0000"/>
                </a:solidFill>
              </a:rPr>
              <a:t> </a:t>
            </a:r>
            <a:r>
              <a:rPr lang="tr-TR" sz="2400" dirty="0"/>
              <a:t>ve </a:t>
            </a:r>
            <a:r>
              <a:rPr lang="tr-TR" sz="2400" b="1" dirty="0" err="1">
                <a:solidFill>
                  <a:srgbClr val="FF0000"/>
                </a:solidFill>
              </a:rPr>
              <a:t>compilers</a:t>
            </a:r>
            <a:r>
              <a:rPr lang="tr-TR" sz="2400" dirty="0"/>
              <a:t> birbirine oldukça benzer yapıdadırlar. Aralarındaki temel fark </a:t>
            </a:r>
            <a:r>
              <a:rPr lang="tr-TR" sz="2400" b="1" dirty="0"/>
              <a:t>Interpreter</a:t>
            </a:r>
            <a:r>
              <a:rPr lang="tr-TR" sz="2400" dirty="0"/>
              <a:t> kaynak programlama dili ile yazılan komutları doğrudan işlerken, </a:t>
            </a:r>
            <a:r>
              <a:rPr lang="tr-TR" sz="2400" b="1" dirty="0"/>
              <a:t>Compiler</a:t>
            </a:r>
            <a:r>
              <a:rPr lang="tr-TR" sz="2400" dirty="0"/>
              <a:t> da o komutları makina diline çevirir.</a:t>
            </a:r>
          </a:p>
          <a:p>
            <a:endParaRPr lang="tr-TR" sz="2400" dirty="0"/>
          </a:p>
          <a:p>
            <a:r>
              <a:rPr lang="tr-TR" sz="2400" dirty="0"/>
              <a:t> </a:t>
            </a:r>
            <a:r>
              <a:rPr lang="tr-TR" sz="2400" b="1" dirty="0">
                <a:solidFill>
                  <a:srgbClr val="FF0000"/>
                </a:solidFill>
              </a:rPr>
              <a:t>Compiler</a:t>
            </a:r>
            <a:r>
              <a:rPr lang="tr-TR" sz="2400" dirty="0"/>
              <a:t> bir programı bütün olarak alır ve çevirirken; </a:t>
            </a:r>
            <a:r>
              <a:rPr lang="tr-TR" sz="2400" b="1" dirty="0">
                <a:solidFill>
                  <a:srgbClr val="FF0000"/>
                </a:solidFill>
              </a:rPr>
              <a:t>Interpreter</a:t>
            </a:r>
            <a:r>
              <a:rPr lang="tr-TR" sz="2400" dirty="0">
                <a:solidFill>
                  <a:srgbClr val="FF0000"/>
                </a:solidFill>
              </a:rPr>
              <a:t> </a:t>
            </a:r>
            <a:r>
              <a:rPr lang="tr-TR" sz="2400" dirty="0"/>
              <a:t>programı satır </a:t>
            </a:r>
            <a:r>
              <a:rPr lang="tr-TR" sz="2400" dirty="0" err="1"/>
              <a:t>satır</a:t>
            </a:r>
            <a:r>
              <a:rPr lang="tr-TR" sz="2400" dirty="0"/>
              <a:t> çevirir. # </a:t>
            </a:r>
            <a:r>
              <a:rPr lang="tr-TR" sz="2400" b="1" dirty="0"/>
              <a:t>Compiler</a:t>
            </a:r>
            <a:r>
              <a:rPr lang="tr-TR" sz="2400" dirty="0"/>
              <a:t>, ara kod veya hedef kodu oluşturur fakat </a:t>
            </a:r>
            <a:r>
              <a:rPr lang="tr-TR" sz="2400" b="1" dirty="0"/>
              <a:t>Interpreter</a:t>
            </a:r>
            <a:r>
              <a:rPr lang="tr-TR" sz="2400" dirty="0"/>
              <a:t> herhangi bir ara kod oluşturmaz. Bundan dolayı </a:t>
            </a:r>
            <a:r>
              <a:rPr lang="tr-TR" sz="2400" b="1" dirty="0"/>
              <a:t>Compiler</a:t>
            </a:r>
            <a:r>
              <a:rPr lang="tr-TR" sz="2400" dirty="0"/>
              <a:t>, kodun oluşturulması için daha fazla </a:t>
            </a:r>
            <a:r>
              <a:rPr lang="tr-TR" sz="2400" dirty="0" err="1"/>
              <a:t>memory</a:t>
            </a:r>
            <a:r>
              <a:rPr lang="tr-TR" sz="2400" dirty="0"/>
              <a:t> gerektirir.</a:t>
            </a:r>
          </a:p>
        </p:txBody>
      </p:sp>
    </p:spTree>
    <p:extLst>
      <p:ext uri="{BB962C8B-B14F-4D97-AF65-F5344CB8AC3E}">
        <p14:creationId xmlns:p14="http://schemas.microsoft.com/office/powerpoint/2010/main" val="24976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9C9A5-0514-4208-A8CA-6D71FC13E5F7}"/>
              </a:ext>
            </a:extLst>
          </p:cNvPr>
          <p:cNvSpPr>
            <a:spLocks noGrp="1"/>
          </p:cNvSpPr>
          <p:nvPr>
            <p:ph idx="1"/>
          </p:nvPr>
        </p:nvSpPr>
        <p:spPr>
          <a:xfrm>
            <a:off x="838200" y="111967"/>
            <a:ext cx="10515600" cy="6064996"/>
          </a:xfrm>
        </p:spPr>
        <p:txBody>
          <a:bodyPr/>
          <a:lstStyle/>
          <a:p>
            <a:endParaRPr lang="tr-TR" dirty="0">
              <a:solidFill>
                <a:srgbClr val="FF0000"/>
              </a:solidFill>
            </a:endParaRPr>
          </a:p>
          <a:p>
            <a:r>
              <a:rPr lang="tr-TR" dirty="0" err="1">
                <a:solidFill>
                  <a:srgbClr val="FF0000"/>
                </a:solidFill>
              </a:rPr>
              <a:t>Callback</a:t>
            </a:r>
            <a:r>
              <a:rPr lang="tr-TR" dirty="0">
                <a:solidFill>
                  <a:srgbClr val="FF0000"/>
                </a:solidFill>
              </a:rPr>
              <a:t> </a:t>
            </a:r>
            <a:r>
              <a:rPr lang="tr-TR" dirty="0"/>
              <a:t>: Bir geri çağırma fonksiyonu, başka bir fonksiyona geçirilen bir parametre şeklindeki fonksiyondur. Geri çağırma fonksiyonu, ikinci fonksiyonun içinde çağrılır ya da icra edilir. Geri çağırma fonksiyonları, asenkron olarak icra edilirler</a:t>
            </a:r>
          </a:p>
        </p:txBody>
      </p:sp>
    </p:spTree>
    <p:extLst>
      <p:ext uri="{BB962C8B-B14F-4D97-AF65-F5344CB8AC3E}">
        <p14:creationId xmlns:p14="http://schemas.microsoft.com/office/powerpoint/2010/main" val="112346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0CC2D-D8B8-4C29-8089-E8D101D8D399}"/>
              </a:ext>
            </a:extLst>
          </p:cNvPr>
          <p:cNvSpPr>
            <a:spLocks noGrp="1"/>
          </p:cNvSpPr>
          <p:nvPr>
            <p:ph idx="1"/>
          </p:nvPr>
        </p:nvSpPr>
        <p:spPr>
          <a:xfrm>
            <a:off x="838200" y="233265"/>
            <a:ext cx="10515600" cy="5943698"/>
          </a:xfrm>
        </p:spPr>
        <p:txBody>
          <a:bodyPr/>
          <a:lstStyle/>
          <a:p>
            <a:r>
              <a:rPr lang="tr-TR" dirty="0" err="1">
                <a:solidFill>
                  <a:srgbClr val="FF0000"/>
                </a:solidFill>
              </a:rPr>
              <a:t>toString</a:t>
            </a:r>
            <a:r>
              <a:rPr lang="tr-TR" dirty="0"/>
              <a:t> : </a:t>
            </a:r>
            <a:r>
              <a:rPr lang="tr-TR" b="1" dirty="0" err="1"/>
              <a:t>toString</a:t>
            </a:r>
            <a:r>
              <a:rPr lang="tr-TR" b="1" dirty="0"/>
              <a:t>() metodu</a:t>
            </a:r>
            <a:r>
              <a:rPr lang="tr-TR" dirty="0"/>
              <a:t>, kendisine tanımlanan değişken değerini </a:t>
            </a:r>
            <a:r>
              <a:rPr lang="tr-TR" b="1" dirty="0" err="1"/>
              <a:t>string</a:t>
            </a:r>
            <a:r>
              <a:rPr lang="tr-TR" dirty="0"/>
              <a:t> olarak değiştirerek döndürür.</a:t>
            </a:r>
          </a:p>
          <a:p>
            <a:endParaRPr lang="tr-TR" dirty="0"/>
          </a:p>
          <a:p>
            <a:r>
              <a:rPr lang="tr-TR" dirty="0" err="1">
                <a:solidFill>
                  <a:srgbClr val="FF0000"/>
                </a:solidFill>
              </a:rPr>
              <a:t>Join</a:t>
            </a:r>
            <a:r>
              <a:rPr lang="tr-TR" dirty="0">
                <a:solidFill>
                  <a:srgbClr val="FF0000"/>
                </a:solidFill>
              </a:rPr>
              <a:t> </a:t>
            </a:r>
            <a:r>
              <a:rPr lang="tr-TR" dirty="0"/>
              <a:t>: </a:t>
            </a:r>
            <a:r>
              <a:rPr lang="tr-TR" dirty="0" err="1"/>
              <a:t>Array.join</a:t>
            </a:r>
            <a:r>
              <a:rPr lang="tr-TR" dirty="0"/>
              <a:t> metodu, dizi içerisindeki tüm elemanları tek bir </a:t>
            </a:r>
            <a:r>
              <a:rPr lang="tr-TR" dirty="0" err="1"/>
              <a:t>string</a:t>
            </a:r>
            <a:r>
              <a:rPr lang="tr-TR" dirty="0"/>
              <a:t> verisi olarak yazdırmaya yaramaktadır. Elemanları diziden çıkartmaz, yeni bir </a:t>
            </a:r>
            <a:r>
              <a:rPr lang="tr-TR" dirty="0" err="1"/>
              <a:t>string</a:t>
            </a:r>
            <a:r>
              <a:rPr lang="tr-TR" dirty="0"/>
              <a:t> verisi oluşturur. Parametre olarak ise </a:t>
            </a:r>
            <a:r>
              <a:rPr lang="tr-TR" dirty="0" err="1"/>
              <a:t>separator</a:t>
            </a:r>
            <a:r>
              <a:rPr lang="tr-TR" dirty="0"/>
              <a:t> alır. </a:t>
            </a:r>
            <a:r>
              <a:rPr lang="tr-TR" dirty="0" err="1"/>
              <a:t>Separator</a:t>
            </a:r>
            <a:r>
              <a:rPr lang="tr-TR" dirty="0"/>
              <a:t> zorunlu değildir. Verilmediği takdirde tüm veriler virgül ile birleşik olarak </a:t>
            </a:r>
            <a:r>
              <a:rPr lang="tr-TR" dirty="0" err="1"/>
              <a:t>string</a:t>
            </a:r>
            <a:r>
              <a:rPr lang="tr-TR" dirty="0"/>
              <a:t> oluşturulur.</a:t>
            </a:r>
          </a:p>
          <a:p>
            <a:r>
              <a:rPr lang="tr-TR" dirty="0" err="1">
                <a:solidFill>
                  <a:srgbClr val="FF0000"/>
                </a:solidFill>
              </a:rPr>
              <a:t>Regex</a:t>
            </a:r>
            <a:r>
              <a:rPr lang="tr-TR" dirty="0">
                <a:solidFill>
                  <a:srgbClr val="FF0000"/>
                </a:solidFill>
              </a:rPr>
              <a:t> </a:t>
            </a:r>
            <a:r>
              <a:rPr lang="tr-TR" dirty="0"/>
              <a:t>: Herhangi bir metni eşleştirmenize, bulmanıza ya da yönetmenize yardımcı olacak desenler yaratmanıza izin veren birçok karakter ve sembollerin bir araya gelmesiyle oluşan metin dizesidir. </a:t>
            </a:r>
          </a:p>
        </p:txBody>
      </p:sp>
    </p:spTree>
    <p:extLst>
      <p:ext uri="{BB962C8B-B14F-4D97-AF65-F5344CB8AC3E}">
        <p14:creationId xmlns:p14="http://schemas.microsoft.com/office/powerpoint/2010/main" val="19912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75F41-49C6-44C9-9ECC-4BCF6D9B010C}"/>
              </a:ext>
            </a:extLst>
          </p:cNvPr>
          <p:cNvSpPr>
            <a:spLocks noGrp="1"/>
          </p:cNvSpPr>
          <p:nvPr>
            <p:ph idx="1"/>
          </p:nvPr>
        </p:nvSpPr>
        <p:spPr>
          <a:xfrm>
            <a:off x="838200" y="780597"/>
            <a:ext cx="10515600" cy="4351338"/>
          </a:xfrm>
        </p:spPr>
        <p:txBody>
          <a:bodyPr/>
          <a:lstStyle/>
          <a:p>
            <a:r>
              <a:rPr lang="tr-TR" dirty="0"/>
              <a:t>Aslında mantık olarak </a:t>
            </a:r>
            <a:r>
              <a:rPr lang="tr-TR" b="1" dirty="0" err="1">
                <a:solidFill>
                  <a:srgbClr val="FF0000"/>
                </a:solidFill>
              </a:rPr>
              <a:t>call</a:t>
            </a:r>
            <a:r>
              <a:rPr lang="tr-TR" dirty="0"/>
              <a:t> ve</a:t>
            </a:r>
            <a:r>
              <a:rPr lang="tr-TR" dirty="0">
                <a:solidFill>
                  <a:srgbClr val="FF0000"/>
                </a:solidFill>
              </a:rPr>
              <a:t> </a:t>
            </a:r>
            <a:r>
              <a:rPr lang="tr-TR" b="1" dirty="0" err="1">
                <a:solidFill>
                  <a:srgbClr val="FF0000"/>
                </a:solidFill>
              </a:rPr>
              <a:t>apply</a:t>
            </a:r>
            <a:r>
              <a:rPr lang="tr-TR" dirty="0" err="1">
                <a:solidFill>
                  <a:srgbClr val="FF0000"/>
                </a:solidFill>
              </a:rPr>
              <a:t>'a</a:t>
            </a:r>
            <a:r>
              <a:rPr lang="tr-TR" dirty="0">
                <a:solidFill>
                  <a:srgbClr val="FF0000"/>
                </a:solidFill>
              </a:rPr>
              <a:t> </a:t>
            </a:r>
            <a:r>
              <a:rPr lang="tr-TR" dirty="0"/>
              <a:t>benzese de yapı olarak epey farklı. </a:t>
            </a:r>
            <a:r>
              <a:rPr lang="tr-TR" b="1" dirty="0"/>
              <a:t>Call</a:t>
            </a:r>
            <a:r>
              <a:rPr lang="tr-TR" dirty="0"/>
              <a:t> ve </a:t>
            </a:r>
            <a:r>
              <a:rPr lang="tr-TR" b="1" dirty="0" err="1"/>
              <a:t>Apply</a:t>
            </a:r>
            <a:r>
              <a:rPr lang="tr-TR" dirty="0"/>
              <a:t> fonksiyonları bir fonksiyonu hemen çalıştırırken, </a:t>
            </a:r>
            <a:r>
              <a:rPr lang="tr-TR" b="1" dirty="0" err="1">
                <a:solidFill>
                  <a:srgbClr val="FF0000"/>
                </a:solidFill>
              </a:rPr>
              <a:t>bind</a:t>
            </a:r>
            <a:r>
              <a:rPr lang="tr-TR" dirty="0">
                <a:solidFill>
                  <a:srgbClr val="FF0000"/>
                </a:solidFill>
              </a:rPr>
              <a:t> </a:t>
            </a:r>
            <a:r>
              <a:rPr lang="tr-TR" dirty="0"/>
              <a:t>fonksiyonu bize yeni bir kopya üretmektedir. Oluşturulan bu kopyayı ise istediğimiz herhangi bir bağlamda(</a:t>
            </a:r>
            <a:r>
              <a:rPr lang="tr-TR" dirty="0" err="1"/>
              <a:t>context</a:t>
            </a:r>
            <a:r>
              <a:rPr lang="tr-TR" dirty="0"/>
              <a:t>) kullanabiliriz</a:t>
            </a:r>
          </a:p>
        </p:txBody>
      </p:sp>
    </p:spTree>
    <p:extLst>
      <p:ext uri="{BB962C8B-B14F-4D97-AF65-F5344CB8AC3E}">
        <p14:creationId xmlns:p14="http://schemas.microsoft.com/office/powerpoint/2010/main" val="35602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B29BA-E948-4CEC-966F-22EDC2EADBC3}"/>
              </a:ext>
            </a:extLst>
          </p:cNvPr>
          <p:cNvSpPr>
            <a:spLocks noGrp="1"/>
          </p:cNvSpPr>
          <p:nvPr>
            <p:ph idx="1"/>
          </p:nvPr>
        </p:nvSpPr>
        <p:spPr>
          <a:xfrm>
            <a:off x="922176" y="864572"/>
            <a:ext cx="10515600" cy="4351338"/>
          </a:xfrm>
        </p:spPr>
        <p:txBody>
          <a:bodyPr/>
          <a:lstStyle/>
          <a:p>
            <a:r>
              <a:rPr lang="tr-TR" dirty="0"/>
              <a:t>En basit algoritmalardan olan </a:t>
            </a:r>
            <a:r>
              <a:rPr lang="tr-TR" b="1" dirty="0" err="1">
                <a:solidFill>
                  <a:srgbClr val="FF0000"/>
                </a:solidFill>
              </a:rPr>
              <a:t>FIFO</a:t>
            </a:r>
            <a:r>
              <a:rPr lang="tr-TR" dirty="0" err="1"/>
              <a:t>'nun</a:t>
            </a:r>
            <a:r>
              <a:rPr lang="tr-TR" dirty="0"/>
              <a:t> uygulanması kolaydır ve yazılım tabanlı yönlendiriciler için düşük bir sistem yükü sunmaktadır. </a:t>
            </a:r>
            <a:r>
              <a:rPr lang="tr-TR" b="1" dirty="0" err="1"/>
              <a:t>FIFO</a:t>
            </a:r>
            <a:r>
              <a:rPr lang="tr-TR" dirty="0" err="1"/>
              <a:t>'nun</a:t>
            </a:r>
            <a:r>
              <a:rPr lang="tr-TR" dirty="0"/>
              <a:t> tam tersi, en geç girişin veya "yığının tepesinin" ilk önce işlendiği, en son giren ilk çıkar algoritması olarak bilinen </a:t>
            </a:r>
            <a:r>
              <a:rPr lang="tr-TR" b="1" dirty="0" err="1">
                <a:solidFill>
                  <a:srgbClr val="FF0000"/>
                </a:solidFill>
              </a:rPr>
              <a:t>LIFO</a:t>
            </a:r>
            <a:r>
              <a:rPr lang="tr-TR" dirty="0" err="1"/>
              <a:t>'dur</a:t>
            </a:r>
            <a:r>
              <a:rPr lang="tr-TR" dirty="0"/>
              <a:t>(</a:t>
            </a:r>
            <a:r>
              <a:rPr lang="tr-TR" dirty="0" err="1"/>
              <a:t>last</a:t>
            </a:r>
            <a:r>
              <a:rPr lang="tr-TR" dirty="0"/>
              <a:t>-in-</a:t>
            </a:r>
            <a:r>
              <a:rPr lang="tr-TR" dirty="0" err="1"/>
              <a:t>first</a:t>
            </a:r>
            <a:r>
              <a:rPr lang="tr-TR" dirty="0"/>
              <a:t>-</a:t>
            </a:r>
            <a:r>
              <a:rPr lang="tr-TR" dirty="0" err="1"/>
              <a:t>out</a:t>
            </a:r>
            <a:r>
              <a:rPr lang="tr-TR" dirty="0"/>
              <a:t>).</a:t>
            </a:r>
          </a:p>
        </p:txBody>
      </p:sp>
    </p:spTree>
    <p:extLst>
      <p:ext uri="{BB962C8B-B14F-4D97-AF65-F5344CB8AC3E}">
        <p14:creationId xmlns:p14="http://schemas.microsoft.com/office/powerpoint/2010/main" val="18751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2069</Words>
  <Application>Microsoft Office PowerPoint</Application>
  <PresentationFormat>Widescreen</PresentationFormat>
  <Paragraphs>84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lpstr> List – unstyled nedir ?</vt:lpstr>
      <vt:lpstr>  Fast forward - Rebase</vt:lpstr>
      <vt:lpstr>Library ve framework farkı ?</vt:lpstr>
      <vt:lpstr>Jdk – sdk farkı ?</vt:lpstr>
      <vt:lpstr>PowerPoint Presentation</vt:lpstr>
      <vt:lpstr>PowerPoint Presentation</vt:lpstr>
      <vt:lpstr>PowerPoint Presentation</vt:lpstr>
      <vt:lpstr>Asenkron ve Senkron Fonksiyon Nedir?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33</cp:revision>
  <dcterms:created xsi:type="dcterms:W3CDTF">2022-05-24T09:08:24Z</dcterms:created>
  <dcterms:modified xsi:type="dcterms:W3CDTF">2022-06-07T19:42:45Z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