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 name="2.Hafta Pazartesi" id="{FBE3AE14-D1A3-42ED-9070-838768707178}">
          <p14:sldIdLst>
            <p14:sldId id="288"/>
            <p14:sldId id="289"/>
            <p14:sldId id="290"/>
            <p14:sldId id="291"/>
            <p14:sldId id="292"/>
          </p14:sldIdLst>
        </p14:section>
        <p14:section name="2.Hafta Salı" id="{143AE822-FEC2-470D-ADA6-B3CD6F8E060B}">
          <p14:sldIdLst>
            <p14:sldId id="293"/>
            <p14:sldId id="294"/>
            <p14:sldId id="295"/>
            <p14:sldId id="296"/>
          </p14:sldIdLst>
        </p14:section>
        <p14:section name="2.Hafta Çarşamba" id="{1AE6D5DF-8CF4-46EF-A054-6B76BE020F1D}">
          <p14:sldIdLst>
            <p14:sldId id="297"/>
            <p14:sldId id="298"/>
            <p14:sldId id="299"/>
            <p14:sldId id="300"/>
          </p14:sldIdLst>
        </p14:section>
        <p14:section name="2.Hafta Perşembe" id="{62FFC25A-A227-45A9-BCBB-4D92B4E41CF9}">
          <p14:sldIdLst>
            <p14:sldId id="301"/>
            <p14:sldId id="302"/>
            <p14:sldId id="303"/>
            <p14:sldId id="304"/>
            <p14:sldId id="305"/>
            <p14:sldId id="306"/>
            <p14:sldId id="307"/>
            <p14:sldId id="308"/>
            <p14:sldId id="309"/>
            <p14:sldId id="310"/>
          </p14:sldIdLst>
        </p14:section>
        <p14:section name="2.Hafta Cuma" id="{B77B30D7-6821-4326-9371-7D90AB85A92F}">
          <p14:sldIdLst>
            <p14:sldId id="311"/>
            <p14:sldId id="312"/>
            <p14:sldId id="313"/>
          </p14:sldIdLst>
        </p14:section>
        <p14:section name="3.Hafta Pazartesi ve Salı" id="{010C1557-E26E-4FDA-8549-BCAA7D38EDE9}">
          <p14:sldIdLst>
            <p14:sldId id="314"/>
            <p14:sldId id="315"/>
          </p14:sldIdLst>
        </p14:section>
        <p14:section name="Başlıksız Bölüm" id="{073E4C13-B12D-4AD2-9944-555DF37E81C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68" d="100"/>
          <a:sy n="68" d="100"/>
        </p:scale>
        <p:origin x="77"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6.06.2022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6.06.2022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6.06.2022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6.06.2022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87BF9-AC4D-9E2E-C532-06979FC40380}"/>
              </a:ext>
            </a:extLst>
          </p:cNvPr>
          <p:cNvSpPr>
            <a:spLocks noGrp="1"/>
          </p:cNvSpPr>
          <p:nvPr>
            <p:ph type="title"/>
          </p:nvPr>
        </p:nvSpPr>
        <p:spPr>
          <a:xfrm>
            <a:off x="838200" y="2592759"/>
            <a:ext cx="10515600" cy="1325563"/>
          </a:xfrm>
        </p:spPr>
        <p:txBody>
          <a:bodyPr/>
          <a:lstStyle/>
          <a:p>
            <a:pPr algn="ctr"/>
            <a:r>
              <a:rPr lang="tr-TR" dirty="0"/>
              <a:t>2.Hafta Pazartesi Ödev</a:t>
            </a:r>
          </a:p>
        </p:txBody>
      </p:sp>
    </p:spTree>
    <p:extLst>
      <p:ext uri="{BB962C8B-B14F-4D97-AF65-F5344CB8AC3E}">
        <p14:creationId xmlns:p14="http://schemas.microsoft.com/office/powerpoint/2010/main" val="2157784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B725E7-9CA0-3390-6363-1516905864C5}"/>
              </a:ext>
            </a:extLst>
          </p:cNvPr>
          <p:cNvSpPr>
            <a:spLocks noGrp="1"/>
          </p:cNvSpPr>
          <p:nvPr>
            <p:ph type="title"/>
          </p:nvPr>
        </p:nvSpPr>
        <p:spPr/>
        <p:txBody>
          <a:bodyPr/>
          <a:lstStyle/>
          <a:p>
            <a:r>
              <a:rPr lang="tr-TR" dirty="0"/>
              <a:t>mb-md-0 nedir?</a:t>
            </a:r>
          </a:p>
        </p:txBody>
      </p:sp>
      <p:sp>
        <p:nvSpPr>
          <p:cNvPr id="3" name="İçerik Yer Tutucusu 2">
            <a:extLst>
              <a:ext uri="{FF2B5EF4-FFF2-40B4-BE49-F238E27FC236}">
                <a16:creationId xmlns:a16="http://schemas.microsoft.com/office/drawing/2014/main" id="{5148BCCF-0C54-73F4-9B9D-C57DF3E33259}"/>
              </a:ext>
            </a:extLst>
          </p:cNvPr>
          <p:cNvSpPr>
            <a:spLocks noGrp="1"/>
          </p:cNvSpPr>
          <p:nvPr>
            <p:ph idx="1"/>
          </p:nvPr>
        </p:nvSpPr>
        <p:spPr>
          <a:xfrm>
            <a:off x="764308" y="1690688"/>
            <a:ext cx="4494722" cy="4443260"/>
          </a:xfrm>
        </p:spPr>
        <p:txBody>
          <a:bodyPr/>
          <a:lstStyle/>
          <a:p>
            <a:r>
              <a:rPr lang="tr-TR" dirty="0"/>
              <a:t>mb-md-0</a:t>
            </a:r>
          </a:p>
          <a:p>
            <a:r>
              <a:rPr lang="tr-TR" dirty="0"/>
              <a:t>Yandaki tablodan anlaşılacağı üzere;</a:t>
            </a:r>
          </a:p>
          <a:p>
            <a:r>
              <a:rPr lang="tr-TR" dirty="0" err="1"/>
              <a:t>Margin</a:t>
            </a:r>
            <a:r>
              <a:rPr lang="tr-TR" dirty="0"/>
              <a:t> değeri </a:t>
            </a:r>
            <a:r>
              <a:rPr lang="tr-TR" dirty="0" err="1"/>
              <a:t>buttom</a:t>
            </a:r>
            <a:r>
              <a:rPr lang="tr-TR" dirty="0"/>
              <a:t> (aşağıdan) </a:t>
            </a:r>
            <a:r>
              <a:rPr lang="tr-TR" dirty="0" err="1"/>
              <a:t>medium</a:t>
            </a:r>
            <a:r>
              <a:rPr lang="tr-TR" dirty="0"/>
              <a:t> (orta boyutlu) ekranlarda 0 (sıfır) değeri kadar uzaklıkta olsun.</a:t>
            </a:r>
          </a:p>
        </p:txBody>
      </p:sp>
      <p:pic>
        <p:nvPicPr>
          <p:cNvPr id="7" name="Resim 6">
            <a:extLst>
              <a:ext uri="{FF2B5EF4-FFF2-40B4-BE49-F238E27FC236}">
                <a16:creationId xmlns:a16="http://schemas.microsoft.com/office/drawing/2014/main" id="{139925FA-05C7-FE78-35C0-3F1908FDA00D}"/>
              </a:ext>
            </a:extLst>
          </p:cNvPr>
          <p:cNvPicPr>
            <a:picLocks noChangeAspect="1"/>
          </p:cNvPicPr>
          <p:nvPr/>
        </p:nvPicPr>
        <p:blipFill>
          <a:blip r:embed="rId2"/>
          <a:stretch>
            <a:fillRect/>
          </a:stretch>
        </p:blipFill>
        <p:spPr>
          <a:xfrm>
            <a:off x="5603685" y="1416330"/>
            <a:ext cx="6514424" cy="3654434"/>
          </a:xfrm>
          <a:prstGeom prst="rect">
            <a:avLst/>
          </a:prstGeom>
        </p:spPr>
      </p:pic>
    </p:spTree>
    <p:extLst>
      <p:ext uri="{BB962C8B-B14F-4D97-AF65-F5344CB8AC3E}">
        <p14:creationId xmlns:p14="http://schemas.microsoft.com/office/powerpoint/2010/main" val="292059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D214B-0424-8953-15BE-8667F45B7DF1}"/>
              </a:ext>
            </a:extLst>
          </p:cNvPr>
          <p:cNvSpPr>
            <a:spLocks noGrp="1"/>
          </p:cNvSpPr>
          <p:nvPr>
            <p:ph type="title"/>
          </p:nvPr>
        </p:nvSpPr>
        <p:spPr>
          <a:xfrm>
            <a:off x="838200" y="365126"/>
            <a:ext cx="10515600" cy="881784"/>
          </a:xfrm>
        </p:spPr>
        <p:txBody>
          <a:bodyPr/>
          <a:lstStyle/>
          <a:p>
            <a:r>
              <a:rPr lang="tr-TR" dirty="0" err="1"/>
              <a:t>list-unstyled</a:t>
            </a:r>
            <a:endParaRPr lang="tr-TR" dirty="0"/>
          </a:p>
        </p:txBody>
      </p:sp>
      <p:sp>
        <p:nvSpPr>
          <p:cNvPr id="3" name="İçerik Yer Tutucusu 2">
            <a:extLst>
              <a:ext uri="{FF2B5EF4-FFF2-40B4-BE49-F238E27FC236}">
                <a16:creationId xmlns:a16="http://schemas.microsoft.com/office/drawing/2014/main" id="{C4A5F2A1-2103-62F3-DDB4-F87C97E3740D}"/>
              </a:ext>
            </a:extLst>
          </p:cNvPr>
          <p:cNvSpPr>
            <a:spLocks noGrp="1"/>
          </p:cNvSpPr>
          <p:nvPr>
            <p:ph idx="1"/>
          </p:nvPr>
        </p:nvSpPr>
        <p:spPr>
          <a:xfrm>
            <a:off x="838200" y="1644073"/>
            <a:ext cx="10515600" cy="4532890"/>
          </a:xfrm>
        </p:spPr>
        <p:txBody>
          <a:bodyPr/>
          <a:lstStyle/>
          <a:p>
            <a:r>
              <a:rPr lang="tr-TR" dirty="0" err="1"/>
              <a:t>ul</a:t>
            </a:r>
            <a:r>
              <a:rPr lang="tr-TR" dirty="0"/>
              <a:t>&gt;</a:t>
            </a:r>
            <a:r>
              <a:rPr lang="tr-TR" dirty="0" err="1"/>
              <a:t>li</a:t>
            </a:r>
            <a:r>
              <a:rPr lang="tr-TR" dirty="0"/>
              <a:t> (sırasız liste) veya ol&gt;</a:t>
            </a:r>
            <a:r>
              <a:rPr lang="tr-TR" dirty="0" err="1"/>
              <a:t>li</a:t>
            </a:r>
            <a:r>
              <a:rPr lang="tr-TR" dirty="0"/>
              <a:t> (sıralı) listelerin madde işaretlerini ortadan kaldırır.</a:t>
            </a:r>
          </a:p>
        </p:txBody>
      </p:sp>
    </p:spTree>
    <p:extLst>
      <p:ext uri="{BB962C8B-B14F-4D97-AF65-F5344CB8AC3E}">
        <p14:creationId xmlns:p14="http://schemas.microsoft.com/office/powerpoint/2010/main" val="277847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B5726-20B6-2AC6-B7D6-2BC757CD4253}"/>
              </a:ext>
            </a:extLst>
          </p:cNvPr>
          <p:cNvSpPr>
            <a:spLocks noGrp="1"/>
          </p:cNvSpPr>
          <p:nvPr>
            <p:ph type="title"/>
          </p:nvPr>
        </p:nvSpPr>
        <p:spPr/>
        <p:txBody>
          <a:bodyPr/>
          <a:lstStyle/>
          <a:p>
            <a:r>
              <a:rPr lang="tr-TR" dirty="0" err="1"/>
              <a:t>text-shadow</a:t>
            </a:r>
            <a:endParaRPr lang="tr-TR" dirty="0"/>
          </a:p>
        </p:txBody>
      </p:sp>
      <p:sp>
        <p:nvSpPr>
          <p:cNvPr id="3" name="İçerik Yer Tutucusu 2">
            <a:extLst>
              <a:ext uri="{FF2B5EF4-FFF2-40B4-BE49-F238E27FC236}">
                <a16:creationId xmlns:a16="http://schemas.microsoft.com/office/drawing/2014/main" id="{0F735089-50E1-9168-44CC-6A4FFB05011D}"/>
              </a:ext>
            </a:extLst>
          </p:cNvPr>
          <p:cNvSpPr>
            <a:spLocks noGrp="1"/>
          </p:cNvSpPr>
          <p:nvPr>
            <p:ph idx="1"/>
          </p:nvPr>
        </p:nvSpPr>
        <p:spPr>
          <a:xfrm>
            <a:off x="838200" y="1320800"/>
            <a:ext cx="10515600" cy="5421745"/>
          </a:xfrm>
        </p:spPr>
        <p:txBody>
          <a:bodyPr/>
          <a:lstStyle/>
          <a:p>
            <a:r>
              <a:rPr lang="tr-TR" dirty="0"/>
              <a:t>Metin değerlerine gölgelendirme vermek için kullanılır.</a:t>
            </a:r>
          </a:p>
          <a:p>
            <a:r>
              <a:rPr lang="tr-TR" dirty="0"/>
              <a:t>Örnek;</a:t>
            </a:r>
          </a:p>
          <a:p>
            <a:r>
              <a:rPr lang="tr-TR" dirty="0">
                <a:solidFill>
                  <a:schemeClr val="accent2"/>
                </a:solidFill>
              </a:rPr>
              <a:t>&lt;h1&gt;</a:t>
            </a:r>
            <a:r>
              <a:rPr lang="tr-TR" dirty="0" err="1">
                <a:solidFill>
                  <a:schemeClr val="accent2"/>
                </a:solidFill>
              </a:rPr>
              <a:t>Text-shadow</a:t>
            </a:r>
            <a:r>
              <a:rPr lang="tr-TR" dirty="0">
                <a:solidFill>
                  <a:schemeClr val="accent2"/>
                </a:solidFill>
              </a:rPr>
              <a:t>&lt;/h1&gt;</a:t>
            </a:r>
          </a:p>
          <a:p>
            <a:r>
              <a:rPr lang="en-US" dirty="0">
                <a:solidFill>
                  <a:schemeClr val="accent1"/>
                </a:solidFill>
              </a:rPr>
              <a:t>h1 {</a:t>
            </a:r>
          </a:p>
          <a:p>
            <a:r>
              <a:rPr lang="en-US" dirty="0">
                <a:solidFill>
                  <a:schemeClr val="accent1"/>
                </a:solidFill>
              </a:rPr>
              <a:t>  text-shadow: 2px </a:t>
            </a:r>
            <a:r>
              <a:rPr lang="en-US" dirty="0" err="1">
                <a:solidFill>
                  <a:schemeClr val="accent1"/>
                </a:solidFill>
              </a:rPr>
              <a:t>2px</a:t>
            </a:r>
            <a:r>
              <a:rPr lang="en-US" dirty="0">
                <a:solidFill>
                  <a:schemeClr val="accent1"/>
                </a:solidFill>
              </a:rPr>
              <a:t> 8px #FF0000;</a:t>
            </a:r>
          </a:p>
          <a:p>
            <a:r>
              <a:rPr lang="en-US" dirty="0">
                <a:solidFill>
                  <a:schemeClr val="accent1"/>
                </a:solidFill>
              </a:rPr>
              <a:t>}</a:t>
            </a:r>
            <a:endParaRPr lang="tr-TR" dirty="0">
              <a:solidFill>
                <a:schemeClr val="accent1"/>
              </a:solidFill>
            </a:endParaRPr>
          </a:p>
          <a:p>
            <a:r>
              <a:rPr lang="tr-TR" dirty="0">
                <a:solidFill>
                  <a:schemeClr val="tx1">
                    <a:lumMod val="95000"/>
                  </a:schemeClr>
                </a:solidFill>
              </a:rPr>
              <a:t>İlk değer x-ekseninde kaydırma.</a:t>
            </a:r>
          </a:p>
          <a:p>
            <a:r>
              <a:rPr lang="tr-TR" dirty="0">
                <a:solidFill>
                  <a:schemeClr val="tx1">
                    <a:lumMod val="95000"/>
                  </a:schemeClr>
                </a:solidFill>
              </a:rPr>
              <a:t>İkinci değer y-ekseninde kaydırma</a:t>
            </a:r>
          </a:p>
          <a:p>
            <a:r>
              <a:rPr lang="tr-TR" dirty="0">
                <a:solidFill>
                  <a:schemeClr val="tx1">
                    <a:lumMod val="95000"/>
                  </a:schemeClr>
                </a:solidFill>
              </a:rPr>
              <a:t>Üçüncü değer </a:t>
            </a:r>
            <a:r>
              <a:rPr lang="tr-TR" dirty="0" err="1">
                <a:solidFill>
                  <a:schemeClr val="tx1">
                    <a:lumMod val="95000"/>
                  </a:schemeClr>
                </a:solidFill>
              </a:rPr>
              <a:t>blur</a:t>
            </a:r>
            <a:r>
              <a:rPr lang="tr-TR" dirty="0">
                <a:solidFill>
                  <a:schemeClr val="tx1">
                    <a:lumMod val="95000"/>
                  </a:schemeClr>
                </a:solidFill>
              </a:rPr>
              <a:t> değeri.</a:t>
            </a:r>
          </a:p>
          <a:p>
            <a:r>
              <a:rPr lang="tr-TR" dirty="0">
                <a:solidFill>
                  <a:schemeClr val="tx1">
                    <a:lumMod val="95000"/>
                  </a:schemeClr>
                </a:solidFill>
              </a:rPr>
              <a:t>Sonuncu ise renk.</a:t>
            </a:r>
          </a:p>
        </p:txBody>
      </p:sp>
      <p:pic>
        <p:nvPicPr>
          <p:cNvPr id="5" name="Resim 4">
            <a:extLst>
              <a:ext uri="{FF2B5EF4-FFF2-40B4-BE49-F238E27FC236}">
                <a16:creationId xmlns:a16="http://schemas.microsoft.com/office/drawing/2014/main" id="{14E6A528-E129-AC8F-13F3-70E7ECC6FA80}"/>
              </a:ext>
            </a:extLst>
          </p:cNvPr>
          <p:cNvPicPr>
            <a:picLocks noChangeAspect="1"/>
          </p:cNvPicPr>
          <p:nvPr/>
        </p:nvPicPr>
        <p:blipFill>
          <a:blip r:embed="rId2"/>
          <a:stretch>
            <a:fillRect/>
          </a:stretch>
        </p:blipFill>
        <p:spPr>
          <a:xfrm>
            <a:off x="8149071" y="3327978"/>
            <a:ext cx="2266950" cy="571500"/>
          </a:xfrm>
          <a:prstGeom prst="rect">
            <a:avLst/>
          </a:prstGeom>
        </p:spPr>
      </p:pic>
    </p:spTree>
    <p:extLst>
      <p:ext uri="{BB962C8B-B14F-4D97-AF65-F5344CB8AC3E}">
        <p14:creationId xmlns:p14="http://schemas.microsoft.com/office/powerpoint/2010/main" val="3545834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F72EB8-76D0-5606-C5B0-6039FBB7570C}"/>
              </a:ext>
            </a:extLst>
          </p:cNvPr>
          <p:cNvSpPr>
            <a:spLocks noGrp="1"/>
          </p:cNvSpPr>
          <p:nvPr>
            <p:ph idx="1"/>
          </p:nvPr>
        </p:nvSpPr>
        <p:spPr>
          <a:xfrm>
            <a:off x="838200" y="304801"/>
            <a:ext cx="10515600" cy="5985164"/>
          </a:xfrm>
        </p:spPr>
        <p:txBody>
          <a:bodyPr>
            <a:normAutofit/>
          </a:bodyPr>
          <a:lstStyle/>
          <a:p>
            <a:pPr algn="l"/>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u="sng"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solidFill>
                  <a:schemeClr val="accent2"/>
                </a:solidFill>
                <a:effectLst/>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branch’iniz</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olacağı anda eğer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üzerinde bir değişiklik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olmamışsa,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git varsayılan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hattının son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olarak,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feature</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branch’in</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hash’ini</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alır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Bu duruma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solidFill>
                  <a:schemeClr val="tx1">
                    <a:lumMod val="9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denir.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Bu işlem sonrasında sanki değişiklikler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master</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branch’inde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yapılmış gibi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oluşur. Geçmiş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history’i</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daha anlaşılabilir tutmak için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işlemi sırasında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 </a:t>
            </a:r>
            <a:r>
              <a:rPr lang="tr-TR" sz="1800" b="1" i="0" dirty="0" err="1">
                <a:solidFill>
                  <a:schemeClr val="tx1">
                    <a:lumMod val="95000"/>
                  </a:schemeClr>
                </a:solidFill>
                <a:effectLst/>
                <a:latin typeface="Times New Roman" panose="02020603050405020304" pitchFamily="18" charset="0"/>
                <a:cs typeface="Times New Roman" panose="02020603050405020304" pitchFamily="18" charset="0"/>
              </a:rPr>
              <a:t>no-ff</a:t>
            </a:r>
            <a:r>
              <a:rPr lang="tr-TR" sz="18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opsiyonu ile gidilir; bu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git’in</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fast-forward</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yapmamasını ve yeni bir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merge</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a:t>
            </a:r>
            <a:r>
              <a:rPr lang="tr-TR" sz="1800" b="0" i="0" dirty="0" err="1">
                <a:solidFill>
                  <a:schemeClr val="tx1">
                    <a:lumMod val="95000"/>
                  </a:schemeClr>
                </a:solidFill>
                <a:effectLst/>
                <a:latin typeface="Times New Roman" panose="02020603050405020304" pitchFamily="18" charset="0"/>
                <a:cs typeface="Times New Roman" panose="02020603050405020304" pitchFamily="18" charset="0"/>
              </a:rPr>
              <a:t>commit</a:t>
            </a:r>
            <a:r>
              <a:rPr lang="tr-TR" sz="1800" b="0" i="0" dirty="0">
                <a:solidFill>
                  <a:schemeClr val="tx1">
                    <a:lumMod val="95000"/>
                  </a:schemeClr>
                </a:solidFill>
                <a:effectLst/>
                <a:latin typeface="Times New Roman" panose="02020603050405020304" pitchFamily="18" charset="0"/>
                <a:cs typeface="Times New Roman" panose="02020603050405020304" pitchFamily="18" charset="0"/>
              </a:rPr>
              <a:t> ile ilerlemesini sağlar.</a:t>
            </a:r>
            <a:endParaRPr lang="tr-TR" sz="1800" b="0" i="1" dirty="0">
              <a:solidFill>
                <a:schemeClr val="tx1">
                  <a:lumMod val="95000"/>
                </a:schemeClr>
              </a:solidFill>
              <a:effectLst/>
              <a:latin typeface="Times New Roman" panose="02020603050405020304" pitchFamily="18" charset="0"/>
              <a:cs typeface="Times New Roman" panose="02020603050405020304" pitchFamily="18" charset="0"/>
            </a:endParaRPr>
          </a:p>
          <a:p>
            <a:pPr algn="l"/>
            <a:r>
              <a:rPr lang="tr-TR" sz="1800" b="0" i="0" dirty="0" err="1">
                <a:solidFill>
                  <a:schemeClr val="accent2"/>
                </a:solidFill>
                <a:effectLst/>
                <a:latin typeface="Times New Roman" panose="02020603050405020304" pitchFamily="18" charset="0"/>
                <a:cs typeface="Times New Roman" panose="02020603050405020304" pitchFamily="18" charset="0"/>
              </a:rPr>
              <a:t>Rebase</a:t>
            </a:r>
            <a:r>
              <a:rPr lang="tr-TR" sz="1800" dirty="0">
                <a:solidFill>
                  <a:schemeClr val="accent2"/>
                </a:solidFill>
                <a:latin typeface="Times New Roman" panose="02020603050405020304" pitchFamily="18" charset="0"/>
                <a:cs typeface="Times New Roman" panose="02020603050405020304" pitchFamily="18" charset="0"/>
              </a:rPr>
              <a:t>:</a:t>
            </a:r>
            <a:r>
              <a:rPr lang="tr-TR" sz="1800" b="0" i="0" dirty="0">
                <a:solidFill>
                  <a:schemeClr val="accent2"/>
                </a:solidFill>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gibi farklı </a:t>
            </a:r>
            <a:r>
              <a:rPr lang="tr-TR" sz="1800" b="0" i="0" dirty="0" err="1">
                <a:effectLst/>
                <a:latin typeface="Times New Roman" panose="02020603050405020304" pitchFamily="18" charset="0"/>
                <a:cs typeface="Times New Roman" panose="02020603050405020304" pitchFamily="18" charset="0"/>
              </a:rPr>
              <a:t>commitleri</a:t>
            </a:r>
            <a:r>
              <a:rPr lang="tr-TR" sz="1800" b="0" i="0" dirty="0">
                <a:effectLst/>
                <a:latin typeface="Times New Roman" panose="02020603050405020304" pitchFamily="18" charset="0"/>
                <a:cs typeface="Times New Roman" panose="02020603050405020304" pitchFamily="18" charset="0"/>
              </a:rPr>
              <a:t> bir araya getirir. </a:t>
            </a:r>
            <a:r>
              <a:rPr lang="tr-TR" sz="1800" b="0" i="0" dirty="0" err="1">
                <a:effectLst/>
                <a:latin typeface="Times New Roman" panose="02020603050405020304" pitchFamily="18" charset="0"/>
                <a:cs typeface="Times New Roman" panose="02020603050405020304" pitchFamily="18" charset="0"/>
              </a:rPr>
              <a:t>Merge’den</a:t>
            </a:r>
            <a:r>
              <a:rPr lang="tr-TR" sz="1800" b="0" i="0" dirty="0">
                <a:effectLst/>
                <a:latin typeface="Times New Roman" panose="02020603050405020304" pitchFamily="18" charset="0"/>
                <a:cs typeface="Times New Roman" panose="02020603050405020304" pitchFamily="18" charset="0"/>
              </a:rPr>
              <a:t> farkı </a:t>
            </a:r>
            <a:r>
              <a:rPr lang="tr-TR" sz="1800" b="0" i="0" dirty="0" err="1">
                <a:effectLst/>
                <a:latin typeface="Times New Roman" panose="02020603050405020304" pitchFamily="18" charset="0"/>
                <a:cs typeface="Times New Roman" panose="02020603050405020304" pitchFamily="18" charset="0"/>
              </a:rPr>
              <a:t>rebase</a:t>
            </a:r>
            <a:r>
              <a:rPr lang="tr-TR" sz="1800" b="0" i="0" dirty="0">
                <a:effectLst/>
                <a:latin typeface="Times New Roman" panose="02020603050405020304" pitchFamily="18" charset="0"/>
                <a:cs typeface="Times New Roman" panose="02020603050405020304" pitchFamily="18" charset="0"/>
              </a:rPr>
              <a:t> uygulandığı </a:t>
            </a:r>
            <a:r>
              <a:rPr lang="tr-TR" sz="1800" b="0" i="0" dirty="0" err="1">
                <a:effectLst/>
                <a:latin typeface="Times New Roman" panose="02020603050405020304" pitchFamily="18" charset="0"/>
                <a:cs typeface="Times New Roman" panose="02020603050405020304" pitchFamily="18" charset="0"/>
              </a:rPr>
              <a:t>branch’in</a:t>
            </a:r>
            <a:r>
              <a:rPr lang="tr-TR" sz="1800" b="0" i="0" dirty="0">
                <a:effectLst/>
                <a:latin typeface="Times New Roman" panose="02020603050405020304" pitchFamily="18" charset="0"/>
                <a:cs typeface="Times New Roman" panose="02020603050405020304" pitchFamily="18" charset="0"/>
              </a:rPr>
              <a:t> üzerinde yeni bir </a:t>
            </a:r>
            <a:r>
              <a:rPr lang="tr-TR" sz="1800" b="1" i="0" dirty="0" err="1">
                <a:effectLst/>
                <a:latin typeface="Times New Roman" panose="02020603050405020304" pitchFamily="18" charset="0"/>
                <a:cs typeface="Times New Roman" panose="02020603050405020304" pitchFamily="18" charset="0"/>
              </a:rPr>
              <a:t>merge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oluşturmaz</a:t>
            </a:r>
            <a:r>
              <a:rPr lang="tr-TR" sz="1800" b="0" i="0" dirty="0">
                <a:effectLst/>
                <a:latin typeface="Times New Roman" panose="02020603050405020304" pitchFamily="18" charset="0"/>
                <a:cs typeface="Times New Roman" panose="02020603050405020304" pitchFamily="18" charset="0"/>
              </a:rPr>
              <a:t>.</a:t>
            </a:r>
          </a:p>
          <a:p>
            <a:pPr algn="l"/>
            <a:r>
              <a:rPr lang="tr-TR" sz="1800" dirty="0">
                <a:latin typeface="Times New Roman" panose="02020603050405020304" pitchFamily="18" charset="0"/>
                <a:cs typeface="Times New Roman" panose="02020603050405020304" pitchFamily="18" charset="0"/>
              </a:rPr>
              <a:t>A </a:t>
            </a:r>
            <a:r>
              <a:rPr lang="tr-TR" sz="1800" dirty="0" err="1">
                <a:latin typeface="Times New Roman" panose="02020603050405020304" pitchFamily="18" charset="0"/>
                <a:cs typeface="Times New Roman" panose="02020603050405020304" pitchFamily="18" charset="0"/>
              </a:rPr>
              <a:t>branch</a:t>
            </a:r>
            <a:r>
              <a:rPr lang="tr-TR" sz="1800" dirty="0">
                <a:latin typeface="Times New Roman" panose="02020603050405020304" pitchFamily="18" charset="0"/>
                <a:cs typeface="Times New Roman" panose="02020603050405020304" pitchFamily="18" charset="0"/>
              </a:rPr>
              <a:t> - B </a:t>
            </a:r>
            <a:r>
              <a:rPr lang="tr-TR" sz="1800" dirty="0" err="1">
                <a:latin typeface="Times New Roman" panose="02020603050405020304" pitchFamily="18" charset="0"/>
                <a:cs typeface="Times New Roman" panose="02020603050405020304" pitchFamily="18" charset="0"/>
              </a:rPr>
              <a:t>branch</a:t>
            </a:r>
            <a:endParaRPr lang="tr-TR" sz="1800" b="0" i="1" dirty="0">
              <a:effectLst/>
              <a:latin typeface="Times New Roman" panose="02020603050405020304" pitchFamily="18" charset="0"/>
              <a:cs typeface="Times New Roman" panose="02020603050405020304" pitchFamily="18" charset="0"/>
            </a:endParaRPr>
          </a:p>
          <a:p>
            <a:pPr algn="l"/>
            <a:r>
              <a:rPr lang="tr-TR" sz="1800" b="0" i="1" dirty="0">
                <a:effectLst/>
                <a:latin typeface="Times New Roman" panose="02020603050405020304" pitchFamily="18" charset="0"/>
                <a:cs typeface="Times New Roman" panose="02020603050405020304" pitchFamily="18" charset="0"/>
              </a:rPr>
              <a:t>- Önce her iki </a:t>
            </a:r>
            <a:r>
              <a:rPr lang="tr-TR" sz="1800" b="0" i="1" dirty="0" err="1">
                <a:effectLst/>
                <a:latin typeface="Times New Roman" panose="02020603050405020304" pitchFamily="18" charset="0"/>
                <a:cs typeface="Times New Roman" panose="02020603050405020304" pitchFamily="18" charset="0"/>
              </a:rPr>
              <a:t>branch’inde</a:t>
            </a:r>
            <a:r>
              <a:rPr lang="tr-TR" sz="1800" b="0" i="1" dirty="0">
                <a:effectLst/>
                <a:latin typeface="Times New Roman" panose="02020603050405020304" pitchFamily="18" charset="0"/>
                <a:cs typeface="Times New Roman" panose="02020603050405020304" pitchFamily="18" charset="0"/>
              </a:rPr>
              <a:t> ortak </a:t>
            </a:r>
            <a:r>
              <a:rPr lang="tr-TR" sz="1800" b="0" i="1" dirty="0" err="1">
                <a:effectLst/>
                <a:latin typeface="Times New Roman" panose="02020603050405020304" pitchFamily="18" charset="0"/>
                <a:cs typeface="Times New Roman" panose="02020603050405020304" pitchFamily="18" charset="0"/>
              </a:rPr>
              <a:t>commit’ini</a:t>
            </a:r>
            <a:r>
              <a:rPr lang="tr-TR" sz="1800" b="0" i="1" dirty="0">
                <a:effectLst/>
                <a:latin typeface="Times New Roman" panose="02020603050405020304" pitchFamily="18" charset="0"/>
                <a:cs typeface="Times New Roman" panose="02020603050405020304" pitchFamily="18" charset="0"/>
              </a:rPr>
              <a:t> belirler. </a:t>
            </a:r>
          </a:p>
          <a:p>
            <a:pPr algn="l"/>
            <a:r>
              <a:rPr lang="tr-TR" sz="1800" b="0" i="1" dirty="0">
                <a:effectLst/>
                <a:latin typeface="Times New Roman" panose="02020603050405020304" pitchFamily="18" charset="0"/>
                <a:cs typeface="Times New Roman" panose="02020603050405020304" pitchFamily="18" charset="0"/>
              </a:rPr>
              <a:t>- Sonrasında A → A’ arasını çıkarır, geçici bir yere taşır.</a:t>
            </a:r>
          </a:p>
          <a:p>
            <a:pPr algn="l"/>
            <a:r>
              <a:rPr lang="tr-TR" sz="1800" b="0" i="1" dirty="0">
                <a:effectLst/>
                <a:latin typeface="Times New Roman" panose="02020603050405020304" pitchFamily="18" charset="0"/>
                <a:cs typeface="Times New Roman" panose="02020603050405020304" pitchFamily="18" charset="0"/>
              </a:rPr>
              <a:t>- Yeni </a:t>
            </a:r>
            <a:r>
              <a:rPr lang="tr-TR" sz="1800" b="0" i="1" dirty="0" err="1">
                <a:effectLst/>
                <a:latin typeface="Times New Roman" panose="02020603050405020304" pitchFamily="18" charset="0"/>
                <a:cs typeface="Times New Roman" panose="02020603050405020304" pitchFamily="18" charset="0"/>
              </a:rPr>
              <a:t>branch’i</a:t>
            </a:r>
            <a:r>
              <a:rPr lang="tr-TR" sz="1800" b="0" i="1" dirty="0">
                <a:effectLst/>
                <a:latin typeface="Times New Roman" panose="02020603050405020304" pitchFamily="18" charset="0"/>
                <a:cs typeface="Times New Roman" panose="02020603050405020304" pitchFamily="18" charset="0"/>
              </a:rPr>
              <a:t> B → B’ arasını ana hatta çeker</a:t>
            </a:r>
          </a:p>
          <a:p>
            <a:pPr algn="l"/>
            <a:r>
              <a:rPr lang="tr-TR" sz="1800" b="0" i="1" dirty="0">
                <a:effectLst/>
                <a:latin typeface="Times New Roman" panose="02020603050405020304" pitchFamily="18" charset="0"/>
                <a:cs typeface="Times New Roman" panose="02020603050405020304" pitchFamily="18" charset="0"/>
              </a:rPr>
              <a:t>- Geçici olarak taşıdığı A → A’ arasını tekrar ana hatta ekler.</a:t>
            </a:r>
          </a:p>
          <a:p>
            <a:endParaRPr lang="tr-TR" dirty="0"/>
          </a:p>
        </p:txBody>
      </p:sp>
    </p:spTree>
    <p:extLst>
      <p:ext uri="{BB962C8B-B14F-4D97-AF65-F5344CB8AC3E}">
        <p14:creationId xmlns:p14="http://schemas.microsoft.com/office/powerpoint/2010/main" val="87274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89EC1-B725-23DD-F4E8-19414BFC2242}"/>
              </a:ext>
            </a:extLst>
          </p:cNvPr>
          <p:cNvSpPr>
            <a:spLocks noGrp="1"/>
          </p:cNvSpPr>
          <p:nvPr>
            <p:ph type="title"/>
          </p:nvPr>
        </p:nvSpPr>
        <p:spPr>
          <a:xfrm>
            <a:off x="838200" y="2664980"/>
            <a:ext cx="10515600" cy="1325563"/>
          </a:xfrm>
        </p:spPr>
        <p:txBody>
          <a:bodyPr/>
          <a:lstStyle/>
          <a:p>
            <a:pPr algn="ctr"/>
            <a:r>
              <a:rPr lang="tr-TR" dirty="0"/>
              <a:t>2.Hafta Salı Ödevi</a:t>
            </a:r>
          </a:p>
        </p:txBody>
      </p:sp>
    </p:spTree>
    <p:extLst>
      <p:ext uri="{BB962C8B-B14F-4D97-AF65-F5344CB8AC3E}">
        <p14:creationId xmlns:p14="http://schemas.microsoft.com/office/powerpoint/2010/main" val="2672447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48175E-D7DF-376D-EE83-55294C0A4A83}"/>
              </a:ext>
            </a:extLst>
          </p:cNvPr>
          <p:cNvSpPr>
            <a:spLocks noGrp="1"/>
          </p:cNvSpPr>
          <p:nvPr>
            <p:ph type="title"/>
          </p:nvPr>
        </p:nvSpPr>
        <p:spPr>
          <a:xfrm>
            <a:off x="838200" y="365126"/>
            <a:ext cx="10515600" cy="687820"/>
          </a:xfrm>
        </p:spPr>
        <p:txBody>
          <a:bodyPr>
            <a:normAutofit fontScale="90000"/>
          </a:bodyPr>
          <a:lstStyle/>
          <a:p>
            <a:r>
              <a:rPr lang="tr-TR" dirty="0"/>
              <a:t>Libraries ile Framework Arasındaki Fark?</a:t>
            </a:r>
          </a:p>
        </p:txBody>
      </p:sp>
      <p:sp>
        <p:nvSpPr>
          <p:cNvPr id="3" name="İçerik Yer Tutucusu 2">
            <a:extLst>
              <a:ext uri="{FF2B5EF4-FFF2-40B4-BE49-F238E27FC236}">
                <a16:creationId xmlns:a16="http://schemas.microsoft.com/office/drawing/2014/main" id="{5A67988D-32FF-C486-7B7F-807767B2E716}"/>
              </a:ext>
            </a:extLst>
          </p:cNvPr>
          <p:cNvSpPr>
            <a:spLocks noGrp="1"/>
          </p:cNvSpPr>
          <p:nvPr>
            <p:ph idx="1"/>
          </p:nvPr>
        </p:nvSpPr>
        <p:spPr>
          <a:xfrm>
            <a:off x="838200" y="1052946"/>
            <a:ext cx="10515600" cy="5805054"/>
          </a:xfrm>
        </p:spPr>
        <p:txBody>
          <a:bodyPr>
            <a:normAutofit fontScale="85000" lnSpcReduction="20000"/>
          </a:bodyPr>
          <a:lstStyle/>
          <a:p>
            <a:pPr algn="just"/>
            <a:r>
              <a:rPr lang="tr-TR" sz="2600" b="0" i="0" dirty="0">
                <a:effectLst/>
                <a:latin typeface="Times New Roman" panose="02020603050405020304" pitchFamily="18" charset="0"/>
                <a:cs typeface="Times New Roman" panose="02020603050405020304" pitchFamily="18" charset="0"/>
              </a:rPr>
              <a:t>Library ile Framework ‘ün ayrıştığı nokta teknik kısımdır. İki arasındaki temel teknik fark, kodun nasıl çağrıldığıdır. Library kullanırken,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size bazı özellikler vererek kullanmanızı sağlar, bu şekilde almış olduğunuzu kodu kendi sisteminize uygularken size kodu nerede ve ne zaman kullanacağınıza karışmaz veya bir diğer deyişle dikte etmez. Framework ise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tersine kullanacağız özelliğe göre kodu nerede ve ne zaman kullanacağınız söyler, kullanacağız bu işlev, eğer Framework dokümanın belirtildiği gibi kullanılmaz ise kullanım dışı kalır.</a:t>
            </a:r>
          </a:p>
          <a:p>
            <a:pPr algn="just"/>
            <a:r>
              <a:rPr lang="tr-TR" sz="2600" b="0" i="0" dirty="0" err="1">
                <a:effectLst/>
                <a:latin typeface="Times New Roman" panose="02020603050405020304" pitchFamily="18" charset="0"/>
                <a:cs typeface="Times New Roman" panose="02020603050405020304" pitchFamily="18" charset="0"/>
              </a:rPr>
              <a:t>Library'lerin</a:t>
            </a:r>
            <a:r>
              <a:rPr lang="tr-TR" sz="2600" b="0" i="0" dirty="0">
                <a:effectLst/>
                <a:latin typeface="Times New Roman" panose="02020603050405020304" pitchFamily="18" charset="0"/>
                <a:cs typeface="Times New Roman" panose="02020603050405020304" pitchFamily="18" charset="0"/>
              </a:rPr>
              <a:t> ürünlerde ve programlarda kullanımı sırasında uygulamayı oluşturan kişi, </a:t>
            </a:r>
            <a:r>
              <a:rPr lang="tr-TR" sz="2600" b="0" i="0" dirty="0" err="1">
                <a:effectLst/>
                <a:latin typeface="Times New Roman" panose="02020603050405020304" pitchFamily="18" charset="0"/>
                <a:cs typeface="Times New Roman" panose="02020603050405020304" pitchFamily="18" charset="0"/>
              </a:rPr>
              <a:t>Library'in</a:t>
            </a:r>
            <a:r>
              <a:rPr lang="tr-TR" sz="2600" b="0" i="0" dirty="0">
                <a:effectLst/>
                <a:latin typeface="Times New Roman" panose="02020603050405020304" pitchFamily="18" charset="0"/>
                <a:cs typeface="Times New Roman" panose="02020603050405020304" pitchFamily="18" charset="0"/>
              </a:rPr>
              <a:t> özelliklerini kullanımında tamamen bağımsız hareket eder. Kodun herhangi bir yerinde ve istediği zaman Library 'in vermiş olduğu kodları kullanabilir. </a:t>
            </a:r>
            <a:r>
              <a:rPr lang="tr-TR" sz="2600" b="0" i="0" dirty="0" err="1">
                <a:effectLst/>
                <a:latin typeface="Times New Roman" panose="02020603050405020304" pitchFamily="18" charset="0"/>
                <a:cs typeface="Times New Roman" panose="02020603050405020304" pitchFamily="18" charset="0"/>
              </a:rPr>
              <a:t>Frameworkte</a:t>
            </a:r>
            <a:r>
              <a:rPr lang="tr-TR" sz="2600" b="0" i="0" dirty="0">
                <a:effectLst/>
                <a:latin typeface="Times New Roman" panose="02020603050405020304" pitchFamily="18" charset="0"/>
                <a:cs typeface="Times New Roman" panose="02020603050405020304" pitchFamily="18" charset="0"/>
              </a:rPr>
              <a:t> ise verilen araçların kullanımı her zaman </a:t>
            </a:r>
            <a:r>
              <a:rPr lang="tr-TR" sz="2600" b="0" i="0" dirty="0" err="1">
                <a:effectLst/>
                <a:latin typeface="Times New Roman" panose="02020603050405020304" pitchFamily="18" charset="0"/>
                <a:cs typeface="Times New Roman" panose="02020603050405020304" pitchFamily="18" charset="0"/>
              </a:rPr>
              <a:t>olmasada</a:t>
            </a:r>
            <a:r>
              <a:rPr lang="tr-TR" sz="2600" b="0" i="0" dirty="0">
                <a:effectLst/>
                <a:latin typeface="Times New Roman" panose="02020603050405020304" pitchFamily="18" charset="0"/>
                <a:cs typeface="Times New Roman" panose="02020603050405020304" pitchFamily="18" charset="0"/>
              </a:rPr>
              <a:t> genellikle belli kurallara haizdir. Mesela ben bu site içerisinde bir JS </a:t>
            </a:r>
            <a:r>
              <a:rPr lang="tr-TR" sz="2600" b="0" i="0" dirty="0" err="1">
                <a:effectLst/>
                <a:latin typeface="Times New Roman" panose="02020603050405020304" pitchFamily="18" charset="0"/>
                <a:cs typeface="Times New Roman" panose="02020603050405020304" pitchFamily="18" charset="0"/>
              </a:rPr>
              <a:t>Framework'ü</a:t>
            </a:r>
            <a:r>
              <a:rPr lang="tr-TR" sz="2600" b="0" i="0" dirty="0">
                <a:effectLst/>
                <a:latin typeface="Times New Roman" panose="02020603050405020304" pitchFamily="18" charset="0"/>
                <a:cs typeface="Times New Roman" panose="02020603050405020304" pitchFamily="18" charset="0"/>
              </a:rPr>
              <a:t> olan </a:t>
            </a:r>
            <a:r>
              <a:rPr lang="tr-TR" sz="2600" b="0" i="0" dirty="0" err="1">
                <a:effectLst/>
                <a:latin typeface="Times New Roman" panose="02020603050405020304" pitchFamily="18" charset="0"/>
                <a:cs typeface="Times New Roman" panose="02020603050405020304" pitchFamily="18" charset="0"/>
              </a:rPr>
              <a:t>React'ı</a:t>
            </a:r>
            <a:r>
              <a:rPr lang="tr-TR" sz="2600" b="0" i="0" dirty="0">
                <a:effectLst/>
                <a:latin typeface="Times New Roman" panose="02020603050405020304" pitchFamily="18" charset="0"/>
                <a:cs typeface="Times New Roman" panose="02020603050405020304" pitchFamily="18" charset="0"/>
              </a:rPr>
              <a:t> kullanıyorum. Bu kullanım sırasında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bana vermiş olduğu özellikler için belirli sınırlamalar belirlemiş, eğer bu sınırların dışına çıkarsam kodum çalışmaz. Buradan da anlayacağınız üzere, yazmış olduğum kod </a:t>
            </a:r>
            <a:r>
              <a:rPr lang="tr-TR" sz="2600" b="0" i="0" dirty="0" err="1">
                <a:effectLst/>
                <a:latin typeface="Times New Roman" panose="02020603050405020304" pitchFamily="18" charset="0"/>
                <a:cs typeface="Times New Roman" panose="02020603050405020304" pitchFamily="18" charset="0"/>
              </a:rPr>
              <a:t>React</a:t>
            </a:r>
            <a:r>
              <a:rPr lang="tr-TR" sz="2600" b="0" i="0" dirty="0">
                <a:effectLst/>
                <a:latin typeface="Times New Roman" panose="02020603050405020304" pitchFamily="18" charset="0"/>
                <a:cs typeface="Times New Roman" panose="02020603050405020304" pitchFamily="18" charset="0"/>
              </a:rPr>
              <a:t> tarafından kontrol edilmekte, çağrılmakta ve buna göre işlem yapılmakta.</a:t>
            </a:r>
          </a:p>
          <a:p>
            <a:pPr algn="just"/>
            <a:r>
              <a:rPr lang="tr-TR" sz="2600" b="0" i="0" dirty="0">
                <a:effectLst/>
                <a:latin typeface="Times New Roman" panose="02020603050405020304" pitchFamily="18" charset="0"/>
                <a:cs typeface="Times New Roman" panose="02020603050405020304" pitchFamily="18" charset="0"/>
              </a:rPr>
              <a:t>Library ‘</a:t>
            </a:r>
            <a:r>
              <a:rPr lang="tr-TR" sz="2600" b="0" i="0" dirty="0" err="1">
                <a:effectLst/>
                <a:latin typeface="Times New Roman" panose="02020603050405020304" pitchFamily="18" charset="0"/>
                <a:cs typeface="Times New Roman" panose="02020603050405020304" pitchFamily="18" charset="0"/>
              </a:rPr>
              <a:t>ler</a:t>
            </a:r>
            <a:r>
              <a:rPr lang="tr-TR" sz="2600" b="0" i="0" dirty="0">
                <a:effectLst/>
                <a:latin typeface="Times New Roman" panose="02020603050405020304" pitchFamily="18" charset="0"/>
                <a:cs typeface="Times New Roman" panose="02020603050405020304" pitchFamily="18" charset="0"/>
              </a:rPr>
              <a:t> de ise böyle bir zorunluluk mevcut değildir. Örneğin, bir JS kütüphanesi olan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size şurada kodu yazın ve şundan sonra bu işlemi yapın gibi bir direktif söylemez sadece elindeki araçları gösterir şunu, bunu veya onu bu verdiğim özelliklerle gerçekleştirebilirsiniz der. Siz,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ile bir çalışma yaptığınız zaman, kütüphaneden işinize yarar özellikleri alır ve kullanmaya başlarsınız, </a:t>
            </a:r>
            <a:r>
              <a:rPr lang="tr-TR" sz="2600" b="0" i="0" dirty="0" err="1">
                <a:effectLst/>
                <a:latin typeface="Times New Roman" panose="02020603050405020304" pitchFamily="18" charset="0"/>
                <a:cs typeface="Times New Roman" panose="02020603050405020304" pitchFamily="18" charset="0"/>
              </a:rPr>
              <a:t>JQuery</a:t>
            </a:r>
            <a:r>
              <a:rPr lang="tr-TR" sz="2600" b="0" i="0" dirty="0">
                <a:effectLst/>
                <a:latin typeface="Times New Roman" panose="02020603050405020304" pitchFamily="18" charset="0"/>
                <a:cs typeface="Times New Roman" panose="02020603050405020304" pitchFamily="18" charset="0"/>
              </a:rPr>
              <a:t> burada herhangi bir kontrol yapmaz. Konunun özeti, siz yazmış olduğunuz kod ile </a:t>
            </a:r>
            <a:r>
              <a:rPr lang="tr-TR" sz="2600" b="0" i="0" dirty="0" err="1">
                <a:effectLst/>
                <a:latin typeface="Times New Roman" panose="02020603050405020304" pitchFamily="18" charset="0"/>
                <a:cs typeface="Times New Roman" panose="02020603050405020304" pitchFamily="18" charset="0"/>
              </a:rPr>
              <a:t>library</a:t>
            </a:r>
            <a:r>
              <a:rPr lang="tr-TR" sz="2600" b="0" i="0" dirty="0">
                <a:effectLst/>
                <a:latin typeface="Times New Roman" panose="02020603050405020304" pitchFamily="18" charset="0"/>
                <a:cs typeface="Times New Roman" panose="02020603050405020304" pitchFamily="18" charset="0"/>
              </a:rPr>
              <a:t> ' i çağırırsınız, </a:t>
            </a:r>
            <a:r>
              <a:rPr lang="tr-TR" sz="2600" b="0" i="0" dirty="0" err="1">
                <a:effectLst/>
                <a:latin typeface="Times New Roman" panose="02020603050405020304" pitchFamily="18" charset="0"/>
                <a:cs typeface="Times New Roman" panose="02020603050405020304" pitchFamily="18" charset="0"/>
              </a:rPr>
              <a:t>framework</a:t>
            </a:r>
            <a:r>
              <a:rPr lang="tr-TR" sz="2600" b="0" i="0" dirty="0">
                <a:effectLst/>
                <a:latin typeface="Times New Roman" panose="02020603050405020304" pitchFamily="18" charset="0"/>
                <a:cs typeface="Times New Roman" panose="02020603050405020304" pitchFamily="18" charset="0"/>
              </a:rPr>
              <a:t> ise sizi çağırır. </a:t>
            </a:r>
          </a:p>
          <a:p>
            <a:endParaRPr lang="tr-TR" dirty="0"/>
          </a:p>
        </p:txBody>
      </p:sp>
    </p:spTree>
    <p:extLst>
      <p:ext uri="{BB962C8B-B14F-4D97-AF65-F5344CB8AC3E}">
        <p14:creationId xmlns:p14="http://schemas.microsoft.com/office/powerpoint/2010/main" val="7548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93E2-94DF-5D1E-3E35-473E5EA84232}"/>
              </a:ext>
            </a:extLst>
          </p:cNvPr>
          <p:cNvSpPr>
            <a:spLocks noGrp="1"/>
          </p:cNvSpPr>
          <p:nvPr>
            <p:ph type="title"/>
          </p:nvPr>
        </p:nvSpPr>
        <p:spPr>
          <a:xfrm>
            <a:off x="838200" y="365126"/>
            <a:ext cx="10515600" cy="1556038"/>
          </a:xfrm>
        </p:spPr>
        <p:txBody>
          <a:bodyPr>
            <a:noAutofit/>
          </a:bodyPr>
          <a:lstStyle/>
          <a:p>
            <a:pPr algn="ctr"/>
            <a:r>
              <a:rPr lang="tr-TR" sz="2800" dirty="0">
                <a:latin typeface="Times New Roman" panose="02020603050405020304" pitchFamily="18" charset="0"/>
                <a:cs typeface="Times New Roman" panose="02020603050405020304" pitchFamily="18" charset="0"/>
              </a:rPr>
              <a:t>JDK(</a:t>
            </a:r>
            <a:r>
              <a:rPr lang="tr-TR" sz="2800" b="0" i="0" dirty="0">
                <a:effectLst/>
                <a:latin typeface="Times New Roman" panose="02020603050405020304" pitchFamily="18" charset="0"/>
                <a:cs typeface="Times New Roman" panose="02020603050405020304" pitchFamily="18" charset="0"/>
              </a:rPr>
              <a:t>Java Development Kit</a:t>
            </a:r>
            <a:r>
              <a:rPr lang="tr-TR" sz="2800" dirty="0">
                <a:latin typeface="Times New Roman" panose="02020603050405020304" pitchFamily="18" charset="0"/>
                <a:cs typeface="Times New Roman" panose="02020603050405020304" pitchFamily="18" charset="0"/>
              </a:rPr>
              <a:t>) – SDK(</a:t>
            </a:r>
            <a:r>
              <a:rPr lang="tr-TR" sz="2800" b="0" i="0" dirty="0">
                <a:effectLst/>
                <a:latin typeface="Times New Roman" panose="02020603050405020304" pitchFamily="18" charset="0"/>
                <a:cs typeface="Times New Roman" panose="02020603050405020304" pitchFamily="18" charset="0"/>
              </a:rPr>
              <a:t>Software Development Kit</a:t>
            </a:r>
            <a:r>
              <a:rPr lang="tr-TR" sz="2800" dirty="0">
                <a:latin typeface="Times New Roman" panose="02020603050405020304" pitchFamily="18" charset="0"/>
                <a:cs typeface="Times New Roman" panose="02020603050405020304" pitchFamily="18" charset="0"/>
              </a:rPr>
              <a:t>) Arasındaki Fark</a:t>
            </a:r>
          </a:p>
        </p:txBody>
      </p:sp>
      <p:sp>
        <p:nvSpPr>
          <p:cNvPr id="3" name="İçerik Yer Tutucusu 2">
            <a:extLst>
              <a:ext uri="{FF2B5EF4-FFF2-40B4-BE49-F238E27FC236}">
                <a16:creationId xmlns:a16="http://schemas.microsoft.com/office/drawing/2014/main" id="{780CE2B6-8C35-28CD-9CF6-71EF6B85FE0E}"/>
              </a:ext>
            </a:extLst>
          </p:cNvPr>
          <p:cNvSpPr>
            <a:spLocks noGrp="1"/>
          </p:cNvSpPr>
          <p:nvPr>
            <p:ph idx="1"/>
          </p:nvPr>
        </p:nvSpPr>
        <p:spPr>
          <a:xfrm>
            <a:off x="838200" y="2632363"/>
            <a:ext cx="10515600" cy="3544599"/>
          </a:xfrm>
        </p:spPr>
        <p:txBody>
          <a:bodyPr>
            <a:normAutofit/>
          </a:bodyPr>
          <a:lstStyle/>
          <a:p>
            <a:r>
              <a:rPr lang="tr-TR" sz="1800" b="0" i="0" dirty="0">
                <a:effectLst/>
                <a:latin typeface="Times New Roman" panose="02020603050405020304" pitchFamily="18" charset="0"/>
                <a:cs typeface="Times New Roman" panose="02020603050405020304" pitchFamily="18" charset="0"/>
              </a:rPr>
              <a:t>SDK ile JDK arasında bir fark var. Çoğu kişi, Java Platformunun yalnızca Java dilinde programlar geliştirmek için kullanılmadığını unutur. JVM, diğer bazı dilleri de destekler. Bu nedenle, açıkça belirtmek gerekirse, SDK, </a:t>
            </a:r>
            <a:r>
              <a:rPr lang="tr-TR" sz="1800" b="0" i="0" dirty="0" err="1">
                <a:effectLst/>
                <a:latin typeface="Times New Roman" panose="02020603050405020304" pitchFamily="18" charset="0"/>
                <a:cs typeface="Times New Roman" panose="02020603050405020304" pitchFamily="18" charset="0"/>
              </a:rPr>
              <a:t>Clojure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Groovy</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Scala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JRuby</a:t>
            </a:r>
            <a:r>
              <a:rPr lang="tr-TR" sz="1800" b="0" i="0" dirty="0">
                <a:effectLst/>
                <a:latin typeface="Times New Roman" panose="02020603050405020304" pitchFamily="18" charset="0"/>
                <a:cs typeface="Times New Roman" panose="02020603050405020304" pitchFamily="18" charset="0"/>
              </a:rPr>
              <a:t> ve diğerleri gibi çeşitli dillerde yazılım oluşturmayı destekleyen genel bir yazılım paketidir. JDK, Java dilinde yazılım geliştirmek için özel bir pakettir ve bunu yapmak için tüm Java standart </a:t>
            </a:r>
            <a:r>
              <a:rPr lang="tr-TR" sz="1800" b="0" i="0" dirty="0" err="1">
                <a:effectLst/>
                <a:latin typeface="Times New Roman" panose="02020603050405020304" pitchFamily="18" charset="0"/>
                <a:cs typeface="Times New Roman" panose="02020603050405020304" pitchFamily="18" charset="0"/>
              </a:rPr>
              <a:t>API'sini</a:t>
            </a:r>
            <a:r>
              <a:rPr lang="tr-TR" sz="1800" b="0" i="0" dirty="0">
                <a:effectLst/>
                <a:latin typeface="Times New Roman" panose="02020603050405020304" pitchFamily="18" charset="0"/>
                <a:cs typeface="Times New Roman" panose="02020603050405020304" pitchFamily="18" charset="0"/>
              </a:rPr>
              <a:t> içerir.</a:t>
            </a:r>
          </a:p>
          <a:p>
            <a:r>
              <a:rPr lang="tr-TR" sz="1800" dirty="0">
                <a:latin typeface="Times New Roman" panose="02020603050405020304" pitchFamily="18" charset="0"/>
                <a:cs typeface="Times New Roman" panose="02020603050405020304" pitchFamily="18" charset="0"/>
              </a:rPr>
              <a:t>Kısaca JDK </a:t>
            </a:r>
            <a:r>
              <a:rPr lang="tr-TR" sz="1800" dirty="0" err="1">
                <a:latin typeface="Times New Roman" panose="02020603050405020304" pitchFamily="18" charset="0"/>
                <a:cs typeface="Times New Roman" panose="02020603050405020304" pitchFamily="18" charset="0"/>
              </a:rPr>
              <a:t>SDK’nın</a:t>
            </a:r>
            <a:r>
              <a:rPr lang="tr-TR" sz="1800" dirty="0">
                <a:latin typeface="Times New Roman" panose="02020603050405020304" pitchFamily="18" charset="0"/>
                <a:cs typeface="Times New Roman" panose="02020603050405020304" pitchFamily="18" charset="0"/>
              </a:rPr>
              <a:t> içerisinde yer alır ve </a:t>
            </a:r>
            <a:r>
              <a:rPr lang="tr-TR" sz="1800" dirty="0" err="1">
                <a:latin typeface="Times New Roman" panose="02020603050405020304" pitchFamily="18" charset="0"/>
                <a:cs typeface="Times New Roman" panose="02020603050405020304" pitchFamily="18" charset="0"/>
              </a:rPr>
              <a:t>java</a:t>
            </a:r>
            <a:r>
              <a:rPr lang="tr-TR" sz="1800" dirty="0">
                <a:latin typeface="Times New Roman" panose="02020603050405020304" pitchFamily="18" charset="0"/>
                <a:cs typeface="Times New Roman" panose="02020603050405020304" pitchFamily="18" charset="0"/>
              </a:rPr>
              <a:t> dilinde yazılım geliştirmek için kullanırız.</a:t>
            </a:r>
          </a:p>
        </p:txBody>
      </p:sp>
    </p:spTree>
    <p:extLst>
      <p:ext uri="{BB962C8B-B14F-4D97-AF65-F5344CB8AC3E}">
        <p14:creationId xmlns:p14="http://schemas.microsoft.com/office/powerpoint/2010/main" val="35488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2A771-74DE-D31B-8C4D-E5E78EF22D9E}"/>
              </a:ext>
            </a:extLst>
          </p:cNvPr>
          <p:cNvSpPr>
            <a:spLocks noGrp="1"/>
          </p:cNvSpPr>
          <p:nvPr>
            <p:ph type="title"/>
          </p:nvPr>
        </p:nvSpPr>
        <p:spPr>
          <a:xfrm>
            <a:off x="838200" y="365125"/>
            <a:ext cx="10515600" cy="650875"/>
          </a:xfrm>
        </p:spPr>
        <p:txBody>
          <a:bodyPr>
            <a:normAutofit/>
          </a:bodyPr>
          <a:lstStyle/>
          <a:p>
            <a:pPr algn="ctr"/>
            <a:r>
              <a:rPr lang="tr-TR" sz="2800" dirty="0" err="1"/>
              <a:t>fast-forward</a:t>
            </a:r>
            <a:r>
              <a:rPr lang="tr-TR" sz="2800" dirty="0"/>
              <a:t>- </a:t>
            </a:r>
            <a:r>
              <a:rPr lang="tr-TR" sz="2800" dirty="0" err="1"/>
              <a:t>no-fast-forward</a:t>
            </a:r>
            <a:endParaRPr lang="tr-TR" sz="2800" dirty="0"/>
          </a:p>
        </p:txBody>
      </p:sp>
      <p:sp>
        <p:nvSpPr>
          <p:cNvPr id="3" name="İçerik Yer Tutucusu 2">
            <a:extLst>
              <a:ext uri="{FF2B5EF4-FFF2-40B4-BE49-F238E27FC236}">
                <a16:creationId xmlns:a16="http://schemas.microsoft.com/office/drawing/2014/main" id="{966DFF59-4CD4-389A-1DE4-55086A6E5359}"/>
              </a:ext>
            </a:extLst>
          </p:cNvPr>
          <p:cNvSpPr>
            <a:spLocks noGrp="1"/>
          </p:cNvSpPr>
          <p:nvPr>
            <p:ph idx="1"/>
          </p:nvPr>
        </p:nvSpPr>
        <p:spPr>
          <a:xfrm>
            <a:off x="838200" y="1016000"/>
            <a:ext cx="10515600" cy="5160963"/>
          </a:xfrm>
        </p:spPr>
        <p:txBody>
          <a:bodyPr/>
          <a:lstStyle/>
          <a:p>
            <a:pPr algn="l"/>
            <a:r>
              <a:rPr lang="tr-TR" sz="1800" b="1"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1"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Merge</a:t>
            </a:r>
            <a:r>
              <a:rPr lang="tr-TR" sz="1800" b="1" i="0"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Feature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branch’iniz</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master’a</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olacağı anda eğer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üzerinde bir değişiklik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olmamışsa, </a:t>
            </a:r>
            <a:r>
              <a:rPr lang="tr-TR" sz="1800" b="1" i="0" dirty="0">
                <a:effectLst/>
                <a:latin typeface="Times New Roman" panose="02020603050405020304" pitchFamily="18" charset="0"/>
                <a:cs typeface="Times New Roman" panose="02020603050405020304" pitchFamily="18" charset="0"/>
              </a:rPr>
              <a:t>git varsayılan olarak </a:t>
            </a:r>
            <a:r>
              <a:rPr lang="tr-TR" sz="1800" b="1" i="0" dirty="0" err="1">
                <a:effectLst/>
                <a:latin typeface="Times New Roman" panose="02020603050405020304" pitchFamily="18" charset="0"/>
                <a:cs typeface="Times New Roman" panose="02020603050405020304" pitchFamily="18" charset="0"/>
              </a:rPr>
              <a:t>master</a:t>
            </a:r>
            <a:r>
              <a:rPr lang="tr-TR" sz="1800" b="1" i="0" dirty="0">
                <a:effectLst/>
                <a:latin typeface="Times New Roman" panose="02020603050405020304" pitchFamily="18" charset="0"/>
                <a:cs typeface="Times New Roman" panose="02020603050405020304" pitchFamily="18" charset="0"/>
              </a:rPr>
              <a:t> hattının son </a:t>
            </a:r>
            <a:r>
              <a:rPr lang="tr-TR" sz="1800" b="1" i="0" dirty="0" err="1">
                <a:effectLst/>
                <a:latin typeface="Times New Roman" panose="02020603050405020304" pitchFamily="18" charset="0"/>
                <a:cs typeface="Times New Roman" panose="02020603050405020304" pitchFamily="18" charset="0"/>
              </a:rPr>
              <a:t>commit</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a:t>
            </a:r>
            <a:r>
              <a:rPr lang="tr-TR" sz="1800" b="1" i="0" dirty="0">
                <a:effectLst/>
                <a:latin typeface="Times New Roman" panose="02020603050405020304" pitchFamily="18" charset="0"/>
                <a:cs typeface="Times New Roman" panose="02020603050405020304" pitchFamily="18" charset="0"/>
              </a:rPr>
              <a:t> olarak, </a:t>
            </a:r>
            <a:r>
              <a:rPr lang="tr-TR" sz="1800" b="1" i="0" dirty="0" err="1">
                <a:effectLst/>
                <a:latin typeface="Times New Roman" panose="02020603050405020304" pitchFamily="18" charset="0"/>
                <a:cs typeface="Times New Roman" panose="02020603050405020304" pitchFamily="18" charset="0"/>
              </a:rPr>
              <a:t>feature</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branch’in</a:t>
            </a:r>
            <a:r>
              <a:rPr lang="tr-TR" sz="1800" b="1" i="0" dirty="0">
                <a:effectLst/>
                <a:latin typeface="Times New Roman" panose="02020603050405020304" pitchFamily="18" charset="0"/>
                <a:cs typeface="Times New Roman" panose="02020603050405020304" pitchFamily="18" charset="0"/>
              </a:rPr>
              <a:t> </a:t>
            </a:r>
            <a:r>
              <a:rPr lang="tr-TR" sz="1800" b="1" i="0" dirty="0" err="1">
                <a:effectLst/>
                <a:latin typeface="Times New Roman" panose="02020603050405020304" pitchFamily="18" charset="0"/>
                <a:cs typeface="Times New Roman" panose="02020603050405020304" pitchFamily="18" charset="0"/>
              </a:rPr>
              <a:t>hash’ini</a:t>
            </a:r>
            <a:r>
              <a:rPr lang="tr-TR" sz="1800" b="1" i="0" dirty="0">
                <a:effectLst/>
                <a:latin typeface="Times New Roman" panose="02020603050405020304" pitchFamily="18" charset="0"/>
                <a:cs typeface="Times New Roman" panose="02020603050405020304" pitchFamily="18" charset="0"/>
              </a:rPr>
              <a:t> alır</a:t>
            </a:r>
            <a:r>
              <a:rPr lang="tr-TR" sz="1800" b="0" i="0" dirty="0">
                <a:effectLst/>
                <a:latin typeface="Times New Roman" panose="02020603050405020304" pitchFamily="18" charset="0"/>
                <a:cs typeface="Times New Roman" panose="02020603050405020304" pitchFamily="18" charset="0"/>
              </a:rPr>
              <a:t>. Bu duruma </a:t>
            </a:r>
            <a:r>
              <a:rPr lang="tr-TR" sz="18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Fast-Forward</a:t>
            </a:r>
            <a:r>
              <a:rPr lang="tr-TR" sz="1800"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tr-TR" sz="1800"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Merging</a:t>
            </a:r>
            <a:r>
              <a:rPr lang="tr-TR" sz="1800" b="0" i="0" dirty="0">
                <a:effectLst/>
                <a:latin typeface="Times New Roman" panose="02020603050405020304" pitchFamily="18" charset="0"/>
                <a:cs typeface="Times New Roman" panose="02020603050405020304" pitchFamily="18" charset="0"/>
              </a:rPr>
              <a:t> denir.</a:t>
            </a:r>
            <a:endParaRPr lang="tr-TR" sz="1800" b="0" i="1" dirty="0">
              <a:effectLst/>
              <a:latin typeface="Times New Roman" panose="02020603050405020304" pitchFamily="18" charset="0"/>
              <a:cs typeface="Times New Roman" panose="02020603050405020304" pitchFamily="18" charset="0"/>
            </a:endParaRPr>
          </a:p>
          <a:p>
            <a:pPr algn="l"/>
            <a:r>
              <a:rPr lang="tr-TR" sz="1800" b="0" i="0" dirty="0">
                <a:effectLst/>
                <a:latin typeface="Times New Roman" panose="02020603050405020304" pitchFamily="18" charset="0"/>
                <a:cs typeface="Times New Roman" panose="02020603050405020304" pitchFamily="18" charset="0"/>
              </a:rPr>
              <a:t>Bu işlem sonrasında sanki değişiklikler </a:t>
            </a:r>
            <a:r>
              <a:rPr lang="tr-TR" sz="1800" b="0" i="0" dirty="0" err="1">
                <a:effectLst/>
                <a:latin typeface="Times New Roman" panose="02020603050405020304" pitchFamily="18" charset="0"/>
                <a:cs typeface="Times New Roman" panose="02020603050405020304" pitchFamily="18" charset="0"/>
              </a:rPr>
              <a:t>master</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branch’inde</a:t>
            </a:r>
            <a:r>
              <a:rPr lang="tr-TR" sz="1800" b="0" i="0" dirty="0">
                <a:effectLst/>
                <a:latin typeface="Times New Roman" panose="02020603050405020304" pitchFamily="18" charset="0"/>
                <a:cs typeface="Times New Roman" panose="02020603050405020304" pitchFamily="18" charset="0"/>
              </a:rPr>
              <a:t> yapılmış gibi bir </a:t>
            </a:r>
            <a:r>
              <a:rPr lang="tr-TR" sz="1800" b="0" i="0" dirty="0" err="1">
                <a:effectLst/>
                <a:latin typeface="Times New Roman" panose="02020603050405020304" pitchFamily="18" charset="0"/>
                <a:cs typeface="Times New Roman" panose="02020603050405020304" pitchFamily="18" charset="0"/>
              </a:rPr>
              <a:t>history</a:t>
            </a:r>
            <a:r>
              <a:rPr lang="tr-TR" sz="1800" b="0" i="0" dirty="0">
                <a:effectLst/>
                <a:latin typeface="Times New Roman" panose="02020603050405020304" pitchFamily="18" charset="0"/>
                <a:cs typeface="Times New Roman" panose="02020603050405020304" pitchFamily="18" charset="0"/>
              </a:rPr>
              <a:t> oluşur. Geçmiş </a:t>
            </a:r>
            <a:r>
              <a:rPr lang="tr-TR" sz="1800" b="0" i="0" dirty="0" err="1">
                <a:effectLst/>
                <a:latin typeface="Times New Roman" panose="02020603050405020304" pitchFamily="18" charset="0"/>
                <a:cs typeface="Times New Roman" panose="02020603050405020304" pitchFamily="18" charset="0"/>
              </a:rPr>
              <a:t>history’i</a:t>
            </a:r>
            <a:r>
              <a:rPr lang="tr-TR" sz="1800" b="0" i="0" dirty="0">
                <a:effectLst/>
                <a:latin typeface="Times New Roman" panose="02020603050405020304" pitchFamily="18" charset="0"/>
                <a:cs typeface="Times New Roman" panose="02020603050405020304" pitchFamily="18" charset="0"/>
              </a:rPr>
              <a:t> daha anlaşılabilir tutmak için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işlemi sırasında </a:t>
            </a:r>
            <a:r>
              <a:rPr lang="tr-TR" sz="1800" b="0" i="0" dirty="0" err="1">
                <a:effectLst/>
                <a:latin typeface="Times New Roman" panose="02020603050405020304" pitchFamily="18" charset="0"/>
                <a:cs typeface="Times New Roman" panose="02020603050405020304" pitchFamily="18" charset="0"/>
              </a:rPr>
              <a:t>git’e</a:t>
            </a:r>
            <a:r>
              <a:rPr lang="tr-TR" sz="1800" b="0" i="0" dirty="0">
                <a:effectLst/>
                <a:latin typeface="Times New Roman" panose="02020603050405020304" pitchFamily="18" charset="0"/>
                <a:cs typeface="Times New Roman" panose="02020603050405020304" pitchFamily="18" charset="0"/>
              </a:rPr>
              <a:t> </a:t>
            </a:r>
            <a:r>
              <a:rPr lang="tr-TR" sz="1800" b="1" i="0" dirty="0">
                <a:effectLst/>
                <a:latin typeface="Times New Roman" panose="02020603050405020304" pitchFamily="18" charset="0"/>
                <a:cs typeface="Times New Roman" panose="02020603050405020304" pitchFamily="18" charset="0"/>
              </a:rPr>
              <a:t>“ — </a:t>
            </a:r>
            <a:r>
              <a:rPr lang="tr-TR" sz="1800" b="1" i="0" dirty="0" err="1">
                <a:effectLst/>
                <a:latin typeface="Times New Roman" panose="02020603050405020304" pitchFamily="18" charset="0"/>
                <a:cs typeface="Times New Roman" panose="02020603050405020304" pitchFamily="18" charset="0"/>
              </a:rPr>
              <a:t>no-ff</a:t>
            </a:r>
            <a:r>
              <a:rPr lang="tr-TR" sz="1800" b="1" i="0" dirty="0">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opsiyonu ile gidilir; bu </a:t>
            </a:r>
            <a:r>
              <a:rPr lang="tr-TR" sz="1800" b="0" i="0" dirty="0" err="1">
                <a:effectLst/>
                <a:latin typeface="Times New Roman" panose="02020603050405020304" pitchFamily="18" charset="0"/>
                <a:cs typeface="Times New Roman" panose="02020603050405020304" pitchFamily="18" charset="0"/>
              </a:rPr>
              <a:t>git’in</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fast-forward</a:t>
            </a:r>
            <a:r>
              <a:rPr lang="tr-TR" sz="1800" b="0" i="0" dirty="0">
                <a:effectLst/>
                <a:latin typeface="Times New Roman" panose="02020603050405020304" pitchFamily="18" charset="0"/>
                <a:cs typeface="Times New Roman" panose="02020603050405020304" pitchFamily="18" charset="0"/>
              </a:rPr>
              <a:t> yapmamasını ve yeni bir </a:t>
            </a:r>
            <a:r>
              <a:rPr lang="tr-TR" sz="1800" b="0" i="0" dirty="0" err="1">
                <a:effectLst/>
                <a:latin typeface="Times New Roman" panose="02020603050405020304" pitchFamily="18" charset="0"/>
                <a:cs typeface="Times New Roman" panose="02020603050405020304" pitchFamily="18" charset="0"/>
              </a:rPr>
              <a:t>merge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commit</a:t>
            </a:r>
            <a:r>
              <a:rPr lang="tr-TR" sz="1800" b="0" i="0" dirty="0">
                <a:effectLst/>
                <a:latin typeface="Times New Roman" panose="02020603050405020304" pitchFamily="18" charset="0"/>
                <a:cs typeface="Times New Roman" panose="02020603050405020304" pitchFamily="18" charset="0"/>
              </a:rPr>
              <a:t> ile ilerlemesini sağlar.</a:t>
            </a:r>
            <a:endParaRPr lang="tr-TR" sz="1800" b="0" i="1" dirty="0">
              <a:effectLst/>
              <a:latin typeface="Times New Roman" panose="02020603050405020304" pitchFamily="18"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A36FAEB0-0152-B7E5-9306-851E9710D915}"/>
              </a:ext>
            </a:extLst>
          </p:cNvPr>
          <p:cNvPicPr>
            <a:picLocks noChangeAspect="1"/>
          </p:cNvPicPr>
          <p:nvPr/>
        </p:nvPicPr>
        <p:blipFill>
          <a:blip r:embed="rId3"/>
          <a:stretch>
            <a:fillRect/>
          </a:stretch>
        </p:blipFill>
        <p:spPr>
          <a:xfrm>
            <a:off x="838200" y="2788516"/>
            <a:ext cx="4795982" cy="3924524"/>
          </a:xfrm>
          <a:prstGeom prst="rect">
            <a:avLst/>
          </a:prstGeom>
        </p:spPr>
      </p:pic>
    </p:spTree>
    <p:extLst>
      <p:ext uri="{BB962C8B-B14F-4D97-AF65-F5344CB8AC3E}">
        <p14:creationId xmlns:p14="http://schemas.microsoft.com/office/powerpoint/2010/main" val="2135180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2D8AF1-AB82-5E42-57CC-5E392E750BBD}"/>
              </a:ext>
            </a:extLst>
          </p:cNvPr>
          <p:cNvSpPr>
            <a:spLocks noGrp="1"/>
          </p:cNvSpPr>
          <p:nvPr>
            <p:ph type="title"/>
          </p:nvPr>
        </p:nvSpPr>
        <p:spPr>
          <a:xfrm>
            <a:off x="838200" y="2664979"/>
            <a:ext cx="10515600" cy="1325563"/>
          </a:xfrm>
        </p:spPr>
        <p:txBody>
          <a:bodyPr/>
          <a:lstStyle/>
          <a:p>
            <a:pPr algn="ctr"/>
            <a:r>
              <a:rPr lang="tr-TR" dirty="0"/>
              <a:t>2.Hafta Çarşamba Ödev</a:t>
            </a:r>
          </a:p>
        </p:txBody>
      </p:sp>
    </p:spTree>
    <p:extLst>
      <p:ext uri="{BB962C8B-B14F-4D97-AF65-F5344CB8AC3E}">
        <p14:creationId xmlns:p14="http://schemas.microsoft.com/office/powerpoint/2010/main" val="35700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BAAB00-F36F-EA85-CDA6-71B3C2896464}"/>
              </a:ext>
            </a:extLst>
          </p:cNvPr>
          <p:cNvSpPr>
            <a:spLocks noGrp="1"/>
          </p:cNvSpPr>
          <p:nvPr>
            <p:ph type="title"/>
          </p:nvPr>
        </p:nvSpPr>
        <p:spPr>
          <a:xfrm>
            <a:off x="838200" y="365126"/>
            <a:ext cx="10515600" cy="724766"/>
          </a:xfrm>
        </p:spPr>
        <p:txBody>
          <a:bodyPr>
            <a:normAutofit/>
          </a:bodyPr>
          <a:lstStyle/>
          <a:p>
            <a:r>
              <a:rPr lang="tr-TR" sz="2800" dirty="0">
                <a:solidFill>
                  <a:schemeClr val="accent2"/>
                </a:solidFill>
              </a:rPr>
              <a:t>Runtime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90BFDDB6-2938-FA70-C0C1-993CBFD715E3}"/>
              </a:ext>
            </a:extLst>
          </p:cNvPr>
          <p:cNvSpPr>
            <a:spLocks noGrp="1"/>
          </p:cNvSpPr>
          <p:nvPr>
            <p:ph idx="1"/>
          </p:nvPr>
        </p:nvSpPr>
        <p:spPr>
          <a:xfrm>
            <a:off x="838200" y="1302327"/>
            <a:ext cx="10515600" cy="4874636"/>
          </a:xfrm>
        </p:spPr>
        <p:txBody>
          <a:bodyPr>
            <a:normAutofit/>
          </a:bodyPr>
          <a:lstStyle/>
          <a:p>
            <a:r>
              <a:rPr lang="tr-TR" sz="2200" b="0" i="0" dirty="0">
                <a:effectLst/>
                <a:latin typeface="Arial" panose="020B0604020202020204" pitchFamily="34" charset="0"/>
              </a:rPr>
              <a:t>Çalışma zamanı hatası, istisnalar olarak da bilinen programın çalışması sırasında oluşan bir hatadır. Aşağıda verilen örnekte sözdizimi doğrudur, ancak çalışma zamanında var olmayan bir yöntemi çağırmaya çalışıyor.</a:t>
            </a: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endParaRPr lang="tr-TR" sz="1800" dirty="0">
              <a:latin typeface="Arial" panose="020B0604020202020204" pitchFamily="34" charset="0"/>
            </a:endParaRPr>
          </a:p>
          <a:p>
            <a:pPr marL="0" indent="0">
              <a:buNone/>
            </a:pPr>
            <a:endParaRPr lang="tr-TR" sz="1800" dirty="0">
              <a:latin typeface="Arial" panose="020B0604020202020204" pitchFamily="34" charset="0"/>
            </a:endParaRPr>
          </a:p>
          <a:p>
            <a:endParaRPr lang="tr-TR" sz="1800" dirty="0"/>
          </a:p>
        </p:txBody>
      </p:sp>
      <p:graphicFrame>
        <p:nvGraphicFramePr>
          <p:cNvPr id="4" name="Tablo 3">
            <a:extLst>
              <a:ext uri="{FF2B5EF4-FFF2-40B4-BE49-F238E27FC236}">
                <a16:creationId xmlns:a16="http://schemas.microsoft.com/office/drawing/2014/main" id="{D2BDD94B-18F1-439A-8532-38138697F4B1}"/>
              </a:ext>
            </a:extLst>
          </p:cNvPr>
          <p:cNvGraphicFramePr>
            <a:graphicFrameLocks noGrp="1"/>
          </p:cNvGraphicFramePr>
          <p:nvPr>
            <p:extLst>
              <p:ext uri="{D42A27DB-BD31-4B8C-83A1-F6EECF244321}">
                <p14:modId xmlns:p14="http://schemas.microsoft.com/office/powerpoint/2010/main" val="117347086"/>
              </p:ext>
            </p:extLst>
          </p:nvPr>
        </p:nvGraphicFramePr>
        <p:xfrm>
          <a:off x="966715" y="2889004"/>
          <a:ext cx="5233988" cy="1356360"/>
        </p:xfrm>
        <a:graphic>
          <a:graphicData uri="http://schemas.openxmlformats.org/drawingml/2006/table">
            <a:tbl>
              <a:tblPr/>
              <a:tblGrid>
                <a:gridCol w="5233988">
                  <a:extLst>
                    <a:ext uri="{9D8B030D-6E8A-4147-A177-3AD203B41FA5}">
                      <a16:colId xmlns:a16="http://schemas.microsoft.com/office/drawing/2014/main" val="283434301"/>
                    </a:ext>
                  </a:extLst>
                </a:gridCol>
              </a:tblGrid>
              <a:tr h="0">
                <a:tc>
                  <a:txBody>
                    <a:bodyPr/>
                    <a:lstStyle/>
                    <a:p>
                      <a:pPr algn="l" rtl="0" fontAlgn="base"/>
                      <a:r>
                        <a:rPr lang="en-US" sz="1250" b="0" i="0" dirty="0">
                          <a:effectLst/>
                          <a:latin typeface="Consolas" panose="020B0609020204030204" pitchFamily="49" charset="0"/>
                        </a:rPr>
                        <a:t>&lt;script type="text/</a:t>
                      </a:r>
                      <a:r>
                        <a:rPr lang="en-US" sz="1250" b="0" i="0" dirty="0" err="1">
                          <a:effectLst/>
                          <a:latin typeface="Consolas" panose="020B0609020204030204" pitchFamily="49" charset="0"/>
                        </a:rPr>
                        <a:t>javascript</a:t>
                      </a:r>
                      <a:r>
                        <a:rPr lang="en-US" sz="1250" b="0" i="0" dirty="0">
                          <a:effectLst/>
                          <a:latin typeface="Consolas" panose="020B0609020204030204" pitchFamily="49" charset="0"/>
                        </a:rPr>
                        <a:t>"&gt;</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 An runtime error here </a:t>
                      </a:r>
                    </a:p>
                    <a:p>
                      <a:pPr algn="l" rtl="0" fontAlgn="base"/>
                      <a:r>
                        <a:rPr lang="en-US" sz="1250" b="0" i="0" dirty="0">
                          <a:effectLst/>
                          <a:latin typeface="Consolas" panose="020B0609020204030204" pitchFamily="49" charset="0"/>
                        </a:rPr>
                        <a:t>      </a:t>
                      </a:r>
                      <a:r>
                        <a:rPr lang="en-US" sz="1250" b="0" i="0" dirty="0" err="1">
                          <a:effectLst/>
                          <a:latin typeface="Consolas" panose="020B0609020204030204" pitchFamily="49" charset="0"/>
                        </a:rPr>
                        <a:t>window.printme</a:t>
                      </a:r>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  </a:t>
                      </a:r>
                    </a:p>
                    <a:p>
                      <a:pPr algn="l" rtl="0" fontAlgn="base"/>
                      <a:r>
                        <a:rPr lang="en-US" sz="1250" b="0" i="0" dirty="0">
                          <a:effectLst/>
                          <a:latin typeface="Consolas" panose="020B0609020204030204" pitchFamily="49" charset="0"/>
                        </a:rPr>
                        <a:t>&lt;/script&gt;</a:t>
                      </a:r>
                    </a:p>
                  </a:txBody>
                  <a:tcPr marL="76200" marR="76200" marT="106680" marB="106680" anchor="ctr">
                    <a:lnL>
                      <a:noFill/>
                    </a:lnL>
                    <a:lnR>
                      <a:noFill/>
                    </a:lnR>
                    <a:lnT>
                      <a:noFill/>
                    </a:lnT>
                    <a:lnB>
                      <a:noFill/>
                    </a:lnB>
                  </a:tcPr>
                </a:tc>
                <a:extLst>
                  <a:ext uri="{0D108BD9-81ED-4DB2-BD59-A6C34878D82A}">
                    <a16:rowId xmlns:a16="http://schemas.microsoft.com/office/drawing/2014/main" val="2172352878"/>
                  </a:ext>
                </a:extLst>
              </a:tr>
            </a:tbl>
          </a:graphicData>
        </a:graphic>
      </p:graphicFrame>
    </p:spTree>
    <p:extLst>
      <p:ext uri="{BB962C8B-B14F-4D97-AF65-F5344CB8AC3E}">
        <p14:creationId xmlns:p14="http://schemas.microsoft.com/office/powerpoint/2010/main" val="1494018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AB20B-C81E-731B-6FF8-3D0A5AA73A96}"/>
              </a:ext>
            </a:extLst>
          </p:cNvPr>
          <p:cNvSpPr>
            <a:spLocks noGrp="1"/>
          </p:cNvSpPr>
          <p:nvPr>
            <p:ph type="title"/>
          </p:nvPr>
        </p:nvSpPr>
        <p:spPr>
          <a:xfrm>
            <a:off x="838200" y="365125"/>
            <a:ext cx="10515600" cy="660111"/>
          </a:xfrm>
        </p:spPr>
        <p:txBody>
          <a:bodyPr>
            <a:normAutofit/>
          </a:bodyPr>
          <a:lstStyle/>
          <a:p>
            <a:r>
              <a:rPr lang="tr-TR" sz="2800" dirty="0">
                <a:solidFill>
                  <a:schemeClr val="accent2"/>
                </a:solidFill>
              </a:rPr>
              <a:t>Compiler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FCC2AA40-6F3F-2D6C-DAE0-02791FD70482}"/>
              </a:ext>
            </a:extLst>
          </p:cNvPr>
          <p:cNvSpPr>
            <a:spLocks noGrp="1"/>
          </p:cNvSpPr>
          <p:nvPr>
            <p:ph idx="1"/>
          </p:nvPr>
        </p:nvSpPr>
        <p:spPr>
          <a:xfrm>
            <a:off x="838200" y="1320800"/>
            <a:ext cx="10515600" cy="4856163"/>
          </a:xfrm>
        </p:spPr>
        <p:txBody>
          <a:bodyPr>
            <a:normAutofit/>
          </a:bodyPr>
          <a:lstStyle/>
          <a:p>
            <a:r>
              <a:rPr lang="tr-TR" sz="2200" b="0" i="0" dirty="0">
                <a:effectLst/>
                <a:latin typeface="Times New Roman" panose="02020603050405020304" pitchFamily="18" charset="0"/>
              </a:rPr>
              <a:t>Bir derleme hatası, bir bilgisayar dili için bir makine kodu dosyası oluştururken bir hatadır. Pek çok bilgisayar dili, programlar oluşturulmadan veya yürütülmeden önce kaynak kodlarını makine kodu dosyalarında derler. En yaygın derleme hatası türü, temel bir sözdizimi hatasıdır; Küçük bir hata kodda birçok soruna neden olabilir.</a:t>
            </a:r>
            <a:endParaRPr lang="tr-TR" sz="2200" dirty="0">
              <a:latin typeface="Arial" panose="020B0604020202020204" pitchFamily="34" charset="0"/>
            </a:endParaRPr>
          </a:p>
        </p:txBody>
      </p:sp>
    </p:spTree>
    <p:extLst>
      <p:ext uri="{BB962C8B-B14F-4D97-AF65-F5344CB8AC3E}">
        <p14:creationId xmlns:p14="http://schemas.microsoft.com/office/powerpoint/2010/main" val="404070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22F25-268D-1091-B1E1-2011E3608B8D}"/>
              </a:ext>
            </a:extLst>
          </p:cNvPr>
          <p:cNvSpPr>
            <a:spLocks noGrp="1"/>
          </p:cNvSpPr>
          <p:nvPr>
            <p:ph type="title"/>
          </p:nvPr>
        </p:nvSpPr>
        <p:spPr>
          <a:xfrm>
            <a:off x="838200" y="365126"/>
            <a:ext cx="10515600" cy="881784"/>
          </a:xfrm>
        </p:spPr>
        <p:txBody>
          <a:bodyPr>
            <a:normAutofit/>
          </a:bodyPr>
          <a:lstStyle/>
          <a:p>
            <a:r>
              <a:rPr lang="tr-TR" sz="2800" dirty="0" err="1">
                <a:solidFill>
                  <a:schemeClr val="accent2"/>
                </a:solidFill>
              </a:rPr>
              <a:t>Syntax</a:t>
            </a:r>
            <a:r>
              <a:rPr lang="tr-TR" sz="2800" dirty="0">
                <a:solidFill>
                  <a:schemeClr val="accent2"/>
                </a:solidFill>
              </a:rPr>
              <a:t> </a:t>
            </a:r>
            <a:r>
              <a:rPr lang="tr-TR" sz="2800" dirty="0" err="1">
                <a:solidFill>
                  <a:schemeClr val="accent2"/>
                </a:solidFill>
              </a:rPr>
              <a:t>Error</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7B8A9457-60F8-4612-DB4B-EFF21154790F}"/>
              </a:ext>
            </a:extLst>
          </p:cNvPr>
          <p:cNvSpPr>
            <a:spLocks noGrp="1"/>
          </p:cNvSpPr>
          <p:nvPr>
            <p:ph idx="1"/>
          </p:nvPr>
        </p:nvSpPr>
        <p:spPr>
          <a:xfrm>
            <a:off x="838200" y="1366982"/>
            <a:ext cx="10515600" cy="4809981"/>
          </a:xfrm>
        </p:spPr>
        <p:txBody>
          <a:bodyPr>
            <a:normAutofit/>
          </a:bodyPr>
          <a:lstStyle/>
          <a:p>
            <a:r>
              <a:rPr lang="tr-TR" sz="2200" b="0" i="0" dirty="0">
                <a:effectLst/>
                <a:latin typeface="arial" panose="020B0604020202020204" pitchFamily="34" charset="0"/>
              </a:rPr>
              <a:t>Yazımda bir hata yaptığınızda SYNTAX hatası alırız. </a:t>
            </a:r>
            <a:r>
              <a:rPr lang="tr-TR" sz="2200" b="0" i="0" dirty="0" err="1">
                <a:effectLst/>
                <a:latin typeface="arial" panose="020B0604020202020204" pitchFamily="34" charset="0"/>
              </a:rPr>
              <a:t>Syntax</a:t>
            </a:r>
            <a:r>
              <a:rPr lang="tr-TR" sz="2200" b="0" i="0" dirty="0">
                <a:effectLst/>
                <a:latin typeface="arial" panose="020B0604020202020204" pitchFamily="34" charset="0"/>
              </a:rPr>
              <a:t> </a:t>
            </a:r>
            <a:r>
              <a:rPr lang="tr-TR" sz="2200" b="0" i="0" dirty="0" err="1">
                <a:effectLst/>
                <a:latin typeface="arial" panose="020B0604020202020204" pitchFamily="34" charset="0"/>
              </a:rPr>
              <a:t>Error</a:t>
            </a:r>
            <a:r>
              <a:rPr lang="tr-TR" sz="2200" b="0" i="0" dirty="0">
                <a:effectLst/>
                <a:latin typeface="arial" panose="020B0604020202020204" pitchFamily="34" charset="0"/>
              </a:rPr>
              <a:t> hataları bu sebeple oluşur. Mesela satır sonundaki noktalı virgülü kaldırdığımızda, yada kapatma ayracını eksik yazdığımızda yazım hatası verir. Hata mesajlarının bir güzel tarafı da yaptığımız hataların satır numaralarını bize verir. Bizde satır </a:t>
            </a:r>
            <a:r>
              <a:rPr lang="tr-TR" sz="2200" b="0" i="0" dirty="0" err="1">
                <a:effectLst/>
                <a:latin typeface="arial" panose="020B0604020202020204" pitchFamily="34" charset="0"/>
              </a:rPr>
              <a:t>satır</a:t>
            </a:r>
            <a:r>
              <a:rPr lang="tr-TR" sz="2200" b="0" i="0" dirty="0">
                <a:effectLst/>
                <a:latin typeface="arial" panose="020B0604020202020204" pitchFamily="34" charset="0"/>
              </a:rPr>
              <a:t> hata aramak yerine ilgili satıra giderek burada hatamızı düzeltmeye çalışırız.</a:t>
            </a:r>
            <a:endParaRPr lang="tr-TR" sz="2200" dirty="0"/>
          </a:p>
        </p:txBody>
      </p:sp>
    </p:spTree>
    <p:extLst>
      <p:ext uri="{BB962C8B-B14F-4D97-AF65-F5344CB8AC3E}">
        <p14:creationId xmlns:p14="http://schemas.microsoft.com/office/powerpoint/2010/main" val="1235585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9D37F3-B86F-14BE-5B86-DE4E5ED18556}"/>
              </a:ext>
            </a:extLst>
          </p:cNvPr>
          <p:cNvSpPr>
            <a:spLocks noGrp="1"/>
          </p:cNvSpPr>
          <p:nvPr>
            <p:ph type="title"/>
          </p:nvPr>
        </p:nvSpPr>
        <p:spPr>
          <a:xfrm>
            <a:off x="1004455" y="2581852"/>
            <a:ext cx="10515600" cy="1325563"/>
          </a:xfrm>
        </p:spPr>
        <p:txBody>
          <a:bodyPr/>
          <a:lstStyle/>
          <a:p>
            <a:pPr algn="ctr"/>
            <a:r>
              <a:rPr lang="tr-TR" dirty="0"/>
              <a:t>2.Hafta Perşembe Ödev</a:t>
            </a:r>
          </a:p>
        </p:txBody>
      </p:sp>
    </p:spTree>
    <p:extLst>
      <p:ext uri="{BB962C8B-B14F-4D97-AF65-F5344CB8AC3E}">
        <p14:creationId xmlns:p14="http://schemas.microsoft.com/office/powerpoint/2010/main" val="2280132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3750D1-B8AE-0CFF-525C-C529A26F22CA}"/>
              </a:ext>
            </a:extLst>
          </p:cNvPr>
          <p:cNvSpPr>
            <a:spLocks noGrp="1"/>
          </p:cNvSpPr>
          <p:nvPr>
            <p:ph type="title"/>
          </p:nvPr>
        </p:nvSpPr>
        <p:spPr>
          <a:xfrm>
            <a:off x="838200" y="365126"/>
            <a:ext cx="10515600" cy="613930"/>
          </a:xfrm>
        </p:spPr>
        <p:txBody>
          <a:bodyPr>
            <a:normAutofit fontScale="90000"/>
          </a:bodyPr>
          <a:lstStyle/>
          <a:p>
            <a:pPr algn="ctr"/>
            <a:r>
              <a:rPr lang="tr-TR" dirty="0" err="1">
                <a:solidFill>
                  <a:schemeClr val="accent2"/>
                </a:solidFill>
              </a:rPr>
              <a:t>Stack</a:t>
            </a:r>
            <a:r>
              <a:rPr lang="tr-TR" dirty="0">
                <a:solidFill>
                  <a:schemeClr val="accent2"/>
                </a:solidFill>
              </a:rPr>
              <a:t> Memory ve </a:t>
            </a:r>
            <a:r>
              <a:rPr lang="tr-TR" dirty="0" err="1">
                <a:solidFill>
                  <a:schemeClr val="accent2"/>
                </a:solidFill>
              </a:rPr>
              <a:t>Heap</a:t>
            </a:r>
            <a:r>
              <a:rPr lang="tr-TR" dirty="0">
                <a:solidFill>
                  <a:schemeClr val="accent2"/>
                </a:solidFill>
              </a:rPr>
              <a:t> Memory Nedir?</a:t>
            </a:r>
          </a:p>
        </p:txBody>
      </p:sp>
      <p:sp>
        <p:nvSpPr>
          <p:cNvPr id="3" name="İçerik Yer Tutucusu 2">
            <a:extLst>
              <a:ext uri="{FF2B5EF4-FFF2-40B4-BE49-F238E27FC236}">
                <a16:creationId xmlns:a16="http://schemas.microsoft.com/office/drawing/2014/main" id="{97DB5860-1684-7FFF-1159-074E461927FE}"/>
              </a:ext>
            </a:extLst>
          </p:cNvPr>
          <p:cNvSpPr>
            <a:spLocks noGrp="1"/>
          </p:cNvSpPr>
          <p:nvPr>
            <p:ph idx="1"/>
          </p:nvPr>
        </p:nvSpPr>
        <p:spPr>
          <a:xfrm>
            <a:off x="838200" y="979056"/>
            <a:ext cx="10515600" cy="5763489"/>
          </a:xfrm>
        </p:spPr>
        <p:txBody>
          <a:bodyPr/>
          <a:lstStyle/>
          <a:p>
            <a:r>
              <a:rPr lang="tr-TR" b="0" i="0" dirty="0">
                <a:effectLst/>
                <a:latin typeface="-apple-system"/>
              </a:rPr>
              <a:t> Değer tip (</a:t>
            </a:r>
            <a:r>
              <a:rPr lang="tr-TR" b="0" i="0" dirty="0" err="1">
                <a:effectLst/>
                <a:latin typeface="-apple-system"/>
              </a:rPr>
              <a:t>value</a:t>
            </a:r>
            <a:r>
              <a:rPr lang="tr-TR" b="0" i="0" dirty="0">
                <a:effectLst/>
                <a:latin typeface="-apple-system"/>
              </a:rPr>
              <a:t> </a:t>
            </a:r>
            <a:r>
              <a:rPr lang="tr-TR" b="0" i="0" dirty="0" err="1">
                <a:effectLst/>
                <a:latin typeface="-apple-system"/>
              </a:rPr>
              <a:t>type</a:t>
            </a:r>
            <a:r>
              <a:rPr lang="tr-TR" b="0" i="0" dirty="0">
                <a:effectLst/>
                <a:latin typeface="-apple-system"/>
              </a:rPr>
              <a:t>) dediğimiz </a:t>
            </a:r>
            <a:r>
              <a:rPr lang="tr-TR" b="0" i="0" dirty="0" err="1">
                <a:effectLst/>
                <a:latin typeface="-apple-system"/>
              </a:rPr>
              <a:t>int</a:t>
            </a:r>
            <a:r>
              <a:rPr lang="tr-TR" b="0" i="0" dirty="0">
                <a:effectLst/>
                <a:latin typeface="-apple-system"/>
              </a:rPr>
              <a:t>, </a:t>
            </a:r>
            <a:r>
              <a:rPr lang="tr-TR" b="0" i="0" dirty="0" err="1">
                <a:effectLst/>
                <a:latin typeface="-apple-system"/>
              </a:rPr>
              <a:t>short</a:t>
            </a:r>
            <a:r>
              <a:rPr lang="tr-TR" b="0" i="0" dirty="0">
                <a:effectLst/>
                <a:latin typeface="-apple-system"/>
              </a:rPr>
              <a:t>, </a:t>
            </a:r>
            <a:r>
              <a:rPr lang="tr-TR" b="0" i="0" dirty="0" err="1">
                <a:effectLst/>
                <a:latin typeface="-apple-system"/>
              </a:rPr>
              <a:t>byte</a:t>
            </a:r>
            <a:r>
              <a:rPr lang="tr-TR" b="0" i="0" dirty="0">
                <a:effectLst/>
                <a:latin typeface="-apple-system"/>
              </a:rPr>
              <a:t>, </a:t>
            </a:r>
            <a:r>
              <a:rPr lang="tr-TR" b="0" i="0" dirty="0" err="1">
                <a:effectLst/>
                <a:latin typeface="-apple-system"/>
              </a:rPr>
              <a:t>long</a:t>
            </a:r>
            <a:r>
              <a:rPr lang="tr-TR" b="0" i="0" dirty="0">
                <a:effectLst/>
                <a:latin typeface="-apple-system"/>
              </a:rPr>
              <a:t>, </a:t>
            </a:r>
            <a:r>
              <a:rPr lang="tr-TR" b="0" i="0" dirty="0" err="1">
                <a:effectLst/>
                <a:latin typeface="-apple-system"/>
              </a:rPr>
              <a:t>decimal</a:t>
            </a:r>
            <a:r>
              <a:rPr lang="tr-TR" b="0" i="0" dirty="0">
                <a:effectLst/>
                <a:latin typeface="-apple-system"/>
              </a:rPr>
              <a:t>, </a:t>
            </a:r>
            <a:r>
              <a:rPr lang="tr-TR" b="0" i="0" dirty="0" err="1">
                <a:effectLst/>
                <a:latin typeface="-apple-system"/>
              </a:rPr>
              <a:t>double</a:t>
            </a:r>
            <a:r>
              <a:rPr lang="tr-TR" b="0" i="0" dirty="0">
                <a:effectLst/>
                <a:latin typeface="-apple-system"/>
              </a:rPr>
              <a:t>, </a:t>
            </a:r>
            <a:r>
              <a:rPr lang="tr-TR" b="0" i="0" dirty="0" err="1">
                <a:effectLst/>
                <a:latin typeface="-apple-system"/>
              </a:rPr>
              <a:t>float</a:t>
            </a:r>
            <a:r>
              <a:rPr lang="tr-TR" b="0" i="0" dirty="0">
                <a:effectLst/>
                <a:latin typeface="-apple-system"/>
              </a:rPr>
              <a:t> gibi tipler </a:t>
            </a:r>
            <a:r>
              <a:rPr lang="tr-TR" b="0" i="0" dirty="0" err="1">
                <a:effectLst/>
                <a:latin typeface="-apple-system"/>
              </a:rPr>
              <a:t>stackte</a:t>
            </a:r>
            <a:r>
              <a:rPr lang="tr-TR" b="0" i="0" dirty="0">
                <a:effectLst/>
                <a:latin typeface="-apple-system"/>
              </a:rPr>
              <a:t> tutulur. </a:t>
            </a:r>
            <a:r>
              <a:rPr lang="tr-TR" b="0" i="0" dirty="0" err="1">
                <a:effectLst/>
                <a:latin typeface="-apple-system"/>
              </a:rPr>
              <a:t>Stackte</a:t>
            </a:r>
            <a:r>
              <a:rPr lang="tr-TR" b="0" i="0" dirty="0">
                <a:effectLst/>
                <a:latin typeface="-apple-system"/>
              </a:rPr>
              <a:t> veriler üst üste (</a:t>
            </a:r>
            <a:r>
              <a:rPr lang="tr-TR" b="1" i="0" dirty="0">
                <a:effectLst/>
                <a:latin typeface="-apple-system"/>
              </a:rPr>
              <a:t>LIFO</a:t>
            </a:r>
            <a:r>
              <a:rPr lang="tr-TR" b="0" i="0" dirty="0">
                <a:effectLst/>
                <a:latin typeface="-apple-system"/>
              </a:rPr>
              <a:t>– </a:t>
            </a:r>
            <a:r>
              <a:rPr lang="tr-TR" b="0" i="1" dirty="0" err="1">
                <a:effectLst/>
                <a:latin typeface="inherit"/>
              </a:rPr>
              <a:t>Last</a:t>
            </a:r>
            <a:r>
              <a:rPr lang="tr-TR" b="0" i="1" dirty="0">
                <a:effectLst/>
                <a:latin typeface="-apple-system"/>
              </a:rPr>
              <a:t> in </a:t>
            </a:r>
            <a:r>
              <a:rPr lang="tr-TR" b="0" i="1" dirty="0">
                <a:effectLst/>
                <a:latin typeface="inherit"/>
              </a:rPr>
              <a:t>First</a:t>
            </a:r>
            <a:r>
              <a:rPr lang="tr-TR" b="0" i="1" dirty="0">
                <a:effectLst/>
                <a:latin typeface="-apple-system"/>
              </a:rPr>
              <a:t> </a:t>
            </a:r>
            <a:r>
              <a:rPr lang="tr-TR" b="0" i="1" dirty="0" err="1">
                <a:effectLst/>
                <a:latin typeface="-apple-system"/>
              </a:rPr>
              <a:t>out</a:t>
            </a:r>
            <a:r>
              <a:rPr lang="tr-TR" b="0" i="0" dirty="0">
                <a:effectLst/>
                <a:latin typeface="-apple-system"/>
              </a:rPr>
              <a:t>) mantığında dizilir ve sırası gelmeden aradaki bir değer ile işlem yapılamaz. Class </a:t>
            </a:r>
            <a:r>
              <a:rPr lang="tr-TR" b="0" i="0" dirty="0" err="1">
                <a:effectLst/>
                <a:latin typeface="-apple-system"/>
              </a:rPr>
              <a:t>type</a:t>
            </a:r>
            <a:r>
              <a:rPr lang="tr-TR" b="0" i="0" dirty="0">
                <a:effectLst/>
                <a:latin typeface="-apple-system"/>
              </a:rPr>
              <a:t> (Sınıf tipi) değişkenler referans tiplerdir referans ettikleri model (referans) </a:t>
            </a:r>
            <a:r>
              <a:rPr lang="tr-TR" b="0" i="0" dirty="0" err="1">
                <a:effectLst/>
                <a:latin typeface="-apple-system"/>
              </a:rPr>
              <a:t>stackte</a:t>
            </a:r>
            <a:r>
              <a:rPr lang="tr-TR" b="0" i="0" dirty="0">
                <a:effectLst/>
                <a:latin typeface="-apple-system"/>
              </a:rPr>
              <a:t> değerleri ise </a:t>
            </a:r>
            <a:r>
              <a:rPr lang="tr-TR" b="0" i="0" dirty="0" err="1">
                <a:effectLst/>
                <a:latin typeface="-apple-system"/>
              </a:rPr>
              <a:t>heapde</a:t>
            </a:r>
            <a:r>
              <a:rPr lang="tr-TR" b="0" i="0" dirty="0">
                <a:effectLst/>
                <a:latin typeface="-apple-system"/>
              </a:rPr>
              <a:t> saklanır.</a:t>
            </a:r>
            <a:endParaRPr lang="tr-TR" dirty="0"/>
          </a:p>
        </p:txBody>
      </p:sp>
      <p:pic>
        <p:nvPicPr>
          <p:cNvPr id="5" name="Resim 4">
            <a:extLst>
              <a:ext uri="{FF2B5EF4-FFF2-40B4-BE49-F238E27FC236}">
                <a16:creationId xmlns:a16="http://schemas.microsoft.com/office/drawing/2014/main" id="{70316905-0038-B945-CD5D-A38CFA50588F}"/>
              </a:ext>
            </a:extLst>
          </p:cNvPr>
          <p:cNvPicPr>
            <a:picLocks noChangeAspect="1"/>
          </p:cNvPicPr>
          <p:nvPr/>
        </p:nvPicPr>
        <p:blipFill>
          <a:blip r:embed="rId2"/>
          <a:stretch>
            <a:fillRect/>
          </a:stretch>
        </p:blipFill>
        <p:spPr>
          <a:xfrm>
            <a:off x="4278890" y="2984475"/>
            <a:ext cx="6278274" cy="3758070"/>
          </a:xfrm>
          <a:prstGeom prst="rect">
            <a:avLst/>
          </a:prstGeom>
        </p:spPr>
      </p:pic>
    </p:spTree>
    <p:extLst>
      <p:ext uri="{BB962C8B-B14F-4D97-AF65-F5344CB8AC3E}">
        <p14:creationId xmlns:p14="http://schemas.microsoft.com/office/powerpoint/2010/main" val="815844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3D2116-344F-42D8-1372-AFBFE9CAB0EA}"/>
              </a:ext>
            </a:extLst>
          </p:cNvPr>
          <p:cNvSpPr>
            <a:spLocks noGrp="1"/>
          </p:cNvSpPr>
          <p:nvPr>
            <p:ph type="title"/>
          </p:nvPr>
        </p:nvSpPr>
        <p:spPr>
          <a:xfrm>
            <a:off x="838200" y="365125"/>
            <a:ext cx="10515600" cy="761711"/>
          </a:xfrm>
        </p:spPr>
        <p:txBody>
          <a:bodyPr>
            <a:normAutofit/>
          </a:bodyPr>
          <a:lstStyle/>
          <a:p>
            <a:pPr algn="ctr"/>
            <a:r>
              <a:rPr lang="tr-TR" sz="2800" dirty="0" err="1">
                <a:solidFill>
                  <a:schemeClr val="accent2"/>
                </a:solidFill>
              </a:rPr>
              <a:t>Stack</a:t>
            </a:r>
            <a:r>
              <a:rPr lang="tr-TR" sz="2800" dirty="0">
                <a:solidFill>
                  <a:schemeClr val="accent2"/>
                </a:solidFill>
              </a:rPr>
              <a:t> Memory ve </a:t>
            </a:r>
            <a:r>
              <a:rPr lang="tr-TR" sz="2800" dirty="0" err="1">
                <a:solidFill>
                  <a:schemeClr val="accent2"/>
                </a:solidFill>
              </a:rPr>
              <a:t>Heap</a:t>
            </a:r>
            <a:r>
              <a:rPr lang="tr-TR" sz="2800" dirty="0">
                <a:solidFill>
                  <a:schemeClr val="accent2"/>
                </a:solidFill>
              </a:rPr>
              <a:t> Memory Arasındaki farklar</a:t>
            </a:r>
            <a:endParaRPr lang="tr-TR" sz="2800" dirty="0"/>
          </a:p>
        </p:txBody>
      </p:sp>
      <p:sp>
        <p:nvSpPr>
          <p:cNvPr id="3" name="İçerik Yer Tutucusu 2">
            <a:extLst>
              <a:ext uri="{FF2B5EF4-FFF2-40B4-BE49-F238E27FC236}">
                <a16:creationId xmlns:a16="http://schemas.microsoft.com/office/drawing/2014/main" id="{46B51880-0697-9BDA-A820-E64FEB9A1EAD}"/>
              </a:ext>
            </a:extLst>
          </p:cNvPr>
          <p:cNvSpPr>
            <a:spLocks noGrp="1"/>
          </p:cNvSpPr>
          <p:nvPr>
            <p:ph idx="1"/>
          </p:nvPr>
        </p:nvSpPr>
        <p:spPr>
          <a:xfrm>
            <a:off x="838200" y="1302326"/>
            <a:ext cx="10515600" cy="5310909"/>
          </a:xfrm>
        </p:spPr>
        <p:txBody>
          <a:bodyPr/>
          <a:lstStyle/>
          <a:p>
            <a:pPr algn="l" fontAlgn="base"/>
            <a:r>
              <a:rPr lang="tr-TR" sz="2200" b="0" i="0" dirty="0" err="1">
                <a:effectLst/>
                <a:latin typeface="-apple-system"/>
              </a:rPr>
              <a:t>Heap</a:t>
            </a:r>
            <a:r>
              <a:rPr lang="tr-TR" sz="2200" b="0" i="0" dirty="0">
                <a:effectLst/>
                <a:latin typeface="-apple-system"/>
              </a:rPr>
              <a:t> ve </a:t>
            </a:r>
            <a:r>
              <a:rPr lang="tr-TR" sz="2200" b="0" i="0" dirty="0" err="1">
                <a:effectLst/>
                <a:latin typeface="-apple-system"/>
              </a:rPr>
              <a:t>Stack</a:t>
            </a:r>
            <a:r>
              <a:rPr lang="tr-TR" sz="2200" b="0" i="0" dirty="0">
                <a:effectLst/>
                <a:latin typeface="-apple-system"/>
              </a:rPr>
              <a:t> arasında ki en önemli farklardan birisi </a:t>
            </a:r>
            <a:r>
              <a:rPr lang="tr-TR" sz="2200" b="0" i="0" dirty="0" err="1">
                <a:effectLst/>
                <a:latin typeface="-apple-system"/>
              </a:rPr>
              <a:t>heapde</a:t>
            </a:r>
            <a:r>
              <a:rPr lang="tr-TR" sz="2200" b="0" i="0" dirty="0">
                <a:effectLst/>
                <a:latin typeface="-apple-system"/>
              </a:rPr>
              <a:t> veriler karışık bir şekilde saklanırken </a:t>
            </a:r>
            <a:r>
              <a:rPr lang="tr-TR" sz="2200" b="0" i="0" dirty="0" err="1">
                <a:effectLst/>
                <a:latin typeface="-apple-system"/>
              </a:rPr>
              <a:t>stackte</a:t>
            </a:r>
            <a:r>
              <a:rPr lang="tr-TR" sz="2200" b="0" i="0" dirty="0">
                <a:effectLst/>
                <a:latin typeface="-apple-system"/>
              </a:rPr>
              <a:t> artan ya da azalan adres mantığında (</a:t>
            </a:r>
            <a:r>
              <a:rPr lang="tr-TR" sz="2200" b="0" i="0" dirty="0" err="1">
                <a:effectLst/>
                <a:latin typeface="-apple-system"/>
              </a:rPr>
              <a:t>big</a:t>
            </a:r>
            <a:r>
              <a:rPr lang="tr-TR" sz="2200" b="0" i="0" dirty="0">
                <a:effectLst/>
                <a:latin typeface="-apple-system"/>
              </a:rPr>
              <a:t> </a:t>
            </a:r>
            <a:r>
              <a:rPr lang="tr-TR" sz="2200" b="0" i="0" dirty="0" err="1">
                <a:effectLst/>
                <a:latin typeface="-apple-system"/>
              </a:rPr>
              <a:t>and</a:t>
            </a:r>
            <a:r>
              <a:rPr lang="tr-TR" sz="2200" b="0" i="0" dirty="0">
                <a:effectLst/>
                <a:latin typeface="-apple-system"/>
              </a:rPr>
              <a:t> </a:t>
            </a:r>
            <a:r>
              <a:rPr lang="tr-TR" sz="2200" b="0" i="0" dirty="0" err="1">
                <a:effectLst/>
                <a:latin typeface="-apple-system"/>
              </a:rPr>
              <a:t>little</a:t>
            </a:r>
            <a:r>
              <a:rPr lang="tr-TR" sz="2200" b="0" i="0" dirty="0">
                <a:effectLst/>
                <a:latin typeface="-apple-system"/>
              </a:rPr>
              <a:t> </a:t>
            </a:r>
            <a:r>
              <a:rPr lang="tr-TR" sz="2200" b="0" i="0" dirty="0" err="1">
                <a:effectLst/>
                <a:latin typeface="-apple-system"/>
              </a:rPr>
              <a:t>endian</a:t>
            </a:r>
            <a:r>
              <a:rPr lang="tr-TR" sz="2200" b="0" i="0" dirty="0">
                <a:effectLst/>
                <a:latin typeface="-apple-system"/>
              </a:rPr>
              <a:t>) çalışır. Buna bağlı olarak </a:t>
            </a:r>
            <a:r>
              <a:rPr lang="tr-TR" sz="2200" b="0" i="0" dirty="0" err="1">
                <a:effectLst/>
                <a:latin typeface="-apple-system"/>
              </a:rPr>
              <a:t>heapde</a:t>
            </a:r>
            <a:r>
              <a:rPr lang="tr-TR" sz="2200" b="0" i="0" dirty="0">
                <a:effectLst/>
                <a:latin typeface="-apple-system"/>
              </a:rPr>
              <a:t> yer alan bir veriye erişmek </a:t>
            </a:r>
            <a:r>
              <a:rPr lang="tr-TR" sz="2200" b="0" i="0" dirty="0" err="1">
                <a:effectLst/>
                <a:latin typeface="-apple-system"/>
              </a:rPr>
              <a:t>stackte</a:t>
            </a:r>
            <a:r>
              <a:rPr lang="tr-TR" sz="2200" b="0" i="0" dirty="0">
                <a:effectLst/>
                <a:latin typeface="-apple-system"/>
              </a:rPr>
              <a:t> yer alan bir veriye erişmeye göre daha maliyetli bir işlemdir. Başka bir fark ise </a:t>
            </a:r>
            <a:r>
              <a:rPr lang="tr-TR" sz="2200" b="0" i="0" dirty="0" err="1">
                <a:effectLst/>
                <a:latin typeface="-apple-system"/>
              </a:rPr>
              <a:t>stackteki</a:t>
            </a:r>
            <a:r>
              <a:rPr lang="tr-TR" sz="2200" b="0" i="0" dirty="0">
                <a:effectLst/>
                <a:latin typeface="-apple-system"/>
              </a:rPr>
              <a:t> veri hemen silinirken </a:t>
            </a:r>
            <a:r>
              <a:rPr lang="tr-TR" sz="2200" b="0" i="0" dirty="0" err="1">
                <a:effectLst/>
                <a:latin typeface="-apple-system"/>
              </a:rPr>
              <a:t>heapdeki</a:t>
            </a:r>
            <a:r>
              <a:rPr lang="tr-TR" sz="2200" b="0" i="0" dirty="0">
                <a:effectLst/>
                <a:latin typeface="-apple-system"/>
              </a:rPr>
              <a:t> veri </a:t>
            </a:r>
            <a:r>
              <a:rPr lang="tr-TR" sz="2200" b="0" i="0" dirty="0" err="1">
                <a:effectLst/>
                <a:latin typeface="-apple-system"/>
              </a:rPr>
              <a:t>Garbage</a:t>
            </a:r>
            <a:r>
              <a:rPr lang="tr-TR" sz="2200" b="0" i="0" dirty="0">
                <a:effectLst/>
                <a:latin typeface="-apple-system"/>
              </a:rPr>
              <a:t> </a:t>
            </a:r>
            <a:r>
              <a:rPr lang="tr-TR" sz="2200" b="0" i="0" dirty="0" err="1">
                <a:effectLst/>
                <a:latin typeface="-apple-system"/>
              </a:rPr>
              <a:t>Collector</a:t>
            </a:r>
            <a:r>
              <a:rPr lang="tr-TR" sz="2200" b="0" i="0" dirty="0">
                <a:effectLst/>
                <a:latin typeface="-apple-system"/>
              </a:rPr>
              <a:t> algoritmasına bağlıdır.</a:t>
            </a:r>
          </a:p>
          <a:p>
            <a:pPr algn="l" fontAlgn="base"/>
            <a:r>
              <a:rPr lang="tr-TR" sz="2200" b="0" i="0" dirty="0" err="1">
                <a:effectLst/>
                <a:latin typeface="-apple-system"/>
              </a:rPr>
              <a:t>Stack</a:t>
            </a:r>
            <a:r>
              <a:rPr lang="tr-TR" sz="2200" b="0" i="0" dirty="0">
                <a:effectLst/>
                <a:latin typeface="-apple-system"/>
              </a:rPr>
              <a:t> bellekten statik olarak yer tahsisi için kullanılırken, </a:t>
            </a:r>
            <a:r>
              <a:rPr lang="tr-TR" sz="2200" b="0" i="0" dirty="0" err="1">
                <a:effectLst/>
                <a:latin typeface="-apple-system"/>
              </a:rPr>
              <a:t>Heap</a:t>
            </a:r>
            <a:r>
              <a:rPr lang="tr-TR" sz="2200" b="0" i="0" dirty="0">
                <a:effectLst/>
                <a:latin typeface="-apple-system"/>
              </a:rPr>
              <a:t> dinamik olarak yer tahsisi etmeyi sağlar. Her ikisi de Ram bölgesinde bulunur. </a:t>
            </a:r>
            <a:r>
              <a:rPr lang="tr-TR" sz="2200" b="0" i="0" dirty="0" err="1">
                <a:effectLst/>
                <a:latin typeface="-apple-system"/>
              </a:rPr>
              <a:t>Stack’te</a:t>
            </a:r>
            <a:r>
              <a:rPr lang="tr-TR" sz="2200" b="0" i="0" dirty="0">
                <a:effectLst/>
                <a:latin typeface="-apple-system"/>
              </a:rPr>
              <a:t> yer alan veriler direk bellek içine yerleştirilir dolayısıyla erişimi çok hızlıdır. </a:t>
            </a:r>
            <a:r>
              <a:rPr lang="tr-TR" sz="2200" b="0" i="0" dirty="0" err="1">
                <a:effectLst/>
                <a:latin typeface="-apple-system"/>
              </a:rPr>
              <a:t>Heap</a:t>
            </a:r>
            <a:r>
              <a:rPr lang="tr-TR" sz="2200" b="0" i="0" dirty="0">
                <a:effectLst/>
                <a:latin typeface="-apple-system"/>
              </a:rPr>
              <a:t> ise </a:t>
            </a:r>
            <a:r>
              <a:rPr lang="tr-TR" sz="2200" b="0" i="0" dirty="0" err="1">
                <a:effectLst/>
                <a:latin typeface="-apple-system"/>
              </a:rPr>
              <a:t>runtime</a:t>
            </a:r>
            <a:r>
              <a:rPr lang="tr-TR" sz="2200" b="0" i="0" dirty="0">
                <a:effectLst/>
                <a:latin typeface="-apple-system"/>
              </a:rPr>
              <a:t> (çalışma zamanı) anında kullanılırlar ve dağınık bir bellek göz yapısı olduğu için erişimi </a:t>
            </a:r>
            <a:r>
              <a:rPr lang="tr-TR" sz="2200" b="0" i="0" dirty="0" err="1">
                <a:effectLst/>
                <a:latin typeface="-apple-system"/>
              </a:rPr>
              <a:t>stack</a:t>
            </a:r>
            <a:r>
              <a:rPr lang="tr-TR" sz="2200" b="0" i="0" dirty="0">
                <a:effectLst/>
                <a:latin typeface="-apple-system"/>
              </a:rPr>
              <a:t> kadar kolay olmaz dolayısıyla yavaş çalışır</a:t>
            </a:r>
          </a:p>
          <a:p>
            <a:endParaRPr lang="tr-TR" dirty="0"/>
          </a:p>
        </p:txBody>
      </p:sp>
    </p:spTree>
    <p:extLst>
      <p:ext uri="{BB962C8B-B14F-4D97-AF65-F5344CB8AC3E}">
        <p14:creationId xmlns:p14="http://schemas.microsoft.com/office/powerpoint/2010/main" val="196092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E4286-E7DD-C7E7-797D-5EA2873A87DA}"/>
              </a:ext>
            </a:extLst>
          </p:cNvPr>
          <p:cNvSpPr>
            <a:spLocks noGrp="1"/>
          </p:cNvSpPr>
          <p:nvPr>
            <p:ph type="title"/>
          </p:nvPr>
        </p:nvSpPr>
        <p:spPr>
          <a:xfrm>
            <a:off x="838200" y="365126"/>
            <a:ext cx="10515600" cy="937202"/>
          </a:xfrm>
        </p:spPr>
        <p:txBody>
          <a:bodyPr>
            <a:normAutofit fontScale="90000"/>
          </a:bodyPr>
          <a:lstStyle/>
          <a:p>
            <a:pPr algn="ctr"/>
            <a:r>
              <a:rPr lang="tr-TR" sz="3100" b="0" i="0" dirty="0">
                <a:solidFill>
                  <a:schemeClr val="accent2"/>
                </a:solidFill>
                <a:effectLst/>
                <a:latin typeface="Poppins" panose="00000500000000000000" pitchFamily="2" charset="-94"/>
              </a:rPr>
              <a:t>Merkezi Sürüm Kontrol Sistemleri (</a:t>
            </a:r>
            <a:r>
              <a:rPr lang="tr-TR" sz="3100" b="0" i="0" dirty="0" err="1">
                <a:solidFill>
                  <a:schemeClr val="accent2"/>
                </a:solidFill>
                <a:effectLst/>
                <a:latin typeface="Poppins" panose="00000500000000000000" pitchFamily="2" charset="-94"/>
              </a:rPr>
              <a:t>Centralized</a:t>
            </a:r>
            <a:r>
              <a:rPr lang="tr-TR" sz="3100" b="0" i="0" dirty="0">
                <a:solidFill>
                  <a:schemeClr val="accent2"/>
                </a:solidFill>
                <a:effectLst/>
                <a:latin typeface="Poppins" panose="00000500000000000000" pitchFamily="2" charset="-94"/>
              </a:rPr>
              <a:t> </a:t>
            </a:r>
            <a:r>
              <a:rPr lang="tr-TR" sz="3100" b="0" i="0" dirty="0" err="1">
                <a:solidFill>
                  <a:schemeClr val="accent2"/>
                </a:solidFill>
                <a:effectLst/>
                <a:latin typeface="Poppins" panose="00000500000000000000" pitchFamily="2" charset="-94"/>
              </a:rPr>
              <a:t>Version</a:t>
            </a:r>
            <a:r>
              <a:rPr lang="tr-TR" sz="3100" b="0" i="0" dirty="0">
                <a:solidFill>
                  <a:schemeClr val="accent2"/>
                </a:solidFill>
                <a:effectLst/>
                <a:latin typeface="Poppins" panose="00000500000000000000" pitchFamily="2" charset="-94"/>
              </a:rPr>
              <a:t> Control </a:t>
            </a:r>
            <a:r>
              <a:rPr lang="tr-TR" sz="3100" b="0" i="0" dirty="0" err="1">
                <a:solidFill>
                  <a:schemeClr val="accent2"/>
                </a:solidFill>
                <a:effectLst/>
                <a:latin typeface="Poppins" panose="00000500000000000000" pitchFamily="2" charset="-94"/>
              </a:rPr>
              <a:t>Systems</a:t>
            </a:r>
            <a:r>
              <a:rPr lang="tr-TR" sz="3100" b="0" i="0" dirty="0">
                <a:solidFill>
                  <a:schemeClr val="accent2"/>
                </a:solidFill>
                <a:effectLst/>
                <a:latin typeface="Poppins" panose="00000500000000000000" pitchFamily="2" charset="-94"/>
              </a:rPr>
              <a:t> (CVCS))</a:t>
            </a:r>
            <a:endParaRPr lang="tr-TR" dirty="0">
              <a:solidFill>
                <a:schemeClr val="accent2"/>
              </a:solidFill>
            </a:endParaRPr>
          </a:p>
        </p:txBody>
      </p:sp>
      <p:sp>
        <p:nvSpPr>
          <p:cNvPr id="3" name="İçerik Yer Tutucusu 2">
            <a:extLst>
              <a:ext uri="{FF2B5EF4-FFF2-40B4-BE49-F238E27FC236}">
                <a16:creationId xmlns:a16="http://schemas.microsoft.com/office/drawing/2014/main" id="{A5607496-7C44-B2EB-F201-E895E326EDD3}"/>
              </a:ext>
            </a:extLst>
          </p:cNvPr>
          <p:cNvSpPr>
            <a:spLocks noGrp="1"/>
          </p:cNvSpPr>
          <p:nvPr>
            <p:ph idx="1"/>
          </p:nvPr>
        </p:nvSpPr>
        <p:spPr>
          <a:xfrm>
            <a:off x="838200" y="1302328"/>
            <a:ext cx="10515600" cy="5375563"/>
          </a:xfrm>
        </p:spPr>
        <p:txBody>
          <a:bodyPr>
            <a:normAutofit/>
          </a:bodyPr>
          <a:lstStyle/>
          <a:p>
            <a:pPr algn="l"/>
            <a:r>
              <a:rPr lang="tr-TR" sz="1800" b="0" i="0" dirty="0">
                <a:solidFill>
                  <a:srgbClr val="EAEAEA"/>
                </a:solidFill>
                <a:effectLst/>
                <a:latin typeface="Poppins" panose="00000500000000000000" pitchFamily="2" charset="-94"/>
              </a:rPr>
              <a:t>Geliştirici veya bir tasarım ekibinde, bir proje üzerinde ortak çalışma süreci pek çok sorunu de beraberinde getirmektedir. Bu tür bir çalışma sürecindeki dosyaların kontrolleri için daha geniş ölçekli bir çözüm olarak Merkezi Sürüm Kontrol Sistemleri (</a:t>
            </a:r>
            <a:r>
              <a:rPr lang="tr-TR" sz="1800" b="0" i="0" dirty="0" err="1">
                <a:solidFill>
                  <a:srgbClr val="EAEAEA"/>
                </a:solidFill>
                <a:effectLst/>
                <a:latin typeface="Poppins" panose="00000500000000000000" pitchFamily="2" charset="-94"/>
              </a:rPr>
              <a:t>Centralized</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Version</a:t>
            </a:r>
            <a:r>
              <a:rPr lang="tr-TR" sz="1800" b="0" i="0" dirty="0">
                <a:solidFill>
                  <a:srgbClr val="EAEAEA"/>
                </a:solidFill>
                <a:effectLst/>
                <a:latin typeface="Poppins" panose="00000500000000000000" pitchFamily="2" charset="-94"/>
              </a:rPr>
              <a:t> Control </a:t>
            </a:r>
            <a:r>
              <a:rPr lang="tr-TR" sz="1800" b="0" i="0" dirty="0" err="1">
                <a:solidFill>
                  <a:srgbClr val="EAEAEA"/>
                </a:solidFill>
                <a:effectLst/>
                <a:latin typeface="Poppins" panose="00000500000000000000" pitchFamily="2" charset="-94"/>
              </a:rPr>
              <a:t>Systems</a:t>
            </a:r>
            <a:r>
              <a:rPr lang="tr-TR" sz="1800" b="0" i="0" dirty="0">
                <a:solidFill>
                  <a:srgbClr val="EAEAEA"/>
                </a:solidFill>
                <a:effectLst/>
                <a:latin typeface="Poppins" panose="00000500000000000000" pitchFamily="2" charset="-94"/>
              </a:rPr>
              <a:t> / CVCS) geliştirilmiştir. Merkezi sistemler uzun yıllar sürüm kontrol sisteminde standart yöntem olarak kabul görmüştür.</a:t>
            </a:r>
          </a:p>
          <a:p>
            <a:pPr algn="l"/>
            <a:r>
              <a:rPr lang="tr-TR" sz="1800" b="0" i="0" dirty="0">
                <a:solidFill>
                  <a:srgbClr val="EAEAEA"/>
                </a:solidFill>
                <a:effectLst/>
                <a:latin typeface="Poppins" panose="00000500000000000000" pitchFamily="2" charset="-94"/>
              </a:rPr>
              <a:t>CVS, </a:t>
            </a:r>
            <a:r>
              <a:rPr lang="tr-TR" sz="1800" b="0" i="0" dirty="0" err="1">
                <a:solidFill>
                  <a:srgbClr val="EAEAEA"/>
                </a:solidFill>
                <a:effectLst/>
                <a:latin typeface="Poppins" panose="00000500000000000000" pitchFamily="2" charset="-94"/>
              </a:rPr>
              <a:t>Subversion</a:t>
            </a:r>
            <a:r>
              <a:rPr lang="tr-TR" sz="1800" b="0" i="0" dirty="0">
                <a:solidFill>
                  <a:srgbClr val="EAEAEA"/>
                </a:solidFill>
                <a:effectLst/>
                <a:latin typeface="Poppins" panose="00000500000000000000" pitchFamily="2" charset="-94"/>
              </a:rPr>
              <a:t> ve </a:t>
            </a:r>
            <a:r>
              <a:rPr lang="tr-TR" sz="1800" b="0" i="0" dirty="0" err="1">
                <a:solidFill>
                  <a:srgbClr val="EAEAEA"/>
                </a:solidFill>
                <a:effectLst/>
                <a:latin typeface="Poppins" panose="00000500000000000000" pitchFamily="2" charset="-94"/>
              </a:rPr>
              <a:t>Perforce</a:t>
            </a:r>
            <a:r>
              <a:rPr lang="tr-TR" sz="1800" b="0" i="0" dirty="0">
                <a:solidFill>
                  <a:srgbClr val="EAEAEA"/>
                </a:solidFill>
                <a:effectLst/>
                <a:latin typeface="Poppins" panose="00000500000000000000" pitchFamily="2" charset="-94"/>
              </a:rPr>
              <a:t> gibi sistemler Merkezi Sürüm Kontrol Sistemleri için örnek olarak gösterilebilir. Sunucular sürüm kontrolüne alınan bütün dosyaları tutar. Dosyalar bu sunuculardan istemciler vasıtasıyla çekilerek alınırlar (</a:t>
            </a:r>
            <a:r>
              <a:rPr lang="tr-TR" sz="1800" b="0" i="0" dirty="0" err="1">
                <a:solidFill>
                  <a:srgbClr val="EAEAEA"/>
                </a:solidFill>
                <a:effectLst/>
                <a:latin typeface="Poppins" panose="00000500000000000000" pitchFamily="2" charset="-94"/>
              </a:rPr>
              <a:t>check</a:t>
            </a:r>
            <a:r>
              <a:rPr lang="tr-TR" sz="1800" b="0" i="0" dirty="0">
                <a:solidFill>
                  <a:srgbClr val="EAEAEA"/>
                </a:solidFill>
                <a:effectLst/>
                <a:latin typeface="Poppins" panose="00000500000000000000" pitchFamily="2" charset="-94"/>
              </a:rPr>
              <a:t> </a:t>
            </a:r>
            <a:r>
              <a:rPr lang="tr-TR" sz="1800" b="0" i="0" dirty="0" err="1">
                <a:solidFill>
                  <a:srgbClr val="EAEAEA"/>
                </a:solidFill>
                <a:effectLst/>
                <a:latin typeface="Poppins" panose="00000500000000000000" pitchFamily="2" charset="-94"/>
              </a:rPr>
              <a:t>out</a:t>
            </a:r>
            <a:r>
              <a:rPr lang="tr-TR" sz="1800" b="0" i="0" dirty="0">
                <a:solidFill>
                  <a:srgbClr val="EAEAEA"/>
                </a:solidFill>
                <a:effectLst/>
                <a:latin typeface="Poppins" panose="00000500000000000000" pitchFamily="2" charset="-94"/>
              </a:rPr>
              <a:t>).</a:t>
            </a:r>
          </a:p>
          <a:p>
            <a:r>
              <a:rPr lang="tr-TR" sz="1800" b="0" i="0" dirty="0">
                <a:solidFill>
                  <a:srgbClr val="EAEAEA"/>
                </a:solidFill>
                <a:effectLst/>
                <a:latin typeface="Poppins" panose="00000500000000000000" pitchFamily="2" charset="-94"/>
              </a:rPr>
              <a:t>Merkezi Sürüm Kontrol Sistemleri Yerel Sürüm Kontrol Sistemleri ile kıyaslandığında çok daha fazla avantaj sağlarlar. Örneğin, düzenlemelerden herkes haberdar olur ve sistem yöneticileri ayrıntılı bir şekilde ve kolaylıkla yetkilendirmeleri yönetebilir. Ancak, merkezi sistemin de kendi problemleri mevcuttur. Örneğin, merkezi sunucunun arızalanması durumunda ortaya çıkacak kırılma noktası tüm akışı sekteye uğratabilir. Bu sürede yapılan işlemler sunucuya işlenemeyeceği için sürümler arasında problemler oluşmasına neden olacaktır. Ek olarak, merkezi </a:t>
            </a:r>
            <a:r>
              <a:rPr lang="tr-TR" sz="1800" b="0" i="0" dirty="0" err="1">
                <a:solidFill>
                  <a:srgbClr val="EAEAEA"/>
                </a:solidFill>
                <a:effectLst/>
                <a:latin typeface="Poppins" panose="00000500000000000000" pitchFamily="2" charset="-94"/>
              </a:rPr>
              <a:t>veritabanı</a:t>
            </a:r>
            <a:r>
              <a:rPr lang="tr-TR" sz="1800" b="0" i="0" dirty="0">
                <a:solidFill>
                  <a:srgbClr val="EAEAEA"/>
                </a:solidFill>
                <a:effectLst/>
                <a:latin typeface="Poppins" panose="00000500000000000000" pitchFamily="2" charset="-94"/>
              </a:rPr>
              <a:t> sabit diskindeki bir hasar da eğer yedekleme yapılmamışsa tarihçenin kaybedilmesi anlamına gelebilir.</a:t>
            </a:r>
            <a:endParaRPr lang="tr-TR" sz="1800" dirty="0"/>
          </a:p>
        </p:txBody>
      </p:sp>
    </p:spTree>
    <p:extLst>
      <p:ext uri="{BB962C8B-B14F-4D97-AF65-F5344CB8AC3E}">
        <p14:creationId xmlns:p14="http://schemas.microsoft.com/office/powerpoint/2010/main" val="378050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8985978-844C-5D8D-EBDF-22CD10366C7E}"/>
              </a:ext>
            </a:extLst>
          </p:cNvPr>
          <p:cNvPicPr>
            <a:picLocks noGrp="1" noChangeAspect="1"/>
          </p:cNvPicPr>
          <p:nvPr>
            <p:ph idx="1"/>
          </p:nvPr>
        </p:nvPicPr>
        <p:blipFill>
          <a:blip r:embed="rId2"/>
          <a:stretch>
            <a:fillRect/>
          </a:stretch>
        </p:blipFill>
        <p:spPr>
          <a:xfrm>
            <a:off x="2195192" y="747713"/>
            <a:ext cx="7801616" cy="5429250"/>
          </a:xfrm>
        </p:spPr>
      </p:pic>
    </p:spTree>
    <p:extLst>
      <p:ext uri="{BB962C8B-B14F-4D97-AF65-F5344CB8AC3E}">
        <p14:creationId xmlns:p14="http://schemas.microsoft.com/office/powerpoint/2010/main" val="548991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7225A5-1D8F-A5EF-F400-3FF2923E3DEC}"/>
              </a:ext>
            </a:extLst>
          </p:cNvPr>
          <p:cNvSpPr>
            <a:spLocks noGrp="1"/>
          </p:cNvSpPr>
          <p:nvPr>
            <p:ph type="title"/>
          </p:nvPr>
        </p:nvSpPr>
        <p:spPr>
          <a:xfrm>
            <a:off x="838200" y="632979"/>
            <a:ext cx="10515600" cy="1001857"/>
          </a:xfrm>
        </p:spPr>
        <p:txBody>
          <a:bodyPr>
            <a:normAutofit/>
          </a:bodyPr>
          <a:lstStyle/>
          <a:p>
            <a:pPr algn="ctr"/>
            <a:r>
              <a:rPr lang="tr-TR" sz="2800" b="1" i="0" dirty="0">
                <a:solidFill>
                  <a:schemeClr val="accent2"/>
                </a:solidFill>
                <a:effectLst/>
                <a:latin typeface="Poppins" panose="00000500000000000000" pitchFamily="2" charset="-94"/>
              </a:rPr>
              <a:t>Dağıtık Sürüm Kontrol Sistemleri (Distributed </a:t>
            </a:r>
            <a:r>
              <a:rPr lang="tr-TR" sz="2800" b="1" i="0" dirty="0" err="1">
                <a:solidFill>
                  <a:schemeClr val="accent2"/>
                </a:solidFill>
                <a:effectLst/>
                <a:latin typeface="Poppins" panose="00000500000000000000" pitchFamily="2" charset="-94"/>
              </a:rPr>
              <a:t>Version</a:t>
            </a:r>
            <a:r>
              <a:rPr lang="tr-TR" sz="2800" b="1" i="0" dirty="0">
                <a:solidFill>
                  <a:schemeClr val="accent2"/>
                </a:solidFill>
                <a:effectLst/>
                <a:latin typeface="Poppins" panose="00000500000000000000" pitchFamily="2" charset="-94"/>
              </a:rPr>
              <a:t> Control </a:t>
            </a:r>
            <a:r>
              <a:rPr lang="tr-TR" sz="2800" b="1" i="0" dirty="0" err="1">
                <a:solidFill>
                  <a:schemeClr val="accent2"/>
                </a:solidFill>
                <a:effectLst/>
                <a:latin typeface="Poppins" panose="00000500000000000000" pitchFamily="2" charset="-94"/>
              </a:rPr>
              <a:t>Systems</a:t>
            </a:r>
            <a:r>
              <a:rPr lang="tr-TR" sz="2800" b="1" i="0" dirty="0">
                <a:solidFill>
                  <a:schemeClr val="accent2"/>
                </a:solidFill>
                <a:effectLst/>
                <a:latin typeface="Poppins" panose="00000500000000000000" pitchFamily="2" charset="-94"/>
              </a:rPr>
              <a:t> (DVCS))</a:t>
            </a:r>
            <a:endParaRPr lang="tr-TR" sz="2800" dirty="0">
              <a:solidFill>
                <a:schemeClr val="accent2"/>
              </a:solidFill>
            </a:endParaRPr>
          </a:p>
        </p:txBody>
      </p:sp>
      <p:sp>
        <p:nvSpPr>
          <p:cNvPr id="3" name="İçerik Yer Tutucusu 2">
            <a:extLst>
              <a:ext uri="{FF2B5EF4-FFF2-40B4-BE49-F238E27FC236}">
                <a16:creationId xmlns:a16="http://schemas.microsoft.com/office/drawing/2014/main" id="{2661BBC1-79B3-DE96-1B0E-802F0F2F15CE}"/>
              </a:ext>
            </a:extLst>
          </p:cNvPr>
          <p:cNvSpPr>
            <a:spLocks noGrp="1"/>
          </p:cNvSpPr>
          <p:nvPr>
            <p:ph idx="1"/>
          </p:nvPr>
        </p:nvSpPr>
        <p:spPr>
          <a:xfrm>
            <a:off x="838200" y="2170545"/>
            <a:ext cx="10515600" cy="4442402"/>
          </a:xfrm>
        </p:spPr>
        <p:txBody>
          <a:bodyPr>
            <a:normAutofit/>
          </a:bodyPr>
          <a:lstStyle/>
          <a:p>
            <a:r>
              <a:rPr lang="tr-TR" sz="2000" b="0" i="0" dirty="0">
                <a:solidFill>
                  <a:srgbClr val="EAEAEA"/>
                </a:solidFill>
                <a:effectLst/>
                <a:latin typeface="Poppins" panose="00000500000000000000" pitchFamily="2" charset="-94"/>
              </a:rPr>
              <a:t>Dağıtık Sürüm Kontrol Sistemleri (Distributed </a:t>
            </a:r>
            <a:r>
              <a:rPr lang="tr-TR" sz="2000" b="0" i="0" dirty="0" err="1">
                <a:solidFill>
                  <a:srgbClr val="EAEAEA"/>
                </a:solidFill>
                <a:effectLst/>
                <a:latin typeface="Poppins" panose="00000500000000000000" pitchFamily="2" charset="-94"/>
              </a:rPr>
              <a:t>Version</a:t>
            </a:r>
            <a:r>
              <a:rPr lang="tr-TR" sz="2000" b="0" i="0" dirty="0">
                <a:solidFill>
                  <a:srgbClr val="EAEAEA"/>
                </a:solidFill>
                <a:effectLst/>
                <a:latin typeface="Poppins" panose="00000500000000000000" pitchFamily="2" charset="-94"/>
              </a:rPr>
              <a:t> Control </a:t>
            </a:r>
            <a:r>
              <a:rPr lang="tr-TR" sz="2000" b="0" i="0" dirty="0" err="1">
                <a:solidFill>
                  <a:srgbClr val="EAEAEA"/>
                </a:solidFill>
                <a:effectLst/>
                <a:latin typeface="Poppins" panose="00000500000000000000" pitchFamily="2" charset="-94"/>
              </a:rPr>
              <a:t>Systems</a:t>
            </a:r>
            <a:r>
              <a:rPr lang="tr-TR" sz="2000" b="0" i="0" dirty="0">
                <a:solidFill>
                  <a:srgbClr val="EAEAEA"/>
                </a:solidFill>
                <a:effectLst/>
                <a:latin typeface="Poppins" panose="00000500000000000000" pitchFamily="2" charset="-94"/>
              </a:rPr>
              <a:t> / DVCS)’</a:t>
            </a:r>
            <a:r>
              <a:rPr lang="tr-TR" sz="2000" b="0" i="0" dirty="0" err="1">
                <a:solidFill>
                  <a:srgbClr val="EAEAEA"/>
                </a:solidFill>
                <a:effectLst/>
                <a:latin typeface="Poppins" panose="00000500000000000000" pitchFamily="2" charset="-94"/>
              </a:rPr>
              <a:t>nde</a:t>
            </a:r>
            <a:r>
              <a:rPr lang="tr-TR" sz="2000" b="0" i="0" dirty="0">
                <a:solidFill>
                  <a:srgbClr val="EAEAEA"/>
                </a:solidFill>
                <a:effectLst/>
                <a:latin typeface="Poppins" panose="00000500000000000000" pitchFamily="2" charset="-94"/>
              </a:rPr>
              <a:t> istemciler (kullanıcılar) dosyaların yalnızca en son bellek kopyalarını almakla kalmaz, yazılım havuzunu (</a:t>
            </a:r>
            <a:r>
              <a:rPr lang="tr-TR" sz="2000" b="0" i="0" dirty="0" err="1">
                <a:solidFill>
                  <a:srgbClr val="EAEAEA"/>
                </a:solidFill>
                <a:effectLst/>
                <a:latin typeface="Poppins" panose="00000500000000000000" pitchFamily="2" charset="-94"/>
              </a:rPr>
              <a:t>repository</a:t>
            </a:r>
            <a:r>
              <a:rPr lang="tr-TR" sz="2000" b="0" i="0" dirty="0">
                <a:solidFill>
                  <a:srgbClr val="EAEAEA"/>
                </a:solidFill>
                <a:effectLst/>
                <a:latin typeface="Poppins" panose="00000500000000000000" pitchFamily="2" charset="-94"/>
              </a:rPr>
              <a:t>) bütünüyle kopyalarlar. Git, </a:t>
            </a:r>
            <a:r>
              <a:rPr lang="tr-TR" sz="2000" b="0" i="0" dirty="0" err="1">
                <a:solidFill>
                  <a:srgbClr val="EAEAEA"/>
                </a:solidFill>
                <a:effectLst/>
                <a:latin typeface="Poppins" panose="00000500000000000000" pitchFamily="2" charset="-94"/>
              </a:rPr>
              <a:t>Mercurial</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Bazaar</a:t>
            </a:r>
            <a:r>
              <a:rPr lang="tr-TR" sz="2000" b="0" i="0" dirty="0">
                <a:solidFill>
                  <a:srgbClr val="EAEAEA"/>
                </a:solidFill>
                <a:effectLst/>
                <a:latin typeface="Poppins" panose="00000500000000000000" pitchFamily="2" charset="-94"/>
              </a:rPr>
              <a:t> ve </a:t>
            </a:r>
            <a:r>
              <a:rPr lang="tr-TR" sz="2000" b="0" i="0" dirty="0" err="1">
                <a:solidFill>
                  <a:srgbClr val="EAEAEA"/>
                </a:solidFill>
                <a:effectLst/>
                <a:latin typeface="Poppins" panose="00000500000000000000" pitchFamily="2" charset="-94"/>
              </a:rPr>
              <a:t>Darcs</a:t>
            </a:r>
            <a:r>
              <a:rPr lang="tr-TR" sz="2000" b="0" i="0" dirty="0">
                <a:solidFill>
                  <a:srgbClr val="EAEAEA"/>
                </a:solidFill>
                <a:effectLst/>
                <a:latin typeface="Poppins" panose="00000500000000000000" pitchFamily="2" charset="-94"/>
              </a:rPr>
              <a:t> gibi örnekleri dağıtık sistemlere örnek olarak ele alabiliriz. Dağıtık sistemlerde üzerinde ortak çalışma </a:t>
            </a:r>
            <a:r>
              <a:rPr lang="tr-TR" sz="2000" b="0" i="0" dirty="0" err="1">
                <a:solidFill>
                  <a:srgbClr val="EAEAEA"/>
                </a:solidFill>
                <a:effectLst/>
                <a:latin typeface="Poppins" panose="00000500000000000000" pitchFamily="2" charset="-94"/>
              </a:rPr>
              <a:t>yütürülen</a:t>
            </a:r>
            <a:r>
              <a:rPr lang="tr-TR" sz="2000" b="0" i="0" dirty="0">
                <a:solidFill>
                  <a:srgbClr val="EAEAEA"/>
                </a:solidFill>
                <a:effectLst/>
                <a:latin typeface="Poppins" panose="00000500000000000000" pitchFamily="2" charset="-94"/>
              </a:rPr>
              <a:t> sunuculardan biri çökerse istemcilerden birinin yazılım havuzu sunucuya geri yüklenerek sistem kurtarılabilmektedir. Her seçip alma (</a:t>
            </a:r>
            <a:r>
              <a:rPr lang="tr-TR" sz="2000" b="0" i="0" dirty="0" err="1">
                <a:solidFill>
                  <a:srgbClr val="EAEAEA"/>
                </a:solidFill>
                <a:effectLst/>
                <a:latin typeface="Poppins" panose="00000500000000000000" pitchFamily="2" charset="-94"/>
              </a:rPr>
              <a:t>check</a:t>
            </a:r>
            <a:r>
              <a:rPr lang="tr-TR" sz="2000" b="0" i="0" dirty="0">
                <a:solidFill>
                  <a:srgbClr val="EAEAEA"/>
                </a:solidFill>
                <a:effectLst/>
                <a:latin typeface="Poppins" panose="00000500000000000000" pitchFamily="2" charset="-94"/>
              </a:rPr>
              <a:t> </a:t>
            </a:r>
            <a:r>
              <a:rPr lang="tr-TR" sz="2000" b="0" i="0" dirty="0" err="1">
                <a:solidFill>
                  <a:srgbClr val="EAEAEA"/>
                </a:solidFill>
                <a:effectLst/>
                <a:latin typeface="Poppins" panose="00000500000000000000" pitchFamily="2" charset="-94"/>
              </a:rPr>
              <a:t>out</a:t>
            </a:r>
            <a:r>
              <a:rPr lang="tr-TR" sz="2000" b="0" i="0" dirty="0">
                <a:solidFill>
                  <a:srgbClr val="EAEAEA"/>
                </a:solidFill>
                <a:effectLst/>
                <a:latin typeface="Poppins" panose="00000500000000000000" pitchFamily="2" charset="-94"/>
              </a:rPr>
              <a:t>) işlemi esasında bütün verinin yedeklenmesiyle sonuçlanır. Dağıtık sistemlerden çoğu birden çok uzak uçbirimdeki yazılım havuzuyla rahatlıkla ilişkilendirilebilir. Bu sayede, aynı projede farklı geliştiriciler farklı iş akışları üzerinden rahatlıkla çalışabilirler.</a:t>
            </a:r>
            <a:endParaRPr lang="tr-TR" sz="2000" dirty="0"/>
          </a:p>
        </p:txBody>
      </p:sp>
    </p:spTree>
    <p:extLst>
      <p:ext uri="{BB962C8B-B14F-4D97-AF65-F5344CB8AC3E}">
        <p14:creationId xmlns:p14="http://schemas.microsoft.com/office/powerpoint/2010/main" val="640087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52B32F2-F07E-95ED-22A1-6061198F84E4}"/>
              </a:ext>
            </a:extLst>
          </p:cNvPr>
          <p:cNvPicPr>
            <a:picLocks noGrp="1" noChangeAspect="1"/>
          </p:cNvPicPr>
          <p:nvPr>
            <p:ph idx="1"/>
          </p:nvPr>
        </p:nvPicPr>
        <p:blipFill>
          <a:blip r:embed="rId2"/>
          <a:stretch>
            <a:fillRect/>
          </a:stretch>
        </p:blipFill>
        <p:spPr>
          <a:xfrm>
            <a:off x="2863273" y="226552"/>
            <a:ext cx="5532902" cy="6460575"/>
          </a:xfrm>
        </p:spPr>
      </p:pic>
    </p:spTree>
    <p:extLst>
      <p:ext uri="{BB962C8B-B14F-4D97-AF65-F5344CB8AC3E}">
        <p14:creationId xmlns:p14="http://schemas.microsoft.com/office/powerpoint/2010/main" val="1375554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B5ADDB-7BBB-A218-A578-C35044FDA3AD}"/>
              </a:ext>
            </a:extLst>
          </p:cNvPr>
          <p:cNvSpPr>
            <a:spLocks noGrp="1"/>
          </p:cNvSpPr>
          <p:nvPr>
            <p:ph idx="1"/>
          </p:nvPr>
        </p:nvSpPr>
        <p:spPr>
          <a:xfrm>
            <a:off x="838200" y="147782"/>
            <a:ext cx="10515600" cy="6594763"/>
          </a:xfrm>
        </p:spPr>
        <p:txBody>
          <a:bodyPr/>
          <a:lstStyle/>
          <a:p>
            <a:r>
              <a:rPr lang="tr-TR" dirty="0">
                <a:solidFill>
                  <a:schemeClr val="accent2"/>
                </a:solidFill>
              </a:rPr>
              <a:t>Senkron: </a:t>
            </a:r>
            <a:r>
              <a:rPr lang="tr-TR" sz="2000" b="0" i="0" dirty="0">
                <a:effectLst/>
              </a:rPr>
              <a:t>Kodlar yukarıdan aşağıya doğru sırayla işlenir ve bir satırdaki işlem bitmeden diğer satıra geçilmez.</a:t>
            </a:r>
          </a:p>
          <a:p>
            <a:r>
              <a:rPr lang="tr-TR" dirty="0">
                <a:solidFill>
                  <a:schemeClr val="accent2"/>
                </a:solidFill>
              </a:rPr>
              <a:t>Asenkron:</a:t>
            </a:r>
            <a:r>
              <a:rPr lang="tr-TR" b="0" i="0" dirty="0">
                <a:solidFill>
                  <a:schemeClr val="accent2"/>
                </a:solidFill>
                <a:effectLst/>
              </a:rPr>
              <a:t> </a:t>
            </a:r>
            <a:r>
              <a:rPr lang="tr-TR" sz="2000" b="0" i="0" dirty="0">
                <a:effectLst/>
              </a:rPr>
              <a:t>Kod akışının sırayla işlemediği, işlemlerin birbirini beklemediği, kod akışının işlem durumlarına göre devam ettiği programlamaya Asenkron Programlama denir.</a:t>
            </a:r>
          </a:p>
          <a:p>
            <a:pPr algn="l" fontAlgn="base"/>
            <a:r>
              <a:rPr lang="tr-TR" i="0" dirty="0">
                <a:solidFill>
                  <a:schemeClr val="accent2"/>
                </a:solidFill>
                <a:effectLst/>
              </a:rPr>
              <a:t>Senkron ve Asenkron Arasındaki </a:t>
            </a:r>
            <a:r>
              <a:rPr lang="tr-TR" dirty="0">
                <a:solidFill>
                  <a:schemeClr val="accent2"/>
                </a:solidFill>
              </a:rPr>
              <a:t>F</a:t>
            </a:r>
            <a:r>
              <a:rPr lang="tr-TR" i="0" dirty="0">
                <a:solidFill>
                  <a:schemeClr val="accent2"/>
                </a:solidFill>
                <a:effectLst/>
              </a:rPr>
              <a:t>ark</a:t>
            </a:r>
          </a:p>
          <a:p>
            <a:pPr algn="l" fontAlgn="base"/>
            <a:r>
              <a:rPr lang="tr-TR" sz="2000" b="0" i="0" dirty="0">
                <a:effectLst/>
              </a:rPr>
              <a:t>Senkron(</a:t>
            </a:r>
            <a:r>
              <a:rPr lang="tr-TR" sz="2000" b="0" i="0" dirty="0" err="1">
                <a:effectLst/>
              </a:rPr>
              <a:t>synchronous</a:t>
            </a:r>
            <a:r>
              <a:rPr lang="tr-TR" sz="2000" b="0" i="0" dirty="0">
                <a:effectLst/>
              </a:rPr>
              <a:t>) yani eşzamanlı programlama, işlemleri sırayla yaptırdığımız programlama türüdür. Bir işlem bitmeden diğerine geçilmez veya sırada olan işlem atlanmaz.</a:t>
            </a:r>
          </a:p>
          <a:p>
            <a:pPr algn="l" fontAlgn="base"/>
            <a:r>
              <a:rPr lang="tr-TR" sz="2000" b="0" i="0" dirty="0">
                <a:effectLst/>
              </a:rPr>
              <a:t>Asenkron(</a:t>
            </a:r>
            <a:r>
              <a:rPr lang="tr-TR" sz="2000" b="0" i="0" dirty="0" err="1">
                <a:effectLst/>
              </a:rPr>
              <a:t>asynchronous</a:t>
            </a:r>
            <a:r>
              <a:rPr lang="tr-TR" sz="2000" b="0" i="0" dirty="0">
                <a:effectLst/>
              </a:rPr>
              <a:t>) yani </a:t>
            </a:r>
            <a:r>
              <a:rPr lang="tr-TR" sz="2000" b="0" i="0" dirty="0" err="1">
                <a:effectLst/>
              </a:rPr>
              <a:t>eşzamansız</a:t>
            </a:r>
            <a:r>
              <a:rPr lang="tr-TR" sz="2000" b="0" i="0" dirty="0">
                <a:effectLst/>
              </a:rPr>
              <a:t> programlama ise birden çok işlemin aynı anda yürütülmesi prensibiyle çalışır. İşlemler herhangi bir sıraya alınmadan, diğer işlemlerden bağımsız şekilde yürütülür.</a:t>
            </a:r>
          </a:p>
          <a:p>
            <a:pPr algn="just"/>
            <a:r>
              <a:rPr lang="tr-TR" i="0" u="none" strike="noStrike" dirty="0" err="1">
                <a:solidFill>
                  <a:schemeClr val="accent2"/>
                </a:solidFill>
                <a:effectLst/>
              </a:rPr>
              <a:t>Javascript</a:t>
            </a:r>
            <a:r>
              <a:rPr lang="tr-TR" i="0" u="none" strike="noStrike" dirty="0">
                <a:solidFill>
                  <a:schemeClr val="accent2"/>
                </a:solidFill>
                <a:effectLst/>
              </a:rPr>
              <a:t> Asenkron mu Yoksa Senkron mu Çalışır?</a:t>
            </a:r>
          </a:p>
          <a:p>
            <a:pPr algn="just"/>
            <a:r>
              <a:rPr lang="tr-TR" sz="2000" b="0" i="0" u="none" strike="noStrike" dirty="0" err="1">
                <a:effectLst/>
              </a:rPr>
              <a:t>Javascript</a:t>
            </a:r>
            <a:r>
              <a:rPr lang="tr-TR" sz="2000" b="0" i="0" u="none" strike="noStrike" dirty="0">
                <a:effectLst/>
              </a:rPr>
              <a:t> </a:t>
            </a:r>
            <a:r>
              <a:rPr lang="tr-TR" sz="2000" b="0" i="0" u="none" strike="noStrike" dirty="0" err="1">
                <a:effectLst/>
              </a:rPr>
              <a:t>single-thread</a:t>
            </a:r>
            <a:r>
              <a:rPr lang="tr-TR" sz="2000" b="0" i="0" u="none" strike="noStrike" dirty="0">
                <a:effectLst/>
              </a:rPr>
              <a:t> ve asenkron yapıda çalışan bir programlama </a:t>
            </a:r>
            <a:r>
              <a:rPr lang="tr-TR" sz="2000" b="0" i="0" u="none" strike="noStrike" dirty="0" err="1">
                <a:effectLst/>
              </a:rPr>
              <a:t>dilir</a:t>
            </a:r>
            <a:endParaRPr lang="tr-TR" sz="2000" b="0" i="0" u="none" strike="noStrike" dirty="0">
              <a:effectLst/>
            </a:endParaRPr>
          </a:p>
          <a:p>
            <a:r>
              <a:rPr lang="tr-TR" sz="2000" b="0" i="0" dirty="0" err="1">
                <a:effectLst/>
              </a:rPr>
              <a:t>Javascript</a:t>
            </a:r>
            <a:r>
              <a:rPr lang="tr-TR" sz="2000" b="0" i="0" dirty="0">
                <a:effectLst/>
              </a:rPr>
              <a:t> </a:t>
            </a:r>
            <a:r>
              <a:rPr lang="tr-TR" sz="2000" b="0" i="0" dirty="0" err="1">
                <a:effectLst/>
              </a:rPr>
              <a:t>single-thread</a:t>
            </a:r>
            <a:r>
              <a:rPr lang="tr-TR" sz="2000" b="0" i="0" dirty="0">
                <a:effectLst/>
              </a:rPr>
              <a:t> çalıştırma yaptığı için çalıştırdığı </a:t>
            </a:r>
            <a:r>
              <a:rPr lang="tr-TR" sz="2000" b="0" i="0" dirty="0" err="1">
                <a:effectLst/>
              </a:rPr>
              <a:t>eventleri</a:t>
            </a:r>
            <a:r>
              <a:rPr lang="tr-TR" sz="2000" b="0" i="0" dirty="0">
                <a:effectLst/>
              </a:rPr>
              <a:t> ve </a:t>
            </a:r>
            <a:r>
              <a:rPr lang="tr-TR" sz="2000" b="0" i="0" dirty="0" err="1">
                <a:effectLst/>
              </a:rPr>
              <a:t>callback</a:t>
            </a:r>
            <a:r>
              <a:rPr lang="tr-TR" sz="2000" b="0" i="0" dirty="0">
                <a:effectLst/>
              </a:rPr>
              <a:t> </a:t>
            </a:r>
            <a:r>
              <a:rPr lang="tr-TR" sz="2000" b="0" i="0" dirty="0" err="1">
                <a:effectLst/>
              </a:rPr>
              <a:t>leri</a:t>
            </a:r>
            <a:r>
              <a:rPr lang="tr-TR" sz="2000" b="0" i="0" dirty="0">
                <a:effectLst/>
              </a:rPr>
              <a:t> sıraya sokarak hepsini tek bir </a:t>
            </a:r>
            <a:r>
              <a:rPr lang="tr-TR" sz="2000" b="0" i="0" dirty="0" err="1">
                <a:effectLst/>
              </a:rPr>
              <a:t>thread</a:t>
            </a:r>
            <a:r>
              <a:rPr lang="tr-TR" sz="2000" b="0" i="0" dirty="0">
                <a:effectLst/>
              </a:rPr>
              <a:t> ile işler. Bahsedilen </a:t>
            </a:r>
            <a:r>
              <a:rPr lang="tr-TR" sz="2000" b="0" i="0" dirty="0" err="1">
                <a:effectLst/>
              </a:rPr>
              <a:t>Event’lerin</a:t>
            </a:r>
            <a:r>
              <a:rPr lang="tr-TR" sz="2000" b="0" i="0" dirty="0">
                <a:effectLst/>
              </a:rPr>
              <a:t> ve </a:t>
            </a:r>
            <a:r>
              <a:rPr lang="tr-TR" sz="2000" b="0" i="0" dirty="0" err="1">
                <a:effectLst/>
              </a:rPr>
              <a:t>Callback’lerin</a:t>
            </a:r>
            <a:r>
              <a:rPr lang="tr-TR" sz="2000" b="0" i="0" dirty="0">
                <a:effectLst/>
              </a:rPr>
              <a:t> sırada tutulduğu yapı, basit bir kuyruk (Queue) mekanizmasıdır. </a:t>
            </a:r>
            <a:r>
              <a:rPr lang="tr-TR" sz="2000" b="0" i="0" dirty="0" err="1">
                <a:effectLst/>
              </a:rPr>
              <a:t>Thread’in</a:t>
            </a:r>
            <a:r>
              <a:rPr lang="tr-TR" sz="2000" b="0" i="0" dirty="0">
                <a:effectLst/>
              </a:rPr>
              <a:t> her defasında kuyruktaki ilk </a:t>
            </a:r>
            <a:r>
              <a:rPr lang="tr-TR" sz="2000" b="0" i="0" dirty="0" err="1">
                <a:effectLst/>
              </a:rPr>
              <a:t>Event’i</a:t>
            </a:r>
            <a:r>
              <a:rPr lang="tr-TR" sz="2000" b="0" i="0" dirty="0">
                <a:effectLst/>
              </a:rPr>
              <a:t> işleyip yeni bir </a:t>
            </a:r>
            <a:r>
              <a:rPr lang="tr-TR" sz="2000" b="0" i="0" dirty="0" err="1">
                <a:effectLst/>
              </a:rPr>
              <a:t>Event</a:t>
            </a:r>
            <a:r>
              <a:rPr lang="tr-TR" sz="2000" b="0" i="0" dirty="0">
                <a:effectLst/>
              </a:rPr>
              <a:t> alması da </a:t>
            </a:r>
            <a:r>
              <a:rPr lang="tr-TR" sz="2000" b="0" i="0" dirty="0" err="1">
                <a:effectLst/>
              </a:rPr>
              <a:t>Event</a:t>
            </a:r>
            <a:r>
              <a:rPr lang="tr-TR" sz="2000" b="0" i="0" dirty="0">
                <a:effectLst/>
              </a:rPr>
              <a:t> </a:t>
            </a:r>
            <a:r>
              <a:rPr lang="tr-TR" sz="2000" b="0" i="0" dirty="0" err="1">
                <a:effectLst/>
              </a:rPr>
              <a:t>Loop</a:t>
            </a:r>
            <a:r>
              <a:rPr lang="tr-TR" sz="2000" b="0" i="0" dirty="0">
                <a:effectLst/>
              </a:rPr>
              <a:t> olarak adlandırılır. </a:t>
            </a:r>
            <a:r>
              <a:rPr lang="tr-TR" sz="2000" b="0" i="0" dirty="0" err="1">
                <a:effectLst/>
              </a:rPr>
              <a:t>Javascript</a:t>
            </a:r>
            <a:r>
              <a:rPr lang="tr-TR" sz="2000" b="0" i="0" dirty="0">
                <a:effectLst/>
              </a:rPr>
              <a:t> Run-</a:t>
            </a:r>
            <a:r>
              <a:rPr lang="tr-TR" sz="2000" b="0" i="0" dirty="0" err="1">
                <a:effectLst/>
              </a:rPr>
              <a:t>to</a:t>
            </a:r>
            <a:r>
              <a:rPr lang="tr-TR" sz="2000" b="0" i="0" dirty="0">
                <a:effectLst/>
              </a:rPr>
              <a:t>-</a:t>
            </a:r>
            <a:r>
              <a:rPr lang="tr-TR" sz="2000" b="0" i="0" dirty="0" err="1">
                <a:effectLst/>
              </a:rPr>
              <a:t>Completion</a:t>
            </a:r>
            <a:r>
              <a:rPr lang="tr-TR" sz="2000" b="0" i="0" dirty="0">
                <a:effectLst/>
              </a:rPr>
              <a:t> adı verilen, elindeki işi tamamlamadan başka bir işe geçmeyen bir mekanizmaya sahiptir.</a:t>
            </a:r>
          </a:p>
        </p:txBody>
      </p:sp>
    </p:spTree>
    <p:extLst>
      <p:ext uri="{BB962C8B-B14F-4D97-AF65-F5344CB8AC3E}">
        <p14:creationId xmlns:p14="http://schemas.microsoft.com/office/powerpoint/2010/main" val="277790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EF28C6-6BD2-116B-1BB7-795AE777695C}"/>
              </a:ext>
            </a:extLst>
          </p:cNvPr>
          <p:cNvSpPr>
            <a:spLocks noGrp="1"/>
          </p:cNvSpPr>
          <p:nvPr>
            <p:ph idx="1"/>
          </p:nvPr>
        </p:nvSpPr>
        <p:spPr>
          <a:xfrm>
            <a:off x="838200" y="350982"/>
            <a:ext cx="10515600" cy="5825981"/>
          </a:xfrm>
        </p:spPr>
        <p:txBody>
          <a:bodyPr>
            <a:normAutofit/>
          </a:bodyPr>
          <a:lstStyle/>
          <a:p>
            <a:pPr algn="l"/>
            <a:r>
              <a:rPr lang="tr-TR" b="1" i="0" dirty="0">
                <a:solidFill>
                  <a:schemeClr val="accent2"/>
                </a:solidFill>
                <a:effectLst/>
              </a:rPr>
              <a:t>Derleyici (Compiler)</a:t>
            </a:r>
            <a:r>
              <a:rPr lang="tr-TR" dirty="0">
                <a:solidFill>
                  <a:schemeClr val="accent2"/>
                </a:solidFill>
              </a:rPr>
              <a:t>:</a:t>
            </a:r>
            <a:r>
              <a:rPr lang="tr-TR" b="0" i="0" dirty="0">
                <a:solidFill>
                  <a:schemeClr val="accent2"/>
                </a:solidFill>
                <a:effectLst/>
              </a:rPr>
              <a:t> </a:t>
            </a:r>
            <a:r>
              <a:rPr lang="tr-TR" sz="2000" b="0" i="0" dirty="0">
                <a:effectLst/>
              </a:rPr>
              <a:t>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pPr algn="l"/>
            <a:r>
              <a:rPr lang="tr-TR" sz="2000" b="0" i="0" dirty="0">
                <a:effectLst/>
              </a:rPr>
              <a:t>Derleyici, kaynak kodu derlemeden önce kodları kontrol eder. Herhangi bir yazım hatası veya derleyicinin sevmediği durumlar var ise bu raporlanır. Bu da tam olarak çalışan program elde etmeden önce tüm kodlama hatalarını düzeltmemizi sağlar. Ancak bir programın başarılı olarak derlenmiş olması tam olarak hatasız olduğu ve istenileni yapacağı anlamına gelmez. Programımızı çeşitli verilerle test edip, mantıksal olarak da çalıştığından emin olmamız gerekir.</a:t>
            </a:r>
          </a:p>
          <a:p>
            <a:r>
              <a:rPr lang="tr-TR" b="1" i="0" dirty="0">
                <a:solidFill>
                  <a:schemeClr val="accent2"/>
                </a:solidFill>
                <a:effectLst/>
                <a:latin typeface="Open Sans" panose="020B0606030504020204" pitchFamily="34" charset="0"/>
              </a:rPr>
              <a:t>Yorumlayıcı (Interpreter)</a:t>
            </a:r>
            <a:r>
              <a:rPr lang="tr-TR" dirty="0">
                <a:solidFill>
                  <a:schemeClr val="accent2"/>
                </a:solidFill>
                <a:latin typeface="Open Sans" panose="020B0606030504020204" pitchFamily="34" charset="0"/>
              </a:rPr>
              <a:t>:</a:t>
            </a:r>
            <a:r>
              <a:rPr lang="tr-TR" b="0" i="0" dirty="0">
                <a:solidFill>
                  <a:schemeClr val="accent2"/>
                </a:solidFill>
                <a:effectLst/>
                <a:latin typeface="Open Sans" panose="020B0606030504020204" pitchFamily="34" charset="0"/>
              </a:rPr>
              <a:t> </a:t>
            </a:r>
            <a:r>
              <a:rPr lang="tr-TR" sz="2000" i="0" u="none" strike="noStrike" dirty="0">
                <a:effectLst/>
                <a:latin typeface="-apple-system"/>
              </a:rPr>
              <a:t>Yüksek seviyeli programlama dili</a:t>
            </a:r>
            <a:r>
              <a:rPr lang="tr-TR" sz="2000" i="0" dirty="0">
                <a:effectLst/>
                <a:latin typeface="-apple-system"/>
              </a:rPr>
              <a:t> </a:t>
            </a:r>
            <a:r>
              <a:rPr lang="tr-TR" sz="2000" b="0" i="0" dirty="0">
                <a:effectLst/>
                <a:latin typeface="-apple-system"/>
              </a:rPr>
              <a:t>ile yazılmış bir </a:t>
            </a:r>
            <a:r>
              <a:rPr lang="tr-TR" sz="2000" i="0" u="none" strike="noStrike" dirty="0">
                <a:effectLst/>
                <a:latin typeface="-apple-system"/>
              </a:rPr>
              <a:t>program</a:t>
            </a:r>
            <a:r>
              <a:rPr lang="tr-TR" sz="2000" i="0" dirty="0">
                <a:effectLst/>
                <a:latin typeface="-apple-system"/>
              </a:rPr>
              <a:t>ı</a:t>
            </a:r>
            <a:r>
              <a:rPr lang="tr-TR" sz="2000" b="0" i="0" dirty="0">
                <a:effectLst/>
                <a:latin typeface="-apple-system"/>
              </a:rPr>
              <a:t> adım adım </a:t>
            </a:r>
            <a:r>
              <a:rPr lang="tr-TR" sz="2000" i="0" u="none" strike="noStrike" dirty="0">
                <a:effectLst/>
                <a:latin typeface="-apple-system"/>
              </a:rPr>
              <a:t>makine</a:t>
            </a:r>
            <a:r>
              <a:rPr lang="tr-TR" sz="2000" b="1" i="0" u="none" strike="noStrike" dirty="0">
                <a:effectLst/>
                <a:latin typeface="-apple-system"/>
              </a:rPr>
              <a:t> </a:t>
            </a:r>
            <a:r>
              <a:rPr lang="tr-TR" sz="2000" i="0" u="none" strike="noStrike" dirty="0">
                <a:effectLst/>
                <a:latin typeface="-apple-system"/>
              </a:rPr>
              <a:t>dili</a:t>
            </a:r>
            <a:r>
              <a:rPr lang="tr-TR" sz="2000" i="0" dirty="0">
                <a:effectLst/>
                <a:latin typeface="-apple-system"/>
              </a:rPr>
              <a:t>ne</a:t>
            </a:r>
            <a:r>
              <a:rPr lang="tr-TR" sz="2000" b="0" i="0" dirty="0">
                <a:effectLst/>
                <a:latin typeface="-apple-system"/>
              </a:rPr>
              <a:t> çeviren ve makine dilindeki talimatları çalıştıran programdır. Yorumlayıcı bütün programın çalıştırılabilir bir kodunu üretmek yerine, programın adımlarını tek tek makine diline çevirir ve hemen çalıştırır. Program tekrar çalıştırılmak istenirse yorumlayıcı </a:t>
            </a:r>
            <a:r>
              <a:rPr lang="tr-TR" sz="2000" i="0" u="none" strike="noStrike" dirty="0">
                <a:effectLst/>
                <a:latin typeface="-apple-system"/>
              </a:rPr>
              <a:t>kaynak</a:t>
            </a:r>
            <a:r>
              <a:rPr lang="tr-TR" sz="2000" b="1" i="0" u="none" strike="noStrike" dirty="0">
                <a:effectLst/>
                <a:latin typeface="-apple-system"/>
              </a:rPr>
              <a:t> </a:t>
            </a:r>
            <a:r>
              <a:rPr lang="tr-TR" sz="2000" i="0" u="none" strike="noStrike" dirty="0">
                <a:effectLst/>
                <a:latin typeface="-apple-system"/>
              </a:rPr>
              <a:t>kod</a:t>
            </a:r>
            <a:r>
              <a:rPr lang="tr-TR" sz="2000" b="0" i="0" dirty="0">
                <a:effectLst/>
                <a:latin typeface="-apple-system"/>
              </a:rPr>
              <a:t> üzerinde yine aynı yolu izler.</a:t>
            </a:r>
          </a:p>
          <a:p>
            <a:endParaRPr lang="tr-TR" sz="2000" dirty="0">
              <a:latin typeface="-apple-system"/>
            </a:endParaRPr>
          </a:p>
          <a:p>
            <a:r>
              <a:rPr lang="tr-TR" sz="2000" dirty="0" err="1">
                <a:solidFill>
                  <a:schemeClr val="accent1"/>
                </a:solidFill>
                <a:latin typeface="-apple-system"/>
              </a:rPr>
              <a:t>JavaScript</a:t>
            </a:r>
            <a:r>
              <a:rPr lang="tr-TR" sz="2000" dirty="0">
                <a:solidFill>
                  <a:schemeClr val="accent1"/>
                </a:solidFill>
                <a:latin typeface="-apple-system"/>
              </a:rPr>
              <a:t> Interpreter (yorumlayıcı) bir dildir.</a:t>
            </a:r>
            <a:endParaRPr lang="tr-TR" sz="2000" dirty="0">
              <a:solidFill>
                <a:schemeClr val="accent1"/>
              </a:solidFill>
            </a:endParaRPr>
          </a:p>
        </p:txBody>
      </p:sp>
    </p:spTree>
    <p:extLst>
      <p:ext uri="{BB962C8B-B14F-4D97-AF65-F5344CB8AC3E}">
        <p14:creationId xmlns:p14="http://schemas.microsoft.com/office/powerpoint/2010/main" val="3060191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8BEB1B-52EB-3552-CF25-437EF0314718}"/>
              </a:ext>
            </a:extLst>
          </p:cNvPr>
          <p:cNvSpPr>
            <a:spLocks noGrp="1"/>
          </p:cNvSpPr>
          <p:nvPr>
            <p:ph type="title"/>
          </p:nvPr>
        </p:nvSpPr>
        <p:spPr>
          <a:xfrm>
            <a:off x="838200" y="706871"/>
            <a:ext cx="10515600" cy="743239"/>
          </a:xfrm>
        </p:spPr>
        <p:txBody>
          <a:bodyPr/>
          <a:lstStyle/>
          <a:p>
            <a:r>
              <a:rPr lang="en-US" dirty="0">
                <a:solidFill>
                  <a:schemeClr val="accent2"/>
                </a:solidFill>
              </a:rPr>
              <a:t>for </a:t>
            </a:r>
            <a:r>
              <a:rPr lang="en-US" dirty="0" err="1">
                <a:solidFill>
                  <a:schemeClr val="accent2"/>
                </a:solidFill>
              </a:rPr>
              <a:t>ile</a:t>
            </a:r>
            <a:r>
              <a:rPr lang="en-US" dirty="0">
                <a:solidFill>
                  <a:schemeClr val="accent2"/>
                </a:solidFill>
              </a:rPr>
              <a:t> while </a:t>
            </a:r>
            <a:r>
              <a:rPr lang="en-US" dirty="0" err="1">
                <a:solidFill>
                  <a:schemeClr val="accent2"/>
                </a:solidFill>
              </a:rPr>
              <a:t>arasındaki</a:t>
            </a:r>
            <a:r>
              <a:rPr lang="en-US" dirty="0">
                <a:solidFill>
                  <a:schemeClr val="accent2"/>
                </a:solidFill>
              </a:rPr>
              <a:t> fark  ?</a:t>
            </a:r>
            <a:endParaRPr lang="tr-TR" dirty="0">
              <a:solidFill>
                <a:schemeClr val="accent2"/>
              </a:solidFill>
            </a:endParaRPr>
          </a:p>
        </p:txBody>
      </p:sp>
      <p:sp>
        <p:nvSpPr>
          <p:cNvPr id="3" name="İçerik Yer Tutucusu 2">
            <a:extLst>
              <a:ext uri="{FF2B5EF4-FFF2-40B4-BE49-F238E27FC236}">
                <a16:creationId xmlns:a16="http://schemas.microsoft.com/office/drawing/2014/main" id="{31070386-F5EE-E63D-B72D-AB5CB07A4330}"/>
              </a:ext>
            </a:extLst>
          </p:cNvPr>
          <p:cNvSpPr>
            <a:spLocks noGrp="1"/>
          </p:cNvSpPr>
          <p:nvPr>
            <p:ph idx="1"/>
          </p:nvPr>
        </p:nvSpPr>
        <p:spPr>
          <a:xfrm>
            <a:off x="838200" y="1838035"/>
            <a:ext cx="10515600" cy="4654839"/>
          </a:xfrm>
        </p:spPr>
        <p:txBody>
          <a:bodyPr/>
          <a:lstStyle/>
          <a:p>
            <a:r>
              <a:rPr lang="tr-TR" dirty="0">
                <a:latin typeface="Nunito" panose="020B0604020202020204" pitchFamily="2" charset="-94"/>
              </a:rPr>
              <a:t>K</a:t>
            </a:r>
            <a:r>
              <a:rPr lang="tr-TR" b="0" i="0" dirty="0">
                <a:effectLst/>
                <a:latin typeface="Nunito" panose="020B0604020202020204" pitchFamily="2" charset="-94"/>
              </a:rPr>
              <a:t>aç kere döneceği belli olmayan, koşulun bir girdiye göre denetlendiği durumlarda </a:t>
            </a:r>
            <a:r>
              <a:rPr lang="tr-TR" b="1" i="0" dirty="0" err="1">
                <a:effectLst/>
                <a:latin typeface="Nunito" panose="020B0604020202020204" pitchFamily="2" charset="-94"/>
              </a:rPr>
              <a:t>While</a:t>
            </a:r>
            <a:r>
              <a:rPr lang="tr-TR" b="0" i="0" dirty="0">
                <a:effectLst/>
                <a:latin typeface="Nunito" panose="020B0604020202020204" pitchFamily="2" charset="-94"/>
              </a:rPr>
              <a:t> ya da </a:t>
            </a:r>
            <a:r>
              <a:rPr lang="tr-TR" b="1" i="0" dirty="0">
                <a:effectLst/>
                <a:latin typeface="Nunito" panose="020B0604020202020204" pitchFamily="2" charset="-94"/>
              </a:rPr>
              <a:t>do-</a:t>
            </a:r>
            <a:r>
              <a:rPr lang="tr-TR" b="1" i="0" dirty="0" err="1">
                <a:effectLst/>
                <a:latin typeface="Nunito" panose="020B0604020202020204" pitchFamily="2" charset="-94"/>
              </a:rPr>
              <a:t>while</a:t>
            </a:r>
            <a:r>
              <a:rPr lang="tr-TR" b="0" i="0" dirty="0">
                <a:effectLst/>
                <a:latin typeface="Nunito" panose="020B0604020202020204" pitchFamily="2" charset="-94"/>
              </a:rPr>
              <a:t> döngüsü kullanılırken, diziler gibi, tekrar sayısı belirli olan durumlarda ise </a:t>
            </a:r>
            <a:r>
              <a:rPr lang="tr-TR" b="1" i="0" dirty="0" err="1">
                <a:effectLst/>
                <a:latin typeface="Nunito" panose="020B0604020202020204" pitchFamily="2" charset="-94"/>
              </a:rPr>
              <a:t>for</a:t>
            </a:r>
            <a:r>
              <a:rPr lang="tr-TR" b="0" i="0" dirty="0">
                <a:effectLst/>
                <a:latin typeface="Nunito" panose="020B0604020202020204" pitchFamily="2" charset="-94"/>
              </a:rPr>
              <a:t> döngüsü kullanılması tercih edilir.</a:t>
            </a:r>
            <a:endParaRPr lang="tr-TR" dirty="0"/>
          </a:p>
        </p:txBody>
      </p:sp>
    </p:spTree>
    <p:extLst>
      <p:ext uri="{BB962C8B-B14F-4D97-AF65-F5344CB8AC3E}">
        <p14:creationId xmlns:p14="http://schemas.microsoft.com/office/powerpoint/2010/main" val="416587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056E07-6FBF-23D4-82BC-E5270BF21E7D}"/>
              </a:ext>
            </a:extLst>
          </p:cNvPr>
          <p:cNvSpPr>
            <a:spLocks noGrp="1"/>
          </p:cNvSpPr>
          <p:nvPr>
            <p:ph type="title"/>
          </p:nvPr>
        </p:nvSpPr>
        <p:spPr>
          <a:xfrm>
            <a:off x="906294" y="2766218"/>
            <a:ext cx="10515600" cy="1325563"/>
          </a:xfrm>
        </p:spPr>
        <p:txBody>
          <a:bodyPr/>
          <a:lstStyle/>
          <a:p>
            <a:pPr algn="ctr"/>
            <a:r>
              <a:rPr lang="tr-TR" dirty="0"/>
              <a:t>2.Hafta Cuma Ödev</a:t>
            </a:r>
          </a:p>
        </p:txBody>
      </p:sp>
    </p:spTree>
    <p:extLst>
      <p:ext uri="{BB962C8B-B14F-4D97-AF65-F5344CB8AC3E}">
        <p14:creationId xmlns:p14="http://schemas.microsoft.com/office/powerpoint/2010/main" val="271288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18E697-92EB-F8CD-055D-7A88AB447B03}"/>
              </a:ext>
            </a:extLst>
          </p:cNvPr>
          <p:cNvSpPr>
            <a:spLocks noGrp="1"/>
          </p:cNvSpPr>
          <p:nvPr>
            <p:ph type="title"/>
          </p:nvPr>
        </p:nvSpPr>
        <p:spPr>
          <a:xfrm>
            <a:off x="838200" y="365125"/>
            <a:ext cx="10515600" cy="1201027"/>
          </a:xfrm>
        </p:spPr>
        <p:txBody>
          <a:bodyPr>
            <a:normAutofit/>
          </a:bodyPr>
          <a:lstStyle/>
          <a:p>
            <a:pPr algn="ctr"/>
            <a:r>
              <a:rPr lang="tr-TR" sz="2800" b="1" i="0" dirty="0" err="1">
                <a:solidFill>
                  <a:schemeClr val="accent2"/>
                </a:solidFill>
                <a:effectLst/>
                <a:latin typeface="Times New Roman" panose="02020603050405020304" pitchFamily="18" charset="0"/>
                <a:cs typeface="Times New Roman" panose="02020603050405020304" pitchFamily="18" charset="0"/>
              </a:rPr>
              <a:t>Callback</a:t>
            </a:r>
            <a:r>
              <a:rPr lang="tr-TR" sz="2800" b="1" i="0" dirty="0">
                <a:solidFill>
                  <a:schemeClr val="accent2"/>
                </a:solidFill>
                <a:effectLst/>
                <a:latin typeface="Times New Roman" panose="02020603050405020304" pitchFamily="18" charset="0"/>
                <a:cs typeface="Times New Roman" panose="02020603050405020304" pitchFamily="18" charset="0"/>
              </a:rPr>
              <a:t> Fonksiyon Nedir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85BF7B2-F403-F60A-352A-A4EE9E286B8C}"/>
              </a:ext>
            </a:extLst>
          </p:cNvPr>
          <p:cNvSpPr>
            <a:spLocks noGrp="1"/>
          </p:cNvSpPr>
          <p:nvPr>
            <p:ph idx="1"/>
          </p:nvPr>
        </p:nvSpPr>
        <p:spPr>
          <a:xfrm>
            <a:off x="838200" y="2081719"/>
            <a:ext cx="10515600" cy="4095244"/>
          </a:xfrm>
        </p:spPr>
        <p:txBody>
          <a:bodyPr>
            <a:normAutofit/>
          </a:bodyPr>
          <a:lstStyle/>
          <a:p>
            <a:r>
              <a:rPr lang="tr-TR" sz="2400" b="0" i="0" dirty="0">
                <a:effectLst/>
                <a:latin typeface="Times New Roman" panose="02020603050405020304" pitchFamily="18" charset="0"/>
                <a:cs typeface="Times New Roman" panose="02020603050405020304" pitchFamily="18" charset="0"/>
              </a:rPr>
              <a:t>Bir fonksiyon çalışmasını tamamladıktan sonra başka bir fonksiyonun çalışmasını sağlayan fonksiyonlara </a:t>
            </a:r>
            <a:r>
              <a:rPr lang="tr-TR" sz="2400" b="0" i="0" dirty="0" err="1">
                <a:effectLst/>
                <a:latin typeface="Times New Roman" panose="02020603050405020304" pitchFamily="18" charset="0"/>
                <a:cs typeface="Times New Roman" panose="02020603050405020304" pitchFamily="18" charset="0"/>
              </a:rPr>
              <a:t>callback</a:t>
            </a:r>
            <a:r>
              <a:rPr lang="tr-TR" sz="2400" b="0" i="0" dirty="0">
                <a:effectLst/>
                <a:latin typeface="Times New Roman" panose="02020603050405020304" pitchFamily="18" charset="0"/>
                <a:cs typeface="Times New Roman" panose="02020603050405020304" pitchFamily="18" charset="0"/>
              </a:rPr>
              <a:t> fonksiyon denir.</a:t>
            </a:r>
          </a:p>
          <a:p>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312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E2676-B2EB-8004-DF7D-AD1B5034B49F}"/>
              </a:ext>
            </a:extLst>
          </p:cNvPr>
          <p:cNvSpPr>
            <a:spLocks noGrp="1"/>
          </p:cNvSpPr>
          <p:nvPr>
            <p:ph type="title"/>
          </p:nvPr>
        </p:nvSpPr>
        <p:spPr>
          <a:xfrm>
            <a:off x="838200" y="78510"/>
            <a:ext cx="10515600" cy="503093"/>
          </a:xfrm>
        </p:spPr>
        <p:txBody>
          <a:bodyPr>
            <a:normAutofit/>
          </a:bodyPr>
          <a:lstStyle/>
          <a:p>
            <a:pPr algn="ctr"/>
            <a:r>
              <a:rPr lang="tr-TR" sz="2800" dirty="0"/>
              <a:t>var dizi = []; </a:t>
            </a:r>
            <a:r>
              <a:rPr lang="tr-TR" sz="2800" dirty="0" err="1"/>
              <a:t>vs</a:t>
            </a:r>
            <a:r>
              <a:rPr lang="tr-TR" sz="2800" dirty="0"/>
              <a:t> var dizi = </a:t>
            </a:r>
            <a:r>
              <a:rPr lang="tr-TR" sz="2800" dirty="0" err="1"/>
              <a:t>new</a:t>
            </a:r>
            <a:r>
              <a:rPr lang="tr-TR" sz="2800" dirty="0"/>
              <a:t> </a:t>
            </a:r>
            <a:r>
              <a:rPr lang="tr-TR" sz="2800" dirty="0" err="1"/>
              <a:t>Array</a:t>
            </a:r>
            <a:r>
              <a:rPr lang="tr-TR" sz="2800" dirty="0"/>
              <a:t>();</a:t>
            </a:r>
          </a:p>
        </p:txBody>
      </p:sp>
      <p:sp>
        <p:nvSpPr>
          <p:cNvPr id="3" name="İçerik Yer Tutucusu 2">
            <a:extLst>
              <a:ext uri="{FF2B5EF4-FFF2-40B4-BE49-F238E27FC236}">
                <a16:creationId xmlns:a16="http://schemas.microsoft.com/office/drawing/2014/main" id="{C40FFA16-9F0D-60A3-6ADD-DC1236CD7DEF}"/>
              </a:ext>
            </a:extLst>
          </p:cNvPr>
          <p:cNvSpPr>
            <a:spLocks noGrp="1"/>
          </p:cNvSpPr>
          <p:nvPr>
            <p:ph idx="1"/>
          </p:nvPr>
        </p:nvSpPr>
        <p:spPr>
          <a:xfrm>
            <a:off x="838200" y="581603"/>
            <a:ext cx="10515600" cy="6197887"/>
          </a:xfrm>
        </p:spPr>
        <p:txBody>
          <a:bodyPr>
            <a:normAutofit fontScale="32500" lnSpcReduction="20000"/>
          </a:bodyPr>
          <a:lstStyle/>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(2) içerisine tek bir sayı değeri girilir ise dizi başlangıç boyutunu vermiş oluruz.</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//Bir tane </a:t>
            </a:r>
            <a:r>
              <a:rPr lang="tr-TR" b="0" dirty="0" err="1">
                <a:solidFill>
                  <a:srgbClr val="6A9955"/>
                </a:solidFill>
                <a:effectLst/>
                <a:latin typeface="Consolas" panose="020B0609020204030204" pitchFamily="49" charset="0"/>
              </a:rPr>
              <a:t>String</a:t>
            </a:r>
            <a:r>
              <a:rPr lang="tr-TR" b="0" dirty="0">
                <a:solidFill>
                  <a:srgbClr val="6A9955"/>
                </a:solidFill>
                <a:effectLst/>
                <a:latin typeface="Consolas" panose="020B0609020204030204" pitchFamily="49" charset="0"/>
              </a:rPr>
              <a:t> değer girilir ise dizinin ilk elemanı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d1</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//Alttaki gibi dizi tanımlaması yapılır ise dizinin ilk elemanı verilmiş olur.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 [</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p>
          <a:p>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DCDCAA"/>
                </a:solidFill>
                <a:effectLst/>
                <a:latin typeface="Consolas" panose="020B0609020204030204" pitchFamily="49" charset="0"/>
              </a:rPr>
              <a:t>push</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p>
          <a:p>
            <a:r>
              <a:rPr lang="tr-TR" b="0" dirty="0" err="1">
                <a:solidFill>
                  <a:srgbClr val="C586C0"/>
                </a:solidFill>
                <a:effectLst/>
                <a:latin typeface="Consolas" panose="020B0609020204030204" pitchFamily="49" charset="0"/>
              </a:rPr>
              <a:t>for</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a:t>
            </a:r>
            <a:r>
              <a:rPr lang="tr-TR" b="0" dirty="0">
                <a:solidFill>
                  <a:srgbClr val="569CD6"/>
                </a:solidFill>
                <a:effectLst/>
                <a:latin typeface="Consolas" panose="020B0609020204030204" pitchFamily="49" charset="0"/>
              </a:rPr>
              <a:t>of</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d2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"Dizi2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dizi2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//muCars1 ve myCars2 dizileri aynıdır.</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 = </a:t>
            </a:r>
            <a:r>
              <a:rPr lang="tr-TR" b="0" dirty="0" err="1">
                <a:solidFill>
                  <a:srgbClr val="569CD6"/>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err="1">
                <a:solidFill>
                  <a:srgbClr val="4EC9B0"/>
                </a:solidFill>
                <a:effectLst/>
                <a:latin typeface="Consolas" panose="020B0609020204030204" pitchFamily="49" charset="0"/>
              </a:rPr>
              <a:t>Array</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Saab"</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"Volvo"</a:t>
            </a:r>
            <a:r>
              <a:rPr lang="tr-TR" b="0" dirty="0" err="1">
                <a:solidFill>
                  <a:srgbClr val="D4D4D4"/>
                </a:solidFill>
                <a:effectLst/>
                <a:latin typeface="Consolas" panose="020B0609020204030204" pitchFamily="49" charset="0"/>
              </a:rPr>
              <a:t>,</a:t>
            </a:r>
            <a:r>
              <a:rPr lang="tr-TR" b="0" dirty="0" err="1">
                <a:solidFill>
                  <a:srgbClr val="CE9178"/>
                </a:solidFill>
                <a:effectLst/>
                <a:latin typeface="Consolas" panose="020B0609020204030204" pitchFamily="49" charset="0"/>
              </a:rPr>
              <a:t>"BMW</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"myCars1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myCars1</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r>
              <a:rPr lang="tr-TR" b="0" dirty="0" err="1">
                <a:solidFill>
                  <a:srgbClr val="9CDCFE"/>
                </a:solidFill>
                <a:effectLst/>
                <a:latin typeface="Consolas" panose="020B0609020204030204" pitchFamily="49" charset="0"/>
              </a:rPr>
              <a:t>document</a:t>
            </a:r>
            <a:r>
              <a:rPr lang="tr-TR" b="0" dirty="0" err="1">
                <a:solidFill>
                  <a:srgbClr val="D4D4D4"/>
                </a:solidFill>
                <a:effectLst/>
                <a:latin typeface="Consolas" panose="020B0609020204030204" pitchFamily="49" charset="0"/>
              </a:rPr>
              <a:t>.</a:t>
            </a:r>
            <a:r>
              <a:rPr lang="tr-TR" b="0" dirty="0" err="1">
                <a:solidFill>
                  <a:srgbClr val="DCDCAA"/>
                </a:solidFill>
                <a:effectLst/>
                <a:latin typeface="Consolas" panose="020B0609020204030204" pitchFamily="49" charset="0"/>
              </a:rPr>
              <a:t>write</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"myCars2 boyutu: "</a:t>
            </a:r>
            <a:r>
              <a:rPr lang="tr-TR" b="0" dirty="0">
                <a:solidFill>
                  <a:srgbClr val="D4D4D4"/>
                </a:solidFill>
                <a:effectLst/>
                <a:latin typeface="Consolas" panose="020B0609020204030204" pitchFamily="49" charset="0"/>
              </a:rPr>
              <a:t> + </a:t>
            </a:r>
            <a:r>
              <a:rPr lang="tr-TR" b="0" dirty="0">
                <a:solidFill>
                  <a:srgbClr val="9CDCFE"/>
                </a:solidFill>
                <a:effectLst/>
                <a:latin typeface="Consolas" panose="020B0609020204030204" pitchFamily="49" charset="0"/>
              </a:rPr>
              <a:t>myCars2</a:t>
            </a:r>
            <a:r>
              <a:rPr lang="tr-TR" b="0" dirty="0">
                <a:solidFill>
                  <a:srgbClr val="D4D4D4"/>
                </a:solidFill>
                <a:effectLst/>
                <a:latin typeface="Consolas" panose="020B0609020204030204" pitchFamily="49" charset="0"/>
              </a:rPr>
              <a:t>.</a:t>
            </a:r>
            <a:r>
              <a:rPr lang="tr-TR" b="0" dirty="0">
                <a:solidFill>
                  <a:srgbClr val="9CDCFE"/>
                </a:solidFill>
                <a:effectLst/>
                <a:latin typeface="Consolas" panose="020B0609020204030204" pitchFamily="49" charset="0"/>
              </a:rPr>
              <a:t>length</a:t>
            </a:r>
            <a:r>
              <a:rPr lang="tr-TR" b="0" dirty="0">
                <a:solidFill>
                  <a:srgbClr val="D4D4D4"/>
                </a:solidFill>
                <a:effectLst/>
                <a:latin typeface="Consolas" panose="020B0609020204030204" pitchFamily="49" charset="0"/>
              </a:rPr>
              <a:t> + </a:t>
            </a:r>
            <a:r>
              <a:rPr lang="tr-TR" b="0" dirty="0">
                <a:solidFill>
                  <a:srgbClr val="CE9178"/>
                </a:solidFill>
                <a:effectLst/>
                <a:latin typeface="Consolas" panose="020B0609020204030204" pitchFamily="49" charset="0"/>
              </a:rPr>
              <a:t>"&lt;</a:t>
            </a:r>
            <a:r>
              <a:rPr lang="tr-TR" b="0" dirty="0" err="1">
                <a:solidFill>
                  <a:srgbClr val="CE9178"/>
                </a:solidFill>
                <a:effectLst/>
                <a:latin typeface="Consolas" panose="020B0609020204030204" pitchFamily="49" charset="0"/>
              </a:rPr>
              <a:t>br</a:t>
            </a:r>
            <a:r>
              <a:rPr lang="tr-TR" b="0" dirty="0">
                <a:solidFill>
                  <a:srgbClr val="CE9178"/>
                </a:solidFill>
                <a:effectLst/>
                <a:latin typeface="Consolas" panose="020B0609020204030204" pitchFamily="49" charset="0"/>
              </a:rPr>
              <a:t>/&gt;"</a:t>
            </a:r>
            <a:r>
              <a:rPr lang="tr-TR" b="0" dirty="0">
                <a:solidFill>
                  <a:srgbClr val="D4D4D4"/>
                </a:solidFill>
                <a:effectLst/>
                <a:latin typeface="Consolas" panose="020B0609020204030204" pitchFamily="49" charset="0"/>
              </a:rPr>
              <a:t>);</a:t>
            </a:r>
          </a:p>
          <a:p>
            <a:endParaRPr lang="tr-TR" dirty="0"/>
          </a:p>
        </p:txBody>
      </p:sp>
      <p:pic>
        <p:nvPicPr>
          <p:cNvPr id="5" name="Resim 4">
            <a:extLst>
              <a:ext uri="{FF2B5EF4-FFF2-40B4-BE49-F238E27FC236}">
                <a16:creationId xmlns:a16="http://schemas.microsoft.com/office/drawing/2014/main" id="{7647F138-FC5B-7220-0F28-66818163D097}"/>
              </a:ext>
            </a:extLst>
          </p:cNvPr>
          <p:cNvPicPr>
            <a:picLocks noChangeAspect="1"/>
          </p:cNvPicPr>
          <p:nvPr/>
        </p:nvPicPr>
        <p:blipFill>
          <a:blip r:embed="rId2"/>
          <a:stretch>
            <a:fillRect/>
          </a:stretch>
        </p:blipFill>
        <p:spPr>
          <a:xfrm>
            <a:off x="8495722" y="1646958"/>
            <a:ext cx="2552700" cy="4067175"/>
          </a:xfrm>
          <a:prstGeom prst="rect">
            <a:avLst/>
          </a:prstGeom>
        </p:spPr>
      </p:pic>
    </p:spTree>
    <p:extLst>
      <p:ext uri="{BB962C8B-B14F-4D97-AF65-F5344CB8AC3E}">
        <p14:creationId xmlns:p14="http://schemas.microsoft.com/office/powerpoint/2010/main" val="20581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198881-4596-5FA5-364E-7A503912FA99}"/>
              </a:ext>
            </a:extLst>
          </p:cNvPr>
          <p:cNvSpPr>
            <a:spLocks noGrp="1"/>
          </p:cNvSpPr>
          <p:nvPr>
            <p:ph idx="1"/>
          </p:nvPr>
        </p:nvSpPr>
        <p:spPr>
          <a:xfrm>
            <a:off x="838200" y="535709"/>
            <a:ext cx="10515600" cy="5641254"/>
          </a:xfrm>
        </p:spPr>
        <p:txBody>
          <a:bodyPr>
            <a:normAutofit/>
          </a:bodyPr>
          <a:lstStyle/>
          <a:p>
            <a:r>
              <a:rPr lang="tr-TR" sz="2000" b="1" i="0" dirty="0" err="1">
                <a:solidFill>
                  <a:schemeClr val="accent2"/>
                </a:solidFill>
                <a:effectLst/>
                <a:latin typeface="Noto Serif" panose="020B0604020202020204" pitchFamily="18" charset="0"/>
              </a:rPr>
              <a:t>toString</a:t>
            </a:r>
            <a:r>
              <a:rPr lang="tr-TR" sz="2000" b="1" i="0" dirty="0">
                <a:solidFill>
                  <a:schemeClr val="accent2"/>
                </a:solidFill>
                <a:effectLst/>
                <a:latin typeface="Noto Serif" panose="020B0604020202020204" pitchFamily="18" charset="0"/>
              </a:rPr>
              <a:t>() </a:t>
            </a:r>
            <a:r>
              <a:rPr lang="tr-TR" sz="2000" b="1" i="0" dirty="0">
                <a:effectLst/>
                <a:latin typeface="Noto Serif" panose="020B0604020202020204" pitchFamily="18" charset="0"/>
              </a:rPr>
              <a:t>metodu</a:t>
            </a:r>
            <a:r>
              <a:rPr lang="tr-TR" sz="2000" b="0" i="0" dirty="0">
                <a:effectLst/>
                <a:latin typeface="Noto Serif" panose="020B0604020202020204" pitchFamily="18" charset="0"/>
              </a:rPr>
              <a:t>, kendisine tanımlanan değişken değerini </a:t>
            </a:r>
            <a:r>
              <a:rPr lang="tr-TR" sz="2000" b="1" i="0" dirty="0" err="1">
                <a:effectLst/>
                <a:latin typeface="Noto Serif" panose="020B0604020202020204" pitchFamily="18" charset="0"/>
              </a:rPr>
              <a:t>string</a:t>
            </a:r>
            <a:r>
              <a:rPr lang="tr-TR" sz="2000" b="0" i="0" dirty="0">
                <a:effectLst/>
                <a:latin typeface="Noto Serif" panose="020B0604020202020204" pitchFamily="18" charset="0"/>
              </a:rPr>
              <a:t> olarak değiştirerek döndürür.</a:t>
            </a:r>
          </a:p>
          <a:p>
            <a:endParaRPr lang="tr-TR" sz="2000" dirty="0"/>
          </a:p>
          <a:p>
            <a:r>
              <a:rPr lang="tr-TR" sz="2000" b="1" dirty="0" err="1">
                <a:solidFill>
                  <a:schemeClr val="accent2"/>
                </a:solidFill>
              </a:rPr>
              <a:t>join</a:t>
            </a:r>
            <a:r>
              <a:rPr lang="tr-TR" sz="2000" b="1" dirty="0">
                <a:solidFill>
                  <a:schemeClr val="accent2"/>
                </a:solidFill>
              </a:rPr>
              <a:t>() </a:t>
            </a:r>
            <a:r>
              <a:rPr lang="tr-TR" sz="2000" dirty="0"/>
              <a:t>metodu bir </a:t>
            </a:r>
            <a:r>
              <a:rPr lang="tr-TR" sz="2000" dirty="0" err="1"/>
              <a:t>array</a:t>
            </a:r>
            <a:r>
              <a:rPr lang="tr-TR" sz="2000" dirty="0"/>
              <a:t> içerisinde yer alan bütün elemanları birleştirerek </a:t>
            </a:r>
            <a:r>
              <a:rPr lang="tr-TR" sz="2000" dirty="0" err="1"/>
              <a:t>string</a:t>
            </a:r>
            <a:r>
              <a:rPr lang="tr-TR" sz="2000" dirty="0"/>
              <a:t> bir ifade olarak geri döndürür. Varsayılan olarak, dizi öğeleri virgülle ayrılır; bu davranış, yöntem parametresi olarak ayırıcı olarak kullanılacak bir değer iletilerek değiştirilebilir.</a:t>
            </a:r>
          </a:p>
        </p:txBody>
      </p:sp>
    </p:spTree>
    <p:extLst>
      <p:ext uri="{BB962C8B-B14F-4D97-AF65-F5344CB8AC3E}">
        <p14:creationId xmlns:p14="http://schemas.microsoft.com/office/powerpoint/2010/main" val="279915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854E97-F5F7-8DCC-3D9C-BF074E825DCD}"/>
              </a:ext>
            </a:extLst>
          </p:cNvPr>
          <p:cNvSpPr>
            <a:spLocks noGrp="1"/>
          </p:cNvSpPr>
          <p:nvPr>
            <p:ph idx="1"/>
          </p:nvPr>
        </p:nvSpPr>
        <p:spPr>
          <a:xfrm>
            <a:off x="838200" y="101600"/>
            <a:ext cx="10515600" cy="6671733"/>
          </a:xfrm>
        </p:spPr>
        <p:txBody>
          <a:bodyPr>
            <a:normAutofit fontScale="47500" lnSpcReduction="20000"/>
          </a:bodyPr>
          <a:lstStyle/>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object</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object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"array1"</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3</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4</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5</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6</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"array2"</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7</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8</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9</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0</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1</a:t>
            </a:r>
            <a:r>
              <a:rPr lang="tr-TR" b="0" dirty="0">
                <a:solidFill>
                  <a:srgbClr val="D4D4D4"/>
                </a:solidFill>
                <a:effectLst/>
                <a:latin typeface="Consolas" panose="020B0609020204030204" pitchFamily="49" charset="0"/>
              </a:rPr>
              <a:t>,</a:t>
            </a:r>
            <a:r>
              <a:rPr lang="tr-TR" b="0" dirty="0">
                <a:solidFill>
                  <a:srgbClr val="B5CEA8"/>
                </a:solidFill>
                <a:effectLst/>
                <a:latin typeface="Consolas" panose="020B0609020204030204" pitchFamily="49" charset="0"/>
              </a:rPr>
              <a:t>2</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a:t>
            </a:r>
          </a:p>
          <a:p>
            <a:br>
              <a:rPr lang="tr-TR" b="0" dirty="0">
                <a:solidFill>
                  <a:srgbClr val="D4D4D4"/>
                </a:solidFill>
                <a:effectLst/>
                <a:latin typeface="Consolas" panose="020B0609020204030204" pitchFamily="49" charset="0"/>
              </a:rPr>
            </a:b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array</a:t>
            </a:r>
            <a:r>
              <a:rPr lang="tr-TR" b="0" dirty="0">
                <a:solidFill>
                  <a:srgbClr val="6A9955"/>
                </a:solidFill>
                <a:effectLst/>
                <a:latin typeface="Consolas" panose="020B0609020204030204" pitchFamily="49" charset="0"/>
              </a:rPr>
              <a:t> içinde </a:t>
            </a:r>
            <a:r>
              <a:rPr lang="tr-TR" b="0" dirty="0" err="1">
                <a:solidFill>
                  <a:srgbClr val="6A9955"/>
                </a:solidFill>
                <a:effectLst/>
                <a:latin typeface="Consolas" panose="020B0609020204030204" pitchFamily="49" charset="0"/>
              </a:rPr>
              <a:t>object</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array</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"adi"</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"kadir"</a:t>
            </a:r>
            <a:r>
              <a:rPr lang="tr-TR" b="0" dirty="0">
                <a:solidFill>
                  <a:srgbClr val="D4D4D4"/>
                </a:solidFill>
                <a:effectLst/>
                <a:latin typeface="Consolas" panose="020B0609020204030204" pitchFamily="49" charset="0"/>
              </a:rPr>
              <a:t>,</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soyadi</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CE9178"/>
                </a:solidFill>
                <a:effectLst/>
                <a:latin typeface="Consolas" panose="020B0609020204030204" pitchFamily="49" charset="0"/>
              </a:rPr>
              <a:t>"irpik"</a:t>
            </a:r>
            <a:r>
              <a:rPr lang="tr-TR" b="0" dirty="0">
                <a:solidFill>
                  <a:srgbClr val="D4D4D4"/>
                </a:solidFill>
                <a:effectLst/>
                <a:latin typeface="Consolas" panose="020B0609020204030204" pitchFamily="49" charset="0"/>
              </a:rPr>
              <a:t>}</a:t>
            </a:r>
          </a:p>
          <a:p>
            <a:r>
              <a:rPr lang="tr-TR" b="0" dirty="0">
                <a:solidFill>
                  <a:srgbClr val="D4D4D4"/>
                </a:solidFill>
                <a:effectLst/>
                <a:latin typeface="Consolas" panose="020B0609020204030204" pitchFamily="49" charset="0"/>
              </a:rPr>
              <a:t>];</a:t>
            </a:r>
          </a:p>
          <a:p>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json</a:t>
            </a:r>
            <a:endParaRPr lang="tr-TR" b="0" dirty="0">
              <a:solidFill>
                <a:srgbClr val="D4D4D4"/>
              </a:solidFill>
              <a:effectLst/>
              <a:latin typeface="Consolas" panose="020B0609020204030204" pitchFamily="49" charset="0"/>
            </a:endParaRPr>
          </a:p>
          <a:p>
            <a:r>
              <a:rPr lang="tr-TR" b="0" dirty="0">
                <a:solidFill>
                  <a:srgbClr val="569CD6"/>
                </a:solidFill>
                <a:effectLst/>
                <a:latin typeface="Consolas" panose="020B0609020204030204" pitchFamily="49" charset="0"/>
              </a:rPr>
              <a:t>var</a:t>
            </a:r>
            <a:r>
              <a:rPr lang="tr-TR" b="0" dirty="0">
                <a:solidFill>
                  <a:srgbClr val="D4D4D4"/>
                </a:solidFill>
                <a:effectLst/>
                <a:latin typeface="Consolas" panose="020B0609020204030204" pitchFamily="49" charset="0"/>
              </a:rPr>
              <a:t> </a:t>
            </a:r>
            <a:r>
              <a:rPr lang="tr-TR" b="0" dirty="0" err="1">
                <a:solidFill>
                  <a:srgbClr val="9CDCFE"/>
                </a:solidFill>
                <a:effectLst/>
                <a:latin typeface="Consolas" panose="020B0609020204030204" pitchFamily="49" charset="0"/>
              </a:rPr>
              <a:t>json</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id</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"File"</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popup</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menuitem</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"New"</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CreateDoc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"Open"</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OpenDoc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value</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onclick</a:t>
            </a:r>
            <a:r>
              <a:rPr lang="tr-TR" b="0" dirty="0">
                <a:solidFill>
                  <a:srgbClr val="CE9178"/>
                </a:solidFill>
                <a:effectLst/>
                <a:latin typeface="Consolas" panose="020B0609020204030204" pitchFamily="49" charset="0"/>
              </a:rPr>
              <a:t>"</a:t>
            </a:r>
            <a:r>
              <a:rPr lang="tr-TR" b="0" dirty="0">
                <a:solidFill>
                  <a:srgbClr val="9CDCFE"/>
                </a:solidFill>
                <a:effectLst/>
                <a:latin typeface="Consolas" panose="020B0609020204030204" pitchFamily="49" charset="0"/>
              </a:rPr>
              <a:t>:</a:t>
            </a:r>
            <a:r>
              <a:rPr lang="tr-TR" b="0" dirty="0">
                <a:solidFill>
                  <a:srgbClr val="D4D4D4"/>
                </a:solidFill>
                <a:effectLst/>
                <a:latin typeface="Consolas" panose="020B0609020204030204" pitchFamily="49" charset="0"/>
              </a:rPr>
              <a:t> </a:t>
            </a:r>
            <a:r>
              <a:rPr lang="tr-TR" b="0" dirty="0">
                <a:solidFill>
                  <a:srgbClr val="CE9178"/>
                </a:solidFill>
                <a:effectLst/>
                <a:latin typeface="Consolas" panose="020B0609020204030204" pitchFamily="49" charset="0"/>
              </a:rPr>
              <a:t>"</a:t>
            </a:r>
            <a:r>
              <a:rPr lang="tr-TR" b="0" dirty="0" err="1">
                <a:solidFill>
                  <a:srgbClr val="CE9178"/>
                </a:solidFill>
                <a:effectLst/>
                <a:latin typeface="Consolas" panose="020B0609020204030204" pitchFamily="49" charset="0"/>
              </a:rPr>
              <a:t>SaveDoc</a:t>
            </a:r>
            <a:r>
              <a:rPr lang="tr-TR" b="0" dirty="0">
                <a:solidFill>
                  <a:srgbClr val="CE9178"/>
                </a:solidFill>
                <a:effectLst/>
                <a:latin typeface="Consolas" panose="020B0609020204030204" pitchFamily="49" charset="0"/>
              </a:rPr>
              <a:t>()"</a:t>
            </a:r>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  </a:t>
            </a:r>
          </a:p>
          <a:p>
            <a:r>
              <a:rPr lang="tr-TR" b="0" dirty="0">
                <a:solidFill>
                  <a:srgbClr val="D4D4D4"/>
                </a:solidFill>
                <a:effectLst/>
                <a:latin typeface="Consolas" panose="020B0609020204030204" pitchFamily="49" charset="0"/>
              </a:rPr>
              <a:t>  }</a:t>
            </a:r>
          </a:p>
          <a:p>
            <a:r>
              <a:rPr lang="tr-TR" b="0" dirty="0">
                <a:solidFill>
                  <a:srgbClr val="D4D4D4"/>
                </a:solidFill>
                <a:effectLst/>
                <a:latin typeface="Consolas" panose="020B0609020204030204" pitchFamily="49" charset="0"/>
              </a:rPr>
              <a:t>} </a:t>
            </a:r>
          </a:p>
          <a:p>
            <a:endParaRPr lang="tr-TR" dirty="0"/>
          </a:p>
        </p:txBody>
      </p:sp>
    </p:spTree>
    <p:extLst>
      <p:ext uri="{BB962C8B-B14F-4D97-AF65-F5344CB8AC3E}">
        <p14:creationId xmlns:p14="http://schemas.microsoft.com/office/powerpoint/2010/main" val="356286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2075</TotalTime>
  <Words>4288</Words>
  <Application>Microsoft Office PowerPoint</Application>
  <PresentationFormat>Geniş ekran</PresentationFormat>
  <Paragraphs>321</Paragraphs>
  <Slides>60</Slides>
  <Notes>0</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60</vt:i4>
      </vt:variant>
    </vt:vector>
  </HeadingPairs>
  <TitlesOfParts>
    <vt:vector size="73" baseType="lpstr">
      <vt:lpstr>-apple-system</vt:lpstr>
      <vt:lpstr>arial</vt:lpstr>
      <vt:lpstr>arial</vt:lpstr>
      <vt:lpstr>Calibri</vt:lpstr>
      <vt:lpstr>Calibri Light</vt:lpstr>
      <vt:lpstr>Consolas</vt:lpstr>
      <vt:lpstr>inherit</vt:lpstr>
      <vt:lpstr>Noto Serif</vt:lpstr>
      <vt:lpstr>Nunito</vt:lpstr>
      <vt:lpstr>Open Sans</vt:lpstr>
      <vt:lpstr>Poppins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lpstr>2.Hafta Pazartesi Ödev</vt:lpstr>
      <vt:lpstr>mb-md-0 nedir?</vt:lpstr>
      <vt:lpstr>list-unstyled</vt:lpstr>
      <vt:lpstr>text-shadow</vt:lpstr>
      <vt:lpstr>PowerPoint Sunusu</vt:lpstr>
      <vt:lpstr>2.Hafta Salı Ödevi</vt:lpstr>
      <vt:lpstr>Libraries ile Framework Arasındaki Fark?</vt:lpstr>
      <vt:lpstr>JDK(Java Development Kit) – SDK(Software Development Kit) Arasındaki Fark</vt:lpstr>
      <vt:lpstr>fast-forward- no-fast-forward</vt:lpstr>
      <vt:lpstr>2.Hafta Çarşamba Ödev</vt:lpstr>
      <vt:lpstr>Runtime Error</vt:lpstr>
      <vt:lpstr>Compiler Error</vt:lpstr>
      <vt:lpstr>Syntax Error</vt:lpstr>
      <vt:lpstr>2.Hafta Perşembe Ödev</vt:lpstr>
      <vt:lpstr>Stack Memory ve Heap Memory Nedir?</vt:lpstr>
      <vt:lpstr>Stack Memory ve Heap Memory Arasındaki farklar</vt:lpstr>
      <vt:lpstr>Merkezi Sürüm Kontrol Sistemleri (Centralized Version Control Systems (CVCS))</vt:lpstr>
      <vt:lpstr>PowerPoint Sunusu</vt:lpstr>
      <vt:lpstr>Dağıtık Sürüm Kontrol Sistemleri (Distributed Version Control Systems (DVCS))</vt:lpstr>
      <vt:lpstr>PowerPoint Sunusu</vt:lpstr>
      <vt:lpstr>PowerPoint Sunusu</vt:lpstr>
      <vt:lpstr>PowerPoint Sunusu</vt:lpstr>
      <vt:lpstr>for ile while arasındaki fark  ?</vt:lpstr>
      <vt:lpstr>2.Hafta Cuma Ödev</vt:lpstr>
      <vt:lpstr>Callback Fonksiyon Nedir ?</vt:lpstr>
      <vt:lpstr>var dizi = []; vs var dizi = new Array();</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irpik</cp:lastModifiedBy>
  <cp:revision>20</cp:revision>
  <dcterms:created xsi:type="dcterms:W3CDTF">2022-05-24T15:56:45Z</dcterms:created>
  <dcterms:modified xsi:type="dcterms:W3CDTF">2022-06-06T16:18:44Z</dcterms:modified>
</cp:coreProperties>
</file>