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3" r:id="rId7"/>
    <p:sldId id="264" r:id="rId8"/>
    <p:sldId id="281" r:id="rId9"/>
    <p:sldId id="282"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3" r:id="rId26"/>
    <p:sldId id="284" r:id="rId27"/>
    <p:sldId id="285" r:id="rId28"/>
    <p:sldId id="286" r:id="rId29"/>
    <p:sldId id="287" r:id="rId30"/>
    <p:sldId id="288" r:id="rId31"/>
    <p:sldId id="289" r:id="rId32"/>
    <p:sldId id="290" r:id="rId33"/>
    <p:sldId id="293" r:id="rId34"/>
    <p:sldId id="291" r:id="rId35"/>
    <p:sldId id="292" r:id="rId36"/>
    <p:sldId id="294" r:id="rId37"/>
    <p:sldId id="295" r:id="rId38"/>
    <p:sldId id="297" r:id="rId39"/>
    <p:sldId id="298" r:id="rId40"/>
    <p:sldId id="299" r:id="rId41"/>
    <p:sldId id="300" r:id="rId42"/>
    <p:sldId id="301" r:id="rId43"/>
    <p:sldId id="302" r:id="rId44"/>
    <p:sldId id="303" r:id="rId45"/>
    <p:sldId id="304"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F117B6-876F-4BA7-ADE6-8B7C65AA1D5A}">
          <p14:sldIdLst>
            <p14:sldId id="256"/>
            <p14:sldId id="258"/>
            <p14:sldId id="259"/>
            <p14:sldId id="260"/>
            <p14:sldId id="261"/>
            <p14:sldId id="263"/>
            <p14:sldId id="264"/>
            <p14:sldId id="281"/>
            <p14:sldId id="282"/>
            <p14:sldId id="265"/>
            <p14:sldId id="266"/>
            <p14:sldId id="268"/>
            <p14:sldId id="269"/>
            <p14:sldId id="270"/>
            <p14:sldId id="271"/>
            <p14:sldId id="272"/>
            <p14:sldId id="273"/>
            <p14:sldId id="274"/>
            <p14:sldId id="275"/>
            <p14:sldId id="276"/>
            <p14:sldId id="277"/>
            <p14:sldId id="278"/>
            <p14:sldId id="279"/>
            <p14:sldId id="280"/>
            <p14:sldId id="283"/>
            <p14:sldId id="284"/>
            <p14:sldId id="285"/>
            <p14:sldId id="286"/>
            <p14:sldId id="287"/>
            <p14:sldId id="288"/>
            <p14:sldId id="289"/>
            <p14:sldId id="290"/>
            <p14:sldId id="293"/>
            <p14:sldId id="291"/>
            <p14:sldId id="292"/>
            <p14:sldId id="294"/>
            <p14:sldId id="295"/>
          </p14:sldIdLst>
        </p14:section>
        <p14:section name="3.hafta pzt-salı" id="{D809B277-005D-417E-A8A6-6A64DB0D2BBC}">
          <p14:sldIdLst>
            <p14:sldId id="297"/>
            <p14:sldId id="298"/>
            <p14:sldId id="299"/>
            <p14:sldId id="300"/>
            <p14:sldId id="301"/>
            <p14:sldId id="302"/>
            <p14:sldId id="303"/>
            <p14:sldId id="30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0C04EB-19B2-468C-9805-523DEEC54A70}" type="datetimeFigureOut">
              <a:rPr lang="tr-TR" smtClean="0"/>
              <a:t>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382326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C04EB-19B2-468C-9805-523DEEC54A70}" type="datetimeFigureOut">
              <a:rPr lang="tr-TR" smtClean="0"/>
              <a:t>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2692849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C04EB-19B2-468C-9805-523DEEC54A70}" type="datetimeFigureOut">
              <a:rPr lang="tr-TR" smtClean="0"/>
              <a:t>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179011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C04EB-19B2-468C-9805-523DEEC54A70}" type="datetimeFigureOut">
              <a:rPr lang="tr-TR" smtClean="0"/>
              <a:t>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834943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0C04EB-19B2-468C-9805-523DEEC54A70}" type="datetimeFigureOut">
              <a:rPr lang="tr-TR" smtClean="0"/>
              <a:t>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2396439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0C04EB-19B2-468C-9805-523DEEC54A70}" type="datetimeFigureOut">
              <a:rPr lang="tr-TR" smtClean="0"/>
              <a:t>7.06.2022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1631925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0C04EB-19B2-468C-9805-523DEEC54A70}" type="datetimeFigureOut">
              <a:rPr lang="tr-TR" smtClean="0"/>
              <a:t>7.06.2022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2549453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0C04EB-19B2-468C-9805-523DEEC54A70}" type="datetimeFigureOut">
              <a:rPr lang="tr-TR" smtClean="0"/>
              <a:t>7.06.2022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1164143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0C04EB-19B2-468C-9805-523DEEC54A70}" type="datetimeFigureOut">
              <a:rPr lang="tr-TR" smtClean="0"/>
              <a:t>7.06.2022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50925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0C04EB-19B2-468C-9805-523DEEC54A70}" type="datetimeFigureOut">
              <a:rPr lang="tr-TR" smtClean="0"/>
              <a:t>7.06.2022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157162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0C04EB-19B2-468C-9805-523DEEC54A70}" type="datetimeFigureOut">
              <a:rPr lang="tr-TR" smtClean="0"/>
              <a:t>7.06.2022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1636890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0C04EB-19B2-468C-9805-523DEEC54A70}" type="datetimeFigureOut">
              <a:rPr lang="tr-TR" smtClean="0"/>
              <a:t>7.06.2022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28105-DBCB-47A9-BEBD-6B48D758EEC7}" type="slidenum">
              <a:rPr lang="tr-TR" smtClean="0"/>
              <a:t>‹#›</a:t>
            </a:fld>
            <a:endParaRPr lang="tr-TR"/>
          </a:p>
        </p:txBody>
      </p:sp>
    </p:spTree>
    <p:extLst>
      <p:ext uri="{BB962C8B-B14F-4D97-AF65-F5344CB8AC3E}">
        <p14:creationId xmlns:p14="http://schemas.microsoft.com/office/powerpoint/2010/main" val="24213485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zaptasarim.com/bilgibankasi/html-nedi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6252D-72C8-4B76-B176-C079F7F1F5AE}"/>
              </a:ext>
            </a:extLst>
          </p:cNvPr>
          <p:cNvSpPr>
            <a:spLocks noGrp="1"/>
          </p:cNvSpPr>
          <p:nvPr>
            <p:ph type="ctrTitle"/>
          </p:nvPr>
        </p:nvSpPr>
        <p:spPr/>
        <p:txBody>
          <a:bodyPr/>
          <a:lstStyle/>
          <a:p>
            <a:r>
              <a:rPr lang="tr-TR" dirty="0"/>
              <a:t>207 ATMOSWARE JAVA BOOTCAMP</a:t>
            </a:r>
          </a:p>
        </p:txBody>
      </p:sp>
      <p:sp>
        <p:nvSpPr>
          <p:cNvPr id="3" name="Subtitle 2">
            <a:extLst>
              <a:ext uri="{FF2B5EF4-FFF2-40B4-BE49-F238E27FC236}">
                <a16:creationId xmlns:a16="http://schemas.microsoft.com/office/drawing/2014/main" id="{343313D3-2BF2-40B0-92A9-922FFE071B77}"/>
              </a:ext>
            </a:extLst>
          </p:cNvPr>
          <p:cNvSpPr>
            <a:spLocks noGrp="1"/>
          </p:cNvSpPr>
          <p:nvPr>
            <p:ph type="subTitle" idx="1"/>
          </p:nvPr>
        </p:nvSpPr>
        <p:spPr>
          <a:xfrm>
            <a:off x="1138333" y="3872626"/>
            <a:ext cx="5526833" cy="1655762"/>
          </a:xfrm>
        </p:spPr>
        <p:txBody>
          <a:bodyPr/>
          <a:lstStyle/>
          <a:p>
            <a:r>
              <a:rPr lang="tr-TR" dirty="0"/>
              <a:t>MUSTAFA KEMAL ÇELİK</a:t>
            </a:r>
          </a:p>
          <a:p>
            <a:r>
              <a:rPr lang="tr-TR" dirty="0"/>
              <a:t>ARAŞTIRMA ÖDEVLERİ</a:t>
            </a:r>
          </a:p>
        </p:txBody>
      </p:sp>
    </p:spTree>
    <p:extLst>
      <p:ext uri="{BB962C8B-B14F-4D97-AF65-F5344CB8AC3E}">
        <p14:creationId xmlns:p14="http://schemas.microsoft.com/office/powerpoint/2010/main" val="1675842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4A850-A251-43EE-A2C1-D47FE832D414}"/>
              </a:ext>
            </a:extLst>
          </p:cNvPr>
          <p:cNvSpPr>
            <a:spLocks noGrp="1"/>
          </p:cNvSpPr>
          <p:nvPr>
            <p:ph type="title"/>
          </p:nvPr>
        </p:nvSpPr>
        <p:spPr/>
        <p:txBody>
          <a:bodyPr/>
          <a:lstStyle/>
          <a:p>
            <a:r>
              <a:rPr lang="tr-TR" dirty="0">
                <a:cs typeface="Arial"/>
              </a:rPr>
              <a:t>SEMANTİN VE NON-SEMANTİC NEDİR?</a:t>
            </a:r>
            <a:endParaRPr lang="tr-TR" dirty="0"/>
          </a:p>
        </p:txBody>
      </p:sp>
      <p:sp>
        <p:nvSpPr>
          <p:cNvPr id="3" name="Content Placeholder 2">
            <a:extLst>
              <a:ext uri="{FF2B5EF4-FFF2-40B4-BE49-F238E27FC236}">
                <a16:creationId xmlns:a16="http://schemas.microsoft.com/office/drawing/2014/main" id="{534A1D65-B53C-48BF-9350-0A995DDF29FE}"/>
              </a:ext>
            </a:extLst>
          </p:cNvPr>
          <p:cNvSpPr>
            <a:spLocks noGrp="1"/>
          </p:cNvSpPr>
          <p:nvPr>
            <p:ph idx="1"/>
          </p:nvPr>
        </p:nvSpPr>
        <p:spPr/>
        <p:txBody>
          <a:bodyPr/>
          <a:lstStyle/>
          <a:p>
            <a:r>
              <a:rPr lang="tr-TR" i="1" dirty="0" err="1">
                <a:ea typeface="+mn-lt"/>
                <a:cs typeface="+mn-lt"/>
              </a:rPr>
              <a:t>Semantic</a:t>
            </a:r>
            <a:r>
              <a:rPr lang="tr-TR" i="1" dirty="0">
                <a:ea typeface="+mn-lt"/>
                <a:cs typeface="+mn-lt"/>
              </a:rPr>
              <a:t> (anlamsal) </a:t>
            </a:r>
            <a:r>
              <a:rPr lang="tr-TR" dirty="0" err="1">
                <a:ea typeface="+mn-lt"/>
                <a:cs typeface="+mn-lt"/>
              </a:rPr>
              <a:t>taglar</a:t>
            </a:r>
            <a:r>
              <a:rPr lang="tr-TR" dirty="0">
                <a:ea typeface="+mn-lt"/>
                <a:cs typeface="+mn-lt"/>
              </a:rPr>
              <a:t>: kelime anlamı ile aynı işi yapan html elemanlarıdır. </a:t>
            </a:r>
          </a:p>
          <a:p>
            <a:r>
              <a:rPr lang="tr-TR" dirty="0">
                <a:ea typeface="+mn-lt"/>
                <a:cs typeface="+mn-lt"/>
              </a:rPr>
              <a:t>Mesela; &lt;</a:t>
            </a:r>
            <a:r>
              <a:rPr lang="tr-TR" i="1" dirty="0" err="1">
                <a:ea typeface="+mn-lt"/>
                <a:cs typeface="+mn-lt"/>
              </a:rPr>
              <a:t>article</a:t>
            </a:r>
            <a:r>
              <a:rPr lang="tr-TR" dirty="0">
                <a:ea typeface="+mn-lt"/>
                <a:cs typeface="+mn-lt"/>
              </a:rPr>
              <a:t>&gt; </a:t>
            </a:r>
            <a:r>
              <a:rPr lang="tr-TR" dirty="0" err="1">
                <a:ea typeface="+mn-lt"/>
                <a:cs typeface="+mn-lt"/>
              </a:rPr>
              <a:t>tagı</a:t>
            </a:r>
            <a:r>
              <a:rPr lang="tr-TR" dirty="0">
                <a:ea typeface="+mn-lt"/>
                <a:cs typeface="+mn-lt"/>
              </a:rPr>
              <a:t> semantik bir elemandır. Çünkü </a:t>
            </a:r>
            <a:r>
              <a:rPr lang="tr-TR" dirty="0" err="1">
                <a:ea typeface="+mn-lt"/>
                <a:cs typeface="+mn-lt"/>
              </a:rPr>
              <a:t>article</a:t>
            </a:r>
            <a:r>
              <a:rPr lang="tr-TR" dirty="0">
                <a:ea typeface="+mn-lt"/>
                <a:cs typeface="+mn-lt"/>
              </a:rPr>
              <a:t>, makale demektir ve &lt;</a:t>
            </a:r>
            <a:r>
              <a:rPr lang="tr-TR" i="1" dirty="0" err="1">
                <a:ea typeface="+mn-lt"/>
                <a:cs typeface="+mn-lt"/>
              </a:rPr>
              <a:t>article</a:t>
            </a:r>
            <a:r>
              <a:rPr lang="tr-TR" dirty="0">
                <a:ea typeface="+mn-lt"/>
                <a:cs typeface="+mn-lt"/>
              </a:rPr>
              <a:t>&gt; </a:t>
            </a:r>
            <a:r>
              <a:rPr lang="tr-TR" dirty="0" err="1">
                <a:ea typeface="+mn-lt"/>
                <a:cs typeface="+mn-lt"/>
              </a:rPr>
              <a:t>tagıda</a:t>
            </a:r>
            <a:r>
              <a:rPr lang="tr-TR" dirty="0">
                <a:ea typeface="+mn-lt"/>
                <a:cs typeface="+mn-lt"/>
              </a:rPr>
              <a:t> gerçekten, sayfamıza, bir makale elemanı eklemek için kullanılır.</a:t>
            </a:r>
          </a:p>
          <a:p>
            <a:r>
              <a:rPr lang="en-US" b="1" dirty="0" err="1">
                <a:latin typeface="Verdana"/>
                <a:ea typeface="Verdana"/>
              </a:rPr>
              <a:t>Anlamsal</a:t>
            </a:r>
            <a:r>
              <a:rPr lang="en-US" b="1" dirty="0">
                <a:latin typeface="Verdana"/>
                <a:ea typeface="Verdana"/>
              </a:rPr>
              <a:t> </a:t>
            </a:r>
            <a:r>
              <a:rPr lang="en-US" b="1" dirty="0" err="1">
                <a:latin typeface="Verdana"/>
                <a:ea typeface="Verdana"/>
              </a:rPr>
              <a:t>olmayan</a:t>
            </a:r>
            <a:r>
              <a:rPr lang="en-US" b="1" dirty="0">
                <a:latin typeface="Verdana"/>
                <a:ea typeface="Verdana"/>
              </a:rPr>
              <a:t> (non-semantic) </a:t>
            </a:r>
            <a:r>
              <a:rPr lang="en-US" b="1" dirty="0" err="1">
                <a:latin typeface="Verdana"/>
                <a:ea typeface="Verdana"/>
              </a:rPr>
              <a:t>elemanlar</a:t>
            </a:r>
            <a:r>
              <a:rPr lang="en-US" b="1" dirty="0">
                <a:latin typeface="Verdana"/>
                <a:ea typeface="Verdana"/>
              </a:rPr>
              <a:t> </a:t>
            </a:r>
            <a:r>
              <a:rPr lang="en-US" b="1" dirty="0" err="1">
                <a:latin typeface="Verdana"/>
                <a:ea typeface="Verdana"/>
              </a:rPr>
              <a:t>örnek</a:t>
            </a:r>
            <a:r>
              <a:rPr lang="en-US" b="1" dirty="0">
                <a:latin typeface="Verdana"/>
                <a:ea typeface="Verdana"/>
              </a:rPr>
              <a:t>:</a:t>
            </a:r>
            <a:r>
              <a:rPr lang="en-US" dirty="0">
                <a:latin typeface="Verdana"/>
                <a:ea typeface="Verdana"/>
              </a:rPr>
              <a:t> &lt;</a:t>
            </a:r>
            <a:r>
              <a:rPr lang="en-US" i="1" dirty="0">
                <a:latin typeface="Verdana"/>
                <a:ea typeface="Verdana"/>
              </a:rPr>
              <a:t>span</a:t>
            </a:r>
            <a:r>
              <a:rPr lang="en-US" dirty="0">
                <a:latin typeface="Verdana"/>
                <a:ea typeface="Verdana"/>
              </a:rPr>
              <a:t>&gt; </a:t>
            </a:r>
            <a:r>
              <a:rPr lang="en-US" dirty="0" err="1">
                <a:latin typeface="Verdana"/>
                <a:ea typeface="Verdana"/>
              </a:rPr>
              <a:t>ve</a:t>
            </a:r>
            <a:r>
              <a:rPr lang="en-US" dirty="0">
                <a:latin typeface="Verdana"/>
                <a:ea typeface="Verdana"/>
              </a:rPr>
              <a:t> &lt;</a:t>
            </a:r>
            <a:r>
              <a:rPr lang="en-US" i="1" dirty="0">
                <a:latin typeface="Verdana"/>
                <a:ea typeface="Verdana"/>
              </a:rPr>
              <a:t>div</a:t>
            </a:r>
            <a:r>
              <a:rPr lang="en-US" dirty="0">
                <a:latin typeface="Verdana"/>
                <a:ea typeface="Verdana"/>
              </a:rPr>
              <a:t>&gt; </a:t>
            </a:r>
            <a:r>
              <a:rPr lang="en-US" dirty="0" err="1">
                <a:latin typeface="Verdana"/>
                <a:ea typeface="Verdana"/>
              </a:rPr>
              <a:t>gibi</a:t>
            </a:r>
            <a:r>
              <a:rPr lang="en-US" dirty="0">
                <a:latin typeface="Verdana"/>
                <a:ea typeface="Verdana"/>
              </a:rPr>
              <a:t> </a:t>
            </a:r>
            <a:r>
              <a:rPr lang="en-US" dirty="0" err="1">
                <a:latin typeface="Verdana"/>
                <a:ea typeface="Verdana"/>
              </a:rPr>
              <a:t>elemanlar</a:t>
            </a:r>
            <a:r>
              <a:rPr lang="en-US" dirty="0">
                <a:latin typeface="Verdana"/>
                <a:ea typeface="Verdana"/>
              </a:rPr>
              <a:t>, </a:t>
            </a:r>
            <a:r>
              <a:rPr lang="en-US" dirty="0" err="1">
                <a:latin typeface="Verdana"/>
                <a:ea typeface="Verdana"/>
              </a:rPr>
              <a:t>kelime</a:t>
            </a:r>
            <a:r>
              <a:rPr lang="en-US" dirty="0">
                <a:latin typeface="Verdana"/>
                <a:ea typeface="Verdana"/>
              </a:rPr>
              <a:t> </a:t>
            </a:r>
            <a:r>
              <a:rPr lang="en-US" dirty="0" err="1">
                <a:latin typeface="Verdana"/>
                <a:ea typeface="Verdana"/>
              </a:rPr>
              <a:t>anlamının</a:t>
            </a:r>
            <a:r>
              <a:rPr lang="en-US" dirty="0">
                <a:latin typeface="Verdana"/>
                <a:ea typeface="Verdana"/>
              </a:rPr>
              <a:t> </a:t>
            </a:r>
            <a:r>
              <a:rPr lang="en-US" dirty="0" err="1">
                <a:latin typeface="Verdana"/>
                <a:ea typeface="Verdana"/>
              </a:rPr>
              <a:t>dışında</a:t>
            </a:r>
            <a:r>
              <a:rPr lang="en-US" dirty="0">
                <a:latin typeface="Verdana"/>
                <a:ea typeface="Verdana"/>
              </a:rPr>
              <a:t> </a:t>
            </a:r>
            <a:r>
              <a:rPr lang="en-US" dirty="0" err="1">
                <a:latin typeface="Verdana"/>
                <a:ea typeface="Verdana"/>
              </a:rPr>
              <a:t>görevler</a:t>
            </a:r>
            <a:r>
              <a:rPr lang="en-US" dirty="0">
                <a:latin typeface="Verdana"/>
                <a:ea typeface="Verdana"/>
              </a:rPr>
              <a:t> </a:t>
            </a:r>
            <a:r>
              <a:rPr lang="en-US" dirty="0" err="1">
                <a:latin typeface="Verdana"/>
                <a:ea typeface="Verdana"/>
              </a:rPr>
              <a:t>yaparlar</a:t>
            </a:r>
            <a:r>
              <a:rPr lang="en-US" dirty="0">
                <a:latin typeface="Verdana"/>
                <a:ea typeface="Verdana"/>
              </a:rPr>
              <a:t>. </a:t>
            </a:r>
            <a:r>
              <a:rPr lang="en-US" dirty="0" err="1">
                <a:latin typeface="Verdana"/>
                <a:ea typeface="Verdana"/>
              </a:rPr>
              <a:t>Yani</a:t>
            </a:r>
            <a:r>
              <a:rPr lang="en-US" dirty="0">
                <a:latin typeface="Verdana"/>
                <a:ea typeface="Verdana"/>
              </a:rPr>
              <a:t> </a:t>
            </a:r>
            <a:r>
              <a:rPr lang="en-US" dirty="0" err="1">
                <a:latin typeface="Verdana"/>
                <a:ea typeface="Verdana"/>
              </a:rPr>
              <a:t>içerikleri</a:t>
            </a:r>
            <a:r>
              <a:rPr lang="en-US" dirty="0">
                <a:latin typeface="Verdana"/>
                <a:ea typeface="Verdana"/>
              </a:rPr>
              <a:t> </a:t>
            </a:r>
            <a:r>
              <a:rPr lang="en-US" dirty="0" err="1">
                <a:latin typeface="Verdana"/>
                <a:ea typeface="Verdana"/>
              </a:rPr>
              <a:t>ile</a:t>
            </a:r>
            <a:r>
              <a:rPr lang="en-US" dirty="0">
                <a:latin typeface="Verdana"/>
                <a:ea typeface="Verdana"/>
              </a:rPr>
              <a:t> </a:t>
            </a:r>
            <a:r>
              <a:rPr lang="en-US" dirty="0" err="1">
                <a:latin typeface="Verdana"/>
                <a:ea typeface="Verdana"/>
              </a:rPr>
              <a:t>anlamları</a:t>
            </a:r>
            <a:r>
              <a:rPr lang="en-US" dirty="0">
                <a:latin typeface="Verdana"/>
                <a:ea typeface="Verdana"/>
              </a:rPr>
              <a:t> </a:t>
            </a:r>
            <a:r>
              <a:rPr lang="en-US" dirty="0" err="1">
                <a:latin typeface="Verdana"/>
                <a:ea typeface="Verdana"/>
              </a:rPr>
              <a:t>arasında</a:t>
            </a:r>
            <a:r>
              <a:rPr lang="en-US" dirty="0">
                <a:latin typeface="Verdana"/>
                <a:ea typeface="Verdana"/>
              </a:rPr>
              <a:t> </a:t>
            </a:r>
            <a:r>
              <a:rPr lang="en-US" dirty="0" err="1">
                <a:latin typeface="Verdana"/>
                <a:ea typeface="Verdana"/>
              </a:rPr>
              <a:t>bir</a:t>
            </a:r>
            <a:r>
              <a:rPr lang="en-US" dirty="0">
                <a:latin typeface="Verdana"/>
                <a:ea typeface="Verdana"/>
              </a:rPr>
              <a:t> </a:t>
            </a:r>
            <a:r>
              <a:rPr lang="en-US" dirty="0" err="1">
                <a:latin typeface="Verdana"/>
                <a:ea typeface="Verdana"/>
              </a:rPr>
              <a:t>benzerlik</a:t>
            </a:r>
            <a:r>
              <a:rPr lang="en-US" dirty="0">
                <a:latin typeface="Verdana"/>
                <a:ea typeface="Verdana"/>
              </a:rPr>
              <a:t> </a:t>
            </a:r>
            <a:r>
              <a:rPr lang="en-US" dirty="0" err="1">
                <a:latin typeface="Verdana"/>
                <a:ea typeface="Verdana"/>
              </a:rPr>
              <a:t>yoktur</a:t>
            </a:r>
            <a:r>
              <a:rPr lang="en-US" dirty="0">
                <a:latin typeface="Verdana"/>
                <a:ea typeface="Verdana"/>
              </a:rPr>
              <a:t>.</a:t>
            </a:r>
            <a:endParaRPr lang="en-US" dirty="0">
              <a:cs typeface="Arial"/>
            </a:endParaRPr>
          </a:p>
          <a:p>
            <a:endParaRPr lang="tr-TR" dirty="0"/>
          </a:p>
        </p:txBody>
      </p:sp>
    </p:spTree>
    <p:extLst>
      <p:ext uri="{BB962C8B-B14F-4D97-AF65-F5344CB8AC3E}">
        <p14:creationId xmlns:p14="http://schemas.microsoft.com/office/powerpoint/2010/main" val="1810262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BFCFB-80EE-49A8-8895-FFBBA57D7C33}"/>
              </a:ext>
            </a:extLst>
          </p:cNvPr>
          <p:cNvSpPr>
            <a:spLocks noGrp="1"/>
          </p:cNvSpPr>
          <p:nvPr>
            <p:ph type="title"/>
          </p:nvPr>
        </p:nvSpPr>
        <p:spPr/>
        <p:txBody>
          <a:bodyPr/>
          <a:lstStyle/>
          <a:p>
            <a:r>
              <a:rPr lang="tr-TR" dirty="0">
                <a:cs typeface="Arial"/>
              </a:rPr>
              <a:t>ROWSPAN VE COLSPAN NEDİR?</a:t>
            </a:r>
            <a:br>
              <a:rPr lang="tr-TR" dirty="0">
                <a:cs typeface="Arial"/>
              </a:rPr>
            </a:br>
            <a:endParaRPr lang="tr-TR" dirty="0"/>
          </a:p>
        </p:txBody>
      </p:sp>
      <p:sp>
        <p:nvSpPr>
          <p:cNvPr id="3" name="Content Placeholder 2">
            <a:extLst>
              <a:ext uri="{FF2B5EF4-FFF2-40B4-BE49-F238E27FC236}">
                <a16:creationId xmlns:a16="http://schemas.microsoft.com/office/drawing/2014/main" id="{170CBD61-07A5-4754-890C-A0371E8E5ABA}"/>
              </a:ext>
            </a:extLst>
          </p:cNvPr>
          <p:cNvSpPr>
            <a:spLocks noGrp="1"/>
          </p:cNvSpPr>
          <p:nvPr>
            <p:ph idx="1"/>
          </p:nvPr>
        </p:nvSpPr>
        <p:spPr/>
        <p:txBody>
          <a:bodyPr/>
          <a:lstStyle/>
          <a:p>
            <a:pPr marL="344170" indent="-344170"/>
            <a:r>
              <a:rPr lang="tr-TR" b="1" dirty="0" err="1">
                <a:ea typeface="+mn-lt"/>
                <a:cs typeface="+mn-lt"/>
              </a:rPr>
              <a:t>Rowspan</a:t>
            </a:r>
            <a:r>
              <a:rPr lang="tr-TR" dirty="0">
                <a:ea typeface="+mn-lt"/>
                <a:cs typeface="+mn-lt"/>
              </a:rPr>
              <a:t> özelliği satır üzerinde kaç tane hücrenin birleştirileceğini belirtir.</a:t>
            </a:r>
          </a:p>
          <a:p>
            <a:pPr marL="344170" indent="-344170"/>
            <a:r>
              <a:rPr lang="tr-TR" b="1" dirty="0" err="1">
                <a:ea typeface="+mn-lt"/>
                <a:cs typeface="+mn-lt"/>
              </a:rPr>
              <a:t>Colspan</a:t>
            </a:r>
            <a:r>
              <a:rPr lang="tr-TR" dirty="0">
                <a:ea typeface="+mn-lt"/>
                <a:cs typeface="+mn-lt"/>
              </a:rPr>
              <a:t> özelliği sütun üzerinde kaç tane hücrenin birleştirileceğini belirtir.</a:t>
            </a:r>
            <a:endParaRPr lang="tr-TR" dirty="0">
              <a:cs typeface="Arial" panose="020B0604020202020204"/>
            </a:endParaRPr>
          </a:p>
          <a:p>
            <a:endParaRPr lang="tr-TR" dirty="0"/>
          </a:p>
        </p:txBody>
      </p:sp>
    </p:spTree>
    <p:extLst>
      <p:ext uri="{BB962C8B-B14F-4D97-AF65-F5344CB8AC3E}">
        <p14:creationId xmlns:p14="http://schemas.microsoft.com/office/powerpoint/2010/main" val="3353573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C3986-915E-4CE8-B2D1-A2C8EA9F7A55}"/>
              </a:ext>
            </a:extLst>
          </p:cNvPr>
          <p:cNvSpPr>
            <a:spLocks noGrp="1"/>
          </p:cNvSpPr>
          <p:nvPr>
            <p:ph type="title"/>
          </p:nvPr>
        </p:nvSpPr>
        <p:spPr/>
        <p:txBody>
          <a:bodyPr/>
          <a:lstStyle/>
          <a:p>
            <a:r>
              <a:rPr lang="tr-TR" dirty="0"/>
              <a:t>CROSS-ORİGİN NEDİR?	</a:t>
            </a:r>
          </a:p>
        </p:txBody>
      </p:sp>
      <p:sp>
        <p:nvSpPr>
          <p:cNvPr id="3" name="Content Placeholder 2">
            <a:extLst>
              <a:ext uri="{FF2B5EF4-FFF2-40B4-BE49-F238E27FC236}">
                <a16:creationId xmlns:a16="http://schemas.microsoft.com/office/drawing/2014/main" id="{6C7E0BEB-4E64-4A67-A7AD-CE5C6548C8AB}"/>
              </a:ext>
            </a:extLst>
          </p:cNvPr>
          <p:cNvSpPr>
            <a:spLocks noGrp="1"/>
          </p:cNvSpPr>
          <p:nvPr>
            <p:ph idx="1"/>
          </p:nvPr>
        </p:nvSpPr>
        <p:spPr/>
        <p:txBody>
          <a:bodyPr>
            <a:normAutofit fontScale="92500" lnSpcReduction="10000"/>
          </a:bodyPr>
          <a:lstStyle/>
          <a:p>
            <a:r>
              <a:rPr lang="tr-TR" b="1" dirty="0"/>
              <a:t>CORS Nedir?</a:t>
            </a:r>
          </a:p>
          <a:p>
            <a:r>
              <a:rPr lang="tr-TR" b="1" dirty="0"/>
              <a:t>Cross-</a:t>
            </a:r>
            <a:r>
              <a:rPr lang="tr-TR" b="1" dirty="0" err="1"/>
              <a:t>Origin</a:t>
            </a:r>
            <a:r>
              <a:rPr lang="tr-TR" b="1" dirty="0"/>
              <a:t> Resource </a:t>
            </a:r>
            <a:r>
              <a:rPr lang="tr-TR" b="1" dirty="0" err="1"/>
              <a:t>Sharing</a:t>
            </a:r>
            <a:r>
              <a:rPr lang="tr-TR" b="1" dirty="0"/>
              <a:t> (Kökenler arası kaynak paylaşımı)</a:t>
            </a:r>
            <a:r>
              <a:rPr lang="tr-TR" dirty="0"/>
              <a:t> anlamına gelen CORS, web tarayıcısı tarafından yönetilen ve ek HTTP başlıkları kullanılarak, bir kökende çalışan web uygulamasının, farklı bir kökende yer alan web uygulamasına erişim izni kontrolünü sağlayan mekanizmadır. Web uygulaması,</a:t>
            </a:r>
            <a:r>
              <a:rPr lang="tr-TR" b="1" dirty="0"/>
              <a:t> internet tarayıcısı</a:t>
            </a:r>
            <a:r>
              <a:rPr lang="tr-TR" dirty="0"/>
              <a:t> üzerinden farklı bir kökene (protokol, domain ve port) herhangi bir istek gönderirse </a:t>
            </a:r>
            <a:r>
              <a:rPr lang="tr-TR" dirty="0" err="1"/>
              <a:t>cross-origin</a:t>
            </a:r>
            <a:r>
              <a:rPr lang="tr-TR" dirty="0"/>
              <a:t> HTTP isteği oluşturmuş olur.</a:t>
            </a:r>
          </a:p>
          <a:p>
            <a:r>
              <a:rPr lang="tr-TR" b="1" dirty="0"/>
              <a:t>CORS Nasıl </a:t>
            </a:r>
            <a:r>
              <a:rPr lang="tr-TR" b="1" dirty="0" err="1"/>
              <a:t>Çalışır</a:t>
            </a:r>
            <a:r>
              <a:rPr lang="tr-TR" dirty="0" err="1"/>
              <a:t>:CORS’u</a:t>
            </a:r>
            <a:r>
              <a:rPr lang="tr-TR" dirty="0"/>
              <a:t> açıklamak için öncelikle </a:t>
            </a:r>
            <a:r>
              <a:rPr lang="tr-TR" dirty="0" err="1"/>
              <a:t>prefilight’ı</a:t>
            </a:r>
            <a:r>
              <a:rPr lang="tr-TR" dirty="0"/>
              <a:t> (önceden kontrol için yapılan HTTP isteğini) tetiklemeyen ve tetikleyen istekler anlamına gelen </a:t>
            </a:r>
            <a:r>
              <a:rPr lang="tr-TR" dirty="0" err="1"/>
              <a:t>simple</a:t>
            </a:r>
            <a:r>
              <a:rPr lang="tr-TR" dirty="0"/>
              <a:t> </a:t>
            </a:r>
            <a:r>
              <a:rPr lang="tr-TR" dirty="0" err="1"/>
              <a:t>requests</a:t>
            </a:r>
            <a:r>
              <a:rPr lang="tr-TR" dirty="0"/>
              <a:t> (basit istekler) ve </a:t>
            </a:r>
            <a:r>
              <a:rPr lang="tr-TR" dirty="0" err="1"/>
              <a:t>preflighted</a:t>
            </a:r>
            <a:r>
              <a:rPr lang="tr-TR" dirty="0"/>
              <a:t> </a:t>
            </a:r>
            <a:r>
              <a:rPr lang="tr-TR" dirty="0" err="1"/>
              <a:t>requests</a:t>
            </a:r>
            <a:r>
              <a:rPr lang="tr-TR" dirty="0"/>
              <a:t> (önceden kontrollü istekler) terimlerini açıklamamız gerekiyor.</a:t>
            </a:r>
          </a:p>
          <a:p>
            <a:endParaRPr lang="tr-TR" dirty="0"/>
          </a:p>
          <a:p>
            <a:endParaRPr lang="tr-TR" dirty="0"/>
          </a:p>
        </p:txBody>
      </p:sp>
    </p:spTree>
    <p:extLst>
      <p:ext uri="{BB962C8B-B14F-4D97-AF65-F5344CB8AC3E}">
        <p14:creationId xmlns:p14="http://schemas.microsoft.com/office/powerpoint/2010/main" val="3396705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23C9C6-FFBC-470D-800D-BE0D639A1E2C}"/>
              </a:ext>
            </a:extLst>
          </p:cNvPr>
          <p:cNvSpPr>
            <a:spLocks noGrp="1"/>
          </p:cNvSpPr>
          <p:nvPr>
            <p:ph idx="1"/>
          </p:nvPr>
        </p:nvSpPr>
        <p:spPr>
          <a:xfrm>
            <a:off x="838200" y="662473"/>
            <a:ext cx="10515600" cy="5514490"/>
          </a:xfrm>
        </p:spPr>
        <p:txBody>
          <a:bodyPr>
            <a:normAutofit/>
          </a:bodyPr>
          <a:lstStyle/>
          <a:p>
            <a:r>
              <a:rPr lang="tr-TR" b="1" dirty="0"/>
              <a:t>CORS nasıl çalışır?</a:t>
            </a:r>
          </a:p>
          <a:p>
            <a:r>
              <a:rPr lang="tr-TR" dirty="0" err="1"/>
              <a:t>CORS’u</a:t>
            </a:r>
            <a:r>
              <a:rPr lang="tr-TR" dirty="0"/>
              <a:t> açıklamak için öncelikle </a:t>
            </a:r>
            <a:r>
              <a:rPr lang="tr-TR" dirty="0" err="1"/>
              <a:t>prefilight’ı</a:t>
            </a:r>
            <a:r>
              <a:rPr lang="tr-TR" dirty="0"/>
              <a:t> (önceden kontrol için yapılan HTTP isteğini) tetiklemeyen ve tetikleyen istekler anlamına gelen </a:t>
            </a:r>
            <a:r>
              <a:rPr lang="tr-TR" dirty="0" err="1"/>
              <a:t>simple</a:t>
            </a:r>
            <a:r>
              <a:rPr lang="tr-TR" dirty="0"/>
              <a:t> </a:t>
            </a:r>
            <a:r>
              <a:rPr lang="tr-TR" dirty="0" err="1"/>
              <a:t>requests</a:t>
            </a:r>
            <a:r>
              <a:rPr lang="tr-TR" dirty="0"/>
              <a:t> (basit istekler) ve </a:t>
            </a:r>
            <a:r>
              <a:rPr lang="tr-TR" dirty="0" err="1"/>
              <a:t>preflighted</a:t>
            </a:r>
            <a:r>
              <a:rPr lang="tr-TR" dirty="0"/>
              <a:t> </a:t>
            </a:r>
            <a:r>
              <a:rPr lang="tr-TR" dirty="0" err="1"/>
              <a:t>requests</a:t>
            </a:r>
            <a:r>
              <a:rPr lang="tr-TR" dirty="0"/>
              <a:t> (önceden kontrollü istekler) terimlerini açıklamamız gerekiyor.</a:t>
            </a:r>
          </a:p>
          <a:p>
            <a:r>
              <a:rPr lang="tr-TR" b="1" dirty="0"/>
              <a:t>Neden hataya yol açıyor? </a:t>
            </a:r>
            <a:r>
              <a:rPr lang="tr-TR" dirty="0"/>
              <a:t>Günümüzdeki birçok modern internet tarayıcısı, </a:t>
            </a:r>
            <a:r>
              <a:rPr lang="tr-TR" dirty="0" err="1"/>
              <a:t>JavaScript</a:t>
            </a:r>
            <a:r>
              <a:rPr lang="tr-TR" dirty="0"/>
              <a:t> kodu üzerinden başlatılan HTTP isteklerini güvenlik nedenlerinden dolayı kısıtlar. </a:t>
            </a:r>
            <a:r>
              <a:rPr lang="tr-TR" dirty="0" err="1"/>
              <a:t>Ajax</a:t>
            </a:r>
            <a:r>
              <a:rPr lang="tr-TR" dirty="0"/>
              <a:t> istekleri, tarayıcı üzerinde gerçekleşirken </a:t>
            </a:r>
            <a:r>
              <a:rPr lang="tr-TR" b="1" dirty="0" err="1"/>
              <a:t>same-origin</a:t>
            </a:r>
            <a:r>
              <a:rPr lang="tr-TR" b="1" dirty="0"/>
              <a:t> </a:t>
            </a:r>
            <a:r>
              <a:rPr lang="tr-TR" b="1" dirty="0" err="1"/>
              <a:t>policy</a:t>
            </a:r>
            <a:r>
              <a:rPr lang="tr-TR" dirty="0" err="1"/>
              <a:t>‘i</a:t>
            </a:r>
            <a:r>
              <a:rPr lang="tr-TR" dirty="0"/>
              <a:t> (aynı köken politikasını) izler. Bu nedenle, </a:t>
            </a:r>
            <a:r>
              <a:rPr lang="tr-TR" dirty="0" err="1"/>
              <a:t>ajax</a:t>
            </a:r>
            <a:r>
              <a:rPr lang="tr-TR" dirty="0"/>
              <a:t> isteği gerçekleştiren bir web sitesi, sadece kendi sitesi üzerindeki kaynaklara erişim sağlama yetkisi vardır. Eğer farklı bir siteye erişmek istiyorsa ilgili sitenin yer aldığı uygulamada CORS başlıklarının uygun şekilde ayarlanması gereklidir.</a:t>
            </a:r>
          </a:p>
          <a:p>
            <a:endParaRPr lang="tr-TR" dirty="0"/>
          </a:p>
        </p:txBody>
      </p:sp>
    </p:spTree>
    <p:extLst>
      <p:ext uri="{BB962C8B-B14F-4D97-AF65-F5344CB8AC3E}">
        <p14:creationId xmlns:p14="http://schemas.microsoft.com/office/powerpoint/2010/main" val="288291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B3B752-DE83-4E4D-A7E8-FAB8F63E2CF4}"/>
              </a:ext>
            </a:extLst>
          </p:cNvPr>
          <p:cNvSpPr>
            <a:spLocks noGrp="1"/>
          </p:cNvSpPr>
          <p:nvPr>
            <p:ph idx="1"/>
          </p:nvPr>
        </p:nvSpPr>
        <p:spPr>
          <a:xfrm>
            <a:off x="838200" y="513184"/>
            <a:ext cx="10515600" cy="5663779"/>
          </a:xfrm>
        </p:spPr>
        <p:txBody>
          <a:bodyPr>
            <a:normAutofit/>
          </a:bodyPr>
          <a:lstStyle/>
          <a:p>
            <a:r>
              <a:rPr lang="tr-TR" b="1" dirty="0" err="1"/>
              <a:t>Same-Origin</a:t>
            </a:r>
            <a:r>
              <a:rPr lang="tr-TR" b="1" dirty="0"/>
              <a:t> </a:t>
            </a:r>
            <a:r>
              <a:rPr lang="tr-TR" b="1" dirty="0" err="1"/>
              <a:t>Policy</a:t>
            </a:r>
            <a:r>
              <a:rPr lang="tr-TR" b="1" dirty="0"/>
              <a:t> neden var?</a:t>
            </a:r>
          </a:p>
          <a:p>
            <a:r>
              <a:rPr lang="tr-TR" dirty="0"/>
              <a:t>İnternet tarayıcısı, bir </a:t>
            </a:r>
            <a:r>
              <a:rPr lang="tr-TR" dirty="0" err="1"/>
              <a:t>domain’e</a:t>
            </a:r>
            <a:r>
              <a:rPr lang="tr-TR" dirty="0"/>
              <a:t> yapılan isteklerde, o domain ile ilgili </a:t>
            </a:r>
            <a:r>
              <a:rPr lang="tr-TR" dirty="0" err="1"/>
              <a:t>cookie’leri</a:t>
            </a:r>
            <a:r>
              <a:rPr lang="tr-TR" dirty="0"/>
              <a:t> de yapılan isteğe ilişkilendirir ve sunucuya iletir. </a:t>
            </a:r>
            <a:r>
              <a:rPr lang="tr-TR" dirty="0" err="1"/>
              <a:t>Login</a:t>
            </a:r>
            <a:r>
              <a:rPr lang="tr-TR" dirty="0"/>
              <a:t> işlemleri için kullanılan </a:t>
            </a:r>
            <a:r>
              <a:rPr lang="tr-TR" dirty="0" err="1"/>
              <a:t>session</a:t>
            </a:r>
            <a:r>
              <a:rPr lang="tr-TR" dirty="0"/>
              <a:t> </a:t>
            </a:r>
            <a:r>
              <a:rPr lang="tr-TR" dirty="0" err="1"/>
              <a:t>cookie’leri</a:t>
            </a:r>
            <a:r>
              <a:rPr lang="tr-TR" dirty="0"/>
              <a:t> buna güzel bir örnektir. Kullanıcı siteye giriş yaptıktan sonra oturum açılmış olur ve geri dönen </a:t>
            </a:r>
            <a:r>
              <a:rPr lang="tr-TR" dirty="0" err="1"/>
              <a:t>session</a:t>
            </a:r>
            <a:r>
              <a:rPr lang="tr-TR" dirty="0"/>
              <a:t> </a:t>
            </a:r>
            <a:r>
              <a:rPr lang="tr-TR" dirty="0" err="1"/>
              <a:t>cookie</a:t>
            </a:r>
            <a:r>
              <a:rPr lang="tr-TR" dirty="0"/>
              <a:t> bilgisi tarayıcıda saklanır. Sonraki isteklerde otomatik olarak </a:t>
            </a:r>
            <a:r>
              <a:rPr lang="tr-TR" dirty="0" err="1"/>
              <a:t>session</a:t>
            </a:r>
            <a:r>
              <a:rPr lang="tr-TR" dirty="0"/>
              <a:t> </a:t>
            </a:r>
            <a:r>
              <a:rPr lang="tr-TR" dirty="0" err="1"/>
              <a:t>cookie</a:t>
            </a:r>
            <a:r>
              <a:rPr lang="tr-TR" dirty="0"/>
              <a:t> bilgisi de sunucuya iletilir.</a:t>
            </a:r>
          </a:p>
          <a:p>
            <a:r>
              <a:rPr lang="tr-TR" dirty="0"/>
              <a:t>Normalde zararsız gibi görünen bu yöntem, kullanıcının kendi tarayıcısında açtığı kötü niyetli bir sitenin, mevcut </a:t>
            </a:r>
            <a:r>
              <a:rPr lang="tr-TR" dirty="0" err="1"/>
              <a:t>session</a:t>
            </a:r>
            <a:r>
              <a:rPr lang="tr-TR" dirty="0"/>
              <a:t> </a:t>
            </a:r>
            <a:r>
              <a:rPr lang="tr-TR" dirty="0" err="1"/>
              <a:t>cookie</a:t>
            </a:r>
            <a:r>
              <a:rPr lang="tr-TR" dirty="0"/>
              <a:t> bilgisini kullanarak arka planda ilgili siteye istek göndermesi ile faciaya yol açabilir.</a:t>
            </a:r>
          </a:p>
          <a:p>
            <a:r>
              <a:rPr lang="tr-TR" dirty="0" err="1"/>
              <a:t>Same-origin</a:t>
            </a:r>
            <a:r>
              <a:rPr lang="tr-TR" dirty="0"/>
              <a:t> </a:t>
            </a:r>
            <a:r>
              <a:rPr lang="tr-TR" dirty="0" err="1"/>
              <a:t>policy</a:t>
            </a:r>
            <a:r>
              <a:rPr lang="tr-TR" dirty="0"/>
              <a:t> bu gibi güvenlik nedenlerinden dolayı oluşturulmuştur.</a:t>
            </a:r>
          </a:p>
          <a:p>
            <a:endParaRPr lang="tr-TR" dirty="0"/>
          </a:p>
        </p:txBody>
      </p:sp>
    </p:spTree>
    <p:extLst>
      <p:ext uri="{BB962C8B-B14F-4D97-AF65-F5344CB8AC3E}">
        <p14:creationId xmlns:p14="http://schemas.microsoft.com/office/powerpoint/2010/main" val="908358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1F0D0-3127-43C9-AFD4-E4A84DC9F86F}"/>
              </a:ext>
            </a:extLst>
          </p:cNvPr>
          <p:cNvSpPr>
            <a:spLocks noGrp="1"/>
          </p:cNvSpPr>
          <p:nvPr>
            <p:ph type="title"/>
          </p:nvPr>
        </p:nvSpPr>
        <p:spPr/>
        <p:txBody>
          <a:bodyPr/>
          <a:lstStyle/>
          <a:p>
            <a:r>
              <a:rPr lang="tr-TR" b="1" dirty="0"/>
              <a:t>SAME ORİGN POLİCY-CORS FARKI</a:t>
            </a:r>
            <a:endParaRPr lang="tr-TR" dirty="0"/>
          </a:p>
        </p:txBody>
      </p:sp>
      <p:sp>
        <p:nvSpPr>
          <p:cNvPr id="3" name="Content Placeholder 2">
            <a:extLst>
              <a:ext uri="{FF2B5EF4-FFF2-40B4-BE49-F238E27FC236}">
                <a16:creationId xmlns:a16="http://schemas.microsoft.com/office/drawing/2014/main" id="{D958999A-2699-4AFA-8B2F-A9A662C8843B}"/>
              </a:ext>
            </a:extLst>
          </p:cNvPr>
          <p:cNvSpPr>
            <a:spLocks noGrp="1"/>
          </p:cNvSpPr>
          <p:nvPr>
            <p:ph idx="1"/>
          </p:nvPr>
        </p:nvSpPr>
        <p:spPr>
          <a:xfrm>
            <a:off x="838200" y="2376131"/>
            <a:ext cx="10515600" cy="3576799"/>
          </a:xfrm>
        </p:spPr>
        <p:txBody>
          <a:bodyPr/>
          <a:lstStyle/>
          <a:p>
            <a:r>
              <a:rPr lang="tr-TR" b="1" dirty="0" err="1"/>
              <a:t>Same-origin</a:t>
            </a:r>
            <a:r>
              <a:rPr lang="tr-TR" b="1" dirty="0"/>
              <a:t> </a:t>
            </a:r>
            <a:r>
              <a:rPr lang="tr-TR" b="1" dirty="0" err="1"/>
              <a:t>policy</a:t>
            </a:r>
            <a:r>
              <a:rPr lang="tr-TR" b="1" dirty="0"/>
              <a:t> güvenliği sağlıyorsa CORS nedir?</a:t>
            </a:r>
          </a:p>
          <a:p>
            <a:r>
              <a:rPr lang="tr-TR" dirty="0"/>
              <a:t>Birçok kişi tarafından CORS bir güvenlik mekanizması gibi görünse de aslında tam tersini icra etmektedir. </a:t>
            </a:r>
            <a:r>
              <a:rPr lang="tr-TR" dirty="0" err="1"/>
              <a:t>Same-origin</a:t>
            </a:r>
            <a:r>
              <a:rPr lang="tr-TR" dirty="0"/>
              <a:t> </a:t>
            </a:r>
            <a:r>
              <a:rPr lang="tr-TR" dirty="0" err="1"/>
              <a:t>policy</a:t>
            </a:r>
            <a:r>
              <a:rPr lang="tr-TR" dirty="0"/>
              <a:t> güvenliği sağlarken CORS, istenen siteler için istisnai durumları oluşturmayı sağlar. SOP engeller, CORS ise izin verir. Bu nedenle, CORS için sitenin bir nevi dışarıya açılan kapısı gibi düşünebiliriz.</a:t>
            </a:r>
          </a:p>
        </p:txBody>
      </p:sp>
    </p:spTree>
    <p:extLst>
      <p:ext uri="{BB962C8B-B14F-4D97-AF65-F5344CB8AC3E}">
        <p14:creationId xmlns:p14="http://schemas.microsoft.com/office/powerpoint/2010/main" val="4216816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EC13E-4833-42FC-B8BD-55C18C94066F}"/>
              </a:ext>
            </a:extLst>
          </p:cNvPr>
          <p:cNvSpPr>
            <a:spLocks noGrp="1"/>
          </p:cNvSpPr>
          <p:nvPr>
            <p:ph type="title"/>
          </p:nvPr>
        </p:nvSpPr>
        <p:spPr/>
        <p:txBody>
          <a:bodyPr/>
          <a:lstStyle/>
          <a:p>
            <a:r>
              <a:rPr lang="tr-TR" dirty="0" err="1">
                <a:ea typeface="Calibri Light"/>
                <a:cs typeface="Calibri Light"/>
              </a:rPr>
              <a:t>Display</a:t>
            </a:r>
            <a:r>
              <a:rPr lang="tr-TR" dirty="0">
                <a:ea typeface="Calibri Light"/>
                <a:cs typeface="Calibri Light"/>
              </a:rPr>
              <a:t>: </a:t>
            </a:r>
            <a:r>
              <a:rPr lang="tr-TR" dirty="0" err="1">
                <a:ea typeface="Calibri Light"/>
                <a:cs typeface="Calibri Light"/>
              </a:rPr>
              <a:t>None</a:t>
            </a:r>
            <a:r>
              <a:rPr lang="tr-TR" dirty="0">
                <a:ea typeface="Calibri Light"/>
                <a:cs typeface="Calibri Light"/>
              </a:rPr>
              <a:t>;  </a:t>
            </a:r>
            <a:r>
              <a:rPr lang="tr-TR" dirty="0" err="1">
                <a:ea typeface="Calibri Light"/>
                <a:cs typeface="Calibri Light"/>
              </a:rPr>
              <a:t>Visibility</a:t>
            </a:r>
            <a:r>
              <a:rPr lang="tr-TR" dirty="0">
                <a:ea typeface="Calibri Light"/>
                <a:cs typeface="Calibri Light"/>
              </a:rPr>
              <a:t>: </a:t>
            </a:r>
            <a:r>
              <a:rPr lang="tr-TR" dirty="0" err="1">
                <a:ea typeface="Calibri Light"/>
                <a:cs typeface="Calibri Light"/>
              </a:rPr>
              <a:t>Hidden</a:t>
            </a:r>
            <a:r>
              <a:rPr lang="tr-TR" dirty="0">
                <a:ea typeface="Calibri Light"/>
                <a:cs typeface="Calibri Light"/>
              </a:rPr>
              <a:t>;</a:t>
            </a:r>
            <a:endParaRPr lang="tr-TR" dirty="0"/>
          </a:p>
        </p:txBody>
      </p:sp>
      <p:sp>
        <p:nvSpPr>
          <p:cNvPr id="3" name="Content Placeholder 2">
            <a:extLst>
              <a:ext uri="{FF2B5EF4-FFF2-40B4-BE49-F238E27FC236}">
                <a16:creationId xmlns:a16="http://schemas.microsoft.com/office/drawing/2014/main" id="{5C8A4FC3-024B-4C2D-8009-4F6DE6031EC3}"/>
              </a:ext>
            </a:extLst>
          </p:cNvPr>
          <p:cNvSpPr>
            <a:spLocks noGrp="1"/>
          </p:cNvSpPr>
          <p:nvPr>
            <p:ph idx="1"/>
          </p:nvPr>
        </p:nvSpPr>
        <p:spPr/>
        <p:txBody>
          <a:bodyPr/>
          <a:lstStyle/>
          <a:p>
            <a:r>
              <a:rPr lang="tr-TR" dirty="0">
                <a:ea typeface="Calibri"/>
                <a:cs typeface="Calibri"/>
              </a:rPr>
              <a:t>Bir elementi gizlemek(</a:t>
            </a:r>
            <a:r>
              <a:rPr lang="tr-TR" dirty="0" err="1">
                <a:ea typeface="Calibri"/>
                <a:cs typeface="Calibri"/>
              </a:rPr>
              <a:t>hide</a:t>
            </a:r>
            <a:r>
              <a:rPr lang="tr-TR" dirty="0">
                <a:ea typeface="Calibri"/>
                <a:cs typeface="Calibri"/>
              </a:rPr>
              <a:t>) istediğimizde </a:t>
            </a:r>
            <a:r>
              <a:rPr lang="tr-TR" dirty="0" err="1">
                <a:ea typeface="Calibri"/>
                <a:cs typeface="Calibri"/>
              </a:rPr>
              <a:t>display:none</a:t>
            </a:r>
            <a:r>
              <a:rPr lang="tr-TR" dirty="0">
                <a:ea typeface="Calibri"/>
                <a:cs typeface="Calibri"/>
              </a:rPr>
              <a:t> özelliğini kullanabiliriz. Bu sayede element bulunduğu alanda hiçbir etki oluşturmaksızın gizlenecektir. Yer işgal etmeyecektir</a:t>
            </a:r>
          </a:p>
          <a:p>
            <a:r>
              <a:rPr lang="tr-TR" dirty="0" err="1">
                <a:ea typeface="Calibri"/>
                <a:cs typeface="Calibri"/>
              </a:rPr>
              <a:t>visibility:none</a:t>
            </a:r>
            <a:r>
              <a:rPr lang="tr-TR" dirty="0">
                <a:ea typeface="Calibri"/>
                <a:cs typeface="Calibri"/>
              </a:rPr>
              <a:t> kullanımında element sadece görünmez kılır ve bulunduğu yeri işgal etmeye devam eder.</a:t>
            </a:r>
          </a:p>
          <a:p>
            <a:endParaRPr lang="tr-TR" dirty="0"/>
          </a:p>
        </p:txBody>
      </p:sp>
    </p:spTree>
    <p:extLst>
      <p:ext uri="{BB962C8B-B14F-4D97-AF65-F5344CB8AC3E}">
        <p14:creationId xmlns:p14="http://schemas.microsoft.com/office/powerpoint/2010/main" val="782242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7A80-6E62-413C-BAEC-3ED4C94139A9}"/>
              </a:ext>
            </a:extLst>
          </p:cNvPr>
          <p:cNvSpPr>
            <a:spLocks noGrp="1"/>
          </p:cNvSpPr>
          <p:nvPr>
            <p:ph type="title"/>
          </p:nvPr>
        </p:nvSpPr>
        <p:spPr/>
        <p:txBody>
          <a:bodyPr/>
          <a:lstStyle/>
          <a:p>
            <a:r>
              <a:rPr lang="tr-TR" dirty="0">
                <a:cs typeface="Calibri Light"/>
              </a:rPr>
              <a:t>PSEUDO SINIFLARI NEDİR?</a:t>
            </a:r>
            <a:endParaRPr lang="tr-TR" dirty="0"/>
          </a:p>
        </p:txBody>
      </p:sp>
      <p:sp>
        <p:nvSpPr>
          <p:cNvPr id="3" name="Content Placeholder 2">
            <a:extLst>
              <a:ext uri="{FF2B5EF4-FFF2-40B4-BE49-F238E27FC236}">
                <a16:creationId xmlns:a16="http://schemas.microsoft.com/office/drawing/2014/main" id="{3D6574C8-98E1-46E9-90DF-AC264A59AEF5}"/>
              </a:ext>
            </a:extLst>
          </p:cNvPr>
          <p:cNvSpPr>
            <a:spLocks noGrp="1"/>
          </p:cNvSpPr>
          <p:nvPr>
            <p:ph idx="1"/>
          </p:nvPr>
        </p:nvSpPr>
        <p:spPr/>
        <p:txBody>
          <a:bodyPr/>
          <a:lstStyle/>
          <a:p>
            <a:pPr marL="0" indent="0">
              <a:buNone/>
            </a:pPr>
            <a:r>
              <a:rPr lang="tr-TR" dirty="0">
                <a:ea typeface="+mn-lt"/>
                <a:cs typeface="+mn-lt"/>
              </a:rPr>
              <a:t>PSEUDO sınıf ve elementleri CSS ’ i destekleyen web tarayıcıları tarafından otomatik olarak tanınan özel sınıf ve elementlerdir. Bu sınıf ve elementler (x) html hiyerarşisi ile erişemediğimiz element ve sınıflara erişmemizi sağlar. </a:t>
            </a:r>
            <a:r>
              <a:rPr lang="tr-TR" dirty="0" err="1">
                <a:ea typeface="+mn-lt"/>
                <a:cs typeface="+mn-lt"/>
              </a:rPr>
              <a:t>Pseudo</a:t>
            </a:r>
            <a:r>
              <a:rPr lang="tr-TR" dirty="0">
                <a:ea typeface="+mn-lt"/>
                <a:cs typeface="+mn-lt"/>
              </a:rPr>
              <a:t> sınıfı bir elementi farklı sınıflara böler(</a:t>
            </a:r>
            <a:r>
              <a:rPr lang="tr-TR" dirty="0" err="1">
                <a:ea typeface="+mn-lt"/>
                <a:cs typeface="+mn-lt"/>
              </a:rPr>
              <a:t>örn</a:t>
            </a:r>
            <a:r>
              <a:rPr lang="tr-TR" dirty="0">
                <a:ea typeface="+mn-lt"/>
                <a:cs typeface="+mn-lt"/>
              </a:rPr>
              <a:t>: link elementini </a:t>
            </a:r>
            <a:r>
              <a:rPr lang="tr-TR" dirty="0" err="1">
                <a:ea typeface="+mn-lt"/>
                <a:cs typeface="+mn-lt"/>
              </a:rPr>
              <a:t>active</a:t>
            </a:r>
            <a:r>
              <a:rPr lang="tr-TR" dirty="0">
                <a:ea typeface="+mn-lt"/>
                <a:cs typeface="+mn-lt"/>
              </a:rPr>
              <a:t>, </a:t>
            </a:r>
            <a:r>
              <a:rPr lang="tr-TR" dirty="0" err="1">
                <a:ea typeface="+mn-lt"/>
                <a:cs typeface="+mn-lt"/>
              </a:rPr>
              <a:t>visited</a:t>
            </a:r>
            <a:r>
              <a:rPr lang="tr-TR" dirty="0">
                <a:ea typeface="+mn-lt"/>
                <a:cs typeface="+mn-lt"/>
              </a:rPr>
              <a:t> ve diğer sınıflarına böler) </a:t>
            </a:r>
            <a:r>
              <a:rPr lang="tr-TR" dirty="0" err="1">
                <a:ea typeface="+mn-lt"/>
                <a:cs typeface="+mn-lt"/>
              </a:rPr>
              <a:t>Pseudo</a:t>
            </a:r>
            <a:r>
              <a:rPr lang="tr-TR" dirty="0">
                <a:ea typeface="+mn-lt"/>
                <a:cs typeface="+mn-lt"/>
              </a:rPr>
              <a:t> elementi ise bir elementi alt kısımlara böler (örneğin bir paragrafın ilk harfi, bir paragrafın ilk satırı gibi.)</a:t>
            </a:r>
            <a:endParaRPr lang="tr-TR" dirty="0"/>
          </a:p>
          <a:p>
            <a:pPr marL="0" indent="0">
              <a:buNone/>
            </a:pPr>
            <a:endParaRPr lang="tr-TR" dirty="0"/>
          </a:p>
        </p:txBody>
      </p:sp>
    </p:spTree>
    <p:extLst>
      <p:ext uri="{BB962C8B-B14F-4D97-AF65-F5344CB8AC3E}">
        <p14:creationId xmlns:p14="http://schemas.microsoft.com/office/powerpoint/2010/main" val="1528963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6110-784C-497A-B8A4-CF8466906E43}"/>
              </a:ext>
            </a:extLst>
          </p:cNvPr>
          <p:cNvSpPr>
            <a:spLocks noGrp="1"/>
          </p:cNvSpPr>
          <p:nvPr>
            <p:ph type="title"/>
          </p:nvPr>
        </p:nvSpPr>
        <p:spPr/>
        <p:txBody>
          <a:bodyPr/>
          <a:lstStyle/>
          <a:p>
            <a:r>
              <a:rPr lang="tr-TR" dirty="0">
                <a:ea typeface="+mj-lt"/>
                <a:cs typeface="+mj-lt"/>
              </a:rPr>
              <a:t>LİNK PSEUDO SINIFLARI</a:t>
            </a:r>
            <a:endParaRPr lang="tr-TR" dirty="0"/>
          </a:p>
        </p:txBody>
      </p:sp>
      <p:sp>
        <p:nvSpPr>
          <p:cNvPr id="3" name="Content Placeholder 2">
            <a:extLst>
              <a:ext uri="{FF2B5EF4-FFF2-40B4-BE49-F238E27FC236}">
                <a16:creationId xmlns:a16="http://schemas.microsoft.com/office/drawing/2014/main" id="{AB7F83BD-1A4C-4303-8AB1-1B395CED1687}"/>
              </a:ext>
            </a:extLst>
          </p:cNvPr>
          <p:cNvSpPr>
            <a:spLocks noGrp="1"/>
          </p:cNvSpPr>
          <p:nvPr>
            <p:ph idx="1"/>
          </p:nvPr>
        </p:nvSpPr>
        <p:spPr/>
        <p:txBody>
          <a:bodyPr/>
          <a:lstStyle/>
          <a:p>
            <a:r>
              <a:rPr lang="tr-TR" dirty="0">
                <a:ea typeface="+mn-lt"/>
                <a:cs typeface="+mn-lt"/>
              </a:rPr>
              <a:t>Yalnız linklere uygulanan iki tane Link </a:t>
            </a:r>
            <a:r>
              <a:rPr lang="tr-TR" dirty="0" err="1">
                <a:ea typeface="+mn-lt"/>
                <a:cs typeface="+mn-lt"/>
              </a:rPr>
              <a:t>Pseduo</a:t>
            </a:r>
            <a:r>
              <a:rPr lang="tr-TR" dirty="0">
                <a:ea typeface="+mn-lt"/>
                <a:cs typeface="+mn-lt"/>
              </a:rPr>
              <a:t> sınıfı vardır. :link ve :</a:t>
            </a:r>
            <a:r>
              <a:rPr lang="tr-TR" dirty="0" err="1">
                <a:ea typeface="+mn-lt"/>
                <a:cs typeface="+mn-lt"/>
              </a:rPr>
              <a:t>visited</a:t>
            </a:r>
            <a:r>
              <a:rPr lang="tr-TR" dirty="0">
                <a:ea typeface="+mn-lt"/>
                <a:cs typeface="+mn-lt"/>
              </a:rPr>
              <a:t> sınıfları.</a:t>
            </a:r>
          </a:p>
          <a:p>
            <a:r>
              <a:rPr lang="tr-TR" dirty="0">
                <a:ea typeface="+mn-lt"/>
                <a:cs typeface="+mn-lt"/>
              </a:rPr>
              <a:t>:link =&gt; Ziyaret edilmemiş sayfanın linkine stil tanımlaması yapmak için kullanılır. Ancak bir çok web tarayıcısı yapılan stil tanımlarını ziyaret edilmiş sayfa linklerine de uygular. </a:t>
            </a:r>
          </a:p>
          <a:p>
            <a:r>
              <a:rPr lang="tr-TR" dirty="0">
                <a:ea typeface="+mn-lt"/>
                <a:cs typeface="+mn-lt"/>
              </a:rPr>
              <a:t>:</a:t>
            </a:r>
            <a:r>
              <a:rPr lang="tr-TR" dirty="0" err="1">
                <a:ea typeface="+mn-lt"/>
                <a:cs typeface="+mn-lt"/>
              </a:rPr>
              <a:t>visited</a:t>
            </a:r>
            <a:r>
              <a:rPr lang="tr-TR" dirty="0">
                <a:ea typeface="+mn-lt"/>
                <a:cs typeface="+mn-lt"/>
              </a:rPr>
              <a:t> =&gt; Henüz ziyaret edilmiş sayfa linklerine stil tanımlaması yapmak için kullanılır.</a:t>
            </a:r>
            <a:endParaRPr lang="tr-TR" dirty="0">
              <a:ea typeface="Calibri"/>
              <a:cs typeface="Calibri"/>
            </a:endParaRPr>
          </a:p>
          <a:p>
            <a:endParaRPr lang="tr-TR" dirty="0"/>
          </a:p>
        </p:txBody>
      </p:sp>
    </p:spTree>
    <p:extLst>
      <p:ext uri="{BB962C8B-B14F-4D97-AF65-F5344CB8AC3E}">
        <p14:creationId xmlns:p14="http://schemas.microsoft.com/office/powerpoint/2010/main" val="193614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4EBF-822A-4886-8DB7-926B57E3EAD8}"/>
              </a:ext>
            </a:extLst>
          </p:cNvPr>
          <p:cNvSpPr>
            <a:spLocks noGrp="1"/>
          </p:cNvSpPr>
          <p:nvPr>
            <p:ph type="title"/>
          </p:nvPr>
        </p:nvSpPr>
        <p:spPr/>
        <p:txBody>
          <a:bodyPr/>
          <a:lstStyle/>
          <a:p>
            <a:r>
              <a:rPr lang="tr-TR" dirty="0">
                <a:ea typeface="+mj-lt"/>
                <a:cs typeface="+mj-lt"/>
              </a:rPr>
              <a:t>DİNAMİK PSEUDO SINIFLARI</a:t>
            </a:r>
            <a:endParaRPr lang="tr-TR" dirty="0"/>
          </a:p>
        </p:txBody>
      </p:sp>
      <p:sp>
        <p:nvSpPr>
          <p:cNvPr id="3" name="Content Placeholder 2">
            <a:extLst>
              <a:ext uri="{FF2B5EF4-FFF2-40B4-BE49-F238E27FC236}">
                <a16:creationId xmlns:a16="http://schemas.microsoft.com/office/drawing/2014/main" id="{36ABF8CF-F246-4E26-8A0D-052A29E7678E}"/>
              </a:ext>
            </a:extLst>
          </p:cNvPr>
          <p:cNvSpPr>
            <a:spLocks noGrp="1"/>
          </p:cNvSpPr>
          <p:nvPr>
            <p:ph idx="1"/>
          </p:nvPr>
        </p:nvSpPr>
        <p:spPr/>
        <p:txBody>
          <a:bodyPr/>
          <a:lstStyle/>
          <a:p>
            <a:r>
              <a:rPr lang="tr-TR" dirty="0">
                <a:ea typeface="+mn-lt"/>
                <a:cs typeface="+mn-lt"/>
              </a:rPr>
              <a:t>Dinamik </a:t>
            </a:r>
            <a:r>
              <a:rPr lang="tr-TR" dirty="0" err="1">
                <a:ea typeface="+mn-lt"/>
                <a:cs typeface="+mn-lt"/>
              </a:rPr>
              <a:t>Pseudo</a:t>
            </a:r>
            <a:r>
              <a:rPr lang="tr-TR" dirty="0">
                <a:ea typeface="+mn-lt"/>
                <a:cs typeface="+mn-lt"/>
              </a:rPr>
              <a:t> Sınıfları sayfa görünümüne çok büyük katkılar yapabilir. </a:t>
            </a:r>
            <a:r>
              <a:rPr lang="tr-TR" dirty="0" err="1">
                <a:ea typeface="+mn-lt"/>
                <a:cs typeface="+mn-lt"/>
              </a:rPr>
              <a:t>Pseudo</a:t>
            </a:r>
            <a:r>
              <a:rPr lang="tr-TR" dirty="0">
                <a:ea typeface="+mn-lt"/>
                <a:cs typeface="+mn-lt"/>
              </a:rPr>
              <a:t> sınıflarında sıralama önemlidir. Genel kullanımda ''link-</a:t>
            </a:r>
            <a:r>
              <a:rPr lang="tr-TR" dirty="0" err="1">
                <a:ea typeface="+mn-lt"/>
                <a:cs typeface="+mn-lt"/>
              </a:rPr>
              <a:t>visited</a:t>
            </a:r>
            <a:r>
              <a:rPr lang="tr-TR" dirty="0">
                <a:ea typeface="+mn-lt"/>
                <a:cs typeface="+mn-lt"/>
              </a:rPr>
              <a:t>-</a:t>
            </a:r>
            <a:r>
              <a:rPr lang="tr-TR" dirty="0" err="1">
                <a:ea typeface="+mn-lt"/>
                <a:cs typeface="+mn-lt"/>
              </a:rPr>
              <a:t>hover-active</a:t>
            </a:r>
            <a:r>
              <a:rPr lang="tr-TR" dirty="0">
                <a:ea typeface="+mn-lt"/>
                <a:cs typeface="+mn-lt"/>
              </a:rPr>
              <a:t>'' sıralaması yapılmalıdır.</a:t>
            </a:r>
          </a:p>
          <a:p>
            <a:r>
              <a:rPr lang="tr-TR" b="1" dirty="0">
                <a:ea typeface="+mn-lt"/>
                <a:cs typeface="+mn-lt"/>
              </a:rPr>
              <a:t>:</a:t>
            </a:r>
            <a:r>
              <a:rPr lang="tr-TR" b="1" dirty="0" err="1">
                <a:ea typeface="+mn-lt"/>
                <a:cs typeface="+mn-lt"/>
              </a:rPr>
              <a:t>focus</a:t>
            </a:r>
            <a:r>
              <a:rPr lang="tr-TR" b="1" dirty="0">
                <a:ea typeface="+mn-lt"/>
                <a:cs typeface="+mn-lt"/>
              </a:rPr>
              <a:t> =&gt;</a:t>
            </a:r>
            <a:r>
              <a:rPr lang="tr-TR" dirty="0">
                <a:ea typeface="+mn-lt"/>
                <a:cs typeface="+mn-lt"/>
              </a:rPr>
              <a:t> Odaklanan elemente stil </a:t>
            </a:r>
            <a:r>
              <a:rPr lang="tr-TR" dirty="0" err="1">
                <a:ea typeface="+mn-lt"/>
                <a:cs typeface="+mn-lt"/>
              </a:rPr>
              <a:t>tanımlası</a:t>
            </a:r>
            <a:r>
              <a:rPr lang="tr-TR" dirty="0">
                <a:ea typeface="+mn-lt"/>
                <a:cs typeface="+mn-lt"/>
              </a:rPr>
              <a:t> yapmak için kullanılır </a:t>
            </a:r>
            <a:r>
              <a:rPr lang="tr-TR" dirty="0" err="1">
                <a:ea typeface="+mn-lt"/>
                <a:cs typeface="+mn-lt"/>
              </a:rPr>
              <a:t>Örn</a:t>
            </a:r>
            <a:r>
              <a:rPr lang="tr-TR" dirty="0">
                <a:ea typeface="+mn-lt"/>
                <a:cs typeface="+mn-lt"/>
              </a:rPr>
              <a:t>: </a:t>
            </a:r>
            <a:r>
              <a:rPr lang="tr-TR" dirty="0" err="1">
                <a:ea typeface="+mn-lt"/>
                <a:cs typeface="+mn-lt"/>
              </a:rPr>
              <a:t>input</a:t>
            </a:r>
            <a:r>
              <a:rPr lang="tr-TR" dirty="0">
                <a:ea typeface="+mn-lt"/>
                <a:cs typeface="+mn-lt"/>
              </a:rPr>
              <a:t> alanına içerik girerken.</a:t>
            </a:r>
          </a:p>
          <a:p>
            <a:r>
              <a:rPr lang="tr-TR" b="1" dirty="0">
                <a:ea typeface="+mn-lt"/>
                <a:cs typeface="+mn-lt"/>
              </a:rPr>
              <a:t>:</a:t>
            </a:r>
            <a:r>
              <a:rPr lang="tr-TR" b="1" dirty="0" err="1">
                <a:ea typeface="+mn-lt"/>
                <a:cs typeface="+mn-lt"/>
              </a:rPr>
              <a:t>active</a:t>
            </a:r>
            <a:r>
              <a:rPr lang="tr-TR" dirty="0">
                <a:ea typeface="+mn-lt"/>
                <a:cs typeface="+mn-lt"/>
              </a:rPr>
              <a:t> =&gt; Aktif olan elemente stil atamak için kullanılır. </a:t>
            </a:r>
          </a:p>
          <a:p>
            <a:r>
              <a:rPr lang="tr-TR" b="1" dirty="0">
                <a:ea typeface="+mn-lt"/>
                <a:cs typeface="+mn-lt"/>
              </a:rPr>
              <a:t>:</a:t>
            </a:r>
            <a:r>
              <a:rPr lang="tr-TR" b="1" dirty="0" err="1">
                <a:ea typeface="+mn-lt"/>
                <a:cs typeface="+mn-lt"/>
              </a:rPr>
              <a:t>hover</a:t>
            </a:r>
            <a:r>
              <a:rPr lang="tr-TR" b="1" dirty="0">
                <a:ea typeface="+mn-lt"/>
                <a:cs typeface="+mn-lt"/>
              </a:rPr>
              <a:t> =&gt;</a:t>
            </a:r>
            <a:r>
              <a:rPr lang="tr-TR" dirty="0">
                <a:ea typeface="+mn-lt"/>
                <a:cs typeface="+mn-lt"/>
              </a:rPr>
              <a:t> Bir elementin üzerine Farenin imleci geldiğinde yapılacak tanımlama için kullanılır.</a:t>
            </a:r>
            <a:endParaRPr lang="tr-TR" dirty="0">
              <a:ea typeface="Calibri"/>
              <a:cs typeface="Calibri"/>
            </a:endParaRPr>
          </a:p>
          <a:p>
            <a:endParaRPr lang="tr-TR" dirty="0"/>
          </a:p>
        </p:txBody>
      </p:sp>
    </p:spTree>
    <p:extLst>
      <p:ext uri="{BB962C8B-B14F-4D97-AF65-F5344CB8AC3E}">
        <p14:creationId xmlns:p14="http://schemas.microsoft.com/office/powerpoint/2010/main" val="4057425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72049-475D-4686-B99D-E0F51B2C051E}"/>
              </a:ext>
            </a:extLst>
          </p:cNvPr>
          <p:cNvSpPr>
            <a:spLocks noGrp="1"/>
          </p:cNvSpPr>
          <p:nvPr>
            <p:ph type="title"/>
          </p:nvPr>
        </p:nvSpPr>
        <p:spPr/>
        <p:txBody>
          <a:bodyPr/>
          <a:lstStyle/>
          <a:p>
            <a:r>
              <a:rPr lang="tr-TR" cap="all" dirty="0" err="1">
                <a:ea typeface="+mj-lt"/>
                <a:cs typeface="+mj-lt"/>
              </a:rPr>
              <a:t>Uri</a:t>
            </a:r>
            <a:r>
              <a:rPr lang="tr-TR" cap="all" dirty="0">
                <a:ea typeface="+mj-lt"/>
                <a:cs typeface="+mj-lt"/>
              </a:rPr>
              <a:t> ve </a:t>
            </a:r>
            <a:r>
              <a:rPr lang="tr-TR" cap="all" dirty="0" err="1">
                <a:ea typeface="+mj-lt"/>
                <a:cs typeface="+mj-lt"/>
              </a:rPr>
              <a:t>url</a:t>
            </a:r>
            <a:r>
              <a:rPr lang="tr-TR" cap="all" dirty="0">
                <a:ea typeface="+mj-lt"/>
                <a:cs typeface="+mj-lt"/>
              </a:rPr>
              <a:t> </a:t>
            </a:r>
            <a:r>
              <a:rPr lang="tr-TR" cap="all" dirty="0" err="1">
                <a:ea typeface="+mj-lt"/>
                <a:cs typeface="+mj-lt"/>
              </a:rPr>
              <a:t>nedır</a:t>
            </a:r>
            <a:r>
              <a:rPr lang="tr-TR" cap="all" dirty="0">
                <a:ea typeface="+mj-lt"/>
                <a:cs typeface="+mj-lt"/>
              </a:rPr>
              <a:t>? arasındaki farklar nelerdir?</a:t>
            </a:r>
            <a:endParaRPr lang="tr-TR" dirty="0"/>
          </a:p>
        </p:txBody>
      </p:sp>
      <p:sp>
        <p:nvSpPr>
          <p:cNvPr id="3" name="Content Placeholder 2">
            <a:extLst>
              <a:ext uri="{FF2B5EF4-FFF2-40B4-BE49-F238E27FC236}">
                <a16:creationId xmlns:a16="http://schemas.microsoft.com/office/drawing/2014/main" id="{EF71AC3B-4F45-44E8-976A-E01BA559F4FA}"/>
              </a:ext>
            </a:extLst>
          </p:cNvPr>
          <p:cNvSpPr>
            <a:spLocks noGrp="1"/>
          </p:cNvSpPr>
          <p:nvPr>
            <p:ph idx="1"/>
          </p:nvPr>
        </p:nvSpPr>
        <p:spPr/>
        <p:txBody>
          <a:bodyPr>
            <a:normAutofit fontScale="92500" lnSpcReduction="10000"/>
          </a:bodyPr>
          <a:lstStyle/>
          <a:p>
            <a:r>
              <a:rPr lang="tr-TR" b="1" dirty="0">
                <a:latin typeface="Times New Roman"/>
                <a:cs typeface="Times New Roman"/>
              </a:rPr>
              <a:t>URI </a:t>
            </a:r>
            <a:r>
              <a:rPr lang="tr-TR" dirty="0">
                <a:latin typeface="Times New Roman"/>
                <a:cs typeface="Times New Roman"/>
              </a:rPr>
              <a:t>: URI, internette bir kaynak üzerine işaret edilmiş resim veya belge gibi klasik formata uygun bir karakter dizisidir.</a:t>
            </a:r>
          </a:p>
          <a:p>
            <a:r>
              <a:rPr lang="tr-TR" b="1" dirty="0">
                <a:latin typeface="Times New Roman"/>
                <a:cs typeface="Times New Roman"/>
              </a:rPr>
              <a:t>URL </a:t>
            </a:r>
            <a:r>
              <a:rPr lang="tr-TR" dirty="0">
                <a:latin typeface="Times New Roman"/>
                <a:cs typeface="Times New Roman"/>
              </a:rPr>
              <a:t>: URL, bir kaynağın örnek </a:t>
            </a:r>
            <a:r>
              <a:rPr lang="tr-TR" dirty="0" err="1">
                <a:latin typeface="Times New Roman"/>
                <a:cs typeface="Times New Roman"/>
              </a:rPr>
              <a:t>konumlayıcı</a:t>
            </a:r>
            <a:r>
              <a:rPr lang="tr-TR" dirty="0">
                <a:latin typeface="Times New Roman"/>
                <a:cs typeface="Times New Roman"/>
              </a:rPr>
              <a:t> veya tek halde kaynak bulucu olarak tanımlanabilir. Daha özet bir şekilde internet üzerindeki herhangi bir kaynağa işaret edilen bir karakter dizisidir. URL web sitelerinde bulunan belli başlı klasörleri depolayabilen tüm parametreleri içerir.</a:t>
            </a:r>
          </a:p>
          <a:p>
            <a:r>
              <a:rPr lang="tr-TR" b="1" dirty="0">
                <a:latin typeface="Times New Roman"/>
                <a:ea typeface="+mn-lt"/>
                <a:cs typeface="Times New Roman"/>
              </a:rPr>
              <a:t>URI</a:t>
            </a:r>
            <a:r>
              <a:rPr lang="tr-TR" b="1" dirty="0">
                <a:solidFill>
                  <a:srgbClr val="000000"/>
                </a:solidFill>
                <a:latin typeface="Times New Roman"/>
                <a:ea typeface="Times New Roman"/>
                <a:cs typeface="Times New Roman"/>
              </a:rPr>
              <a:t> ve URL Arasındaki Fark:</a:t>
            </a:r>
            <a:r>
              <a:rPr lang="tr-TR" b="1" dirty="0">
                <a:latin typeface="Times New Roman"/>
                <a:ea typeface="+mn-lt"/>
                <a:cs typeface="Times New Roman"/>
              </a:rPr>
              <a:t> </a:t>
            </a:r>
            <a:r>
              <a:rPr lang="tr-TR" dirty="0">
                <a:ea typeface="+mn-lt"/>
                <a:cs typeface="+mn-lt"/>
              </a:rPr>
              <a:t>URI ile URL arasındaki fark özet olarak şöyle tanımlarsak URL, </a:t>
            </a:r>
            <a:r>
              <a:rPr lang="tr-TR" dirty="0" err="1">
                <a:ea typeface="+mn-lt"/>
                <a:cs typeface="+mn-lt"/>
              </a:rPr>
              <a:t>URI’nin</a:t>
            </a:r>
            <a:r>
              <a:rPr lang="tr-TR" dirty="0">
                <a:ea typeface="+mn-lt"/>
                <a:cs typeface="+mn-lt"/>
              </a:rPr>
              <a:t> başlangıcı diyebiliriz. URL’den sonra gelen ise </a:t>
            </a:r>
            <a:r>
              <a:rPr lang="tr-TR" b="1" dirty="0">
                <a:ea typeface="+mn-lt"/>
                <a:cs typeface="+mn-lt"/>
              </a:rPr>
              <a:t>URN</a:t>
            </a:r>
            <a:r>
              <a:rPr lang="tr-TR" dirty="0">
                <a:ea typeface="+mn-lt"/>
                <a:cs typeface="+mn-lt"/>
              </a:rPr>
              <a:t>’ </a:t>
            </a:r>
            <a:r>
              <a:rPr lang="tr-TR" dirty="0" err="1">
                <a:ea typeface="+mn-lt"/>
                <a:cs typeface="+mn-lt"/>
              </a:rPr>
              <a:t>dir</a:t>
            </a:r>
            <a:r>
              <a:rPr lang="tr-TR" dirty="0">
                <a:ea typeface="+mn-lt"/>
                <a:cs typeface="+mn-lt"/>
              </a:rPr>
              <a:t>. Ancak yazım kuralları nedeni ile URI değil de URL kullanılmaktadır. URI isminin asıl taşıdığı anlam ifadedir ama her zaman URI hep bir kaynağı işaret etmeyebilir. </a:t>
            </a:r>
            <a:r>
              <a:rPr lang="tr-TR" b="1" dirty="0">
                <a:ea typeface="+mn-lt"/>
                <a:cs typeface="+mn-lt"/>
              </a:rPr>
              <a:t>URL</a:t>
            </a:r>
            <a:r>
              <a:rPr lang="tr-TR" dirty="0">
                <a:ea typeface="+mn-lt"/>
                <a:cs typeface="+mn-lt"/>
              </a:rPr>
              <a:t> ile URI arasındaki fark URL kaynak, </a:t>
            </a:r>
            <a:r>
              <a:rPr lang="tr-TR" b="1" dirty="0">
                <a:ea typeface="+mn-lt"/>
                <a:cs typeface="+mn-lt"/>
              </a:rPr>
              <a:t>IRU</a:t>
            </a:r>
            <a:r>
              <a:rPr lang="tr-TR" dirty="0">
                <a:ea typeface="+mn-lt"/>
                <a:cs typeface="+mn-lt"/>
              </a:rPr>
              <a:t>, detaydır.</a:t>
            </a:r>
            <a:endParaRPr lang="tr-TR" dirty="0"/>
          </a:p>
          <a:p>
            <a:endParaRPr lang="tr-TR" dirty="0"/>
          </a:p>
        </p:txBody>
      </p:sp>
    </p:spTree>
    <p:extLst>
      <p:ext uri="{BB962C8B-B14F-4D97-AF65-F5344CB8AC3E}">
        <p14:creationId xmlns:p14="http://schemas.microsoft.com/office/powerpoint/2010/main" val="2789964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CEEB-8EAE-4C9A-A4CA-DE772E6D90DE}"/>
              </a:ext>
            </a:extLst>
          </p:cNvPr>
          <p:cNvSpPr>
            <a:spLocks noGrp="1"/>
          </p:cNvSpPr>
          <p:nvPr>
            <p:ph type="title"/>
          </p:nvPr>
        </p:nvSpPr>
        <p:spPr/>
        <p:txBody>
          <a:bodyPr/>
          <a:lstStyle/>
          <a:p>
            <a:r>
              <a:rPr lang="tr-TR" dirty="0"/>
              <a:t>                      KODLAR VE ANLAMLARI </a:t>
            </a:r>
          </a:p>
        </p:txBody>
      </p:sp>
      <p:sp>
        <p:nvSpPr>
          <p:cNvPr id="3" name="Content Placeholder 2">
            <a:extLst>
              <a:ext uri="{FF2B5EF4-FFF2-40B4-BE49-F238E27FC236}">
                <a16:creationId xmlns:a16="http://schemas.microsoft.com/office/drawing/2014/main" id="{F10DE761-229D-4C9B-8554-3F5D52CB15CA}"/>
              </a:ext>
            </a:extLst>
          </p:cNvPr>
          <p:cNvSpPr>
            <a:spLocks noGrp="1"/>
          </p:cNvSpPr>
          <p:nvPr>
            <p:ph idx="1"/>
          </p:nvPr>
        </p:nvSpPr>
        <p:spPr/>
        <p:txBody>
          <a:bodyPr/>
          <a:lstStyle/>
          <a:p>
            <a:r>
              <a:rPr lang="tr-TR" dirty="0" err="1">
                <a:ea typeface="+mn-lt"/>
                <a:cs typeface="+mn-lt"/>
              </a:rPr>
              <a:t>div,p</a:t>
            </a:r>
            <a:r>
              <a:rPr lang="tr-TR" dirty="0">
                <a:ea typeface="+mn-lt"/>
                <a:cs typeface="+mn-lt"/>
              </a:rPr>
              <a:t>{} ==&gt; Tüm div öğelerini ve tüm p öğelerini seçer.</a:t>
            </a:r>
            <a:endParaRPr lang="tr-TR" dirty="0"/>
          </a:p>
          <a:p>
            <a:r>
              <a:rPr lang="tr-TR" dirty="0">
                <a:ea typeface="+mn-lt"/>
                <a:cs typeface="+mn-lt"/>
              </a:rPr>
              <a:t>div p{} ==&gt; </a:t>
            </a:r>
            <a:r>
              <a:rPr lang="tr-TR" dirty="0" err="1">
                <a:ea typeface="+mn-lt"/>
                <a:cs typeface="+mn-lt"/>
              </a:rPr>
              <a:t>Div</a:t>
            </a:r>
            <a:r>
              <a:rPr lang="tr-TR" dirty="0">
                <a:ea typeface="+mn-lt"/>
                <a:cs typeface="+mn-lt"/>
              </a:rPr>
              <a:t> öğelerinin içindeki tüm p öğelerini seçer.</a:t>
            </a:r>
          </a:p>
          <a:p>
            <a:r>
              <a:rPr lang="tr-TR" dirty="0">
                <a:ea typeface="+mn-lt"/>
                <a:cs typeface="+mn-lt"/>
              </a:rPr>
              <a:t>div&gt;p{} ==&gt; Üst öğenin bir div olduğu tüm p öğelerini seçer.</a:t>
            </a:r>
          </a:p>
          <a:p>
            <a:r>
              <a:rPr lang="tr-TR" dirty="0" err="1">
                <a:ea typeface="+mn-lt"/>
                <a:cs typeface="+mn-lt"/>
              </a:rPr>
              <a:t>div+p</a:t>
            </a:r>
            <a:r>
              <a:rPr lang="tr-TR" dirty="0">
                <a:ea typeface="+mn-lt"/>
                <a:cs typeface="+mn-lt"/>
              </a:rPr>
              <a:t>{} ==&gt; </a:t>
            </a:r>
            <a:r>
              <a:rPr lang="tr-TR" dirty="0" err="1">
                <a:ea typeface="+mn-lt"/>
                <a:cs typeface="+mn-lt"/>
              </a:rPr>
              <a:t>Div</a:t>
            </a:r>
            <a:r>
              <a:rPr lang="tr-TR" dirty="0">
                <a:ea typeface="+mn-lt"/>
                <a:cs typeface="+mn-lt"/>
              </a:rPr>
              <a:t> öğelerinden hemen sonra gelen ilk p öğelerini seçer.</a:t>
            </a:r>
          </a:p>
          <a:p>
            <a:r>
              <a:rPr lang="tr-TR" dirty="0" err="1">
                <a:ea typeface="+mn-lt"/>
                <a:cs typeface="+mn-lt"/>
              </a:rPr>
              <a:t>div~p</a:t>
            </a:r>
            <a:r>
              <a:rPr lang="tr-TR" dirty="0">
                <a:ea typeface="+mn-lt"/>
                <a:cs typeface="+mn-lt"/>
              </a:rPr>
              <a:t>{} ==&gt; </a:t>
            </a:r>
            <a:r>
              <a:rPr lang="tr-TR" dirty="0" err="1">
                <a:ea typeface="+mn-lt"/>
                <a:cs typeface="+mn-lt"/>
              </a:rPr>
              <a:t>Div</a:t>
            </a:r>
            <a:r>
              <a:rPr lang="tr-TR" dirty="0">
                <a:ea typeface="+mn-lt"/>
                <a:cs typeface="+mn-lt"/>
              </a:rPr>
              <a:t> öğesi ile aynı seviyedeki tüm p elementlerini seçer.</a:t>
            </a:r>
            <a:endParaRPr lang="tr-TR" dirty="0">
              <a:ea typeface="Calibri"/>
              <a:cs typeface="Calibri"/>
            </a:endParaRPr>
          </a:p>
          <a:p>
            <a:pPr marL="0" indent="0">
              <a:buNone/>
            </a:pPr>
            <a:endParaRPr lang="tr-TR" dirty="0"/>
          </a:p>
        </p:txBody>
      </p:sp>
    </p:spTree>
    <p:extLst>
      <p:ext uri="{BB962C8B-B14F-4D97-AF65-F5344CB8AC3E}">
        <p14:creationId xmlns:p14="http://schemas.microsoft.com/office/powerpoint/2010/main" val="535023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4C59D-6FC7-45E4-8E7D-2FDD641D0BB1}"/>
              </a:ext>
            </a:extLst>
          </p:cNvPr>
          <p:cNvSpPr>
            <a:spLocks noGrp="1"/>
          </p:cNvSpPr>
          <p:nvPr>
            <p:ph type="title"/>
          </p:nvPr>
        </p:nvSpPr>
        <p:spPr/>
        <p:txBody>
          <a:bodyPr/>
          <a:lstStyle/>
          <a:p>
            <a:r>
              <a:rPr lang="tr-TR" dirty="0" err="1">
                <a:ea typeface="Calibri Light"/>
                <a:cs typeface="Calibri Light"/>
              </a:rPr>
              <a:t>box-sizing</a:t>
            </a:r>
            <a:r>
              <a:rPr lang="tr-TR" dirty="0">
                <a:ea typeface="Calibri Light"/>
                <a:cs typeface="Calibri Light"/>
              </a:rPr>
              <a:t>: </a:t>
            </a:r>
            <a:r>
              <a:rPr lang="tr-TR" dirty="0" err="1">
                <a:ea typeface="Calibri Light"/>
                <a:cs typeface="Calibri Light"/>
              </a:rPr>
              <a:t>border-box</a:t>
            </a:r>
            <a:r>
              <a:rPr lang="tr-TR" dirty="0">
                <a:ea typeface="Calibri Light"/>
                <a:cs typeface="Calibri Light"/>
              </a:rPr>
              <a:t>;                                    </a:t>
            </a:r>
            <a:r>
              <a:rPr lang="tr-TR" dirty="0" err="1">
                <a:ea typeface="Calibri Light"/>
                <a:cs typeface="Calibri Light"/>
              </a:rPr>
              <a:t>box-sizing</a:t>
            </a:r>
            <a:r>
              <a:rPr lang="tr-TR" dirty="0">
                <a:ea typeface="Calibri Light"/>
                <a:cs typeface="Calibri Light"/>
              </a:rPr>
              <a:t>: </a:t>
            </a:r>
            <a:r>
              <a:rPr lang="tr-TR" dirty="0" err="1">
                <a:ea typeface="Calibri Light"/>
                <a:cs typeface="Calibri Light"/>
              </a:rPr>
              <a:t>content-box</a:t>
            </a:r>
            <a:r>
              <a:rPr lang="tr-TR" dirty="0">
                <a:ea typeface="Calibri Light"/>
                <a:cs typeface="Calibri Light"/>
              </a:rPr>
              <a:t>;</a:t>
            </a:r>
            <a:endParaRPr lang="tr-TR" dirty="0"/>
          </a:p>
        </p:txBody>
      </p:sp>
      <p:sp>
        <p:nvSpPr>
          <p:cNvPr id="3" name="Content Placeholder 2">
            <a:extLst>
              <a:ext uri="{FF2B5EF4-FFF2-40B4-BE49-F238E27FC236}">
                <a16:creationId xmlns:a16="http://schemas.microsoft.com/office/drawing/2014/main" id="{F518CC1A-2E94-4194-A5B7-7B75E0972CF3}"/>
              </a:ext>
            </a:extLst>
          </p:cNvPr>
          <p:cNvSpPr>
            <a:spLocks noGrp="1"/>
          </p:cNvSpPr>
          <p:nvPr>
            <p:ph idx="1"/>
          </p:nvPr>
        </p:nvSpPr>
        <p:spPr/>
        <p:txBody>
          <a:bodyPr/>
          <a:lstStyle/>
          <a:p>
            <a:r>
              <a:rPr lang="tr-TR" dirty="0" err="1">
                <a:ea typeface="Calibri"/>
                <a:cs typeface="Calibri"/>
              </a:rPr>
              <a:t>border-box</a:t>
            </a:r>
            <a:r>
              <a:rPr lang="tr-TR" dirty="0">
                <a:ea typeface="Calibri"/>
                <a:cs typeface="Calibri"/>
              </a:rPr>
              <a:t> =&gt; </a:t>
            </a:r>
            <a:r>
              <a:rPr lang="tr-TR" dirty="0">
                <a:ea typeface="+mn-lt"/>
                <a:cs typeface="+mn-lt"/>
              </a:rPr>
              <a:t>Elementin genişlik ve yüksekliğine </a:t>
            </a:r>
            <a:r>
              <a:rPr lang="tr-TR" dirty="0" err="1">
                <a:ea typeface="+mn-lt"/>
                <a:cs typeface="+mn-lt"/>
              </a:rPr>
              <a:t>border</a:t>
            </a:r>
            <a:r>
              <a:rPr lang="tr-TR" dirty="0">
                <a:ea typeface="+mn-lt"/>
                <a:cs typeface="+mn-lt"/>
              </a:rPr>
              <a:t> ve </a:t>
            </a:r>
            <a:r>
              <a:rPr lang="tr-TR" dirty="0" err="1">
                <a:ea typeface="+mn-lt"/>
                <a:cs typeface="+mn-lt"/>
              </a:rPr>
              <a:t>padding</a:t>
            </a:r>
            <a:r>
              <a:rPr lang="tr-TR" dirty="0">
                <a:ea typeface="+mn-lt"/>
                <a:cs typeface="+mn-lt"/>
              </a:rPr>
              <a:t> değerleri dahildir. Bir div 300 piksel genişliğe sahip ve </a:t>
            </a:r>
            <a:r>
              <a:rPr lang="tr-TR" dirty="0" err="1">
                <a:ea typeface="+mn-lt"/>
                <a:cs typeface="+mn-lt"/>
              </a:rPr>
              <a:t>padding</a:t>
            </a:r>
            <a:r>
              <a:rPr lang="tr-TR" dirty="0">
                <a:ea typeface="+mn-lt"/>
                <a:cs typeface="+mn-lt"/>
              </a:rPr>
              <a:t> : 30px, </a:t>
            </a:r>
            <a:r>
              <a:rPr lang="tr-TR" dirty="0" err="1">
                <a:ea typeface="+mn-lt"/>
                <a:cs typeface="+mn-lt"/>
              </a:rPr>
              <a:t>border</a:t>
            </a:r>
            <a:r>
              <a:rPr lang="tr-TR" dirty="0">
                <a:ea typeface="+mn-lt"/>
                <a:cs typeface="+mn-lt"/>
              </a:rPr>
              <a:t> : 10xp verilmiş ise. Tam genişlik 300 piksel + 20 piksel (sol ve sağ kenarlık) + 60 piksel (sol ve sağ dolgu) = 380 pikseldir.</a:t>
            </a:r>
          </a:p>
          <a:p>
            <a:r>
              <a:rPr lang="tr-TR" dirty="0" err="1">
                <a:ea typeface="+mn-lt"/>
                <a:cs typeface="+mn-lt"/>
              </a:rPr>
              <a:t>content-box</a:t>
            </a:r>
            <a:r>
              <a:rPr lang="tr-TR" dirty="0">
                <a:ea typeface="+mn-lt"/>
                <a:cs typeface="+mn-lt"/>
              </a:rPr>
              <a:t> : elementin genişlik ve yüksekliğine </a:t>
            </a:r>
            <a:r>
              <a:rPr lang="tr-TR" dirty="0" err="1">
                <a:ea typeface="+mn-lt"/>
                <a:cs typeface="+mn-lt"/>
              </a:rPr>
              <a:t>border</a:t>
            </a:r>
            <a:r>
              <a:rPr lang="tr-TR" dirty="0">
                <a:ea typeface="+mn-lt"/>
                <a:cs typeface="+mn-lt"/>
              </a:rPr>
              <a:t> ve </a:t>
            </a:r>
            <a:r>
              <a:rPr lang="tr-TR" dirty="0" err="1">
                <a:ea typeface="+mn-lt"/>
                <a:cs typeface="+mn-lt"/>
              </a:rPr>
              <a:t>padding</a:t>
            </a:r>
            <a:r>
              <a:rPr lang="tr-TR" dirty="0">
                <a:ea typeface="+mn-lt"/>
                <a:cs typeface="+mn-lt"/>
              </a:rPr>
              <a:t> değerleri dahil değildir. Bir div 300 piksel genişliğe sahip ise ne olursa olsun burada tam genişlik 300 pikseldir.</a:t>
            </a:r>
          </a:p>
          <a:p>
            <a:endParaRPr lang="tr-TR" dirty="0"/>
          </a:p>
        </p:txBody>
      </p:sp>
    </p:spTree>
    <p:extLst>
      <p:ext uri="{BB962C8B-B14F-4D97-AF65-F5344CB8AC3E}">
        <p14:creationId xmlns:p14="http://schemas.microsoft.com/office/powerpoint/2010/main" val="3525046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23F82-5730-4082-8FEB-A989783A2943}"/>
              </a:ext>
            </a:extLst>
          </p:cNvPr>
          <p:cNvSpPr>
            <a:spLocks noGrp="1"/>
          </p:cNvSpPr>
          <p:nvPr>
            <p:ph type="title"/>
          </p:nvPr>
        </p:nvSpPr>
        <p:spPr/>
        <p:txBody>
          <a:bodyPr/>
          <a:lstStyle/>
          <a:p>
            <a:r>
              <a:rPr lang="tr-TR" dirty="0" err="1">
                <a:ea typeface="+mj-lt"/>
                <a:cs typeface="+mj-lt"/>
              </a:rPr>
              <a:t>Integrity</a:t>
            </a:r>
            <a:r>
              <a:rPr lang="tr-TR" dirty="0">
                <a:ea typeface="+mj-lt"/>
                <a:cs typeface="+mj-lt"/>
              </a:rPr>
              <a:t> ve </a:t>
            </a:r>
            <a:r>
              <a:rPr lang="tr-TR" dirty="0" err="1">
                <a:ea typeface="+mj-lt"/>
                <a:cs typeface="+mj-lt"/>
              </a:rPr>
              <a:t>Crossorigin</a:t>
            </a:r>
            <a:r>
              <a:rPr lang="tr-TR" dirty="0">
                <a:ea typeface="+mj-lt"/>
                <a:cs typeface="+mj-lt"/>
              </a:rPr>
              <a:t> Nedir ?</a:t>
            </a:r>
            <a:endParaRPr lang="tr-TR" dirty="0"/>
          </a:p>
        </p:txBody>
      </p:sp>
      <p:sp>
        <p:nvSpPr>
          <p:cNvPr id="3" name="Content Placeholder 2">
            <a:extLst>
              <a:ext uri="{FF2B5EF4-FFF2-40B4-BE49-F238E27FC236}">
                <a16:creationId xmlns:a16="http://schemas.microsoft.com/office/drawing/2014/main" id="{450C7BDD-C699-4650-AE57-452D76D522A2}"/>
              </a:ext>
            </a:extLst>
          </p:cNvPr>
          <p:cNvSpPr>
            <a:spLocks noGrp="1"/>
          </p:cNvSpPr>
          <p:nvPr>
            <p:ph idx="1"/>
          </p:nvPr>
        </p:nvSpPr>
        <p:spPr/>
        <p:txBody>
          <a:bodyPr>
            <a:normAutofit fontScale="92500" lnSpcReduction="10000"/>
          </a:bodyPr>
          <a:lstStyle/>
          <a:p>
            <a:r>
              <a:rPr lang="tr-TR" dirty="0">
                <a:ea typeface="+mn-lt"/>
                <a:cs typeface="+mn-lt"/>
              </a:rPr>
              <a:t>CDN : İnternet sayfalarının açılma işlem süresinin kısaltması amacıyla ortaya çıkan, son kullanıcının fiziksel olarak en yakın olduğu sunucudan verileri indirmesine yarayan bir sunucu ağı sistemidir.</a:t>
            </a:r>
          </a:p>
          <a:p>
            <a:r>
              <a:rPr lang="tr-TR" dirty="0" err="1">
                <a:ea typeface="+mn-lt"/>
                <a:cs typeface="+mn-lt"/>
              </a:rPr>
              <a:t>Integrity</a:t>
            </a:r>
            <a:r>
              <a:rPr lang="tr-TR" dirty="0">
                <a:ea typeface="+mn-lt"/>
                <a:cs typeface="+mn-lt"/>
              </a:rPr>
              <a:t> : </a:t>
            </a:r>
            <a:r>
              <a:rPr lang="tr-TR" dirty="0" err="1">
                <a:ea typeface="+mn-lt"/>
                <a:cs typeface="+mn-lt"/>
              </a:rPr>
              <a:t>Integrity</a:t>
            </a:r>
            <a:r>
              <a:rPr lang="tr-TR" dirty="0">
                <a:ea typeface="+mn-lt"/>
                <a:cs typeface="+mn-lt"/>
              </a:rPr>
              <a:t> özelliği, </a:t>
            </a:r>
            <a:r>
              <a:rPr lang="tr-TR" dirty="0" err="1">
                <a:ea typeface="+mn-lt"/>
                <a:cs typeface="+mn-lt"/>
              </a:rPr>
              <a:t>Subresource</a:t>
            </a:r>
            <a:r>
              <a:rPr lang="tr-TR" dirty="0">
                <a:ea typeface="+mn-lt"/>
                <a:cs typeface="+mn-lt"/>
              </a:rPr>
              <a:t> </a:t>
            </a:r>
            <a:r>
              <a:rPr lang="tr-TR" dirty="0" err="1">
                <a:ea typeface="+mn-lt"/>
                <a:cs typeface="+mn-lt"/>
              </a:rPr>
              <a:t>Integrity</a:t>
            </a:r>
            <a:r>
              <a:rPr lang="tr-TR" dirty="0">
                <a:ea typeface="+mn-lt"/>
                <a:cs typeface="+mn-lt"/>
              </a:rPr>
              <a:t> (SRI) Türkçe </a:t>
            </a:r>
            <a:r>
              <a:rPr lang="tr-TR" dirty="0" err="1">
                <a:ea typeface="+mn-lt"/>
                <a:cs typeface="+mn-lt"/>
              </a:rPr>
              <a:t>karşlığı</a:t>
            </a:r>
            <a:r>
              <a:rPr lang="tr-TR" dirty="0">
                <a:ea typeface="+mn-lt"/>
                <a:cs typeface="+mn-lt"/>
              </a:rPr>
              <a:t> Alt Kaynak Bütünlüğü olan, CDN ağı ile üçüncü parti serviste tutulan kaynaklarının </a:t>
            </a:r>
            <a:r>
              <a:rPr lang="tr-TR" dirty="0" err="1">
                <a:ea typeface="+mn-lt"/>
                <a:cs typeface="+mn-lt"/>
              </a:rPr>
              <a:t>hash</a:t>
            </a:r>
            <a:r>
              <a:rPr lang="tr-TR" dirty="0">
                <a:ea typeface="+mn-lt"/>
                <a:cs typeface="+mn-lt"/>
              </a:rPr>
              <a:t> değerlerini internet sunucusundaki kaynakların </a:t>
            </a:r>
            <a:r>
              <a:rPr lang="tr-TR" dirty="0" err="1">
                <a:ea typeface="+mn-lt"/>
                <a:cs typeface="+mn-lt"/>
              </a:rPr>
              <a:t>hash</a:t>
            </a:r>
            <a:r>
              <a:rPr lang="tr-TR" dirty="0">
                <a:ea typeface="+mn-lt"/>
                <a:cs typeface="+mn-lt"/>
              </a:rPr>
              <a:t> değerleri ile karşılaştırarak güvenlik açıklarını engellemiş olurlar.</a:t>
            </a:r>
          </a:p>
          <a:p>
            <a:r>
              <a:rPr lang="tr-TR" dirty="0">
                <a:ea typeface="+mn-lt"/>
                <a:cs typeface="+mn-lt"/>
              </a:rPr>
              <a:t>Cross-</a:t>
            </a:r>
            <a:r>
              <a:rPr lang="tr-TR" dirty="0" err="1">
                <a:ea typeface="+mn-lt"/>
                <a:cs typeface="+mn-lt"/>
              </a:rPr>
              <a:t>origin</a:t>
            </a:r>
            <a:r>
              <a:rPr lang="tr-TR" dirty="0">
                <a:ea typeface="+mn-lt"/>
                <a:cs typeface="+mn-lt"/>
              </a:rPr>
              <a:t> : Cross </a:t>
            </a:r>
            <a:r>
              <a:rPr lang="tr-TR" dirty="0" err="1">
                <a:ea typeface="+mn-lt"/>
                <a:cs typeface="+mn-lt"/>
              </a:rPr>
              <a:t>origin</a:t>
            </a:r>
            <a:r>
              <a:rPr lang="tr-TR" dirty="0">
                <a:ea typeface="+mn-lt"/>
                <a:cs typeface="+mn-lt"/>
              </a:rPr>
              <a:t> özelliği, Cross </a:t>
            </a:r>
            <a:r>
              <a:rPr lang="tr-TR" dirty="0" err="1">
                <a:ea typeface="+mn-lt"/>
                <a:cs typeface="+mn-lt"/>
              </a:rPr>
              <a:t>Origin</a:t>
            </a:r>
            <a:r>
              <a:rPr lang="tr-TR" dirty="0">
                <a:ea typeface="+mn-lt"/>
                <a:cs typeface="+mn-lt"/>
              </a:rPr>
              <a:t> Resource </a:t>
            </a:r>
            <a:r>
              <a:rPr lang="tr-TR" dirty="0" err="1">
                <a:ea typeface="+mn-lt"/>
                <a:cs typeface="+mn-lt"/>
              </a:rPr>
              <a:t>Sharing</a:t>
            </a:r>
            <a:r>
              <a:rPr lang="tr-TR" dirty="0">
                <a:ea typeface="+mn-lt"/>
                <a:cs typeface="+mn-lt"/>
              </a:rPr>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a:t>
            </a:r>
            <a:endParaRPr lang="tr-TR" dirty="0">
              <a:cs typeface="Calibri" panose="020F0502020204030204"/>
            </a:endParaRPr>
          </a:p>
          <a:p>
            <a:endParaRPr lang="tr-TR" dirty="0"/>
          </a:p>
        </p:txBody>
      </p:sp>
    </p:spTree>
    <p:extLst>
      <p:ext uri="{BB962C8B-B14F-4D97-AF65-F5344CB8AC3E}">
        <p14:creationId xmlns:p14="http://schemas.microsoft.com/office/powerpoint/2010/main" val="2719344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19C79-4913-4875-9063-B47D05F04849}"/>
              </a:ext>
            </a:extLst>
          </p:cNvPr>
          <p:cNvSpPr>
            <a:spLocks noGrp="1"/>
          </p:cNvSpPr>
          <p:nvPr>
            <p:ph type="title"/>
          </p:nvPr>
        </p:nvSpPr>
        <p:spPr/>
        <p:txBody>
          <a:bodyPr/>
          <a:lstStyle/>
          <a:p>
            <a:r>
              <a:rPr lang="tr-TR" dirty="0">
                <a:ea typeface="+mj-lt"/>
                <a:cs typeface="+mj-lt"/>
              </a:rPr>
              <a:t>ASCII KOD? UNİCODE NEDİR? </a:t>
            </a:r>
            <a:endParaRPr lang="tr-TR" dirty="0"/>
          </a:p>
        </p:txBody>
      </p:sp>
      <p:sp>
        <p:nvSpPr>
          <p:cNvPr id="3" name="Content Placeholder 2">
            <a:extLst>
              <a:ext uri="{FF2B5EF4-FFF2-40B4-BE49-F238E27FC236}">
                <a16:creationId xmlns:a16="http://schemas.microsoft.com/office/drawing/2014/main" id="{54E7D67A-C55F-48D8-A4B9-96F943884728}"/>
              </a:ext>
            </a:extLst>
          </p:cNvPr>
          <p:cNvSpPr>
            <a:spLocks noGrp="1"/>
          </p:cNvSpPr>
          <p:nvPr>
            <p:ph idx="1"/>
          </p:nvPr>
        </p:nvSpPr>
        <p:spPr/>
        <p:txBody>
          <a:bodyPr>
            <a:normAutofit fontScale="70000" lnSpcReduction="20000"/>
          </a:bodyPr>
          <a:lstStyle/>
          <a:p>
            <a:r>
              <a:rPr lang="tr-TR" dirty="0">
                <a:ea typeface="+mn-lt"/>
                <a:cs typeface="+mn-lt"/>
              </a:rPr>
              <a:t>ASCII KOD: Açılımı «</a:t>
            </a:r>
            <a:r>
              <a:rPr lang="tr-TR" dirty="0" err="1">
                <a:ea typeface="+mn-lt"/>
                <a:cs typeface="+mn-lt"/>
              </a:rPr>
              <a:t>American</a:t>
            </a:r>
            <a:r>
              <a:rPr lang="tr-TR" dirty="0">
                <a:ea typeface="+mn-lt"/>
                <a:cs typeface="+mn-lt"/>
              </a:rPr>
              <a:t> Standard </a:t>
            </a:r>
            <a:r>
              <a:rPr lang="tr-TR" dirty="0" err="1">
                <a:ea typeface="+mn-lt"/>
                <a:cs typeface="+mn-lt"/>
              </a:rPr>
              <a:t>Code</a:t>
            </a:r>
            <a:r>
              <a:rPr lang="tr-TR" dirty="0">
                <a:ea typeface="+mn-lt"/>
                <a:cs typeface="+mn-lt"/>
              </a:rPr>
              <a:t> </a:t>
            </a:r>
            <a:r>
              <a:rPr lang="tr-TR" dirty="0" err="1">
                <a:ea typeface="+mn-lt"/>
                <a:cs typeface="+mn-lt"/>
              </a:rPr>
              <a:t>for</a:t>
            </a:r>
            <a:r>
              <a:rPr lang="tr-TR" dirty="0">
                <a:ea typeface="+mn-lt"/>
                <a:cs typeface="+mn-lt"/>
              </a:rPr>
              <a:t> Information </a:t>
            </a:r>
            <a:r>
              <a:rPr lang="tr-TR" dirty="0" err="1">
                <a:ea typeface="+mn-lt"/>
                <a:cs typeface="+mn-lt"/>
              </a:rPr>
              <a:t>Interchange</a:t>
            </a:r>
            <a:r>
              <a:rPr lang="tr-TR" dirty="0">
                <a:ea typeface="+mn-lt"/>
                <a:cs typeface="+mn-lt"/>
              </a:rPr>
              <a:t>» olan, bizim bilgisayarda görsel olarak girdiğimiz </a:t>
            </a:r>
            <a:r>
              <a:rPr lang="tr-TR" dirty="0" err="1">
                <a:ea typeface="+mn-lt"/>
                <a:cs typeface="+mn-lt"/>
              </a:rPr>
              <a:t>karakter,harf</a:t>
            </a:r>
            <a:r>
              <a:rPr lang="tr-TR" dirty="0">
                <a:ea typeface="+mn-lt"/>
                <a:cs typeface="+mn-lt"/>
              </a:rPr>
              <a:t> ve rakamların bilgisayar dilindeki temsil edilme şeklidir </a:t>
            </a:r>
            <a:r>
              <a:rPr lang="tr-TR" dirty="0" err="1">
                <a:ea typeface="+mn-lt"/>
                <a:cs typeface="+mn-lt"/>
              </a:rPr>
              <a:t>diyebiliriz.Yani</a:t>
            </a:r>
            <a:r>
              <a:rPr lang="tr-TR" dirty="0">
                <a:ea typeface="+mn-lt"/>
                <a:cs typeface="+mn-lt"/>
              </a:rPr>
              <a:t> bilgisayarımızın o </a:t>
            </a:r>
            <a:r>
              <a:rPr lang="tr-TR" dirty="0" err="1">
                <a:ea typeface="+mn-lt"/>
                <a:cs typeface="+mn-lt"/>
              </a:rPr>
              <a:t>karakteri,harfi</a:t>
            </a:r>
            <a:r>
              <a:rPr lang="tr-TR" dirty="0">
                <a:ea typeface="+mn-lt"/>
                <a:cs typeface="+mn-lt"/>
              </a:rPr>
              <a:t> veya rakamı belleğinde saklama biçimidir. </a:t>
            </a:r>
            <a:r>
              <a:rPr lang="tr-TR" dirty="0" err="1">
                <a:ea typeface="+mn-lt"/>
                <a:cs typeface="+mn-lt"/>
              </a:rPr>
              <a:t>Ascii</a:t>
            </a:r>
            <a:r>
              <a:rPr lang="tr-TR" dirty="0">
                <a:ea typeface="+mn-lt"/>
                <a:cs typeface="+mn-lt"/>
              </a:rPr>
              <a:t> </a:t>
            </a:r>
            <a:r>
              <a:rPr lang="tr-TR" dirty="0" err="1">
                <a:ea typeface="+mn-lt"/>
                <a:cs typeface="+mn-lt"/>
              </a:rPr>
              <a:t>İngilizce’de</a:t>
            </a:r>
            <a:r>
              <a:rPr lang="tr-TR" dirty="0">
                <a:ea typeface="+mn-lt"/>
                <a:cs typeface="+mn-lt"/>
              </a:rPr>
              <a:t> kullanılan Latin alfabesi üzerine ANSI tarafından 1963 yılında kurulmuş bir karakter kodlamasıdır.</a:t>
            </a:r>
          </a:p>
          <a:p>
            <a:pPr marL="285750" indent="-285750"/>
            <a:r>
              <a:rPr lang="tr-TR" dirty="0">
                <a:ea typeface="+mn-lt"/>
                <a:cs typeface="+mn-lt"/>
              </a:rPr>
              <a:t>ASCII karakterler sadece İngilizce üzerinde etkili olurken, Unicode tamamen evrenseldir. Adı “Universal” ve “</a:t>
            </a:r>
            <a:r>
              <a:rPr lang="tr-TR" dirty="0" err="1">
                <a:ea typeface="+mn-lt"/>
                <a:cs typeface="+mn-lt"/>
              </a:rPr>
              <a:t>Code</a:t>
            </a:r>
            <a:r>
              <a:rPr lang="tr-TR" dirty="0">
                <a:ea typeface="+mn-lt"/>
                <a:cs typeface="+mn-lt"/>
              </a:rPr>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endParaRPr lang="tr-TR" dirty="0">
              <a:cs typeface="Calibri" panose="020F0502020204030204"/>
            </a:endParaRPr>
          </a:p>
          <a:p>
            <a:r>
              <a:rPr lang="tr-TR" dirty="0">
                <a:ea typeface="+mn-lt"/>
                <a:cs typeface="+mn-lt"/>
              </a:rPr>
              <a:t>Her karakter için benzersiz bir numara kullanılarak platformlar arası karmaşalara çözüm getirildi. Unicode kullanıldığı sürece hangi platformu kullandığınızı hangi cihaz, yazılım veya dili kullandığınız fark etmiyor.</a:t>
            </a:r>
            <a:endParaRPr lang="tr-TR" dirty="0"/>
          </a:p>
          <a:p>
            <a:r>
              <a:rPr lang="tr-TR" dirty="0">
                <a:ea typeface="+mn-lt"/>
                <a:cs typeface="+mn-lt"/>
              </a:rPr>
              <a:t>Bugün Unicode kodlaması artık her yerde kullanılıyor. Tüm işletim sistemleri, arama motorları, internet tarayıcıları, bilgisayarlar ve hatta akıllı telefonlar bile Unicode karakter kodlaması üzerinden çalışıyor</a:t>
            </a:r>
            <a:endParaRPr lang="tr-TR" dirty="0"/>
          </a:p>
          <a:p>
            <a:r>
              <a:rPr lang="tr-TR" dirty="0">
                <a:ea typeface="+mn-lt"/>
                <a:cs typeface="+mn-lt"/>
              </a:rPr>
              <a:t>UTF, Unicode Dönüşüm Birimi anlamına gelir.</a:t>
            </a:r>
            <a:endParaRPr lang="tr-TR" dirty="0"/>
          </a:p>
          <a:p>
            <a:pPr marL="0" indent="0">
              <a:buNone/>
            </a:pPr>
            <a:endParaRPr lang="tr-TR" dirty="0"/>
          </a:p>
          <a:p>
            <a:endParaRPr lang="tr-TR" dirty="0"/>
          </a:p>
        </p:txBody>
      </p:sp>
    </p:spTree>
    <p:extLst>
      <p:ext uri="{BB962C8B-B14F-4D97-AF65-F5344CB8AC3E}">
        <p14:creationId xmlns:p14="http://schemas.microsoft.com/office/powerpoint/2010/main" val="1522322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6DE2-0A86-477B-A730-AEF98BC9219B}"/>
              </a:ext>
            </a:extLst>
          </p:cNvPr>
          <p:cNvSpPr>
            <a:spLocks noGrp="1"/>
          </p:cNvSpPr>
          <p:nvPr>
            <p:ph type="title"/>
          </p:nvPr>
        </p:nvSpPr>
        <p:spPr/>
        <p:txBody>
          <a:bodyPr/>
          <a:lstStyle/>
          <a:p>
            <a:r>
              <a:rPr lang="tr-TR" dirty="0"/>
              <a:t>CVCS NEDİR? </a:t>
            </a:r>
          </a:p>
        </p:txBody>
      </p:sp>
      <p:sp>
        <p:nvSpPr>
          <p:cNvPr id="3" name="Content Placeholder 2">
            <a:extLst>
              <a:ext uri="{FF2B5EF4-FFF2-40B4-BE49-F238E27FC236}">
                <a16:creationId xmlns:a16="http://schemas.microsoft.com/office/drawing/2014/main" id="{6BAAC4CD-7916-433F-98A1-45F33A7245DF}"/>
              </a:ext>
            </a:extLst>
          </p:cNvPr>
          <p:cNvSpPr>
            <a:spLocks noGrp="1"/>
          </p:cNvSpPr>
          <p:nvPr>
            <p:ph idx="1"/>
          </p:nvPr>
        </p:nvSpPr>
        <p:spPr/>
        <p:txBody>
          <a:bodyPr>
            <a:normAutofit fontScale="77500" lnSpcReduction="20000"/>
          </a:bodyPr>
          <a:lstStyle/>
          <a:p>
            <a:pPr marL="0" indent="0">
              <a:buNone/>
            </a:pPr>
            <a:r>
              <a:rPr lang="tr-TR" dirty="0"/>
              <a:t>Versiyon Kontrol Sistemi (VCS): revizyon kontrol veya kaynak kontrol</a:t>
            </a:r>
          </a:p>
          <a:p>
            <a:r>
              <a:rPr lang="tr-TR" dirty="0"/>
              <a:t>diye de geçip, değişiklik yönetim sistemi anlamına gelmektedir.  </a:t>
            </a:r>
          </a:p>
          <a:p>
            <a:r>
              <a:rPr lang="tr-TR" dirty="0"/>
              <a:t>Bir ya da daha fazla dosya üzerinde yapılan değişiklikleri</a:t>
            </a:r>
          </a:p>
          <a:p>
            <a:r>
              <a:rPr lang="tr-TR" dirty="0"/>
              <a:t>kaydeden ve daha sonra belirli bir sürüme geri dönebilmenizi sağlayan bir sistemdir.</a:t>
            </a:r>
          </a:p>
          <a:p>
            <a:r>
              <a:rPr lang="tr-TR" dirty="0"/>
              <a:t>versiyon kontrol sistemi, dosyaların ya da bütün projenin geçmişteki belirli bir sürümüne erişmenizi, </a:t>
            </a:r>
          </a:p>
          <a:p>
            <a:r>
              <a:rPr lang="tr-TR" dirty="0"/>
              <a:t>zaman içinde yapılan değişiklikleri karşılaştırmanızı, </a:t>
            </a:r>
          </a:p>
          <a:p>
            <a:r>
              <a:rPr lang="tr-TR" dirty="0"/>
              <a:t>soruna neden olan şeyde en son kimin değişiklik yaptığını, belirli bir hatayı kimin, ne zaman sisteme dahil ettiğini ve</a:t>
            </a:r>
          </a:p>
          <a:p>
            <a:r>
              <a:rPr lang="tr-TR" dirty="0"/>
              <a:t>başka pek çok şeyi görebilmenizi sağlar. Öte yandan, bir hata yaptığınızda ya da bazı dosyaları yanlışlıkla</a:t>
            </a:r>
          </a:p>
          <a:p>
            <a:r>
              <a:rPr lang="tr-TR" dirty="0"/>
              <a:t>sildiğinizde durumu kolayca telâfi etmenize yardımcı olur. </a:t>
            </a:r>
          </a:p>
        </p:txBody>
      </p:sp>
    </p:spTree>
    <p:extLst>
      <p:ext uri="{BB962C8B-B14F-4D97-AF65-F5344CB8AC3E}">
        <p14:creationId xmlns:p14="http://schemas.microsoft.com/office/powerpoint/2010/main" val="3786126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2E3F7-6BAC-413B-A810-AE0D89983A6E}"/>
              </a:ext>
            </a:extLst>
          </p:cNvPr>
          <p:cNvSpPr>
            <a:spLocks noGrp="1"/>
          </p:cNvSpPr>
          <p:nvPr>
            <p:ph type="title"/>
          </p:nvPr>
        </p:nvSpPr>
        <p:spPr/>
        <p:txBody>
          <a:bodyPr/>
          <a:lstStyle/>
          <a:p>
            <a:r>
              <a:rPr lang="tr-TR" dirty="0"/>
              <a:t>CVCS’NİN AMAÇLARI NELERDİR?</a:t>
            </a:r>
          </a:p>
        </p:txBody>
      </p:sp>
      <p:sp>
        <p:nvSpPr>
          <p:cNvPr id="3" name="Content Placeholder 2">
            <a:extLst>
              <a:ext uri="{FF2B5EF4-FFF2-40B4-BE49-F238E27FC236}">
                <a16:creationId xmlns:a16="http://schemas.microsoft.com/office/drawing/2014/main" id="{2AC0595E-5E92-4234-9975-5CEF8AE1A3A4}"/>
              </a:ext>
            </a:extLst>
          </p:cNvPr>
          <p:cNvSpPr>
            <a:spLocks noGrp="1"/>
          </p:cNvSpPr>
          <p:nvPr>
            <p:ph idx="1"/>
          </p:nvPr>
        </p:nvSpPr>
        <p:spPr/>
        <p:txBody>
          <a:bodyPr>
            <a:normAutofit lnSpcReduction="10000"/>
          </a:bodyPr>
          <a:lstStyle/>
          <a:p>
            <a:r>
              <a:rPr lang="tr-TR" dirty="0"/>
              <a:t>1)Geliştiricilerin, kod değişikliklerini takip etmelerini sağlar.</a:t>
            </a:r>
          </a:p>
          <a:p>
            <a:r>
              <a:rPr lang="tr-TR" dirty="0"/>
              <a:t>2)Geliştiricilerin, kod değişiklik geçmişini görmelerini sağlar.</a:t>
            </a:r>
          </a:p>
          <a:p>
            <a:r>
              <a:rPr lang="tr-TR" dirty="0"/>
              <a:t>3)Geliştiricilerin, aynı kod dosyalarında aynı anda çalışmasına izin verir.</a:t>
            </a:r>
          </a:p>
          <a:p>
            <a:r>
              <a:rPr lang="tr-TR" dirty="0"/>
              <a:t>4)Geliştiricilerin, kodlarını dallanma yoluyla ayırmalarına izin verir.</a:t>
            </a:r>
          </a:p>
          <a:p>
            <a:r>
              <a:rPr lang="tr-TR" dirty="0"/>
              <a:t>5)Farklı dallardan yani </a:t>
            </a:r>
            <a:r>
              <a:rPr lang="tr-TR" dirty="0" err="1"/>
              <a:t>branch'lerden</a:t>
            </a:r>
            <a:r>
              <a:rPr lang="tr-TR" dirty="0"/>
              <a:t> kodları birleştirir.</a:t>
            </a:r>
          </a:p>
          <a:p>
            <a:r>
              <a:rPr lang="tr-TR" dirty="0"/>
              <a:t>6)Geliştiricilerin, çakışmalarını gösterir ve bunları çözmelerine izin verir.</a:t>
            </a:r>
          </a:p>
          <a:p>
            <a:r>
              <a:rPr lang="tr-TR" dirty="0"/>
              <a:t>7)Geliştiricilerin, değişikliklerini önceki bir duruma döndürmelerine izin verir.</a:t>
            </a:r>
          </a:p>
        </p:txBody>
      </p:sp>
    </p:spTree>
    <p:extLst>
      <p:ext uri="{BB962C8B-B14F-4D97-AF65-F5344CB8AC3E}">
        <p14:creationId xmlns:p14="http://schemas.microsoft.com/office/powerpoint/2010/main" val="2651513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937F-C057-439E-A2EA-16D57C243099}"/>
              </a:ext>
            </a:extLst>
          </p:cNvPr>
          <p:cNvSpPr>
            <a:spLocks noGrp="1"/>
          </p:cNvSpPr>
          <p:nvPr>
            <p:ph type="title"/>
          </p:nvPr>
        </p:nvSpPr>
        <p:spPr/>
        <p:txBody>
          <a:bodyPr/>
          <a:lstStyle/>
          <a:p>
            <a:r>
              <a:rPr lang="tr-TR" dirty="0"/>
              <a:t>DVCS NEDİR?</a:t>
            </a:r>
          </a:p>
        </p:txBody>
      </p:sp>
      <p:sp>
        <p:nvSpPr>
          <p:cNvPr id="3" name="Content Placeholder 2">
            <a:extLst>
              <a:ext uri="{FF2B5EF4-FFF2-40B4-BE49-F238E27FC236}">
                <a16:creationId xmlns:a16="http://schemas.microsoft.com/office/drawing/2014/main" id="{097521BC-84C5-42ED-A38E-0966D1EE90E8}"/>
              </a:ext>
            </a:extLst>
          </p:cNvPr>
          <p:cNvSpPr>
            <a:spLocks noGrp="1"/>
          </p:cNvSpPr>
          <p:nvPr>
            <p:ph idx="1"/>
          </p:nvPr>
        </p:nvSpPr>
        <p:spPr/>
        <p:txBody>
          <a:bodyPr/>
          <a:lstStyle/>
          <a:p>
            <a:r>
              <a:rPr lang="tr-TR" dirty="0"/>
              <a:t>Dağıtık Sürüm Kontrol </a:t>
            </a:r>
            <a:r>
              <a:rPr lang="tr-TR" dirty="0" err="1"/>
              <a:t>Sistemleri:kullanıcılar</a:t>
            </a:r>
            <a:r>
              <a:rPr lang="tr-TR" dirty="0"/>
              <a:t> dosyaların yalnızca en son bellek kopyalarını almakla kalmaz, </a:t>
            </a:r>
          </a:p>
          <a:p>
            <a:r>
              <a:rPr lang="tr-TR" dirty="0"/>
              <a:t>yazılım havuzunu (</a:t>
            </a:r>
            <a:r>
              <a:rPr lang="tr-TR" dirty="0" err="1"/>
              <a:t>repository</a:t>
            </a:r>
            <a:r>
              <a:rPr lang="tr-TR" dirty="0"/>
              <a:t>) bütünüyle kopyalarlar. Git, </a:t>
            </a:r>
            <a:r>
              <a:rPr lang="tr-TR" dirty="0" err="1"/>
              <a:t>Mercurial</a:t>
            </a:r>
            <a:r>
              <a:rPr lang="tr-TR" dirty="0"/>
              <a:t>, </a:t>
            </a:r>
            <a:r>
              <a:rPr lang="tr-TR" dirty="0" err="1"/>
              <a:t>Bazaar</a:t>
            </a:r>
            <a:r>
              <a:rPr lang="tr-TR" dirty="0"/>
              <a:t> ve </a:t>
            </a:r>
            <a:r>
              <a:rPr lang="tr-TR" dirty="0" err="1"/>
              <a:t>Darcs</a:t>
            </a:r>
            <a:r>
              <a:rPr lang="tr-TR" dirty="0"/>
              <a:t> gibi örnekleri dağıtık sistemlere örnektir.</a:t>
            </a:r>
          </a:p>
          <a:p>
            <a:r>
              <a:rPr lang="tr-TR" dirty="0"/>
              <a:t>Dağıtık sistemlerde üzerinde ortak çalışma </a:t>
            </a:r>
            <a:r>
              <a:rPr lang="tr-TR" dirty="0" err="1"/>
              <a:t>yütürülen</a:t>
            </a:r>
            <a:r>
              <a:rPr lang="tr-TR" dirty="0"/>
              <a:t> sunuculardan biri çökerse istemcilerden birinin yazılım havuzu </a:t>
            </a:r>
          </a:p>
          <a:p>
            <a:r>
              <a:rPr lang="tr-TR" dirty="0"/>
              <a:t>sunucuya geri yüklenerek sistem kurtarılabilmektedir. Her seçip alma (</a:t>
            </a:r>
            <a:r>
              <a:rPr lang="tr-TR" dirty="0" err="1"/>
              <a:t>check</a:t>
            </a:r>
            <a:r>
              <a:rPr lang="tr-TR" dirty="0"/>
              <a:t> </a:t>
            </a:r>
            <a:r>
              <a:rPr lang="tr-TR" dirty="0" err="1"/>
              <a:t>out</a:t>
            </a:r>
            <a:r>
              <a:rPr lang="tr-TR" dirty="0"/>
              <a:t>) işlemi esasında bütün verinin yedeklenmesiyle sonuçlanır.</a:t>
            </a:r>
          </a:p>
          <a:p>
            <a:endParaRPr lang="tr-TR" dirty="0"/>
          </a:p>
        </p:txBody>
      </p:sp>
    </p:spTree>
    <p:extLst>
      <p:ext uri="{BB962C8B-B14F-4D97-AF65-F5344CB8AC3E}">
        <p14:creationId xmlns:p14="http://schemas.microsoft.com/office/powerpoint/2010/main" val="3811539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C3EA-5202-41B8-A6F5-E6894ABCE773}"/>
              </a:ext>
            </a:extLst>
          </p:cNvPr>
          <p:cNvSpPr>
            <a:spLocks noGrp="1"/>
          </p:cNvSpPr>
          <p:nvPr>
            <p:ph type="title"/>
          </p:nvPr>
        </p:nvSpPr>
        <p:spPr/>
        <p:txBody>
          <a:bodyPr>
            <a:normAutofit fontScale="90000"/>
          </a:bodyPr>
          <a:lstStyle/>
          <a:p>
            <a:r>
              <a:rPr lang="tr-TR" dirty="0"/>
              <a:t>Dağıtık sistemlerin (DVCS) merkezi sistemlere (CVCS) kıyasla sundukları avantajları ve dezavantajları şu şekilde listeleyebiliriz:</a:t>
            </a:r>
          </a:p>
        </p:txBody>
      </p:sp>
      <p:sp>
        <p:nvSpPr>
          <p:cNvPr id="3" name="Content Placeholder 2">
            <a:extLst>
              <a:ext uri="{FF2B5EF4-FFF2-40B4-BE49-F238E27FC236}">
                <a16:creationId xmlns:a16="http://schemas.microsoft.com/office/drawing/2014/main" id="{CEEC5CC3-9280-4DF3-B7F3-AC0302C395CD}"/>
              </a:ext>
            </a:extLst>
          </p:cNvPr>
          <p:cNvSpPr>
            <a:spLocks noGrp="1"/>
          </p:cNvSpPr>
          <p:nvPr>
            <p:ph idx="1"/>
          </p:nvPr>
        </p:nvSpPr>
        <p:spPr/>
        <p:txBody>
          <a:bodyPr>
            <a:normAutofit fontScale="62500" lnSpcReduction="20000"/>
          </a:bodyPr>
          <a:lstStyle/>
          <a:p>
            <a:endParaRPr lang="tr-TR" dirty="0"/>
          </a:p>
          <a:p>
            <a:r>
              <a:rPr lang="tr-TR" dirty="0"/>
              <a:t>Network bağlantısı </a:t>
            </a:r>
            <a:r>
              <a:rPr lang="tr-TR" dirty="0" err="1"/>
              <a:t>olmasada</a:t>
            </a:r>
            <a:r>
              <a:rPr lang="tr-TR" dirty="0"/>
              <a:t> kullanıcılar ilgili repo üzerinde çalışabilirler,</a:t>
            </a:r>
          </a:p>
          <a:p>
            <a:r>
              <a:rPr lang="tr-TR" dirty="0"/>
              <a:t>dağıtık sistemler ortak işlemleri daha hızlı işler, çünkü merkezi bir sunucuyla iletişim kurmaya gerek yoktur. </a:t>
            </a:r>
          </a:p>
          <a:p>
            <a:r>
              <a:rPr lang="tr-TR" dirty="0"/>
              <a:t> dağıtık sistemler bu iletişime değişikliklerin diğer ortaklarla paylaşılacağı zaman ihtiyaç duyar.</a:t>
            </a:r>
          </a:p>
          <a:p>
            <a:r>
              <a:rPr lang="tr-TR" dirty="0"/>
              <a:t>Özel çalışma alanları oluşturmak mümkündür.</a:t>
            </a:r>
          </a:p>
          <a:p>
            <a:r>
              <a:rPr lang="tr-TR" dirty="0"/>
              <a:t> Böylece, kullanıcılar paylaşmak istemedikleri taslaklardaki değişiklikleri de kullanabilirler.</a:t>
            </a:r>
          </a:p>
          <a:p>
            <a:r>
              <a:rPr lang="tr-TR" dirty="0"/>
              <a:t>Üzerinde çalışılan kopyalar aynı zamanda uzak yedek (</a:t>
            </a:r>
            <a:r>
              <a:rPr lang="tr-TR" dirty="0" err="1"/>
              <a:t>remote</a:t>
            </a:r>
            <a:r>
              <a:rPr lang="tr-TR" dirty="0"/>
              <a:t> </a:t>
            </a:r>
            <a:r>
              <a:rPr lang="tr-TR" dirty="0" err="1"/>
              <a:t>backup</a:t>
            </a:r>
            <a:r>
              <a:rPr lang="tr-TR" dirty="0"/>
              <a:t>) görevi görürler. </a:t>
            </a:r>
          </a:p>
          <a:p>
            <a:r>
              <a:rPr lang="tr-TR" dirty="0"/>
              <a:t>Bu sayede herhangi bir donanım hatasından (kırılma noktası gibi) etkilenmezler.</a:t>
            </a:r>
          </a:p>
          <a:p>
            <a:r>
              <a:rPr lang="tr-TR" dirty="0"/>
              <a:t>Farklı geliştirme modelleri (</a:t>
            </a:r>
            <a:r>
              <a:rPr lang="tr-TR" dirty="0" err="1"/>
              <a:t>development</a:t>
            </a:r>
            <a:r>
              <a:rPr lang="tr-TR" dirty="0"/>
              <a:t> </a:t>
            </a:r>
            <a:r>
              <a:rPr lang="tr-TR" dirty="0" err="1"/>
              <a:t>branches</a:t>
            </a:r>
            <a:r>
              <a:rPr lang="tr-TR" dirty="0"/>
              <a:t>, </a:t>
            </a:r>
            <a:r>
              <a:rPr lang="tr-TR" dirty="0" err="1"/>
              <a:t>commander</a:t>
            </a:r>
            <a:r>
              <a:rPr lang="tr-TR" dirty="0"/>
              <a:t>/</a:t>
            </a:r>
            <a:r>
              <a:rPr lang="tr-TR" dirty="0" err="1"/>
              <a:t>kieutenant</a:t>
            </a:r>
            <a:r>
              <a:rPr lang="tr-TR" dirty="0"/>
              <a:t> model gibi) </a:t>
            </a:r>
            <a:r>
              <a:rPr lang="tr-TR" dirty="0" err="1"/>
              <a:t>kullanılanibilir</a:t>
            </a:r>
            <a:r>
              <a:rPr lang="tr-TR" dirty="0"/>
              <a:t>.</a:t>
            </a:r>
          </a:p>
          <a:p>
            <a:r>
              <a:rPr lang="tr-TR" dirty="0"/>
              <a:t>Projenin </a:t>
            </a:r>
            <a:r>
              <a:rPr lang="tr-TR" dirty="0" err="1"/>
              <a:t>release</a:t>
            </a:r>
            <a:r>
              <a:rPr lang="tr-TR" dirty="0"/>
              <a:t> </a:t>
            </a:r>
            <a:r>
              <a:rPr lang="tr-TR" dirty="0" err="1"/>
              <a:t>version’unun</a:t>
            </a:r>
            <a:r>
              <a:rPr lang="tr-TR" dirty="0"/>
              <a:t> kontrolü merkezi olarak gerçekleştirilebilir.</a:t>
            </a:r>
          </a:p>
          <a:p>
            <a:r>
              <a:rPr lang="tr-TR" dirty="0"/>
              <a:t>FOSS (</a:t>
            </a:r>
            <a:r>
              <a:rPr lang="tr-TR" dirty="0" err="1"/>
              <a:t>Free</a:t>
            </a:r>
            <a:r>
              <a:rPr lang="tr-TR" dirty="0"/>
              <a:t> </a:t>
            </a:r>
            <a:r>
              <a:rPr lang="tr-TR" dirty="0" err="1"/>
              <a:t>and</a:t>
            </a:r>
            <a:r>
              <a:rPr lang="tr-TR" dirty="0"/>
              <a:t> Open-</a:t>
            </a:r>
            <a:r>
              <a:rPr lang="tr-TR" dirty="0" err="1"/>
              <a:t>source</a:t>
            </a:r>
            <a:r>
              <a:rPr lang="tr-TR" dirty="0"/>
              <a:t> Software / Özgür ve Açık Kaynaklı Yazılım) yazılım projelerinde, </a:t>
            </a:r>
          </a:p>
          <a:p>
            <a:r>
              <a:rPr lang="tr-TR" dirty="0"/>
              <a:t>liderlik çatışmaları veya tasarımdaki anlaşmazlıklar nedeniyle durdurulmuş bir proje kolaylıkla çatallanarak (</a:t>
            </a:r>
            <a:r>
              <a:rPr lang="tr-TR" dirty="0" err="1"/>
              <a:t>fork</a:t>
            </a:r>
            <a:r>
              <a:rPr lang="tr-TR" dirty="0"/>
              <a:t>) sürdürülebilir.</a:t>
            </a:r>
          </a:p>
        </p:txBody>
      </p:sp>
    </p:spTree>
    <p:extLst>
      <p:ext uri="{BB962C8B-B14F-4D97-AF65-F5344CB8AC3E}">
        <p14:creationId xmlns:p14="http://schemas.microsoft.com/office/powerpoint/2010/main" val="1298755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EED2-0FB7-4715-A23E-C18B85F9AE09}"/>
              </a:ext>
            </a:extLst>
          </p:cNvPr>
          <p:cNvSpPr>
            <a:spLocks noGrp="1"/>
          </p:cNvSpPr>
          <p:nvPr>
            <p:ph type="title"/>
          </p:nvPr>
        </p:nvSpPr>
        <p:spPr/>
        <p:txBody>
          <a:bodyPr>
            <a:normAutofit fontScale="90000"/>
          </a:bodyPr>
          <a:lstStyle/>
          <a:p>
            <a:r>
              <a:rPr lang="tr-TR" dirty="0"/>
              <a:t> SENKRON NEDİR? ASENKRON NEDİR? ARALARINDAKİ FARK NEDİR ? JAVA SCRİPT SENKRONMU ASENKRONMU ?</a:t>
            </a:r>
          </a:p>
        </p:txBody>
      </p:sp>
      <p:sp>
        <p:nvSpPr>
          <p:cNvPr id="3" name="Content Placeholder 2">
            <a:extLst>
              <a:ext uri="{FF2B5EF4-FFF2-40B4-BE49-F238E27FC236}">
                <a16:creationId xmlns:a16="http://schemas.microsoft.com/office/drawing/2014/main" id="{EEBAC4C0-51E6-4F0B-839A-04E0AA81B57A}"/>
              </a:ext>
            </a:extLst>
          </p:cNvPr>
          <p:cNvSpPr>
            <a:spLocks noGrp="1"/>
          </p:cNvSpPr>
          <p:nvPr>
            <p:ph idx="1"/>
          </p:nvPr>
        </p:nvSpPr>
        <p:spPr/>
        <p:txBody>
          <a:bodyPr>
            <a:normAutofit fontScale="55000" lnSpcReduction="20000"/>
          </a:bodyPr>
          <a:lstStyle/>
          <a:p>
            <a:endParaRPr lang="tr-TR" dirty="0"/>
          </a:p>
          <a:p>
            <a:r>
              <a:rPr lang="tr-TR" dirty="0"/>
              <a:t>Java       ==&gt; </a:t>
            </a:r>
            <a:r>
              <a:rPr lang="tr-TR" dirty="0" err="1"/>
              <a:t>MultiThread</a:t>
            </a:r>
            <a:r>
              <a:rPr lang="tr-TR" dirty="0"/>
              <a:t> </a:t>
            </a:r>
          </a:p>
          <a:p>
            <a:r>
              <a:rPr lang="tr-TR" dirty="0"/>
              <a:t>C#         ==&gt; </a:t>
            </a:r>
            <a:r>
              <a:rPr lang="tr-TR" dirty="0" err="1"/>
              <a:t>MultiThread</a:t>
            </a:r>
            <a:r>
              <a:rPr lang="tr-TR" dirty="0"/>
              <a:t> </a:t>
            </a:r>
          </a:p>
          <a:p>
            <a:r>
              <a:rPr lang="tr-TR" dirty="0" err="1"/>
              <a:t>JavaScript</a:t>
            </a:r>
            <a:r>
              <a:rPr lang="tr-TR" dirty="0"/>
              <a:t> ==&gt; </a:t>
            </a:r>
            <a:r>
              <a:rPr lang="tr-TR" dirty="0" err="1"/>
              <a:t>SingleThread</a:t>
            </a:r>
            <a:r>
              <a:rPr lang="tr-TR" dirty="0"/>
              <a:t> (</a:t>
            </a:r>
            <a:r>
              <a:rPr lang="tr-TR" dirty="0" err="1"/>
              <a:t>SetTimeout</a:t>
            </a:r>
            <a:r>
              <a:rPr lang="tr-TR" dirty="0"/>
              <a:t>(), </a:t>
            </a:r>
            <a:r>
              <a:rPr lang="tr-TR" dirty="0" err="1"/>
              <a:t>CallBack</a:t>
            </a:r>
            <a:r>
              <a:rPr lang="tr-TR" dirty="0"/>
              <a:t>, </a:t>
            </a:r>
            <a:r>
              <a:rPr lang="tr-TR" dirty="0" err="1"/>
              <a:t>Promise</a:t>
            </a:r>
            <a:r>
              <a:rPr lang="tr-TR" dirty="0"/>
              <a:t>, </a:t>
            </a:r>
            <a:r>
              <a:rPr lang="tr-TR" dirty="0" err="1"/>
              <a:t>Asgnawait</a:t>
            </a:r>
            <a:r>
              <a:rPr lang="tr-TR" dirty="0"/>
              <a:t>)</a:t>
            </a:r>
          </a:p>
          <a:p>
            <a:endParaRPr lang="tr-TR" dirty="0"/>
          </a:p>
          <a:p>
            <a:r>
              <a:rPr lang="tr-TR" dirty="0"/>
              <a:t>Senkronun kelime anlamı eş zamanlı olmasına rağmen programlama dilinde her bir işin sıra ile yapılmasına denir. Yani bir </a:t>
            </a:r>
            <a:r>
              <a:rPr lang="tr-TR" dirty="0" err="1"/>
              <a:t>process</a:t>
            </a:r>
            <a:r>
              <a:rPr lang="tr-TR" dirty="0"/>
              <a:t> bitmeden diğerine geçilmemesi. Programlama dillerinin genelinde yazdığımız kodlar yukarıdan aşağıya okunarak çalıştırılır. Yani senkron olarak çalışır.</a:t>
            </a:r>
          </a:p>
          <a:p>
            <a:r>
              <a:rPr lang="tr-TR" dirty="0"/>
              <a:t>Asenkron Programla: Kelime anlamı başlama ve bitiş zamanları ayrı olan, aynı zamanda olmayan demek olan kelimedir. Diğer adı da eşzamanızdır. </a:t>
            </a:r>
          </a:p>
          <a:p>
            <a:r>
              <a:rPr lang="tr-TR" dirty="0"/>
              <a:t>Senkron programlama ise programın senkron bir şekilde değil de öncelik verdiğimiz işlemlerin daha önce yapılmasını sağlayan ya da sağladığımız programlamadır. </a:t>
            </a:r>
          </a:p>
          <a:p>
            <a:r>
              <a:rPr lang="tr-TR" dirty="0"/>
              <a:t>Senkron programlamada kodların yukarıdan aşağıya çalışmasını her zaman istemeyebiliriz. Mesela bir fonksiyonu son sırada yazarız ama ilk olarak o fonksiyonun çalışmasını isteyebiliriz. Burada Asenkron programlama devreye giriyor.</a:t>
            </a:r>
          </a:p>
          <a:p>
            <a:r>
              <a:rPr lang="tr-TR" dirty="0" err="1"/>
              <a:t>Javascript</a:t>
            </a:r>
            <a:r>
              <a:rPr lang="tr-TR" dirty="0"/>
              <a:t> </a:t>
            </a:r>
            <a:r>
              <a:rPr lang="tr-TR" dirty="0" err="1"/>
              <a:t>single-thread</a:t>
            </a:r>
            <a:r>
              <a:rPr lang="tr-TR" dirty="0"/>
              <a:t> çalıştırma yaptığı için çalıştırdığı </a:t>
            </a:r>
            <a:r>
              <a:rPr lang="tr-TR" dirty="0" err="1"/>
              <a:t>eventleri</a:t>
            </a:r>
            <a:r>
              <a:rPr lang="tr-TR" dirty="0"/>
              <a:t> ve </a:t>
            </a:r>
            <a:r>
              <a:rPr lang="tr-TR" dirty="0" err="1"/>
              <a:t>callback</a:t>
            </a:r>
            <a:r>
              <a:rPr lang="tr-TR" dirty="0"/>
              <a:t> </a:t>
            </a:r>
            <a:r>
              <a:rPr lang="tr-TR" dirty="0" err="1"/>
              <a:t>leri</a:t>
            </a:r>
            <a:r>
              <a:rPr lang="tr-TR" dirty="0"/>
              <a:t> sıraya sokarak hepsini tek bir </a:t>
            </a:r>
            <a:r>
              <a:rPr lang="tr-TR" dirty="0" err="1"/>
              <a:t>thread</a:t>
            </a:r>
            <a:r>
              <a:rPr lang="tr-TR" dirty="0"/>
              <a:t> ile işler. Bahsedilen </a:t>
            </a:r>
            <a:r>
              <a:rPr lang="tr-TR" dirty="0" err="1"/>
              <a:t>Event’lerin</a:t>
            </a:r>
            <a:r>
              <a:rPr lang="tr-TR" dirty="0"/>
              <a:t> ve </a:t>
            </a:r>
            <a:r>
              <a:rPr lang="tr-TR" dirty="0" err="1"/>
              <a:t>Callback’lerin</a:t>
            </a:r>
            <a:r>
              <a:rPr lang="tr-TR" dirty="0"/>
              <a:t> sırada tutulduğu yapı, basit bir kuyruk (Queue) mekanizmasıdır. </a:t>
            </a:r>
            <a:r>
              <a:rPr lang="tr-TR" dirty="0" err="1"/>
              <a:t>Thread’in</a:t>
            </a:r>
            <a:r>
              <a:rPr lang="tr-TR" dirty="0"/>
              <a:t> her defasında kuyruktaki ilk </a:t>
            </a:r>
            <a:r>
              <a:rPr lang="tr-TR" dirty="0" err="1"/>
              <a:t>Event’i</a:t>
            </a:r>
            <a:r>
              <a:rPr lang="tr-TR" dirty="0"/>
              <a:t> işleyip yeni bir </a:t>
            </a:r>
            <a:r>
              <a:rPr lang="tr-TR" dirty="0" err="1"/>
              <a:t>Event</a:t>
            </a:r>
            <a:r>
              <a:rPr lang="tr-TR" dirty="0"/>
              <a:t> alması da </a:t>
            </a:r>
            <a:r>
              <a:rPr lang="tr-TR" dirty="0" err="1"/>
              <a:t>Event</a:t>
            </a:r>
            <a:r>
              <a:rPr lang="tr-TR" dirty="0"/>
              <a:t> </a:t>
            </a:r>
            <a:r>
              <a:rPr lang="tr-TR" dirty="0" err="1"/>
              <a:t>Loop</a:t>
            </a:r>
            <a:r>
              <a:rPr lang="tr-TR" dirty="0"/>
              <a:t> olarak adlandırılır. </a:t>
            </a:r>
            <a:r>
              <a:rPr lang="tr-TR" dirty="0" err="1"/>
              <a:t>Javascript</a:t>
            </a:r>
            <a:r>
              <a:rPr lang="tr-TR" dirty="0"/>
              <a:t> Run-</a:t>
            </a:r>
            <a:r>
              <a:rPr lang="tr-TR" dirty="0" err="1"/>
              <a:t>to</a:t>
            </a:r>
            <a:r>
              <a:rPr lang="tr-TR" dirty="0"/>
              <a:t>-</a:t>
            </a:r>
            <a:r>
              <a:rPr lang="tr-TR" dirty="0" err="1"/>
              <a:t>Completion</a:t>
            </a:r>
            <a:r>
              <a:rPr lang="tr-TR" dirty="0"/>
              <a:t> adı verilen, elindeki işi tamamlamadan başka bir işe geçmeyen bir mekanizmaya sahiptir.</a:t>
            </a:r>
          </a:p>
        </p:txBody>
      </p:sp>
    </p:spTree>
    <p:extLst>
      <p:ext uri="{BB962C8B-B14F-4D97-AF65-F5344CB8AC3E}">
        <p14:creationId xmlns:p14="http://schemas.microsoft.com/office/powerpoint/2010/main" val="59360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5535F-BF54-4A50-BB63-7014DAF278E9}"/>
              </a:ext>
            </a:extLst>
          </p:cNvPr>
          <p:cNvSpPr>
            <a:spLocks noGrp="1"/>
          </p:cNvSpPr>
          <p:nvPr>
            <p:ph type="title"/>
          </p:nvPr>
        </p:nvSpPr>
        <p:spPr/>
        <p:txBody>
          <a:bodyPr/>
          <a:lstStyle/>
          <a:p>
            <a:r>
              <a:rPr lang="tr-TR" dirty="0"/>
              <a:t>COMPİLER-İNTERPRETER NEDİR?</a:t>
            </a:r>
            <a:br>
              <a:rPr lang="tr-TR" dirty="0"/>
            </a:br>
            <a:endParaRPr lang="tr-TR" dirty="0"/>
          </a:p>
        </p:txBody>
      </p:sp>
      <p:sp>
        <p:nvSpPr>
          <p:cNvPr id="3" name="Content Placeholder 2">
            <a:extLst>
              <a:ext uri="{FF2B5EF4-FFF2-40B4-BE49-F238E27FC236}">
                <a16:creationId xmlns:a16="http://schemas.microsoft.com/office/drawing/2014/main" id="{2DFAA206-B139-488E-8571-3621A18828EF}"/>
              </a:ext>
            </a:extLst>
          </p:cNvPr>
          <p:cNvSpPr>
            <a:spLocks noGrp="1"/>
          </p:cNvSpPr>
          <p:nvPr>
            <p:ph idx="1"/>
          </p:nvPr>
        </p:nvSpPr>
        <p:spPr/>
        <p:txBody>
          <a:bodyPr>
            <a:normAutofit fontScale="55000" lnSpcReduction="20000"/>
          </a:bodyPr>
          <a:lstStyle/>
          <a:p>
            <a:r>
              <a:rPr lang="tr-TR" dirty="0"/>
              <a:t> Compiler- </a:t>
            </a:r>
            <a:r>
              <a:rPr lang="tr-TR" dirty="0" err="1"/>
              <a:t>interpreter</a:t>
            </a:r>
            <a:r>
              <a:rPr lang="tr-TR" dirty="0"/>
              <a:t> ?</a:t>
            </a:r>
          </a:p>
          <a:p>
            <a:r>
              <a:rPr lang="tr-TR" dirty="0"/>
              <a:t> </a:t>
            </a:r>
            <a:r>
              <a:rPr lang="tr-TR" dirty="0" err="1"/>
              <a:t>JavaScript</a:t>
            </a:r>
            <a:r>
              <a:rPr lang="tr-TR" dirty="0"/>
              <a:t> Compiler mi ? </a:t>
            </a:r>
            <a:r>
              <a:rPr lang="tr-TR" dirty="0" err="1"/>
              <a:t>interpreter</a:t>
            </a:r>
            <a:r>
              <a:rPr lang="tr-TR" dirty="0"/>
              <a:t> mi ? </a:t>
            </a:r>
          </a:p>
          <a:p>
            <a:r>
              <a:rPr lang="tr-TR" dirty="0"/>
              <a:t> •	Compiler(Derleyici): Geliştiricilerin herhangi bir programlama dilini kullanarak yazdığı kaynak kodu bilgisayarın anlayabileceği makine diline yani 0 ve 1’lere çeviren aracı yazılımdır.</a:t>
            </a:r>
          </a:p>
          <a:p>
            <a:r>
              <a:rPr lang="tr-TR" dirty="0"/>
              <a:t>•	 Derleyici sayesinde geliştiriciler farklı programlama dillerini kullanarak aynı işlevi yerine getiren yazılımlar üretebilirler. Üstelik </a:t>
            </a:r>
            <a:r>
              <a:rPr lang="tr-TR" dirty="0" err="1"/>
              <a:t>Compiler’ların</a:t>
            </a:r>
            <a:r>
              <a:rPr lang="tr-TR" dirty="0"/>
              <a:t> varlığı, çok fazla programlama dilinin olmasına ve geliştiricilerin alternatif dillerle çalışmasına yardımcı olmaktadır.</a:t>
            </a:r>
          </a:p>
          <a:p>
            <a:r>
              <a:rPr lang="tr-TR" dirty="0"/>
              <a:t>•	Interpreter(Yorumlayıcı): Yüksek se</a:t>
            </a:r>
          </a:p>
          <a:p>
            <a:r>
              <a:rPr lang="tr-TR" dirty="0"/>
              <a:t>•	Interpreter(Yorumlayıcı): Yüksek seviyeli programlama dili ile yazılmış bir </a:t>
            </a:r>
            <a:r>
              <a:rPr lang="tr-TR" dirty="0" err="1"/>
              <a:t>progamı</a:t>
            </a:r>
            <a:r>
              <a:rPr lang="tr-TR" dirty="0"/>
              <a:t> adım adım makine diline çeviren ve makine dilindeki talimatları çalıştıran programdır.</a:t>
            </a:r>
          </a:p>
          <a:p>
            <a:r>
              <a:rPr lang="tr-TR" dirty="0"/>
              <a:t>•	Interpreter bütün programın çalıştırılabilir bir kodunu üretmek yerine, programın adımlarını tek tek makine diline çevirir ve hemen çalıştırır. Program tekrar çalıştırılmak istenirse </a:t>
            </a:r>
            <a:r>
              <a:rPr lang="tr-TR" dirty="0" err="1"/>
              <a:t>interpreter</a:t>
            </a:r>
            <a:r>
              <a:rPr lang="tr-TR" dirty="0"/>
              <a:t> kaynak kod üzerinde yine aynı yolu izler.</a:t>
            </a:r>
          </a:p>
          <a:p>
            <a:r>
              <a:rPr lang="tr-TR" dirty="0"/>
              <a:t>•	</a:t>
            </a:r>
            <a:r>
              <a:rPr lang="tr-TR" dirty="0" err="1"/>
              <a:t>JavaScript</a:t>
            </a:r>
            <a:r>
              <a:rPr lang="tr-TR" dirty="0"/>
              <a:t> Interpreter(Yorumlayıcı) bir dildir.  </a:t>
            </a:r>
            <a:r>
              <a:rPr lang="tr-TR" dirty="0" err="1"/>
              <a:t>JavaScript’in</a:t>
            </a:r>
            <a:r>
              <a:rPr lang="tr-TR" dirty="0"/>
              <a:t> </a:t>
            </a:r>
            <a:r>
              <a:rPr lang="tr-TR" dirty="0" err="1"/>
              <a:t>compiler</a:t>
            </a:r>
            <a:r>
              <a:rPr lang="tr-TR" dirty="0"/>
              <a:t> adımı yoktur. Bunun yerine, tarayıcıdaki bir </a:t>
            </a:r>
            <a:r>
              <a:rPr lang="tr-TR" dirty="0" err="1"/>
              <a:t>interpreter</a:t>
            </a:r>
            <a:r>
              <a:rPr lang="tr-TR" dirty="0"/>
              <a:t>(yorumlayıcı) </a:t>
            </a:r>
            <a:r>
              <a:rPr lang="tr-TR" dirty="0" err="1"/>
              <a:t>JavaScript</a:t>
            </a:r>
            <a:r>
              <a:rPr lang="tr-TR" dirty="0"/>
              <a:t> kodunu okur, her satırı yorumlar ve çalıştırır. Daha modern tarayıcılar, </a:t>
            </a:r>
            <a:r>
              <a:rPr lang="tr-TR" dirty="0" err="1"/>
              <a:t>JavaScript’i</a:t>
            </a:r>
            <a:r>
              <a:rPr lang="tr-TR" dirty="0"/>
              <a:t> tam çalışmak üzereyken yürütülebilir bayt koduna derleyen </a:t>
            </a:r>
            <a:r>
              <a:rPr lang="tr-TR" dirty="0" err="1"/>
              <a:t>Just</a:t>
            </a:r>
            <a:r>
              <a:rPr lang="tr-TR" dirty="0"/>
              <a:t>-</a:t>
            </a:r>
            <a:r>
              <a:rPr lang="tr-TR" dirty="0" err="1"/>
              <a:t>In</a:t>
            </a:r>
            <a:r>
              <a:rPr lang="tr-TR" dirty="0"/>
              <a:t>-Time(JIT) derlemesi olarak bilinen teknoloji kullanır.</a:t>
            </a:r>
          </a:p>
          <a:p>
            <a:r>
              <a:rPr lang="tr-TR" dirty="0"/>
              <a:t>•	</a:t>
            </a:r>
            <a:r>
              <a:rPr lang="tr-TR" dirty="0" err="1"/>
              <a:t>Just</a:t>
            </a:r>
            <a:r>
              <a:rPr lang="tr-TR" dirty="0"/>
              <a:t>-</a:t>
            </a:r>
            <a:r>
              <a:rPr lang="tr-TR" dirty="0" err="1"/>
              <a:t>In</a:t>
            </a:r>
            <a:r>
              <a:rPr lang="tr-TR" dirty="0"/>
              <a:t>-time(JIT):</a:t>
            </a:r>
            <a:r>
              <a:rPr lang="tr-TR" dirty="0" err="1"/>
              <a:t>Just</a:t>
            </a:r>
            <a:r>
              <a:rPr lang="tr-TR" dirty="0"/>
              <a:t>-</a:t>
            </a:r>
            <a:r>
              <a:rPr lang="tr-TR" dirty="0" err="1"/>
              <a:t>In</a:t>
            </a:r>
            <a:r>
              <a:rPr lang="tr-TR" dirty="0"/>
              <a:t>-Time veya JIT, derleme, </a:t>
            </a:r>
            <a:r>
              <a:rPr lang="tr-TR" dirty="0" err="1"/>
              <a:t>JavaScript</a:t>
            </a:r>
            <a:r>
              <a:rPr lang="tr-TR" dirty="0"/>
              <a:t>, C# ve Java gibi diller için çalışma zamanı yorumlayıcıları tarafından, C++</a:t>
            </a:r>
          </a:p>
          <a:p>
            <a:r>
              <a:rPr lang="tr-TR" dirty="0"/>
              <a:t>gibi önceden derlenmiş ikili diller tarafından sunulan yerel performansa yaklaşık yürütme hızları sağlamak için kullanılan bir tekniktir.</a:t>
            </a:r>
          </a:p>
        </p:txBody>
      </p:sp>
    </p:spTree>
    <p:extLst>
      <p:ext uri="{BB962C8B-B14F-4D97-AF65-F5344CB8AC3E}">
        <p14:creationId xmlns:p14="http://schemas.microsoft.com/office/powerpoint/2010/main" val="4219594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58FF9-27C6-476B-AC7C-877F05F1E7B9}"/>
              </a:ext>
            </a:extLst>
          </p:cNvPr>
          <p:cNvSpPr>
            <a:spLocks noGrp="1"/>
          </p:cNvSpPr>
          <p:nvPr>
            <p:ph type="title"/>
          </p:nvPr>
        </p:nvSpPr>
        <p:spPr/>
        <p:txBody>
          <a:bodyPr>
            <a:normAutofit fontScale="90000"/>
          </a:bodyPr>
          <a:lstStyle/>
          <a:p>
            <a:r>
              <a:rPr lang="tr-TR" b="1" dirty="0">
                <a:solidFill>
                  <a:schemeClr val="bg1"/>
                </a:solidFill>
                <a:latin typeface="Times New Roman"/>
                <a:cs typeface="Times New Roman"/>
              </a:rPr>
              <a:t>2) HTTP yapısı nedir ne için kullanılır?</a:t>
            </a:r>
            <a:br>
              <a:rPr lang="tr-TR" b="1" dirty="0">
                <a:solidFill>
                  <a:schemeClr val="bg1"/>
                </a:solidFill>
                <a:latin typeface="Times New Roman"/>
                <a:cs typeface="Times New Roman"/>
              </a:rPr>
            </a:br>
            <a:r>
              <a:rPr lang="tr-TR" b="1" dirty="0">
                <a:latin typeface="Times New Roman"/>
                <a:cs typeface="Times New Roman"/>
              </a:rPr>
              <a:t>HTTPS YAPISI NEDİR NE İÇİN KULLANILIR ?</a:t>
            </a:r>
            <a:r>
              <a:rPr lang="tr-TR" b="1" dirty="0" err="1">
                <a:solidFill>
                  <a:schemeClr val="bg1"/>
                </a:solidFill>
                <a:latin typeface="Times New Roman"/>
                <a:cs typeface="Times New Roman"/>
              </a:rPr>
              <a:t>edir</a:t>
            </a:r>
            <a:r>
              <a:rPr lang="tr-TR" b="1" dirty="0">
                <a:solidFill>
                  <a:schemeClr val="bg1"/>
                </a:solidFill>
                <a:latin typeface="Times New Roman"/>
                <a:cs typeface="Times New Roman"/>
              </a:rPr>
              <a:t> ne için kullanılır?</a:t>
            </a:r>
            <a:br>
              <a:rPr lang="tr-TR" b="1" dirty="0">
                <a:solidFill>
                  <a:schemeClr val="bg1"/>
                </a:solidFill>
                <a:latin typeface="Times New Roman"/>
                <a:cs typeface="Times New Roman"/>
              </a:rPr>
            </a:br>
            <a:r>
              <a:rPr lang="tr-TR" b="1" dirty="0">
                <a:solidFill>
                  <a:schemeClr val="bg1"/>
                </a:solidFill>
                <a:latin typeface="Times New Roman"/>
                <a:cs typeface="Times New Roman"/>
              </a:rPr>
              <a:t>2) HTTP yapısı nedir ne için kulla</a:t>
            </a:r>
            <a:endParaRPr lang="tr-TR" dirty="0"/>
          </a:p>
        </p:txBody>
      </p:sp>
      <p:sp>
        <p:nvSpPr>
          <p:cNvPr id="3" name="Content Placeholder 2">
            <a:extLst>
              <a:ext uri="{FF2B5EF4-FFF2-40B4-BE49-F238E27FC236}">
                <a16:creationId xmlns:a16="http://schemas.microsoft.com/office/drawing/2014/main" id="{C577160B-5989-4D99-8AC7-CAF0F1FABD7A}"/>
              </a:ext>
            </a:extLst>
          </p:cNvPr>
          <p:cNvSpPr>
            <a:spLocks noGrp="1"/>
          </p:cNvSpPr>
          <p:nvPr>
            <p:ph idx="1"/>
          </p:nvPr>
        </p:nvSpPr>
        <p:spPr/>
        <p:txBody>
          <a:bodyPr/>
          <a:lstStyle/>
          <a:p>
            <a:r>
              <a:rPr lang="tr-TR" dirty="0" err="1">
                <a:latin typeface="Times New Roman"/>
                <a:ea typeface="+mj-lt"/>
                <a:cs typeface="+mj-lt"/>
              </a:rPr>
              <a:t>Hypertext</a:t>
            </a:r>
            <a:r>
              <a:rPr lang="tr-TR" dirty="0">
                <a:latin typeface="Times New Roman"/>
                <a:ea typeface="+mj-lt"/>
                <a:cs typeface="+mj-lt"/>
              </a:rPr>
              <a:t> Transfer Protocol kelimesinin kısaltılmış şekli olan HTTP, web tarayıcıdan veya istemciden gelen talepler ile web sunucularından gelen cevaplar arasındaki yolu sağlayan yapıdır gerçekleştirilir. HTML belgeleri, resimler, videolar, sorgu sonuçları vb. veriler, World </a:t>
            </a:r>
            <a:r>
              <a:rPr lang="tr-TR" dirty="0" err="1">
                <a:latin typeface="Times New Roman"/>
                <a:ea typeface="+mj-lt"/>
                <a:cs typeface="+mj-lt"/>
              </a:rPr>
              <a:t>Wide</a:t>
            </a:r>
            <a:r>
              <a:rPr lang="tr-TR" dirty="0">
                <a:latin typeface="Times New Roman"/>
                <a:ea typeface="+mj-lt"/>
                <a:cs typeface="+mj-lt"/>
              </a:rPr>
              <a:t> </a:t>
            </a:r>
            <a:r>
              <a:rPr lang="tr-TR" dirty="0" err="1">
                <a:latin typeface="Times New Roman"/>
                <a:ea typeface="+mj-lt"/>
                <a:cs typeface="+mj-lt"/>
              </a:rPr>
              <a:t>Web’de</a:t>
            </a:r>
            <a:r>
              <a:rPr lang="tr-TR" dirty="0">
                <a:latin typeface="Times New Roman"/>
                <a:ea typeface="+mj-lt"/>
                <a:cs typeface="+mj-lt"/>
              </a:rPr>
              <a:t> TCP kullanılarak HTTP tarafından iletilir.  Çeşitli bağlantı noktaları kullanılsa da, yaygın olarak kullanılan bağlantı noktası TCP 80'dir. HTTP, web tarayıcılarının ve sunucularının ortak bir dilde güvenli iletişimini sağlayan bir protokoldür. İstekler ve cevaplar HTTP tarafından belirtilen dil kurallarına uyarak gerçekleştirilir.</a:t>
            </a:r>
            <a:endParaRPr lang="tr-TR" dirty="0"/>
          </a:p>
        </p:txBody>
      </p:sp>
    </p:spTree>
    <p:extLst>
      <p:ext uri="{BB962C8B-B14F-4D97-AF65-F5344CB8AC3E}">
        <p14:creationId xmlns:p14="http://schemas.microsoft.com/office/powerpoint/2010/main" val="2990093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A8F71-9F7E-47EA-8B7E-4EC0DBE6CB98}"/>
              </a:ext>
            </a:extLst>
          </p:cNvPr>
          <p:cNvSpPr>
            <a:spLocks noGrp="1"/>
          </p:cNvSpPr>
          <p:nvPr>
            <p:ph type="title"/>
          </p:nvPr>
        </p:nvSpPr>
        <p:spPr/>
        <p:txBody>
          <a:bodyPr>
            <a:normAutofit fontScale="90000"/>
          </a:bodyPr>
          <a:lstStyle/>
          <a:p>
            <a:r>
              <a:rPr lang="tr-TR" dirty="0"/>
              <a:t>FOR VE WHİLE DÖNGÜSÜ ARASINDAKİ FAKRLAR NELERDİR? </a:t>
            </a:r>
            <a:br>
              <a:rPr lang="tr-TR" dirty="0"/>
            </a:br>
            <a:endParaRPr lang="tr-TR" dirty="0"/>
          </a:p>
        </p:txBody>
      </p:sp>
      <p:sp>
        <p:nvSpPr>
          <p:cNvPr id="3" name="Content Placeholder 2">
            <a:extLst>
              <a:ext uri="{FF2B5EF4-FFF2-40B4-BE49-F238E27FC236}">
                <a16:creationId xmlns:a16="http://schemas.microsoft.com/office/drawing/2014/main" id="{53ECAA3A-0636-44B5-92C8-205B0A0306BF}"/>
              </a:ext>
            </a:extLst>
          </p:cNvPr>
          <p:cNvSpPr>
            <a:spLocks noGrp="1"/>
          </p:cNvSpPr>
          <p:nvPr>
            <p:ph idx="1"/>
          </p:nvPr>
        </p:nvSpPr>
        <p:spPr/>
        <p:txBody>
          <a:bodyPr>
            <a:normAutofit/>
          </a:bodyPr>
          <a:lstStyle/>
          <a:p>
            <a:r>
              <a:rPr lang="tr-TR" dirty="0" err="1"/>
              <a:t>For</a:t>
            </a:r>
            <a:r>
              <a:rPr lang="tr-TR" dirty="0"/>
              <a:t>: Önceden ayarlanmış sayıda yinelenir.</a:t>
            </a:r>
          </a:p>
          <a:p>
            <a:r>
              <a:rPr lang="tr-TR" dirty="0"/>
              <a:t>Yalnızca yineleme sayısı bilindiğinde sonucu elde etmek için kullanılır.</a:t>
            </a:r>
          </a:p>
          <a:p>
            <a:r>
              <a:rPr lang="tr-TR" dirty="0"/>
              <a:t>Koşul '</a:t>
            </a:r>
            <a:r>
              <a:rPr lang="tr-TR" dirty="0" err="1"/>
              <a:t>for</a:t>
            </a:r>
            <a:r>
              <a:rPr lang="tr-TR" dirty="0"/>
              <a:t>' döngüsüne yerleştirilmezse, döngü sonsuz kez yinelenir.</a:t>
            </a:r>
          </a:p>
          <a:p>
            <a:r>
              <a:rPr lang="tr-TR" dirty="0" err="1"/>
              <a:t>While</a:t>
            </a:r>
            <a:r>
              <a:rPr lang="tr-TR" dirty="0"/>
              <a:t>: Bir koşul sağlanana kadar yinelenir.</a:t>
            </a:r>
          </a:p>
          <a:p>
            <a:r>
              <a:rPr lang="tr-TR" dirty="0"/>
              <a:t>Yineleme sayısı bilinmediğinde koşulu sağlamak için kullanılır. Koşulu True veya </a:t>
            </a:r>
            <a:r>
              <a:rPr lang="tr-TR" dirty="0" err="1"/>
              <a:t>False</a:t>
            </a:r>
            <a:r>
              <a:rPr lang="tr-TR" dirty="0"/>
              <a:t> değerine göre değerlendirmek için ifade belirtilir. </a:t>
            </a:r>
          </a:p>
          <a:p>
            <a:r>
              <a:rPr lang="tr-TR" dirty="0"/>
              <a:t>Koşul '</a:t>
            </a:r>
            <a:r>
              <a:rPr lang="tr-TR" dirty="0" err="1"/>
              <a:t>while</a:t>
            </a:r>
            <a:r>
              <a:rPr lang="tr-TR" dirty="0"/>
              <a:t>' döngüsüne yerleştirilmezse derleme hatası verir.</a:t>
            </a:r>
          </a:p>
          <a:p>
            <a:endParaRPr lang="tr-TR" dirty="0"/>
          </a:p>
        </p:txBody>
      </p:sp>
    </p:spTree>
    <p:extLst>
      <p:ext uri="{BB962C8B-B14F-4D97-AF65-F5344CB8AC3E}">
        <p14:creationId xmlns:p14="http://schemas.microsoft.com/office/powerpoint/2010/main" val="1711509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0073D-68C3-47B9-BE61-123D41A4F47B}"/>
              </a:ext>
            </a:extLst>
          </p:cNvPr>
          <p:cNvSpPr>
            <a:spLocks noGrp="1"/>
          </p:cNvSpPr>
          <p:nvPr>
            <p:ph type="title"/>
          </p:nvPr>
        </p:nvSpPr>
        <p:spPr/>
        <p:txBody>
          <a:bodyPr/>
          <a:lstStyle/>
          <a:p>
            <a:r>
              <a:rPr lang="tr-TR" dirty="0"/>
              <a:t>Compiler - </a:t>
            </a:r>
            <a:r>
              <a:rPr lang="tr-TR" dirty="0" err="1"/>
              <a:t>Syntax</a:t>
            </a:r>
            <a:r>
              <a:rPr lang="tr-TR" dirty="0"/>
              <a:t> - Runtime </a:t>
            </a:r>
            <a:r>
              <a:rPr lang="tr-TR" dirty="0" err="1"/>
              <a:t>Error</a:t>
            </a:r>
            <a:endParaRPr lang="tr-TR" dirty="0"/>
          </a:p>
        </p:txBody>
      </p:sp>
      <p:sp>
        <p:nvSpPr>
          <p:cNvPr id="3" name="Content Placeholder 2">
            <a:extLst>
              <a:ext uri="{FF2B5EF4-FFF2-40B4-BE49-F238E27FC236}">
                <a16:creationId xmlns:a16="http://schemas.microsoft.com/office/drawing/2014/main" id="{A7785739-CC5D-4467-B553-7E509AA2D6D7}"/>
              </a:ext>
            </a:extLst>
          </p:cNvPr>
          <p:cNvSpPr>
            <a:spLocks noGrp="1"/>
          </p:cNvSpPr>
          <p:nvPr>
            <p:ph idx="1"/>
          </p:nvPr>
        </p:nvSpPr>
        <p:spPr/>
        <p:txBody>
          <a:bodyPr>
            <a:normAutofit fontScale="70000" lnSpcReduction="20000"/>
          </a:bodyPr>
          <a:lstStyle/>
          <a:p>
            <a:r>
              <a:rPr lang="tr-TR" dirty="0"/>
              <a:t>Runtime </a:t>
            </a:r>
            <a:r>
              <a:rPr lang="tr-TR" dirty="0" err="1"/>
              <a:t>Error</a:t>
            </a:r>
            <a:r>
              <a:rPr lang="tr-TR" dirty="0"/>
              <a:t> : 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a:p>
            <a:endParaRPr lang="tr-TR" dirty="0"/>
          </a:p>
          <a:p>
            <a:r>
              <a:rPr lang="tr-TR" dirty="0" err="1"/>
              <a:t>Syntax</a:t>
            </a:r>
            <a:r>
              <a:rPr lang="tr-TR" dirty="0"/>
              <a:t> </a:t>
            </a:r>
            <a:r>
              <a:rPr lang="tr-TR" dirty="0" err="1"/>
              <a:t>Error</a:t>
            </a:r>
            <a:r>
              <a:rPr lang="tr-TR" dirty="0"/>
              <a:t> : </a:t>
            </a:r>
            <a:r>
              <a:rPr lang="tr-TR" dirty="0" err="1"/>
              <a:t>Syntax</a:t>
            </a:r>
            <a:r>
              <a:rPr lang="tr-TR" dirty="0"/>
              <a:t> hatası, bizim kod yazarken uymamız gereken kurallara uymadığımız zaman karşımıza çıkar. Buna örnek vermek gerekirse, </a:t>
            </a:r>
            <a:r>
              <a:rPr lang="tr-TR" dirty="0" err="1"/>
              <a:t>string</a:t>
            </a:r>
            <a:r>
              <a:rPr lang="tr-TR" dirty="0"/>
              <a:t> veri tiplerinin tırnak içinde yazılması gerekir. İşte bu noktada eğer, biz bu tırnaklardan birini koymayı unutursak burada bir yazım hatası yani </a:t>
            </a:r>
            <a:r>
              <a:rPr lang="tr-TR" dirty="0" err="1"/>
              <a:t>syntax</a:t>
            </a:r>
            <a:r>
              <a:rPr lang="tr-TR" dirty="0"/>
              <a:t> hatası yapmış oluruz.  </a:t>
            </a:r>
            <a:r>
              <a:rPr lang="tr-TR" dirty="0" err="1"/>
              <a:t>Syntax</a:t>
            </a:r>
            <a:r>
              <a:rPr lang="tr-TR" dirty="0"/>
              <a:t> hatasında Editor, biz hatalı kod satırından çıkar çıkmaz, kodu çalıştırmadan bir hata penceresi açar ve bize hatalı olduğumuzu gösterir.</a:t>
            </a:r>
          </a:p>
          <a:p>
            <a:endParaRPr lang="tr-TR" dirty="0"/>
          </a:p>
          <a:p>
            <a:r>
              <a:rPr lang="tr-TR" dirty="0"/>
              <a:t>Compiler </a:t>
            </a:r>
            <a:r>
              <a:rPr lang="tr-TR" dirty="0" err="1"/>
              <a:t>Error</a:t>
            </a:r>
            <a:r>
              <a:rPr lang="tr-TR" dirty="0"/>
              <a:t> : Compiler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p:txBody>
      </p:sp>
    </p:spTree>
    <p:extLst>
      <p:ext uri="{BB962C8B-B14F-4D97-AF65-F5344CB8AC3E}">
        <p14:creationId xmlns:p14="http://schemas.microsoft.com/office/powerpoint/2010/main" val="403271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2CA6E-FAA9-4E4B-AA55-F2E7705BA1D8}"/>
              </a:ext>
            </a:extLst>
          </p:cNvPr>
          <p:cNvSpPr>
            <a:spLocks noGrp="1"/>
          </p:cNvSpPr>
          <p:nvPr>
            <p:ph type="title"/>
          </p:nvPr>
        </p:nvSpPr>
        <p:spPr/>
        <p:txBody>
          <a:bodyPr/>
          <a:lstStyle/>
          <a:p>
            <a:r>
              <a:rPr lang="tr-TR" dirty="0"/>
              <a:t>JDK VE SDK NEDİR?</a:t>
            </a:r>
          </a:p>
        </p:txBody>
      </p:sp>
      <p:sp>
        <p:nvSpPr>
          <p:cNvPr id="3" name="Content Placeholder 2">
            <a:extLst>
              <a:ext uri="{FF2B5EF4-FFF2-40B4-BE49-F238E27FC236}">
                <a16:creationId xmlns:a16="http://schemas.microsoft.com/office/drawing/2014/main" id="{DB766177-EA19-4326-963D-84BBB9D52C1A}"/>
              </a:ext>
            </a:extLst>
          </p:cNvPr>
          <p:cNvSpPr>
            <a:spLocks noGrp="1"/>
          </p:cNvSpPr>
          <p:nvPr>
            <p:ph idx="1"/>
          </p:nvPr>
        </p:nvSpPr>
        <p:spPr/>
        <p:txBody>
          <a:bodyPr/>
          <a:lstStyle/>
          <a:p>
            <a:r>
              <a:rPr lang="tr-TR" dirty="0"/>
              <a:t>SDK, belirli yazılım paketleri veya platformları için uygulamalar oluşturulmasına izin veren bir dizi geliştirme aracıdır; JDK en çok kullanılan </a:t>
            </a:r>
            <a:r>
              <a:rPr lang="tr-TR" dirty="0" err="1"/>
              <a:t>SDK'dır</a:t>
            </a:r>
            <a:r>
              <a:rPr lang="tr-TR" dirty="0"/>
              <a:t> ve Java programlarının yazılması ve çalıştırılmasından sorumlu olan </a:t>
            </a:r>
            <a:r>
              <a:rPr lang="tr-TR" dirty="0" err="1"/>
              <a:t>SDK'nın</a:t>
            </a:r>
            <a:r>
              <a:rPr lang="tr-TR" dirty="0"/>
              <a:t> bir uzantısıdır.</a:t>
            </a:r>
          </a:p>
          <a:p>
            <a:r>
              <a:rPr lang="tr-TR" dirty="0"/>
              <a:t>Bir SDK, örnek kod ve teknik notlar veya diğer destekleyici belgeler içerir; JDK, bir dizi programlama aracı olan bileşenleri içerir.</a:t>
            </a:r>
          </a:p>
          <a:p>
            <a:endParaRPr lang="tr-TR" dirty="0"/>
          </a:p>
        </p:txBody>
      </p:sp>
    </p:spTree>
    <p:extLst>
      <p:ext uri="{BB962C8B-B14F-4D97-AF65-F5344CB8AC3E}">
        <p14:creationId xmlns:p14="http://schemas.microsoft.com/office/powerpoint/2010/main" val="3853323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B7451-670E-4FE0-AD13-B0A371E7E185}"/>
              </a:ext>
            </a:extLst>
          </p:cNvPr>
          <p:cNvSpPr>
            <a:spLocks noGrp="1"/>
          </p:cNvSpPr>
          <p:nvPr>
            <p:ph type="title"/>
          </p:nvPr>
        </p:nvSpPr>
        <p:spPr/>
        <p:txBody>
          <a:bodyPr/>
          <a:lstStyle/>
          <a:p>
            <a:r>
              <a:rPr lang="tr-TR" b="1" dirty="0">
                <a:latin typeface="Arial" panose="020B0604020202020204" pitchFamily="34" charset="0"/>
                <a:cs typeface="Arial" panose="020B0604020202020204" pitchFamily="34" charset="0"/>
              </a:rPr>
              <a:t>1-</a:t>
            </a:r>
            <a:r>
              <a:rPr lang="tr-TR" dirty="0">
                <a:latin typeface="Arial" panose="020B0604020202020204" pitchFamily="34" charset="0"/>
                <a:cs typeface="Arial" panose="020B0604020202020204" pitchFamily="34" charset="0"/>
              </a:rPr>
              <a:t> mb-md-0</a:t>
            </a:r>
            <a:endParaRPr lang="tr-TR" dirty="0"/>
          </a:p>
        </p:txBody>
      </p:sp>
      <p:sp>
        <p:nvSpPr>
          <p:cNvPr id="3" name="Content Placeholder 2">
            <a:extLst>
              <a:ext uri="{FF2B5EF4-FFF2-40B4-BE49-F238E27FC236}">
                <a16:creationId xmlns:a16="http://schemas.microsoft.com/office/drawing/2014/main" id="{C5ACFFB4-CAE9-479E-ACCB-2502818614CB}"/>
              </a:ext>
            </a:extLst>
          </p:cNvPr>
          <p:cNvSpPr>
            <a:spLocks noGrp="1"/>
          </p:cNvSpPr>
          <p:nvPr>
            <p:ph idx="1"/>
          </p:nvPr>
        </p:nvSpPr>
        <p:spPr/>
        <p:txBody>
          <a:bodyPr/>
          <a:lstStyle/>
          <a:p>
            <a:r>
              <a:rPr lang="tr-TR" dirty="0" err="1"/>
              <a:t>Bootstrap</a:t>
            </a:r>
            <a:r>
              <a:rPr lang="tr-TR" dirty="0"/>
              <a:t>, çok çeşitli duyarlı kenar boşluğu ve dolgu yardımcı program sınıflarına sahiptir. Tüm kesme noktaları için çalışırlar:</a:t>
            </a:r>
            <a:endParaRPr lang="tr-TR" dirty="0">
              <a:latin typeface="Arial" panose="020B0604020202020204" pitchFamily="34" charset="0"/>
              <a:cs typeface="Arial" panose="020B0604020202020204" pitchFamily="34" charset="0"/>
            </a:endParaRPr>
          </a:p>
          <a:p>
            <a:r>
              <a:rPr lang="tr-TR" dirty="0">
                <a:latin typeface="Arial" panose="020B0604020202020204" pitchFamily="34" charset="0"/>
                <a:cs typeface="Arial" panose="020B0604020202020204" pitchFamily="34" charset="0"/>
              </a:rPr>
              <a:t>Mb-0</a:t>
            </a:r>
            <a:r>
              <a:rPr lang="tr-TR" dirty="0">
                <a:latin typeface="Arial" panose="020B0604020202020204" pitchFamily="34" charset="0"/>
                <a:cs typeface="Arial" panose="020B0604020202020204" pitchFamily="34" charset="0"/>
                <a:sym typeface="Wingdings" panose="05000000000000000000" pitchFamily="2" charset="2"/>
              </a:rPr>
              <a:t>margin-bottom:0;</a:t>
            </a:r>
          </a:p>
          <a:p>
            <a:r>
              <a:rPr lang="tr-TR" dirty="0">
                <a:latin typeface="Arial" panose="020B0604020202020204" pitchFamily="34" charset="0"/>
                <a:cs typeface="Arial" panose="020B0604020202020204" pitchFamily="34" charset="0"/>
                <a:sym typeface="Wingdings" panose="05000000000000000000" pitchFamily="2" charset="2"/>
              </a:rPr>
              <a:t>Md </a:t>
            </a:r>
            <a:r>
              <a:rPr lang="tr-TR" dirty="0" err="1">
                <a:latin typeface="Arial" panose="020B0604020202020204" pitchFamily="34" charset="0"/>
                <a:cs typeface="Arial" panose="020B0604020202020204" pitchFamily="34" charset="0"/>
                <a:sym typeface="Wingdings" panose="05000000000000000000" pitchFamily="2" charset="2"/>
              </a:rPr>
              <a:t>Medium-device</a:t>
            </a:r>
            <a:endParaRPr lang="tr-TR" dirty="0">
              <a:latin typeface="Arial" panose="020B0604020202020204" pitchFamily="34" charset="0"/>
              <a:cs typeface="Arial" panose="020B0604020202020204" pitchFamily="34" charset="0"/>
              <a:sym typeface="Wingdings" panose="05000000000000000000" pitchFamily="2" charset="2"/>
            </a:endParaRPr>
          </a:p>
          <a:p>
            <a:r>
              <a:rPr lang="tr-TR" dirty="0">
                <a:latin typeface="Arial" panose="020B0604020202020204" pitchFamily="34" charset="0"/>
                <a:cs typeface="Arial" panose="020B0604020202020204" pitchFamily="34" charset="0"/>
              </a:rPr>
              <a:t>Ekran genişliğinin </a:t>
            </a:r>
            <a:r>
              <a:rPr lang="tr-TR" dirty="0" err="1">
                <a:latin typeface="Arial" panose="020B0604020202020204" pitchFamily="34" charset="0"/>
                <a:cs typeface="Arial" panose="020B0604020202020204" pitchFamily="34" charset="0"/>
              </a:rPr>
              <a:t>medium</a:t>
            </a:r>
            <a:r>
              <a:rPr lang="tr-TR" dirty="0">
                <a:latin typeface="Arial" panose="020B0604020202020204" pitchFamily="34" charset="0"/>
                <a:cs typeface="Arial" panose="020B0604020202020204" pitchFamily="34" charset="0"/>
              </a:rPr>
              <a:t> olduğunda </a:t>
            </a:r>
            <a:r>
              <a:rPr lang="tr-TR" dirty="0" err="1">
                <a:latin typeface="Arial" panose="020B0604020202020204" pitchFamily="34" charset="0"/>
                <a:cs typeface="Arial" panose="020B0604020202020204" pitchFamily="34" charset="0"/>
              </a:rPr>
              <a:t>margin-bottom’un</a:t>
            </a:r>
            <a:r>
              <a:rPr lang="tr-TR" dirty="0">
                <a:latin typeface="Arial" panose="020B0604020202020204" pitchFamily="34" charset="0"/>
                <a:cs typeface="Arial" panose="020B0604020202020204" pitchFamily="34" charset="0"/>
              </a:rPr>
              <a:t> 0 olduğunu ifade etmektedir.</a:t>
            </a:r>
          </a:p>
          <a:p>
            <a:endParaRPr lang="tr-TR" dirty="0"/>
          </a:p>
        </p:txBody>
      </p:sp>
    </p:spTree>
    <p:extLst>
      <p:ext uri="{BB962C8B-B14F-4D97-AF65-F5344CB8AC3E}">
        <p14:creationId xmlns:p14="http://schemas.microsoft.com/office/powerpoint/2010/main" val="994519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CE7B-2D9B-4111-A124-DEBAFA7DD63B}"/>
              </a:ext>
            </a:extLst>
          </p:cNvPr>
          <p:cNvSpPr>
            <a:spLocks noGrp="1"/>
          </p:cNvSpPr>
          <p:nvPr>
            <p:ph type="title"/>
          </p:nvPr>
        </p:nvSpPr>
        <p:spPr/>
        <p:txBody>
          <a:bodyPr/>
          <a:lstStyle/>
          <a:p>
            <a:r>
              <a:rPr lang="tr-TR" dirty="0"/>
              <a:t>LİST-UNSTYLED NEDİR?</a:t>
            </a:r>
          </a:p>
        </p:txBody>
      </p:sp>
      <p:pic>
        <p:nvPicPr>
          <p:cNvPr id="4" name="Resim 3">
            <a:extLst>
              <a:ext uri="{FF2B5EF4-FFF2-40B4-BE49-F238E27FC236}">
                <a16:creationId xmlns:a16="http://schemas.microsoft.com/office/drawing/2014/main" id="{56BA4B22-0122-41EA-9009-B19456EFD5B3}"/>
              </a:ext>
            </a:extLst>
          </p:cNvPr>
          <p:cNvPicPr>
            <a:picLocks noGrp="1" noChangeAspect="1"/>
          </p:cNvPicPr>
          <p:nvPr>
            <p:ph idx="4294967295"/>
          </p:nvPr>
        </p:nvPicPr>
        <p:blipFill>
          <a:blip r:embed="rId2"/>
          <a:stretch>
            <a:fillRect/>
          </a:stretch>
        </p:blipFill>
        <p:spPr>
          <a:xfrm>
            <a:off x="737119" y="3194633"/>
            <a:ext cx="1752601" cy="3105150"/>
          </a:xfrm>
          <a:prstGeom prst="rect">
            <a:avLst/>
          </a:prstGeom>
        </p:spPr>
      </p:pic>
      <p:pic>
        <p:nvPicPr>
          <p:cNvPr id="5" name="Resim 4">
            <a:extLst>
              <a:ext uri="{FF2B5EF4-FFF2-40B4-BE49-F238E27FC236}">
                <a16:creationId xmlns:a16="http://schemas.microsoft.com/office/drawing/2014/main" id="{5C4CB9B5-B2BB-4CB0-9DAC-60D43CBF7DE4}"/>
              </a:ext>
            </a:extLst>
          </p:cNvPr>
          <p:cNvPicPr>
            <a:picLocks noChangeAspect="1"/>
          </p:cNvPicPr>
          <p:nvPr/>
        </p:nvPicPr>
        <p:blipFill>
          <a:blip r:embed="rId3"/>
          <a:stretch>
            <a:fillRect/>
          </a:stretch>
        </p:blipFill>
        <p:spPr>
          <a:xfrm>
            <a:off x="2928064" y="3194634"/>
            <a:ext cx="1752600" cy="3105149"/>
          </a:xfrm>
          <a:prstGeom prst="rect">
            <a:avLst/>
          </a:prstGeom>
        </p:spPr>
      </p:pic>
      <p:sp>
        <p:nvSpPr>
          <p:cNvPr id="6" name="Title 1">
            <a:extLst>
              <a:ext uri="{FF2B5EF4-FFF2-40B4-BE49-F238E27FC236}">
                <a16:creationId xmlns:a16="http://schemas.microsoft.com/office/drawing/2014/main" id="{30664D10-A3E7-4A50-B32D-1CD75397A727}"/>
              </a:ext>
            </a:extLst>
          </p:cNvPr>
          <p:cNvSpPr txBox="1">
            <a:spLocks/>
          </p:cNvSpPr>
          <p:nvPr/>
        </p:nvSpPr>
        <p:spPr>
          <a:xfrm>
            <a:off x="617376" y="16906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dirty="0"/>
          </a:p>
        </p:txBody>
      </p:sp>
      <p:sp>
        <p:nvSpPr>
          <p:cNvPr id="7" name="Rectangle 6">
            <a:extLst>
              <a:ext uri="{FF2B5EF4-FFF2-40B4-BE49-F238E27FC236}">
                <a16:creationId xmlns:a16="http://schemas.microsoft.com/office/drawing/2014/main" id="{81671375-6B04-412B-BC10-63DC4910B4A6}"/>
              </a:ext>
            </a:extLst>
          </p:cNvPr>
          <p:cNvSpPr/>
          <p:nvPr/>
        </p:nvSpPr>
        <p:spPr>
          <a:xfrm>
            <a:off x="500741" y="1707138"/>
            <a:ext cx="10332099" cy="646331"/>
          </a:xfrm>
          <a:prstGeom prst="rect">
            <a:avLst/>
          </a:prstGeom>
        </p:spPr>
        <p:txBody>
          <a:bodyPr wrap="square">
            <a:spAutoFit/>
          </a:bodyPr>
          <a:lstStyle/>
          <a:p>
            <a:r>
              <a:rPr lang="tr-TR" dirty="0" err="1"/>
              <a:t>Ordered</a:t>
            </a:r>
            <a:r>
              <a:rPr lang="tr-TR" dirty="0"/>
              <a:t> </a:t>
            </a:r>
            <a:r>
              <a:rPr lang="tr-TR" dirty="0" err="1"/>
              <a:t>list</a:t>
            </a:r>
            <a:r>
              <a:rPr lang="tr-TR" dirty="0"/>
              <a:t> veya </a:t>
            </a:r>
            <a:r>
              <a:rPr lang="tr-TR" dirty="0" err="1"/>
              <a:t>unordered</a:t>
            </a:r>
            <a:r>
              <a:rPr lang="tr-TR" dirty="0"/>
              <a:t> </a:t>
            </a:r>
            <a:r>
              <a:rPr lang="tr-TR" dirty="0" err="1"/>
              <a:t>list</a:t>
            </a:r>
            <a:r>
              <a:rPr lang="tr-TR" dirty="0"/>
              <a:t> kullandığımızda, liste elemanlarımız </a:t>
            </a:r>
            <a:r>
              <a:rPr lang="tr-TR" dirty="0" err="1"/>
              <a:t>default</a:t>
            </a:r>
            <a:r>
              <a:rPr lang="tr-TR" dirty="0"/>
              <a:t> olarak başlarında nokta veya sayı gibi simgeler ile gelir. Bunun olmasını istemiyorsak </a:t>
            </a:r>
            <a:r>
              <a:rPr lang="tr-TR" dirty="0" err="1"/>
              <a:t>list-unstyled</a:t>
            </a:r>
            <a:r>
              <a:rPr lang="tr-TR" dirty="0"/>
              <a:t> yöntemini kullanırız.</a:t>
            </a:r>
          </a:p>
        </p:txBody>
      </p:sp>
      <p:pic>
        <p:nvPicPr>
          <p:cNvPr id="8" name="Picture 7">
            <a:extLst>
              <a:ext uri="{FF2B5EF4-FFF2-40B4-BE49-F238E27FC236}">
                <a16:creationId xmlns:a16="http://schemas.microsoft.com/office/drawing/2014/main" id="{582CB9A6-D22F-4734-BD42-32C9856F9C56}"/>
              </a:ext>
            </a:extLst>
          </p:cNvPr>
          <p:cNvPicPr>
            <a:picLocks noChangeAspect="1"/>
          </p:cNvPicPr>
          <p:nvPr/>
        </p:nvPicPr>
        <p:blipFill>
          <a:blip r:embed="rId4"/>
          <a:stretch>
            <a:fillRect/>
          </a:stretch>
        </p:blipFill>
        <p:spPr>
          <a:xfrm>
            <a:off x="5060499" y="3351795"/>
            <a:ext cx="3657600" cy="2790825"/>
          </a:xfrm>
          <a:prstGeom prst="rect">
            <a:avLst/>
          </a:prstGeom>
        </p:spPr>
      </p:pic>
      <p:pic>
        <p:nvPicPr>
          <p:cNvPr id="9" name="Content Placeholder 3">
            <a:extLst>
              <a:ext uri="{FF2B5EF4-FFF2-40B4-BE49-F238E27FC236}">
                <a16:creationId xmlns:a16="http://schemas.microsoft.com/office/drawing/2014/main" id="{F9B401B5-F8F7-4958-A670-02853170E05F}"/>
              </a:ext>
            </a:extLst>
          </p:cNvPr>
          <p:cNvPicPr>
            <a:picLocks noChangeAspect="1"/>
          </p:cNvPicPr>
          <p:nvPr/>
        </p:nvPicPr>
        <p:blipFill>
          <a:blip r:embed="rId5"/>
          <a:stretch>
            <a:fillRect/>
          </a:stretch>
        </p:blipFill>
        <p:spPr>
          <a:xfrm>
            <a:off x="8745940" y="3194633"/>
            <a:ext cx="2607860" cy="3209465"/>
          </a:xfrm>
          <a:prstGeom prst="rect">
            <a:avLst/>
          </a:prstGeom>
        </p:spPr>
      </p:pic>
    </p:spTree>
    <p:extLst>
      <p:ext uri="{BB962C8B-B14F-4D97-AF65-F5344CB8AC3E}">
        <p14:creationId xmlns:p14="http://schemas.microsoft.com/office/powerpoint/2010/main" val="1867614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B7451-670E-4FE0-AD13-B0A371E7E185}"/>
              </a:ext>
            </a:extLst>
          </p:cNvPr>
          <p:cNvSpPr>
            <a:spLocks noGrp="1"/>
          </p:cNvSpPr>
          <p:nvPr>
            <p:ph type="title"/>
          </p:nvPr>
        </p:nvSpPr>
        <p:spPr/>
        <p:txBody>
          <a:bodyPr/>
          <a:lstStyle/>
          <a:p>
            <a:r>
              <a:rPr lang="tr-TR" dirty="0" err="1"/>
              <a:t>Fast-Forward</a:t>
            </a:r>
            <a:r>
              <a:rPr lang="tr-TR" dirty="0"/>
              <a:t> YAPISI NEDİR?</a:t>
            </a:r>
          </a:p>
        </p:txBody>
      </p:sp>
      <p:sp>
        <p:nvSpPr>
          <p:cNvPr id="3" name="Content Placeholder 2">
            <a:extLst>
              <a:ext uri="{FF2B5EF4-FFF2-40B4-BE49-F238E27FC236}">
                <a16:creationId xmlns:a16="http://schemas.microsoft.com/office/drawing/2014/main" id="{C5ACFFB4-CAE9-479E-ACCB-2502818614CB}"/>
              </a:ext>
            </a:extLst>
          </p:cNvPr>
          <p:cNvSpPr>
            <a:spLocks noGrp="1"/>
          </p:cNvSpPr>
          <p:nvPr>
            <p:ph idx="1"/>
          </p:nvPr>
        </p:nvSpPr>
        <p:spPr/>
        <p:txBody>
          <a:bodyPr>
            <a:normAutofit fontScale="92500"/>
          </a:bodyPr>
          <a:lstStyle/>
          <a:p>
            <a:r>
              <a:rPr lang="tr-TR" dirty="0" err="1"/>
              <a:t>Fast-Forward</a:t>
            </a:r>
            <a:r>
              <a:rPr lang="tr-TR" dirty="0"/>
              <a:t> </a:t>
            </a:r>
            <a:r>
              <a:rPr lang="tr-TR" dirty="0" err="1"/>
              <a:t>Merge</a:t>
            </a:r>
            <a:r>
              <a:rPr lang="tr-TR" dirty="0"/>
              <a:t>: </a:t>
            </a:r>
            <a:r>
              <a:rPr lang="tr-TR" dirty="0" err="1"/>
              <a:t>Feature</a:t>
            </a:r>
            <a:r>
              <a:rPr lang="tr-TR" dirty="0"/>
              <a:t> </a:t>
            </a:r>
            <a:r>
              <a:rPr lang="tr-TR" dirty="0" err="1"/>
              <a:t>branch’iniz</a:t>
            </a:r>
            <a:r>
              <a:rPr lang="tr-TR" dirty="0"/>
              <a:t> </a:t>
            </a:r>
            <a:r>
              <a:rPr lang="tr-TR" dirty="0" err="1"/>
              <a:t>master’a</a:t>
            </a:r>
            <a:r>
              <a:rPr lang="tr-TR" dirty="0"/>
              <a:t> </a:t>
            </a:r>
            <a:r>
              <a:rPr lang="tr-TR" dirty="0" err="1"/>
              <a:t>merge</a:t>
            </a:r>
            <a:r>
              <a:rPr lang="tr-TR" dirty="0"/>
              <a:t> olacağı anda eğer </a:t>
            </a:r>
            <a:r>
              <a:rPr lang="tr-TR" dirty="0" err="1"/>
              <a:t>master</a:t>
            </a:r>
            <a:r>
              <a:rPr lang="tr-TR" dirty="0"/>
              <a:t> üzerinde bir değişiklik (</a:t>
            </a:r>
            <a:r>
              <a:rPr lang="tr-TR" dirty="0" err="1"/>
              <a:t>commit</a:t>
            </a:r>
            <a:r>
              <a:rPr lang="tr-TR" dirty="0"/>
              <a:t>) olmamışsa, git varsayılan olarak </a:t>
            </a:r>
            <a:r>
              <a:rPr lang="tr-TR" dirty="0" err="1"/>
              <a:t>master</a:t>
            </a:r>
            <a:r>
              <a:rPr lang="tr-TR" dirty="0"/>
              <a:t> hattının son </a:t>
            </a:r>
            <a:r>
              <a:rPr lang="tr-TR" dirty="0" err="1"/>
              <a:t>commit</a:t>
            </a:r>
            <a:r>
              <a:rPr lang="tr-TR" dirty="0"/>
              <a:t> </a:t>
            </a:r>
            <a:r>
              <a:rPr lang="tr-TR" dirty="0" err="1"/>
              <a:t>hash’i</a:t>
            </a:r>
            <a:r>
              <a:rPr lang="tr-TR" dirty="0"/>
              <a:t> olarak, </a:t>
            </a:r>
            <a:r>
              <a:rPr lang="tr-TR" dirty="0" err="1"/>
              <a:t>feature</a:t>
            </a:r>
            <a:r>
              <a:rPr lang="tr-TR" dirty="0"/>
              <a:t> </a:t>
            </a:r>
            <a:r>
              <a:rPr lang="tr-TR" dirty="0" err="1"/>
              <a:t>branch’in</a:t>
            </a:r>
            <a:r>
              <a:rPr lang="tr-TR" dirty="0"/>
              <a:t> </a:t>
            </a:r>
            <a:r>
              <a:rPr lang="tr-TR" dirty="0" err="1"/>
              <a:t>hash’ini</a:t>
            </a:r>
            <a:r>
              <a:rPr lang="tr-TR" dirty="0"/>
              <a:t> alır. Bu duruma </a:t>
            </a:r>
            <a:r>
              <a:rPr lang="tr-TR" dirty="0" err="1"/>
              <a:t>Fast-Forward</a:t>
            </a:r>
            <a:r>
              <a:rPr lang="tr-TR" dirty="0"/>
              <a:t> </a:t>
            </a:r>
            <a:r>
              <a:rPr lang="tr-TR" dirty="0" err="1"/>
              <a:t>Merging</a:t>
            </a:r>
            <a:r>
              <a:rPr lang="tr-TR" dirty="0"/>
              <a:t> denir.</a:t>
            </a:r>
          </a:p>
          <a:p>
            <a:r>
              <a:rPr lang="tr-TR" dirty="0"/>
              <a:t>Bir </a:t>
            </a:r>
            <a:r>
              <a:rPr lang="tr-TR" dirty="0" err="1"/>
              <a:t>branch’de</a:t>
            </a:r>
            <a:r>
              <a:rPr lang="tr-TR" dirty="0"/>
              <a:t> yapılmış olan değişiklikleri farklı bir </a:t>
            </a:r>
            <a:r>
              <a:rPr lang="tr-TR" dirty="0" err="1"/>
              <a:t>branch</a:t>
            </a:r>
            <a:r>
              <a:rPr lang="tr-TR" dirty="0"/>
              <a:t>(</a:t>
            </a:r>
            <a:r>
              <a:rPr lang="tr-TR" dirty="0" err="1"/>
              <a:t>örn</a:t>
            </a:r>
            <a:r>
              <a:rPr lang="tr-TR" dirty="0"/>
              <a:t>: </a:t>
            </a:r>
            <a:r>
              <a:rPr lang="tr-TR" dirty="0" err="1"/>
              <a:t>master</a:t>
            </a:r>
            <a:r>
              <a:rPr lang="tr-TR" dirty="0"/>
              <a:t>) ile birleştirirken birer </a:t>
            </a:r>
            <a:r>
              <a:rPr lang="tr-TR" dirty="0" err="1"/>
              <a:t>commit</a:t>
            </a:r>
            <a:r>
              <a:rPr lang="tr-TR" dirty="0"/>
              <a:t> olarak eklemek yerine birleşecek olan </a:t>
            </a:r>
            <a:r>
              <a:rPr lang="tr-TR" dirty="0" err="1"/>
              <a:t>branch’in</a:t>
            </a:r>
            <a:r>
              <a:rPr lang="tr-TR" dirty="0"/>
              <a:t> referansını değişiklik yapılmış olan </a:t>
            </a:r>
            <a:r>
              <a:rPr lang="tr-TR" dirty="0" err="1"/>
              <a:t>branch’in</a:t>
            </a:r>
            <a:r>
              <a:rPr lang="tr-TR" dirty="0"/>
              <a:t> referansına taşıma işlemidir.</a:t>
            </a:r>
          </a:p>
          <a:p>
            <a:r>
              <a:rPr lang="tr-TR" dirty="0"/>
              <a:t>Bu işlem sonrasında sanki değişiklikler </a:t>
            </a:r>
            <a:r>
              <a:rPr lang="tr-TR" dirty="0" err="1"/>
              <a:t>master</a:t>
            </a:r>
            <a:r>
              <a:rPr lang="tr-TR" dirty="0"/>
              <a:t> </a:t>
            </a:r>
            <a:r>
              <a:rPr lang="tr-TR" dirty="0" err="1"/>
              <a:t>branch’inde</a:t>
            </a:r>
            <a:r>
              <a:rPr lang="tr-TR" dirty="0"/>
              <a:t> yapılmış gibi bir </a:t>
            </a:r>
            <a:r>
              <a:rPr lang="tr-TR" dirty="0" err="1"/>
              <a:t>history</a:t>
            </a:r>
            <a:r>
              <a:rPr lang="tr-TR" dirty="0"/>
              <a:t> oluşur. Geçmiş </a:t>
            </a:r>
            <a:r>
              <a:rPr lang="tr-TR" dirty="0" err="1"/>
              <a:t>history’i</a:t>
            </a:r>
            <a:r>
              <a:rPr lang="tr-TR" dirty="0"/>
              <a:t> daha anlaşılabilir tutmak için </a:t>
            </a:r>
            <a:r>
              <a:rPr lang="tr-TR" dirty="0" err="1"/>
              <a:t>merge</a:t>
            </a:r>
            <a:r>
              <a:rPr lang="tr-TR" dirty="0"/>
              <a:t> işlemi sırasında </a:t>
            </a:r>
            <a:r>
              <a:rPr lang="tr-TR" dirty="0" err="1"/>
              <a:t>git’e</a:t>
            </a:r>
            <a:r>
              <a:rPr lang="tr-TR" dirty="0"/>
              <a:t> </a:t>
            </a:r>
            <a:r>
              <a:rPr lang="tr-TR" b="1" dirty="0"/>
              <a:t>“ — </a:t>
            </a:r>
            <a:r>
              <a:rPr lang="tr-TR" b="1" dirty="0" err="1"/>
              <a:t>no-ff</a:t>
            </a:r>
            <a:r>
              <a:rPr lang="tr-TR" b="1" dirty="0"/>
              <a:t>” </a:t>
            </a:r>
            <a:r>
              <a:rPr lang="tr-TR" dirty="0"/>
              <a:t>opsiyonu ile gidilir; bu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a:p>
            <a:endParaRPr lang="tr-TR" dirty="0"/>
          </a:p>
        </p:txBody>
      </p:sp>
    </p:spTree>
    <p:extLst>
      <p:ext uri="{BB962C8B-B14F-4D97-AF65-F5344CB8AC3E}">
        <p14:creationId xmlns:p14="http://schemas.microsoft.com/office/powerpoint/2010/main" val="16304017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F1E4A-D1C3-47A4-ADBB-6D6DBA54DBD7}"/>
              </a:ext>
            </a:extLst>
          </p:cNvPr>
          <p:cNvSpPr>
            <a:spLocks noGrp="1"/>
          </p:cNvSpPr>
          <p:nvPr>
            <p:ph type="title"/>
          </p:nvPr>
        </p:nvSpPr>
        <p:spPr/>
        <p:txBody>
          <a:bodyPr/>
          <a:lstStyle/>
          <a:p>
            <a:r>
              <a:rPr lang="tr-TR" dirty="0">
                <a:latin typeface="Arial" panose="020B0604020202020204" pitchFamily="34" charset="0"/>
                <a:cs typeface="Arial" panose="020B0604020202020204" pitchFamily="34" charset="0"/>
              </a:rPr>
              <a:t>Git </a:t>
            </a:r>
            <a:r>
              <a:rPr lang="tr-TR" dirty="0" err="1">
                <a:latin typeface="Arial" panose="020B0604020202020204" pitchFamily="34" charset="0"/>
                <a:cs typeface="Arial" panose="020B0604020202020204" pitchFamily="34" charset="0"/>
              </a:rPr>
              <a:t>Rebase-Fast</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Forwarding</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Merge</a:t>
            </a:r>
            <a:r>
              <a:rPr lang="tr-TR" dirty="0">
                <a:latin typeface="Arial" panose="020B0604020202020204" pitchFamily="34" charset="0"/>
                <a:cs typeface="Arial" panose="020B0604020202020204" pitchFamily="34" charset="0"/>
              </a:rPr>
              <a:t> Farkları Nelerdir?</a:t>
            </a:r>
            <a:endParaRPr lang="tr-TR" dirty="0"/>
          </a:p>
        </p:txBody>
      </p:sp>
      <p:sp>
        <p:nvSpPr>
          <p:cNvPr id="3" name="Content Placeholder 2">
            <a:extLst>
              <a:ext uri="{FF2B5EF4-FFF2-40B4-BE49-F238E27FC236}">
                <a16:creationId xmlns:a16="http://schemas.microsoft.com/office/drawing/2014/main" id="{31E11FD1-13B5-4104-AD01-EBD407519209}"/>
              </a:ext>
            </a:extLst>
          </p:cNvPr>
          <p:cNvSpPr>
            <a:spLocks noGrp="1"/>
          </p:cNvSpPr>
          <p:nvPr>
            <p:ph idx="1"/>
          </p:nvPr>
        </p:nvSpPr>
        <p:spPr/>
        <p:txBody>
          <a:bodyPr/>
          <a:lstStyle/>
          <a:p>
            <a:r>
              <a:rPr lang="tr-TR" b="1" dirty="0" err="1">
                <a:latin typeface="Arial" panose="020B0604020202020204" pitchFamily="34" charset="0"/>
                <a:cs typeface="Arial" panose="020B0604020202020204" pitchFamily="34" charset="0"/>
              </a:rPr>
              <a:t>Fast-Forward</a:t>
            </a:r>
            <a:r>
              <a:rPr lang="tr-TR" b="1" dirty="0">
                <a:latin typeface="Arial" panose="020B0604020202020204" pitchFamily="34" charset="0"/>
                <a:cs typeface="Arial" panose="020B0604020202020204" pitchFamily="34" charset="0"/>
              </a:rPr>
              <a:t> </a:t>
            </a:r>
            <a:r>
              <a:rPr lang="tr-TR" b="1" dirty="0" err="1">
                <a:latin typeface="Arial" panose="020B0604020202020204" pitchFamily="34" charset="0"/>
                <a:cs typeface="Arial" panose="020B0604020202020204" pitchFamily="34" charset="0"/>
              </a:rPr>
              <a:t>Merge</a:t>
            </a:r>
            <a:r>
              <a:rPr lang="tr-TR" b="1"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Feature</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branch'iniz</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master'a</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merge</a:t>
            </a:r>
            <a:r>
              <a:rPr lang="tr-TR" dirty="0">
                <a:latin typeface="Arial" panose="020B0604020202020204" pitchFamily="34" charset="0"/>
                <a:cs typeface="Arial" panose="020B0604020202020204" pitchFamily="34" charset="0"/>
              </a:rPr>
              <a:t> olacağı anda eğer </a:t>
            </a:r>
            <a:r>
              <a:rPr lang="tr-TR" dirty="0" err="1">
                <a:latin typeface="Arial" panose="020B0604020202020204" pitchFamily="34" charset="0"/>
                <a:cs typeface="Arial" panose="020B0604020202020204" pitchFamily="34" charset="0"/>
              </a:rPr>
              <a:t>master</a:t>
            </a:r>
            <a:r>
              <a:rPr lang="tr-TR" dirty="0">
                <a:latin typeface="Arial" panose="020B0604020202020204" pitchFamily="34" charset="0"/>
                <a:cs typeface="Arial" panose="020B0604020202020204" pitchFamily="34" charset="0"/>
              </a:rPr>
              <a:t> üzerinde bir değişiklik (</a:t>
            </a:r>
            <a:r>
              <a:rPr lang="tr-TR" dirty="0" err="1">
                <a:latin typeface="Arial" panose="020B0604020202020204" pitchFamily="34" charset="0"/>
                <a:cs typeface="Arial" panose="020B0604020202020204" pitchFamily="34" charset="0"/>
              </a:rPr>
              <a:t>commit</a:t>
            </a:r>
            <a:r>
              <a:rPr lang="tr-TR" dirty="0">
                <a:latin typeface="Arial" panose="020B0604020202020204" pitchFamily="34" charset="0"/>
                <a:cs typeface="Arial" panose="020B0604020202020204" pitchFamily="34" charset="0"/>
              </a:rPr>
              <a:t>) olmamışsa, git varsayılan olarak </a:t>
            </a:r>
            <a:r>
              <a:rPr lang="tr-TR" dirty="0" err="1">
                <a:latin typeface="Arial" panose="020B0604020202020204" pitchFamily="34" charset="0"/>
                <a:cs typeface="Arial" panose="020B0604020202020204" pitchFamily="34" charset="0"/>
              </a:rPr>
              <a:t>master</a:t>
            </a:r>
            <a:r>
              <a:rPr lang="tr-TR" dirty="0">
                <a:latin typeface="Arial" panose="020B0604020202020204" pitchFamily="34" charset="0"/>
                <a:cs typeface="Arial" panose="020B0604020202020204" pitchFamily="34" charset="0"/>
              </a:rPr>
              <a:t> hattının son </a:t>
            </a:r>
            <a:r>
              <a:rPr lang="tr-TR" dirty="0" err="1">
                <a:latin typeface="Arial" panose="020B0604020202020204" pitchFamily="34" charset="0"/>
                <a:cs typeface="Arial" panose="020B0604020202020204" pitchFamily="34" charset="0"/>
              </a:rPr>
              <a:t>commit</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hash'i</a:t>
            </a:r>
            <a:r>
              <a:rPr lang="tr-TR" dirty="0">
                <a:latin typeface="Arial" panose="020B0604020202020204" pitchFamily="34" charset="0"/>
                <a:cs typeface="Arial" panose="020B0604020202020204" pitchFamily="34" charset="0"/>
              </a:rPr>
              <a:t> olarak, </a:t>
            </a:r>
            <a:r>
              <a:rPr lang="tr-TR" dirty="0" err="1">
                <a:latin typeface="Arial" panose="020B0604020202020204" pitchFamily="34" charset="0"/>
                <a:cs typeface="Arial" panose="020B0604020202020204" pitchFamily="34" charset="0"/>
              </a:rPr>
              <a:t>feature</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branch'in</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hash'ini</a:t>
            </a:r>
            <a:r>
              <a:rPr lang="tr-TR" dirty="0">
                <a:latin typeface="Arial" panose="020B0604020202020204" pitchFamily="34" charset="0"/>
                <a:cs typeface="Arial" panose="020B0604020202020204" pitchFamily="34" charset="0"/>
              </a:rPr>
              <a:t> alır. Bu duruma </a:t>
            </a:r>
            <a:r>
              <a:rPr lang="tr-TR" dirty="0" err="1">
                <a:latin typeface="Arial" panose="020B0604020202020204" pitchFamily="34" charset="0"/>
                <a:cs typeface="Arial" panose="020B0604020202020204" pitchFamily="34" charset="0"/>
              </a:rPr>
              <a:t>Fast-Forward</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Merging</a:t>
            </a:r>
            <a:r>
              <a:rPr lang="tr-TR" dirty="0">
                <a:latin typeface="Arial" panose="020B0604020202020204" pitchFamily="34" charset="0"/>
                <a:cs typeface="Arial" panose="020B0604020202020204" pitchFamily="34" charset="0"/>
              </a:rPr>
              <a:t> denir.</a:t>
            </a:r>
          </a:p>
          <a:p>
            <a:r>
              <a:rPr lang="tr-TR" b="1" dirty="0" err="1">
                <a:latin typeface="Arial" panose="020B0604020202020204" pitchFamily="34" charset="0"/>
                <a:cs typeface="Arial" panose="020B0604020202020204" pitchFamily="34" charset="0"/>
              </a:rPr>
              <a:t>Rebase</a:t>
            </a:r>
            <a:r>
              <a:rPr lang="tr-TR" b="1"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Modelini kullanırken, çalışan dalınız her zaman </a:t>
            </a:r>
            <a:r>
              <a:rPr lang="tr-TR" dirty="0" err="1">
                <a:latin typeface="Arial" panose="020B0604020202020204" pitchFamily="34" charset="0"/>
                <a:cs typeface="Arial" panose="020B0604020202020204" pitchFamily="34" charset="0"/>
              </a:rPr>
              <a:t>master</a:t>
            </a:r>
            <a:r>
              <a:rPr lang="tr-TR" dirty="0">
                <a:latin typeface="Arial" panose="020B0604020202020204" pitchFamily="34" charset="0"/>
                <a:cs typeface="Arial" panose="020B0604020202020204" pitchFamily="34" charset="0"/>
              </a:rPr>
              <a:t> üzerine yeniden temellendirilir. Sadece </a:t>
            </a:r>
            <a:r>
              <a:rPr lang="tr-TR" dirty="0" err="1">
                <a:latin typeface="Arial" panose="020B0604020202020204" pitchFamily="34" charset="0"/>
                <a:cs typeface="Arial" panose="020B0604020202020204" pitchFamily="34" charset="0"/>
              </a:rPr>
              <a:t>rebase</a:t>
            </a:r>
            <a:r>
              <a:rPr lang="tr-TR" dirty="0">
                <a:latin typeface="Arial" panose="020B0604020202020204" pitchFamily="34" charset="0"/>
                <a:cs typeface="Arial" panose="020B0604020202020204" pitchFamily="34" charset="0"/>
              </a:rPr>
              <a:t> tamamlandıktan sonra o dalı dalla birleştirirsiniz.</a:t>
            </a:r>
          </a:p>
          <a:p>
            <a:endParaRPr lang="tr-TR" dirty="0"/>
          </a:p>
        </p:txBody>
      </p:sp>
    </p:spTree>
    <p:extLst>
      <p:ext uri="{BB962C8B-B14F-4D97-AF65-F5344CB8AC3E}">
        <p14:creationId xmlns:p14="http://schemas.microsoft.com/office/powerpoint/2010/main" val="1795757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A7435-A8A0-459C-BDEC-05C9C448F251}"/>
              </a:ext>
            </a:extLst>
          </p:cNvPr>
          <p:cNvSpPr>
            <a:spLocks noGrp="1"/>
          </p:cNvSpPr>
          <p:nvPr>
            <p:ph type="title"/>
          </p:nvPr>
        </p:nvSpPr>
        <p:spPr/>
        <p:txBody>
          <a:bodyPr/>
          <a:lstStyle/>
          <a:p>
            <a:r>
              <a:rPr lang="tr-TR" dirty="0"/>
              <a:t>TEXT-SHADOWS NEDİR?</a:t>
            </a:r>
          </a:p>
        </p:txBody>
      </p:sp>
      <p:sp>
        <p:nvSpPr>
          <p:cNvPr id="3" name="Content Placeholder 2">
            <a:extLst>
              <a:ext uri="{FF2B5EF4-FFF2-40B4-BE49-F238E27FC236}">
                <a16:creationId xmlns:a16="http://schemas.microsoft.com/office/drawing/2014/main" id="{0913AF8D-7B16-450A-B3BD-2239AE45CB2B}"/>
              </a:ext>
            </a:extLst>
          </p:cNvPr>
          <p:cNvSpPr>
            <a:spLocks noGrp="1"/>
          </p:cNvSpPr>
          <p:nvPr>
            <p:ph idx="1"/>
          </p:nvPr>
        </p:nvSpPr>
        <p:spPr/>
        <p:txBody>
          <a:bodyPr>
            <a:normAutofit fontScale="92500" lnSpcReduction="20000"/>
          </a:bodyPr>
          <a:lstStyle/>
          <a:p>
            <a:r>
              <a:rPr lang="tr-TR" dirty="0"/>
              <a:t>Bu özellik bir element içindeki metne bir veya daha fazla gölge vermek için kullanılır. </a:t>
            </a:r>
            <a:r>
              <a:rPr lang="tr-TR" dirty="0" err="1"/>
              <a:t>Örnektedki</a:t>
            </a:r>
            <a:r>
              <a:rPr lang="tr-TR" dirty="0"/>
              <a:t> gibi aldığı değerler vardır;</a:t>
            </a:r>
          </a:p>
          <a:p>
            <a:pPr marL="0" indent="0">
              <a:buNone/>
            </a:pPr>
            <a:r>
              <a:rPr lang="tr-TR" dirty="0"/>
              <a:t> «</a:t>
            </a:r>
            <a:r>
              <a:rPr lang="tr-TR" dirty="0" err="1">
                <a:latin typeface="Arial" panose="020B0604020202020204" pitchFamily="34" charset="0"/>
                <a:cs typeface="Arial" panose="020B0604020202020204" pitchFamily="34" charset="0"/>
              </a:rPr>
              <a:t>text-shadow</a:t>
            </a:r>
            <a:r>
              <a:rPr lang="tr-TR" dirty="0">
                <a:latin typeface="Arial" panose="020B0604020202020204" pitchFamily="34" charset="0"/>
                <a:cs typeface="Arial" panose="020B0604020202020204" pitchFamily="34" charset="0"/>
              </a:rPr>
              <a:t>: 1px 2px #FF0000 </a:t>
            </a:r>
            <a:r>
              <a:rPr lang="tr-TR" dirty="0">
                <a:latin typeface="Arial" panose="020B0604020202020204" pitchFamily="34" charset="0"/>
                <a:cs typeface="Arial" panose="020B0604020202020204" pitchFamily="34" charset="0"/>
                <a:sym typeface="Wingdings" panose="05000000000000000000" pitchFamily="2" charset="2"/>
              </a:rPr>
              <a:t></a:t>
            </a:r>
            <a:r>
              <a:rPr lang="tr-TR" dirty="0">
                <a:latin typeface="Arial" panose="020B0604020202020204" pitchFamily="34" charset="0"/>
                <a:cs typeface="Arial" panose="020B0604020202020204" pitchFamily="34" charset="0"/>
              </a:rPr>
              <a:t>Yatay gölge(1px) dikey gölge(3px) </a:t>
            </a:r>
            <a:r>
              <a:rPr lang="tr-TR" dirty="0" err="1">
                <a:latin typeface="Arial" panose="020B0604020202020204" pitchFamily="34" charset="0"/>
                <a:cs typeface="Arial" panose="020B0604020202020204" pitchFamily="34" charset="0"/>
              </a:rPr>
              <a:t>color</a:t>
            </a:r>
            <a:r>
              <a:rPr lang="tr-TR" dirty="0">
                <a:latin typeface="Arial" panose="020B0604020202020204" pitchFamily="34" charset="0"/>
                <a:cs typeface="Arial" panose="020B0604020202020204" pitchFamily="34" charset="0"/>
              </a:rPr>
              <a:t>(#FF0000 )»</a:t>
            </a:r>
            <a:endParaRPr lang="tr-TR" dirty="0"/>
          </a:p>
          <a:p>
            <a:r>
              <a:rPr lang="tr-TR" dirty="0"/>
              <a:t>3px; İlk değer yataydaki mesafe içindir Artı değerler metnin sağından itibaren uzaklık değeridir, negatif değerler metnin soluna doğru mesafeyi gösterir.</a:t>
            </a:r>
          </a:p>
          <a:p>
            <a:r>
              <a:rPr lang="tr-TR" dirty="0"/>
              <a:t>2px; İkinci değer dikeydeki mesafe içindir. Artı değerler metnin altına doğru mesafeyi gösterir, eksi değerler ise metnin üstüne doğru mesafesini gösterir.</a:t>
            </a:r>
          </a:p>
          <a:p>
            <a:r>
              <a:rPr lang="tr-TR" dirty="0"/>
              <a:t>1px; Bulanıklık(</a:t>
            </a:r>
            <a:r>
              <a:rPr lang="tr-TR" dirty="0" err="1"/>
              <a:t>blur</a:t>
            </a:r>
            <a:r>
              <a:rPr lang="tr-TR" dirty="0"/>
              <a:t>) değeridir. Gölgelerin gerçeğe yaklaşması için kullanılır. Bulanık yatay ve dikey için verilen değerler göre şekil alır.</a:t>
            </a:r>
          </a:p>
          <a:p>
            <a:r>
              <a:rPr lang="tr-TR" dirty="0"/>
              <a:t>#000; renk değeri. Gölgenin renk değerini gösterir.</a:t>
            </a:r>
          </a:p>
        </p:txBody>
      </p:sp>
    </p:spTree>
    <p:extLst>
      <p:ext uri="{BB962C8B-B14F-4D97-AF65-F5344CB8AC3E}">
        <p14:creationId xmlns:p14="http://schemas.microsoft.com/office/powerpoint/2010/main" val="17462105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121F7-F727-4AF7-AA11-8CEE8B5B63BC}"/>
              </a:ext>
            </a:extLst>
          </p:cNvPr>
          <p:cNvSpPr>
            <a:spLocks noGrp="1"/>
          </p:cNvSpPr>
          <p:nvPr>
            <p:ph type="title"/>
          </p:nvPr>
        </p:nvSpPr>
        <p:spPr/>
        <p:txBody>
          <a:bodyPr/>
          <a:lstStyle/>
          <a:p>
            <a:r>
              <a:rPr lang="tr-TR" dirty="0">
                <a:latin typeface="Arial" panose="020B0604020202020204" pitchFamily="34" charset="0"/>
                <a:cs typeface="Arial" panose="020B0604020202020204" pitchFamily="34" charset="0"/>
              </a:rPr>
              <a:t>1- </a:t>
            </a:r>
            <a:r>
              <a:rPr lang="tr-TR" dirty="0" err="1">
                <a:latin typeface="Arial" panose="020B0604020202020204" pitchFamily="34" charset="0"/>
                <a:cs typeface="Arial" panose="020B0604020202020204" pitchFamily="34" charset="0"/>
              </a:rPr>
              <a:t>tostring</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join</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concat</a:t>
            </a:r>
            <a:r>
              <a:rPr lang="tr-TR" dirty="0">
                <a:latin typeface="Arial" panose="020B0604020202020204" pitchFamily="34" charset="0"/>
                <a:cs typeface="Arial" panose="020B0604020202020204" pitchFamily="34" charset="0"/>
              </a:rPr>
              <a:t>()?</a:t>
            </a:r>
            <a:endParaRPr lang="tr-TR" dirty="0"/>
          </a:p>
        </p:txBody>
      </p:sp>
      <p:sp>
        <p:nvSpPr>
          <p:cNvPr id="3" name="Content Placeholder 2">
            <a:extLst>
              <a:ext uri="{FF2B5EF4-FFF2-40B4-BE49-F238E27FC236}">
                <a16:creationId xmlns:a16="http://schemas.microsoft.com/office/drawing/2014/main" id="{68CC14C9-9F9B-43E5-962B-97C4654861D3}"/>
              </a:ext>
            </a:extLst>
          </p:cNvPr>
          <p:cNvSpPr>
            <a:spLocks noGrp="1"/>
          </p:cNvSpPr>
          <p:nvPr>
            <p:ph idx="1"/>
          </p:nvPr>
        </p:nvSpPr>
        <p:spPr/>
        <p:txBody>
          <a:bodyPr/>
          <a:lstStyle/>
          <a:p>
            <a:pPr marL="0" indent="0">
              <a:buNone/>
            </a:pPr>
            <a:r>
              <a:rPr lang="tr-TR" dirty="0" err="1">
                <a:latin typeface="Arial" panose="020B0604020202020204" pitchFamily="34" charset="0"/>
                <a:cs typeface="Arial" panose="020B0604020202020204" pitchFamily="34" charset="0"/>
              </a:rPr>
              <a:t>Join</a:t>
            </a:r>
            <a:r>
              <a:rPr lang="tr-TR" dirty="0">
                <a:latin typeface="Arial" panose="020B0604020202020204" pitchFamily="34" charset="0"/>
                <a:cs typeface="Arial" panose="020B0604020202020204" pitchFamily="34" charset="0"/>
              </a:rPr>
              <a:t>()</a:t>
            </a:r>
            <a:r>
              <a:rPr lang="tr-TR" dirty="0">
                <a:latin typeface="Arial" panose="020B0604020202020204" pitchFamily="34" charset="0"/>
                <a:cs typeface="Arial" panose="020B0604020202020204" pitchFamily="34" charset="0"/>
                <a:sym typeface="Wingdings" panose="05000000000000000000" pitchFamily="2" charset="2"/>
              </a:rPr>
              <a:t> Bir diziyi </a:t>
            </a:r>
            <a:r>
              <a:rPr lang="tr-TR" dirty="0" err="1">
                <a:latin typeface="Arial" panose="020B0604020202020204" pitchFamily="34" charset="0"/>
                <a:cs typeface="Arial" panose="020B0604020202020204" pitchFamily="34" charset="0"/>
                <a:sym typeface="Wingdings" panose="05000000000000000000" pitchFamily="2" charset="2"/>
              </a:rPr>
              <a:t>string</a:t>
            </a:r>
            <a:r>
              <a:rPr lang="tr-TR" dirty="0">
                <a:latin typeface="Arial" panose="020B0604020202020204" pitchFamily="34" charset="0"/>
                <a:cs typeface="Arial" panose="020B0604020202020204" pitchFamily="34" charset="0"/>
                <a:sym typeface="Wingdings" panose="05000000000000000000" pitchFamily="2" charset="2"/>
              </a:rPr>
              <a:t> olarak döndürür.</a:t>
            </a:r>
          </a:p>
          <a:p>
            <a:r>
              <a:rPr lang="tr-TR" dirty="0">
                <a:latin typeface="Arial" panose="020B0604020202020204" pitchFamily="34" charset="0"/>
                <a:cs typeface="Arial" panose="020B0604020202020204" pitchFamily="34" charset="0"/>
                <a:sym typeface="Wingdings" panose="05000000000000000000" pitchFamily="2" charset="2"/>
              </a:rPr>
              <a:t>Orijinal diziyi değiştirmez.</a:t>
            </a:r>
          </a:p>
          <a:p>
            <a:pPr marL="0" indent="0">
              <a:buNone/>
            </a:pPr>
            <a:r>
              <a:rPr lang="tr-TR" dirty="0" err="1">
                <a:latin typeface="Arial" panose="020B0604020202020204" pitchFamily="34" charset="0"/>
                <a:cs typeface="Arial" panose="020B0604020202020204" pitchFamily="34" charset="0"/>
                <a:sym typeface="Wingdings" panose="05000000000000000000" pitchFamily="2" charset="2"/>
              </a:rPr>
              <a:t>Concat</a:t>
            </a:r>
            <a:r>
              <a:rPr lang="tr-TR" dirty="0">
                <a:latin typeface="Arial" panose="020B0604020202020204" pitchFamily="34" charset="0"/>
                <a:cs typeface="Arial" panose="020B0604020202020204" pitchFamily="34" charset="0"/>
                <a:sym typeface="Wingdings" panose="05000000000000000000" pitchFamily="2" charset="2"/>
              </a:rPr>
              <a:t>() İki veya daha fazla diziyi birleştirir.</a:t>
            </a:r>
          </a:p>
          <a:p>
            <a:r>
              <a:rPr lang="tr-TR" dirty="0">
                <a:latin typeface="Arial" panose="020B0604020202020204" pitchFamily="34" charset="0"/>
                <a:cs typeface="Arial" panose="020B0604020202020204" pitchFamily="34" charset="0"/>
                <a:sym typeface="Wingdings" panose="05000000000000000000" pitchFamily="2" charset="2"/>
              </a:rPr>
              <a:t>Birleştirilmiş dizileri içeren yeni bir dizi döndürür ve mevcut dizileri değiştirmez.</a:t>
            </a:r>
          </a:p>
          <a:p>
            <a:pPr marL="0" indent="0">
              <a:buNone/>
            </a:pPr>
            <a:r>
              <a:rPr lang="tr-TR" dirty="0" err="1">
                <a:latin typeface="Arial" panose="020B0604020202020204" pitchFamily="34" charset="0"/>
                <a:cs typeface="Arial" panose="020B0604020202020204" pitchFamily="34" charset="0"/>
                <a:sym typeface="Wingdings" panose="05000000000000000000" pitchFamily="2" charset="2"/>
              </a:rPr>
              <a:t>toString</a:t>
            </a:r>
            <a:r>
              <a:rPr lang="tr-TR" dirty="0">
                <a:latin typeface="Arial" panose="020B0604020202020204" pitchFamily="34" charset="0"/>
                <a:cs typeface="Arial" panose="020B0604020202020204" pitchFamily="34" charset="0"/>
                <a:sym typeface="Wingdings" panose="05000000000000000000" pitchFamily="2" charset="2"/>
              </a:rPr>
              <a:t>() Virgülle ayrılmış dizi değerlerine sahip bir </a:t>
            </a:r>
            <a:r>
              <a:rPr lang="tr-TR" dirty="0" err="1">
                <a:latin typeface="Arial" panose="020B0604020202020204" pitchFamily="34" charset="0"/>
                <a:cs typeface="Arial" panose="020B0604020202020204" pitchFamily="34" charset="0"/>
                <a:sym typeface="Wingdings" panose="05000000000000000000" pitchFamily="2" charset="2"/>
              </a:rPr>
              <a:t>string</a:t>
            </a:r>
            <a:r>
              <a:rPr lang="tr-TR" dirty="0">
                <a:latin typeface="Arial" panose="020B0604020202020204" pitchFamily="34" charset="0"/>
                <a:cs typeface="Arial" panose="020B0604020202020204" pitchFamily="34" charset="0"/>
                <a:sym typeface="Wingdings" panose="05000000000000000000" pitchFamily="2" charset="2"/>
              </a:rPr>
              <a:t> döndürür.</a:t>
            </a:r>
          </a:p>
          <a:p>
            <a:r>
              <a:rPr lang="tr-TR" dirty="0">
                <a:latin typeface="Arial" panose="020B0604020202020204" pitchFamily="34" charset="0"/>
                <a:cs typeface="Arial" panose="020B0604020202020204" pitchFamily="34" charset="0"/>
                <a:sym typeface="Wingdings" panose="05000000000000000000" pitchFamily="2" charset="2"/>
              </a:rPr>
              <a:t>Orijinal diziyi değiştirmez.</a:t>
            </a:r>
          </a:p>
        </p:txBody>
      </p:sp>
    </p:spTree>
    <p:extLst>
      <p:ext uri="{BB962C8B-B14F-4D97-AF65-F5344CB8AC3E}">
        <p14:creationId xmlns:p14="http://schemas.microsoft.com/office/powerpoint/2010/main" val="8588475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5EDB8-AA1B-4196-AF02-8570CA063558}"/>
              </a:ext>
            </a:extLst>
          </p:cNvPr>
          <p:cNvSpPr>
            <a:spLocks noGrp="1"/>
          </p:cNvSpPr>
          <p:nvPr>
            <p:ph type="title"/>
          </p:nvPr>
        </p:nvSpPr>
        <p:spPr/>
        <p:txBody>
          <a:bodyPr/>
          <a:lstStyle/>
          <a:p>
            <a:r>
              <a:rPr lang="tr-TR" dirty="0">
                <a:latin typeface="Arial" panose="020B0604020202020204" pitchFamily="34" charset="0"/>
                <a:cs typeface="Arial" panose="020B0604020202020204" pitchFamily="34" charset="0"/>
              </a:rPr>
              <a:t>2- </a:t>
            </a:r>
            <a:r>
              <a:rPr lang="tr-TR" dirty="0" err="1">
                <a:latin typeface="Arial" panose="020B0604020202020204" pitchFamily="34" charset="0"/>
                <a:cs typeface="Arial" panose="020B0604020202020204" pitchFamily="34" charset="0"/>
              </a:rPr>
              <a:t>Regex</a:t>
            </a:r>
            <a:r>
              <a:rPr lang="tr-TR" dirty="0">
                <a:latin typeface="Arial" panose="020B0604020202020204" pitchFamily="34" charset="0"/>
                <a:cs typeface="Arial" panose="020B0604020202020204" pitchFamily="34" charset="0"/>
              </a:rPr>
              <a:t> Yapısı</a:t>
            </a:r>
            <a:endParaRPr lang="tr-TR" dirty="0"/>
          </a:p>
        </p:txBody>
      </p:sp>
      <p:sp>
        <p:nvSpPr>
          <p:cNvPr id="3" name="Content Placeholder 2">
            <a:extLst>
              <a:ext uri="{FF2B5EF4-FFF2-40B4-BE49-F238E27FC236}">
                <a16:creationId xmlns:a16="http://schemas.microsoft.com/office/drawing/2014/main" id="{2D5AED73-0C26-4D88-B6DF-35E838920500}"/>
              </a:ext>
            </a:extLst>
          </p:cNvPr>
          <p:cNvSpPr>
            <a:spLocks noGrp="1"/>
          </p:cNvSpPr>
          <p:nvPr>
            <p:ph idx="1"/>
          </p:nvPr>
        </p:nvSpPr>
        <p:spPr/>
        <p:txBody>
          <a:bodyPr>
            <a:normAutofit lnSpcReduction="10000"/>
          </a:bodyPr>
          <a:lstStyle/>
          <a:p>
            <a:r>
              <a:rPr lang="tr-TR" b="1" dirty="0" err="1">
                <a:latin typeface="Arial" panose="020B0604020202020204" pitchFamily="34" charset="0"/>
                <a:cs typeface="Arial" panose="020B0604020202020204" pitchFamily="34" charset="0"/>
              </a:rPr>
              <a:t>Regular</a:t>
            </a:r>
            <a:r>
              <a:rPr lang="tr-TR" b="1" dirty="0">
                <a:latin typeface="Arial" panose="020B0604020202020204" pitchFamily="34" charset="0"/>
                <a:cs typeface="Arial" panose="020B0604020202020204" pitchFamily="34" charset="0"/>
              </a:rPr>
              <a:t> </a:t>
            </a:r>
            <a:r>
              <a:rPr lang="tr-TR" b="1" dirty="0" err="1">
                <a:latin typeface="Arial" panose="020B0604020202020204" pitchFamily="34" charset="0"/>
                <a:cs typeface="Arial" panose="020B0604020202020204" pitchFamily="34" charset="0"/>
              </a:rPr>
              <a:t>Expressions</a:t>
            </a:r>
            <a:r>
              <a:rPr lang="tr-TR" b="1" dirty="0">
                <a:latin typeface="Arial" panose="020B0604020202020204" pitchFamily="34" charset="0"/>
                <a:cs typeface="Arial" panose="020B0604020202020204" pitchFamily="34" charset="0"/>
              </a:rPr>
              <a:t>(düzenli ifadeler):</a:t>
            </a:r>
            <a:r>
              <a:rPr lang="tr-TR" dirty="0">
                <a:latin typeface="Arial" panose="020B0604020202020204" pitchFamily="34" charset="0"/>
                <a:cs typeface="Arial" panose="020B0604020202020204" pitchFamily="34" charset="0"/>
              </a:rPr>
              <a:t> Bütün modern programlama dillerinde kullanabilirsiniz. Herhangi bir metni eşleştirmenize, bulmanıza ya da yönetmenize yardımcı olacak desenler yaratmanıza izin veren birçok karakter ve sembollerin bir araya gelmesiyle oluşan metin dizesidir. </a:t>
            </a:r>
          </a:p>
          <a:p>
            <a:r>
              <a:rPr lang="tr-TR" dirty="0">
                <a:latin typeface="Arial" panose="020B0604020202020204" pitchFamily="34" charset="0"/>
                <a:cs typeface="Arial" panose="020B0604020202020204" pitchFamily="34" charset="0"/>
              </a:rPr>
              <a:t>Normal ifadeler, dizelerdeki karakter kombinasyonlarını eşleştirmek için kullanılan kalıplardır. </a:t>
            </a:r>
            <a:r>
              <a:rPr lang="tr-TR" dirty="0" err="1">
                <a:latin typeface="Arial" panose="020B0604020202020204" pitchFamily="34" charset="0"/>
                <a:cs typeface="Arial" panose="020B0604020202020204" pitchFamily="34" charset="0"/>
              </a:rPr>
              <a:t>JavaScript'te</a:t>
            </a:r>
            <a:r>
              <a:rPr lang="tr-TR" dirty="0">
                <a:latin typeface="Arial" panose="020B0604020202020204" pitchFamily="34" charset="0"/>
                <a:cs typeface="Arial" panose="020B0604020202020204" pitchFamily="34" charset="0"/>
              </a:rPr>
              <a:t> normal ifadeler de nesnelerdir. </a:t>
            </a:r>
          </a:p>
          <a:p>
            <a:r>
              <a:rPr lang="tr-TR" dirty="0">
                <a:latin typeface="Arial" panose="020B0604020202020204" pitchFamily="34" charset="0"/>
                <a:cs typeface="Arial" panose="020B0604020202020204" pitchFamily="34" charset="0"/>
              </a:rPr>
              <a:t>Bu kalıplar </a:t>
            </a:r>
            <a:r>
              <a:rPr lang="tr-TR" dirty="0" err="1">
                <a:latin typeface="Arial" panose="020B0604020202020204" pitchFamily="34" charset="0"/>
                <a:cs typeface="Arial" panose="020B0604020202020204" pitchFamily="34" charset="0"/>
              </a:rPr>
              <a:t>exec</a:t>
            </a:r>
            <a:r>
              <a:rPr lang="tr-TR" dirty="0">
                <a:latin typeface="Arial" panose="020B0604020202020204" pitchFamily="34" charset="0"/>
                <a:cs typeface="Arial" panose="020B0604020202020204" pitchFamily="34" charset="0"/>
              </a:rPr>
              <a:t>() ve test() yöntemleriyle </a:t>
            </a:r>
            <a:r>
              <a:rPr lang="tr-TR" dirty="0" err="1">
                <a:latin typeface="Arial" panose="020B0604020202020204" pitchFamily="34" charset="0"/>
                <a:cs typeface="Arial" panose="020B0604020202020204" pitchFamily="34" charset="0"/>
              </a:rPr>
              <a:t>RegExp</a:t>
            </a:r>
            <a:r>
              <a:rPr lang="tr-TR" dirty="0">
                <a:latin typeface="Arial" panose="020B0604020202020204" pitchFamily="34" charset="0"/>
                <a:cs typeface="Arial" panose="020B0604020202020204" pitchFamily="34" charset="0"/>
              </a:rPr>
              <a:t> ve </a:t>
            </a:r>
            <a:r>
              <a:rPr lang="tr-TR" dirty="0" err="1">
                <a:latin typeface="Arial" panose="020B0604020202020204" pitchFamily="34" charset="0"/>
                <a:cs typeface="Arial" panose="020B0604020202020204" pitchFamily="34" charset="0"/>
              </a:rPr>
              <a:t>match</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matchAll</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replace</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replaceAll</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search</a:t>
            </a:r>
            <a:r>
              <a:rPr lang="tr-TR" dirty="0">
                <a:latin typeface="Arial" panose="020B0604020202020204" pitchFamily="34" charset="0"/>
                <a:cs typeface="Arial" panose="020B0604020202020204" pitchFamily="34" charset="0"/>
              </a:rPr>
              <a:t>() ve </a:t>
            </a:r>
            <a:r>
              <a:rPr lang="tr-TR" dirty="0" err="1">
                <a:latin typeface="Arial" panose="020B0604020202020204" pitchFamily="34" charset="0"/>
                <a:cs typeface="Arial" panose="020B0604020202020204" pitchFamily="34" charset="0"/>
              </a:rPr>
              <a:t>split</a:t>
            </a:r>
            <a:r>
              <a:rPr lang="tr-TR" dirty="0">
                <a:latin typeface="Arial" panose="020B0604020202020204" pitchFamily="34" charset="0"/>
                <a:cs typeface="Arial" panose="020B0604020202020204" pitchFamily="34" charset="0"/>
              </a:rPr>
              <a:t>() yöntemleriyle birlikte kullanılır.</a:t>
            </a:r>
            <a:endParaRPr lang="tr-TR" b="1" dirty="0">
              <a:latin typeface="Arial" panose="020B060402020202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621749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77C0C-68B5-42B1-A55E-B3469FA801BA}"/>
              </a:ext>
            </a:extLst>
          </p:cNvPr>
          <p:cNvSpPr>
            <a:spLocks noGrp="1"/>
          </p:cNvSpPr>
          <p:nvPr>
            <p:ph type="title"/>
          </p:nvPr>
        </p:nvSpPr>
        <p:spPr/>
        <p:txBody>
          <a:bodyPr/>
          <a:lstStyle/>
          <a:p>
            <a:r>
              <a:rPr lang="tr-TR" dirty="0"/>
              <a:t>NPM NODEJS NEDİR? NE İŞE YARAR?</a:t>
            </a:r>
          </a:p>
        </p:txBody>
      </p:sp>
      <p:sp>
        <p:nvSpPr>
          <p:cNvPr id="3" name="Content Placeholder 2">
            <a:extLst>
              <a:ext uri="{FF2B5EF4-FFF2-40B4-BE49-F238E27FC236}">
                <a16:creationId xmlns:a16="http://schemas.microsoft.com/office/drawing/2014/main" id="{23304995-F8B9-424E-8BF7-0E7C5CC0E180}"/>
              </a:ext>
            </a:extLst>
          </p:cNvPr>
          <p:cNvSpPr>
            <a:spLocks noGrp="1"/>
          </p:cNvSpPr>
          <p:nvPr>
            <p:ph idx="1"/>
          </p:nvPr>
        </p:nvSpPr>
        <p:spPr/>
        <p:txBody>
          <a:bodyPr>
            <a:normAutofit fontScale="77500" lnSpcReduction="20000"/>
          </a:bodyPr>
          <a:lstStyle/>
          <a:p>
            <a:r>
              <a:rPr lang="tr-TR" dirty="0" err="1">
                <a:latin typeface="Times New Roman"/>
                <a:cs typeface="Times New Roman"/>
              </a:rPr>
              <a:t>Node</a:t>
            </a:r>
            <a:r>
              <a:rPr lang="tr-TR" dirty="0">
                <a:latin typeface="Times New Roman"/>
                <a:cs typeface="Times New Roman"/>
              </a:rPr>
              <a:t> </a:t>
            </a:r>
            <a:r>
              <a:rPr lang="tr-TR" dirty="0" err="1">
                <a:latin typeface="Times New Roman"/>
                <a:cs typeface="Times New Roman"/>
              </a:rPr>
              <a:t>js</a:t>
            </a:r>
            <a:r>
              <a:rPr lang="tr-TR" dirty="0">
                <a:latin typeface="Times New Roman"/>
                <a:cs typeface="Times New Roman"/>
              </a:rPr>
              <a:t>, </a:t>
            </a:r>
            <a:r>
              <a:rPr lang="tr-TR" b="1" dirty="0">
                <a:latin typeface="Times New Roman"/>
                <a:cs typeface="Times New Roman"/>
              </a:rPr>
              <a:t>V8</a:t>
            </a:r>
            <a:r>
              <a:rPr lang="tr-TR" dirty="0">
                <a:latin typeface="Times New Roman"/>
                <a:cs typeface="Times New Roman"/>
              </a:rPr>
              <a:t> isimli bir </a:t>
            </a:r>
            <a:r>
              <a:rPr lang="tr-TR" dirty="0" err="1">
                <a:latin typeface="Times New Roman"/>
                <a:cs typeface="Times New Roman"/>
              </a:rPr>
              <a:t>javascript</a:t>
            </a:r>
            <a:r>
              <a:rPr lang="tr-TR" dirty="0">
                <a:latin typeface="Times New Roman"/>
                <a:cs typeface="Times New Roman"/>
              </a:rPr>
              <a:t> motoru üzerinde çalışır. </a:t>
            </a:r>
          </a:p>
          <a:p>
            <a:r>
              <a:rPr lang="tr-TR" dirty="0">
                <a:latin typeface="Times New Roman"/>
                <a:cs typeface="Times New Roman"/>
              </a:rPr>
              <a:t>V8, Google tarafından geliştirilen, </a:t>
            </a:r>
            <a:r>
              <a:rPr lang="tr-TR" b="1" dirty="0" err="1">
                <a:latin typeface="Times New Roman"/>
                <a:cs typeface="Times New Roman"/>
              </a:rPr>
              <a:t>Chrome</a:t>
            </a:r>
            <a:r>
              <a:rPr lang="tr-TR" dirty="0">
                <a:latin typeface="Times New Roman"/>
                <a:cs typeface="Times New Roman"/>
              </a:rPr>
              <a:t> web browserlarının da üzerinde çalıştığı C, C++ ve </a:t>
            </a:r>
            <a:r>
              <a:rPr lang="tr-TR" dirty="0" err="1">
                <a:latin typeface="Times New Roman"/>
                <a:cs typeface="Times New Roman"/>
              </a:rPr>
              <a:t>javascript</a:t>
            </a:r>
            <a:r>
              <a:rPr lang="tr-TR" dirty="0">
                <a:latin typeface="Times New Roman"/>
                <a:cs typeface="Times New Roman"/>
              </a:rPr>
              <a:t> dilleri ile kodlanan açık kaynak kodlu bir motordur.</a:t>
            </a:r>
          </a:p>
          <a:p>
            <a:r>
              <a:rPr lang="tr-TR" dirty="0">
                <a:latin typeface="Times New Roman"/>
                <a:cs typeface="Times New Roman"/>
              </a:rPr>
              <a:t>Node.js; bir </a:t>
            </a:r>
            <a:r>
              <a:rPr lang="tr-TR" dirty="0" err="1">
                <a:latin typeface="Times New Roman"/>
                <a:cs typeface="Times New Roman"/>
              </a:rPr>
              <a:t>JavaScript</a:t>
            </a:r>
            <a:r>
              <a:rPr lang="tr-TR" dirty="0">
                <a:latin typeface="Times New Roman"/>
                <a:cs typeface="Times New Roman"/>
              </a:rPr>
              <a:t> kodunu sadece tarayıcılarda değil aynı zamanda bilgisayarınızda bağımsız şekilde çalışacak bir uygulama şeklinde kullanmak istenmesinden ortaya çıkmıştır. </a:t>
            </a:r>
          </a:p>
          <a:p>
            <a:r>
              <a:rPr lang="tr-TR" dirty="0">
                <a:latin typeface="Times New Roman"/>
                <a:cs typeface="Times New Roman"/>
              </a:rPr>
              <a:t>Böylece </a:t>
            </a:r>
            <a:r>
              <a:rPr lang="tr-TR" dirty="0" err="1">
                <a:latin typeface="Times New Roman"/>
                <a:cs typeface="Times New Roman"/>
              </a:rPr>
              <a:t>JavaScript</a:t>
            </a:r>
            <a:r>
              <a:rPr lang="tr-TR" dirty="0">
                <a:latin typeface="Times New Roman"/>
                <a:cs typeface="Times New Roman"/>
              </a:rPr>
              <a:t> sadece web uygulamaları için kullanılan bir teknoloji olmaktan çıkmış, </a:t>
            </a:r>
            <a:r>
              <a:rPr lang="tr-TR" dirty="0" err="1">
                <a:latin typeface="Times New Roman"/>
                <a:cs typeface="Times New Roman"/>
              </a:rPr>
              <a:t>Python</a:t>
            </a:r>
            <a:r>
              <a:rPr lang="tr-TR" dirty="0">
                <a:latin typeface="Times New Roman"/>
                <a:cs typeface="Times New Roman"/>
              </a:rPr>
              <a:t> gibi Java gibi programlama dilleri ile aynı kapasitelere ulaşmıştır.</a:t>
            </a:r>
          </a:p>
          <a:p>
            <a:r>
              <a:rPr lang="tr-TR" dirty="0">
                <a:latin typeface="Times New Roman"/>
                <a:cs typeface="Times New Roman"/>
              </a:rPr>
              <a:t>V8 engine </a:t>
            </a:r>
            <a:r>
              <a:rPr lang="tr-TR" dirty="0" err="1">
                <a:latin typeface="Times New Roman"/>
                <a:cs typeface="Times New Roman"/>
              </a:rPr>
              <a:t>JavaScript</a:t>
            </a:r>
            <a:r>
              <a:rPr lang="tr-TR" dirty="0">
                <a:latin typeface="Times New Roman"/>
                <a:cs typeface="Times New Roman"/>
              </a:rPr>
              <a:t> kodu makine koduna çevirdiği için uygulamalar çok hızlı performanslara erişebilmektedir. </a:t>
            </a:r>
          </a:p>
          <a:p>
            <a:pPr marL="0" indent="0"/>
            <a:r>
              <a:rPr lang="tr-TR" dirty="0">
                <a:latin typeface="Times New Roman"/>
                <a:cs typeface="Times New Roman"/>
              </a:rPr>
              <a:t>I/O ve network işlemlerini </a:t>
            </a:r>
            <a:r>
              <a:rPr lang="tr-TR" dirty="0" err="1">
                <a:latin typeface="Times New Roman"/>
                <a:cs typeface="Times New Roman"/>
              </a:rPr>
              <a:t>non-blocking</a:t>
            </a:r>
            <a:r>
              <a:rPr lang="tr-TR" dirty="0">
                <a:latin typeface="Times New Roman"/>
                <a:cs typeface="Times New Roman"/>
              </a:rPr>
              <a:t> olarak çalıştıran Node.js, zaman ve kaynak kullanımı konusunda çok başarılıdır. </a:t>
            </a:r>
          </a:p>
          <a:p>
            <a:r>
              <a:rPr lang="tr-TR" dirty="0" err="1">
                <a:latin typeface="Times New Roman"/>
                <a:cs typeface="Times New Roman"/>
              </a:rPr>
              <a:t>Non-bloking</a:t>
            </a:r>
            <a:r>
              <a:rPr lang="tr-TR" dirty="0">
                <a:latin typeface="Times New Roman"/>
                <a:cs typeface="Times New Roman"/>
              </a:rPr>
              <a:t>; bir uygulama üzerinde bir işlem yaparken işlemlerin </a:t>
            </a:r>
            <a:r>
              <a:rPr lang="tr-TR" dirty="0" err="1">
                <a:latin typeface="Times New Roman"/>
                <a:cs typeface="Times New Roman"/>
              </a:rPr>
              <a:t>birbiririni</a:t>
            </a:r>
            <a:r>
              <a:rPr lang="tr-TR" dirty="0">
                <a:latin typeface="Times New Roman"/>
                <a:cs typeface="Times New Roman"/>
              </a:rPr>
              <a:t> beklemediği, </a:t>
            </a:r>
            <a:r>
              <a:rPr lang="tr-TR" dirty="0" err="1">
                <a:latin typeface="Times New Roman"/>
                <a:cs typeface="Times New Roman"/>
              </a:rPr>
              <a:t>aseNkron</a:t>
            </a:r>
            <a:r>
              <a:rPr lang="tr-TR" dirty="0">
                <a:latin typeface="Times New Roman"/>
                <a:cs typeface="Times New Roman"/>
              </a:rPr>
              <a:t> olarak gerçekleştiği anlamına gelir. </a:t>
            </a:r>
          </a:p>
          <a:p>
            <a:endParaRPr lang="tr-TR" dirty="0"/>
          </a:p>
        </p:txBody>
      </p:sp>
    </p:spTree>
    <p:extLst>
      <p:ext uri="{BB962C8B-B14F-4D97-AF65-F5344CB8AC3E}">
        <p14:creationId xmlns:p14="http://schemas.microsoft.com/office/powerpoint/2010/main" val="19395361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1EDA-221D-445A-8745-00050BE70984}"/>
              </a:ext>
            </a:extLst>
          </p:cNvPr>
          <p:cNvSpPr>
            <a:spLocks noGrp="1"/>
          </p:cNvSpPr>
          <p:nvPr>
            <p:ph type="title"/>
          </p:nvPr>
        </p:nvSpPr>
        <p:spPr/>
        <p:txBody>
          <a:bodyPr/>
          <a:lstStyle/>
          <a:p>
            <a:r>
              <a:rPr lang="tr-TR" dirty="0" err="1">
                <a:latin typeface="Arial" panose="020B0604020202020204" pitchFamily="34" charset="0"/>
                <a:cs typeface="Arial" panose="020B0604020202020204" pitchFamily="34" charset="0"/>
              </a:rPr>
              <a:t>Regular</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Expression</a:t>
            </a:r>
            <a:r>
              <a:rPr lang="tr-TR" dirty="0">
                <a:latin typeface="Arial" panose="020B0604020202020204" pitchFamily="34" charset="0"/>
                <a:cs typeface="Arial" panose="020B0604020202020204" pitchFamily="34" charset="0"/>
              </a:rPr>
              <a:t> Oluşturma</a:t>
            </a:r>
            <a:endParaRPr lang="tr-TR" dirty="0"/>
          </a:p>
        </p:txBody>
      </p:sp>
      <p:sp>
        <p:nvSpPr>
          <p:cNvPr id="3" name="Content Placeholder 2">
            <a:extLst>
              <a:ext uri="{FF2B5EF4-FFF2-40B4-BE49-F238E27FC236}">
                <a16:creationId xmlns:a16="http://schemas.microsoft.com/office/drawing/2014/main" id="{4CC420D6-8DE1-42FF-B2CF-AC94FC9AA288}"/>
              </a:ext>
            </a:extLst>
          </p:cNvPr>
          <p:cNvSpPr>
            <a:spLocks noGrp="1"/>
          </p:cNvSpPr>
          <p:nvPr>
            <p:ph idx="1"/>
          </p:nvPr>
        </p:nvSpPr>
        <p:spPr>
          <a:xfrm>
            <a:off x="838200" y="1788303"/>
            <a:ext cx="10515600" cy="4351338"/>
          </a:xfrm>
        </p:spPr>
        <p:txBody>
          <a:bodyPr>
            <a:normAutofit lnSpcReduction="10000"/>
          </a:bodyPr>
          <a:lstStyle/>
          <a:p>
            <a:pPr marL="0" indent="0">
              <a:buNone/>
            </a:pPr>
            <a:r>
              <a:rPr lang="tr-TR" dirty="0">
                <a:latin typeface="Arial" panose="020B0604020202020204" pitchFamily="34" charset="0"/>
                <a:cs typeface="Arial" panose="020B0604020202020204" pitchFamily="34" charset="0"/>
              </a:rPr>
              <a:t>İki yoldan biriyle </a:t>
            </a:r>
            <a:r>
              <a:rPr lang="tr-TR" dirty="0" err="1">
                <a:latin typeface="Arial" panose="020B0604020202020204" pitchFamily="34" charset="0"/>
                <a:cs typeface="Arial" panose="020B0604020202020204" pitchFamily="34" charset="0"/>
              </a:rPr>
              <a:t>regular</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expression</a:t>
            </a:r>
            <a:r>
              <a:rPr lang="tr-TR" dirty="0">
                <a:latin typeface="Arial" panose="020B0604020202020204" pitchFamily="34" charset="0"/>
                <a:cs typeface="Arial" panose="020B0604020202020204" pitchFamily="34" charset="0"/>
              </a:rPr>
              <a:t> oluşturulur:</a:t>
            </a:r>
          </a:p>
          <a:p>
            <a:r>
              <a:rPr lang="tr-TR" dirty="0">
                <a:latin typeface="Arial" panose="020B0604020202020204" pitchFamily="34" charset="0"/>
                <a:cs typeface="Arial" panose="020B0604020202020204" pitchFamily="34" charset="0"/>
              </a:rPr>
              <a:t>Eğik çizgiler arasına alınmış bir kalıptan oluşan bir düzenli ifade değişmezi aşağıdaki gibi kullanılır:</a:t>
            </a:r>
          </a:p>
          <a:p>
            <a:r>
              <a:rPr lang="tr-TR" dirty="0" err="1">
                <a:latin typeface="Arial" panose="020B0604020202020204" pitchFamily="34" charset="0"/>
                <a:cs typeface="Arial" panose="020B0604020202020204" pitchFamily="34" charset="0"/>
              </a:rPr>
              <a:t>const</a:t>
            </a:r>
            <a:r>
              <a:rPr lang="tr-TR" dirty="0">
                <a:latin typeface="Arial" panose="020B0604020202020204" pitchFamily="34" charset="0"/>
                <a:cs typeface="Arial" panose="020B0604020202020204" pitchFamily="34" charset="0"/>
              </a:rPr>
              <a:t> re= /</a:t>
            </a:r>
            <a:r>
              <a:rPr lang="tr-TR" dirty="0" err="1">
                <a:latin typeface="Arial" panose="020B0604020202020204" pitchFamily="34" charset="0"/>
                <a:cs typeface="Arial" panose="020B0604020202020204" pitchFamily="34" charset="0"/>
              </a:rPr>
              <a:t>ab+c</a:t>
            </a:r>
            <a:r>
              <a:rPr lang="tr-TR" dirty="0">
                <a:latin typeface="Arial" panose="020B0604020202020204" pitchFamily="34" charset="0"/>
                <a:cs typeface="Arial" panose="020B0604020202020204" pitchFamily="34" charset="0"/>
              </a:rPr>
              <a:t>/;</a:t>
            </a:r>
          </a:p>
          <a:p>
            <a:pPr marL="0" indent="0">
              <a:buNone/>
            </a:pPr>
            <a:r>
              <a:rPr lang="tr-TR" dirty="0">
                <a:latin typeface="Arial" panose="020B0604020202020204" pitchFamily="34" charset="0"/>
                <a:cs typeface="Arial" panose="020B0604020202020204" pitchFamily="34" charset="0"/>
              </a:rPr>
              <a:t>Normal ifade değişmezleri, komut dosyası yüklendiğinde normal ifadenin derlenmesini sağlar. </a:t>
            </a:r>
          </a:p>
          <a:p>
            <a:pPr marL="0" indent="0">
              <a:buNone/>
            </a:pPr>
            <a:r>
              <a:rPr lang="tr-TR" dirty="0">
                <a:latin typeface="Arial" panose="020B0604020202020204" pitchFamily="34" charset="0"/>
                <a:cs typeface="Arial" panose="020B0604020202020204" pitchFamily="34" charset="0"/>
              </a:rPr>
              <a:t>Normal ifade sabit kalırsa, bunu kullanmak performansı artırabilir. /</a:t>
            </a:r>
            <a:r>
              <a:rPr lang="tr-TR" dirty="0" err="1">
                <a:latin typeface="Arial" panose="020B0604020202020204" pitchFamily="34" charset="0"/>
                <a:cs typeface="Arial" panose="020B0604020202020204" pitchFamily="34" charset="0"/>
              </a:rPr>
              <a:t>ab+c</a:t>
            </a:r>
            <a:r>
              <a:rPr lang="tr-TR" dirty="0">
                <a:latin typeface="Arial" panose="020B0604020202020204" pitchFamily="34" charset="0"/>
                <a:cs typeface="Arial" panose="020B0604020202020204" pitchFamily="34" charset="0"/>
              </a:rPr>
              <a:t>/;</a:t>
            </a:r>
          </a:p>
          <a:p>
            <a:r>
              <a:rPr lang="tr-TR" dirty="0" err="1">
                <a:latin typeface="Arial" panose="020B0604020202020204" pitchFamily="34" charset="0"/>
                <a:cs typeface="Arial" panose="020B0604020202020204" pitchFamily="34" charset="0"/>
              </a:rPr>
              <a:t>RegExp</a:t>
            </a:r>
            <a:r>
              <a:rPr lang="tr-TR" dirty="0">
                <a:latin typeface="Arial" panose="020B0604020202020204" pitchFamily="34" charset="0"/>
                <a:cs typeface="Arial" panose="020B0604020202020204" pitchFamily="34" charset="0"/>
              </a:rPr>
              <a:t> veya nesnenin yapıcı işlevini aşağıdaki gibi çağırmak:</a:t>
            </a:r>
          </a:p>
          <a:p>
            <a:r>
              <a:rPr lang="tr-TR" dirty="0" err="1">
                <a:latin typeface="Arial" panose="020B0604020202020204" pitchFamily="34" charset="0"/>
                <a:cs typeface="Arial" panose="020B0604020202020204" pitchFamily="34" charset="0"/>
              </a:rPr>
              <a:t>const</a:t>
            </a:r>
            <a:r>
              <a:rPr lang="tr-TR" dirty="0">
                <a:latin typeface="Arial" panose="020B0604020202020204" pitchFamily="34" charset="0"/>
                <a:cs typeface="Arial" panose="020B0604020202020204" pitchFamily="34" charset="0"/>
              </a:rPr>
              <a:t> re=</a:t>
            </a:r>
            <a:r>
              <a:rPr lang="tr-TR" dirty="0" err="1">
                <a:latin typeface="Arial" panose="020B0604020202020204" pitchFamily="34" charset="0"/>
                <a:cs typeface="Arial" panose="020B0604020202020204" pitchFamily="34" charset="0"/>
              </a:rPr>
              <a:t>new</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RegExp</a:t>
            </a:r>
            <a:r>
              <a:rPr lang="tr-TR" dirty="0">
                <a:latin typeface="Arial" panose="020B0604020202020204" pitchFamily="34" charset="0"/>
                <a:cs typeface="Arial" panose="020B0604020202020204" pitchFamily="34" charset="0"/>
              </a:rPr>
              <a:t>(‘</a:t>
            </a:r>
            <a:r>
              <a:rPr lang="tr-TR" dirty="0" err="1">
                <a:latin typeface="Arial" panose="020B0604020202020204" pitchFamily="34" charset="0"/>
                <a:cs typeface="Arial" panose="020B0604020202020204" pitchFamily="34" charset="0"/>
              </a:rPr>
              <a:t>ab+c</a:t>
            </a:r>
            <a:r>
              <a:rPr lang="tr-TR" dirty="0">
                <a:latin typeface="Arial" panose="020B0604020202020204" pitchFamily="34" charset="0"/>
                <a:cs typeface="Arial" panose="020B0604020202020204" pitchFamily="34" charset="0"/>
              </a:rPr>
              <a:t>’);</a:t>
            </a:r>
          </a:p>
          <a:p>
            <a:endParaRPr lang="tr-TR" dirty="0"/>
          </a:p>
        </p:txBody>
      </p:sp>
    </p:spTree>
    <p:extLst>
      <p:ext uri="{BB962C8B-B14F-4D97-AF65-F5344CB8AC3E}">
        <p14:creationId xmlns:p14="http://schemas.microsoft.com/office/powerpoint/2010/main" val="520804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0E2E-3F87-485E-A197-478CA4D8981C}"/>
              </a:ext>
            </a:extLst>
          </p:cNvPr>
          <p:cNvSpPr>
            <a:spLocks noGrp="1"/>
          </p:cNvSpPr>
          <p:nvPr>
            <p:ph type="title"/>
          </p:nvPr>
        </p:nvSpPr>
        <p:spPr/>
        <p:txBody>
          <a:bodyPr/>
          <a:lstStyle/>
          <a:p>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splice</a:t>
            </a:r>
            <a:r>
              <a:rPr lang="tr-TR" dirty="0">
                <a:latin typeface="Arial" panose="020B0604020202020204" pitchFamily="34" charset="0"/>
                <a:cs typeface="Arial" panose="020B0604020202020204" pitchFamily="34" charset="0"/>
              </a:rPr>
              <a:t>() </a:t>
            </a:r>
            <a:endParaRPr lang="tr-TR" dirty="0"/>
          </a:p>
        </p:txBody>
      </p:sp>
      <p:sp>
        <p:nvSpPr>
          <p:cNvPr id="3" name="Content Placeholder 2">
            <a:extLst>
              <a:ext uri="{FF2B5EF4-FFF2-40B4-BE49-F238E27FC236}">
                <a16:creationId xmlns:a16="http://schemas.microsoft.com/office/drawing/2014/main" id="{3765DD9D-D5B5-4AB0-9127-1D3AF5D8DA64}"/>
              </a:ext>
            </a:extLst>
          </p:cNvPr>
          <p:cNvSpPr>
            <a:spLocks noGrp="1"/>
          </p:cNvSpPr>
          <p:nvPr>
            <p:ph idx="1"/>
          </p:nvPr>
        </p:nvSpPr>
        <p:spPr/>
        <p:txBody>
          <a:bodyPr>
            <a:normAutofit lnSpcReduction="10000"/>
          </a:bodyPr>
          <a:lstStyle/>
          <a:p>
            <a:r>
              <a:rPr lang="tr-TR" b="1" dirty="0" err="1">
                <a:latin typeface="Arial" panose="020B0604020202020204" pitchFamily="34" charset="0"/>
                <a:cs typeface="Arial" panose="020B0604020202020204" pitchFamily="34" charset="0"/>
              </a:rPr>
              <a:t>splice</a:t>
            </a:r>
            <a:r>
              <a:rPr lang="tr-TR" b="1"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Metotunun</a:t>
            </a:r>
            <a:r>
              <a:rPr lang="tr-TR" dirty="0">
                <a:latin typeface="Arial" panose="020B0604020202020204" pitchFamily="34" charset="0"/>
                <a:cs typeface="Arial" panose="020B0604020202020204" pitchFamily="34" charset="0"/>
              </a:rPr>
              <a:t> en önemli ve unutulmaması gereken özelliği .</a:t>
            </a:r>
            <a:r>
              <a:rPr lang="tr-TR" dirty="0" err="1">
                <a:latin typeface="Arial" panose="020B0604020202020204" pitchFamily="34" charset="0"/>
                <a:cs typeface="Arial" panose="020B0604020202020204" pitchFamily="34" charset="0"/>
              </a:rPr>
              <a:t>slice</a:t>
            </a:r>
            <a:r>
              <a:rPr lang="tr-TR" dirty="0">
                <a:latin typeface="Arial" panose="020B0604020202020204" pitchFamily="34" charset="0"/>
                <a:cs typeface="Arial" panose="020B0604020202020204" pitchFamily="34" charset="0"/>
              </a:rPr>
              <a:t>()’ tan farklı olarak orijinal </a:t>
            </a:r>
            <a:r>
              <a:rPr lang="tr-TR" dirty="0" err="1">
                <a:latin typeface="Arial" panose="020B0604020202020204" pitchFamily="34" charset="0"/>
                <a:cs typeface="Arial" panose="020B0604020202020204" pitchFamily="34" charset="0"/>
              </a:rPr>
              <a:t>arrayi</a:t>
            </a:r>
            <a:r>
              <a:rPr lang="tr-TR" dirty="0">
                <a:latin typeface="Arial" panose="020B0604020202020204" pitchFamily="34" charset="0"/>
                <a:cs typeface="Arial" panose="020B0604020202020204" pitchFamily="34" charset="0"/>
              </a:rPr>
              <a:t> değiştirmesidir. .</a:t>
            </a:r>
            <a:r>
              <a:rPr lang="tr-TR" dirty="0" err="1">
                <a:latin typeface="Arial" panose="020B0604020202020204" pitchFamily="34" charset="0"/>
                <a:cs typeface="Arial" panose="020B0604020202020204" pitchFamily="34" charset="0"/>
              </a:rPr>
              <a:t>splice</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metotu</a:t>
            </a:r>
            <a:r>
              <a:rPr lang="tr-TR" dirty="0">
                <a:latin typeface="Arial" panose="020B0604020202020204" pitchFamily="34" charset="0"/>
                <a:cs typeface="Arial" panose="020B0604020202020204" pitchFamily="34" charset="0"/>
              </a:rPr>
              <a:t> ile bir </a:t>
            </a:r>
            <a:r>
              <a:rPr lang="tr-TR" dirty="0" err="1">
                <a:latin typeface="Arial" panose="020B0604020202020204" pitchFamily="34" charset="0"/>
                <a:cs typeface="Arial" panose="020B0604020202020204" pitchFamily="34" charset="0"/>
              </a:rPr>
              <a:t>array</a:t>
            </a:r>
            <a:r>
              <a:rPr lang="tr-TR" dirty="0">
                <a:latin typeface="Arial" panose="020B0604020202020204" pitchFamily="34" charset="0"/>
                <a:cs typeface="Arial" panose="020B0604020202020204" pitchFamily="34" charset="0"/>
              </a:rPr>
              <a:t>’ e hem ekleme hem de silme işlemi yapılabilir fakat ben .</a:t>
            </a:r>
            <a:r>
              <a:rPr lang="tr-TR" dirty="0" err="1">
                <a:latin typeface="Arial" panose="020B0604020202020204" pitchFamily="34" charset="0"/>
                <a:cs typeface="Arial" panose="020B0604020202020204" pitchFamily="34" charset="0"/>
              </a:rPr>
              <a:t>slice</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metotu</a:t>
            </a:r>
            <a:r>
              <a:rPr lang="tr-TR" dirty="0">
                <a:latin typeface="Arial" panose="020B0604020202020204" pitchFamily="34" charset="0"/>
                <a:cs typeface="Arial" panose="020B0604020202020204" pitchFamily="34" charset="0"/>
              </a:rPr>
              <a:t> ile karşılaştırdığım için sadece silme işleminden bahsedeceğim.</a:t>
            </a:r>
          </a:p>
          <a:p>
            <a:r>
              <a:rPr lang="tr-TR" dirty="0">
                <a:latin typeface="Arial" panose="020B0604020202020204" pitchFamily="34" charset="0"/>
                <a:cs typeface="Arial" panose="020B0604020202020204" pitchFamily="34" charset="0"/>
              </a:rPr>
              <a:t>.</a:t>
            </a:r>
            <a:r>
              <a:rPr lang="tr-TR" dirty="0" err="1">
                <a:latin typeface="Arial" panose="020B0604020202020204" pitchFamily="34" charset="0"/>
                <a:cs typeface="Arial" panose="020B0604020202020204" pitchFamily="34" charset="0"/>
              </a:rPr>
              <a:t>splice</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metotu</a:t>
            </a:r>
            <a:r>
              <a:rPr lang="tr-TR" dirty="0">
                <a:latin typeface="Arial" panose="020B0604020202020204" pitchFamily="34" charset="0"/>
                <a:cs typeface="Arial" panose="020B0604020202020204" pitchFamily="34" charset="0"/>
              </a:rPr>
              <a:t> sonuç olarak yeni bir </a:t>
            </a:r>
            <a:r>
              <a:rPr lang="tr-TR" dirty="0" err="1">
                <a:latin typeface="Arial" panose="020B0604020202020204" pitchFamily="34" charset="0"/>
                <a:cs typeface="Arial" panose="020B0604020202020204" pitchFamily="34" charset="0"/>
              </a:rPr>
              <a:t>array</a:t>
            </a:r>
            <a:r>
              <a:rPr lang="tr-TR" dirty="0">
                <a:latin typeface="Arial" panose="020B0604020202020204" pitchFamily="34" charset="0"/>
                <a:cs typeface="Arial" panose="020B0604020202020204" pitchFamily="34" charset="0"/>
              </a:rPr>
              <a:t> döndürür ve iki parametre alır. Bunlardan birincisi başlangıç indeksi iken ikinci indeks silinecek eleman sayısını gösterir. Eğer parametre olarak tek bir sayı verilirse bu, o indeksten sonraki bütün elemanları silerek yeni bir </a:t>
            </a:r>
            <a:r>
              <a:rPr lang="tr-TR" dirty="0" err="1">
                <a:latin typeface="Arial" panose="020B0604020202020204" pitchFamily="34" charset="0"/>
                <a:cs typeface="Arial" panose="020B0604020202020204" pitchFamily="34" charset="0"/>
              </a:rPr>
              <a:t>array</a:t>
            </a:r>
            <a:r>
              <a:rPr lang="tr-TR" dirty="0">
                <a:latin typeface="Arial" panose="020B0604020202020204" pitchFamily="34" charset="0"/>
                <a:cs typeface="Arial" panose="020B0604020202020204" pitchFamily="34" charset="0"/>
              </a:rPr>
              <a:t> oluştur demektir. Eğer başlangıç indeksi pozitif bir sayıysa dizinin başından, eğer negatif bir sayıysa dizinin sonundan silmeye başlar.</a:t>
            </a:r>
          </a:p>
          <a:p>
            <a:endParaRPr lang="tr-TR" dirty="0"/>
          </a:p>
        </p:txBody>
      </p:sp>
    </p:spTree>
    <p:extLst>
      <p:ext uri="{BB962C8B-B14F-4D97-AF65-F5344CB8AC3E}">
        <p14:creationId xmlns:p14="http://schemas.microsoft.com/office/powerpoint/2010/main" val="23150567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3DFEE-5640-4C20-978B-69E9604E63B0}"/>
              </a:ext>
            </a:extLst>
          </p:cNvPr>
          <p:cNvSpPr>
            <a:spLocks noGrp="1"/>
          </p:cNvSpPr>
          <p:nvPr>
            <p:ph type="title"/>
          </p:nvPr>
        </p:nvSpPr>
        <p:spPr/>
        <p:txBody>
          <a:bodyPr/>
          <a:lstStyle/>
          <a:p>
            <a:r>
              <a:rPr lang="tr-TR" dirty="0" err="1">
                <a:latin typeface="Arial" panose="020B0604020202020204" pitchFamily="34" charset="0"/>
                <a:cs typeface="Arial" panose="020B0604020202020204" pitchFamily="34" charset="0"/>
              </a:rPr>
              <a:t>slice</a:t>
            </a:r>
            <a:r>
              <a:rPr lang="tr-TR" dirty="0">
                <a:latin typeface="Arial" panose="020B0604020202020204" pitchFamily="34" charset="0"/>
                <a:cs typeface="Arial" panose="020B0604020202020204" pitchFamily="34" charset="0"/>
              </a:rPr>
              <a:t>()</a:t>
            </a:r>
            <a:endParaRPr lang="tr-TR" dirty="0"/>
          </a:p>
        </p:txBody>
      </p:sp>
      <p:sp>
        <p:nvSpPr>
          <p:cNvPr id="3" name="Content Placeholder 2">
            <a:extLst>
              <a:ext uri="{FF2B5EF4-FFF2-40B4-BE49-F238E27FC236}">
                <a16:creationId xmlns:a16="http://schemas.microsoft.com/office/drawing/2014/main" id="{B1B0B498-6E24-4105-9BE7-825A17F50965}"/>
              </a:ext>
            </a:extLst>
          </p:cNvPr>
          <p:cNvSpPr>
            <a:spLocks noGrp="1"/>
          </p:cNvSpPr>
          <p:nvPr>
            <p:ph idx="1"/>
          </p:nvPr>
        </p:nvSpPr>
        <p:spPr/>
        <p:txBody>
          <a:bodyPr/>
          <a:lstStyle/>
          <a:p>
            <a:r>
              <a:rPr lang="tr-TR" b="1" dirty="0" err="1">
                <a:latin typeface="Arial" panose="020B0604020202020204" pitchFamily="34" charset="0"/>
                <a:cs typeface="Arial" panose="020B0604020202020204" pitchFamily="34" charset="0"/>
              </a:rPr>
              <a:t>slice</a:t>
            </a:r>
            <a:r>
              <a:rPr lang="tr-TR" b="1" dirty="0">
                <a:latin typeface="Arial" panose="020B0604020202020204" pitchFamily="34" charset="0"/>
                <a:cs typeface="Arial" panose="020B0604020202020204" pitchFamily="34" charset="0"/>
              </a:rPr>
              <a:t>():</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metotu</a:t>
            </a:r>
            <a:r>
              <a:rPr lang="tr-TR" dirty="0">
                <a:latin typeface="Arial" panose="020B0604020202020204" pitchFamily="34" charset="0"/>
                <a:cs typeface="Arial" panose="020B0604020202020204" pitchFamily="34" charset="0"/>
              </a:rPr>
              <a:t> parametre olarak başlangıç ve bitiş indeksi olmak üzere iki parametre alır. Başlangıç indeksinden başlayarak bitiş indeksine kadar olan bütün elemanları siler ve yeni bir </a:t>
            </a:r>
            <a:r>
              <a:rPr lang="tr-TR" dirty="0" err="1">
                <a:latin typeface="Arial" panose="020B0604020202020204" pitchFamily="34" charset="0"/>
                <a:cs typeface="Arial" panose="020B0604020202020204" pitchFamily="34" charset="0"/>
              </a:rPr>
              <a:t>array</a:t>
            </a:r>
            <a:r>
              <a:rPr lang="tr-TR" dirty="0">
                <a:latin typeface="Arial" panose="020B0604020202020204" pitchFamily="34" charset="0"/>
                <a:cs typeface="Arial" panose="020B0604020202020204" pitchFamily="34" charset="0"/>
              </a:rPr>
              <a:t> oluşturur. Bitiş indeksi ise silinen elemanlara dahil değildir. Ayrıca .</a:t>
            </a:r>
            <a:r>
              <a:rPr lang="tr-TR" dirty="0" err="1">
                <a:latin typeface="Arial" panose="020B0604020202020204" pitchFamily="34" charset="0"/>
                <a:cs typeface="Arial" panose="020B0604020202020204" pitchFamily="34" charset="0"/>
              </a:rPr>
              <a:t>slice</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metotu</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original</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arrayi</a:t>
            </a:r>
            <a:r>
              <a:rPr lang="tr-TR" dirty="0">
                <a:latin typeface="Arial" panose="020B0604020202020204" pitchFamily="34" charset="0"/>
                <a:cs typeface="Arial" panose="020B0604020202020204" pitchFamily="34" charset="0"/>
              </a:rPr>
              <a:t> de değiştirmez.</a:t>
            </a:r>
          </a:p>
          <a:p>
            <a:r>
              <a:rPr lang="tr-TR" dirty="0">
                <a:latin typeface="Arial" panose="020B0604020202020204" pitchFamily="34" charset="0"/>
                <a:cs typeface="Arial" panose="020B0604020202020204" pitchFamily="34" charset="0"/>
              </a:rPr>
              <a:t>Eğer tek bir değer parametre olarak yazılırsa bu başlangıç indeksi olarak kabul edilir ve o indeksten başlayarak dizinin geri kalanı silinir.</a:t>
            </a:r>
          </a:p>
          <a:p>
            <a:endParaRPr lang="tr-TR" dirty="0"/>
          </a:p>
        </p:txBody>
      </p:sp>
    </p:spTree>
    <p:extLst>
      <p:ext uri="{BB962C8B-B14F-4D97-AF65-F5344CB8AC3E}">
        <p14:creationId xmlns:p14="http://schemas.microsoft.com/office/powerpoint/2010/main" val="16611348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FA729-E760-4D3D-9726-55180DBD9149}"/>
              </a:ext>
            </a:extLst>
          </p:cNvPr>
          <p:cNvSpPr>
            <a:spLocks noGrp="1"/>
          </p:cNvSpPr>
          <p:nvPr>
            <p:ph type="title"/>
          </p:nvPr>
        </p:nvSpPr>
        <p:spPr/>
        <p:txBody>
          <a:bodyPr/>
          <a:lstStyle/>
          <a:p>
            <a:r>
              <a:rPr lang="tr-TR" b="1" dirty="0">
                <a:latin typeface="Arial" panose="020B0604020202020204" pitchFamily="34" charset="0"/>
                <a:cs typeface="Arial" panose="020B0604020202020204" pitchFamily="34" charset="0"/>
              </a:rPr>
              <a:t>1-</a:t>
            </a:r>
            <a:r>
              <a:rPr lang="tr-TR" dirty="0">
                <a:latin typeface="Arial" panose="020B0604020202020204" pitchFamily="34" charset="0"/>
                <a:cs typeface="Arial" panose="020B0604020202020204" pitchFamily="34" charset="0"/>
              </a:rPr>
              <a:t> LİFO FİFO NEDİR FARKLARI NELERDİR?</a:t>
            </a:r>
            <a:endParaRPr lang="tr-TR" dirty="0"/>
          </a:p>
        </p:txBody>
      </p:sp>
      <p:sp>
        <p:nvSpPr>
          <p:cNvPr id="3" name="Content Placeholder 2">
            <a:extLst>
              <a:ext uri="{FF2B5EF4-FFF2-40B4-BE49-F238E27FC236}">
                <a16:creationId xmlns:a16="http://schemas.microsoft.com/office/drawing/2014/main" id="{97226CD5-1727-419D-8A70-B5B7E0149505}"/>
              </a:ext>
            </a:extLst>
          </p:cNvPr>
          <p:cNvSpPr>
            <a:spLocks noGrp="1"/>
          </p:cNvSpPr>
          <p:nvPr>
            <p:ph idx="1"/>
          </p:nvPr>
        </p:nvSpPr>
        <p:spPr/>
        <p:txBody>
          <a:bodyPr/>
          <a:lstStyle/>
          <a:p>
            <a:r>
              <a:rPr lang="tr-TR" b="1" dirty="0">
                <a:latin typeface="Arial" panose="020B0604020202020204" pitchFamily="34" charset="0"/>
                <a:cs typeface="Arial" panose="020B0604020202020204" pitchFamily="34" charset="0"/>
              </a:rPr>
              <a:t>FIFO (First in First </a:t>
            </a:r>
            <a:r>
              <a:rPr lang="tr-TR" b="1" dirty="0" err="1">
                <a:latin typeface="Arial" panose="020B0604020202020204" pitchFamily="34" charset="0"/>
                <a:cs typeface="Arial" panose="020B0604020202020204" pitchFamily="34" charset="0"/>
              </a:rPr>
              <a:t>Out</a:t>
            </a:r>
            <a:r>
              <a:rPr lang="tr-TR" b="1" dirty="0">
                <a:latin typeface="Arial" panose="020B0604020202020204" pitchFamily="34" charset="0"/>
                <a:cs typeface="Arial" panose="020B0604020202020204" pitchFamily="34" charset="0"/>
              </a:rPr>
              <a:t>/İlk Giren İlk Çıkar):  </a:t>
            </a:r>
            <a:r>
              <a:rPr lang="tr-TR" dirty="0">
                <a:latin typeface="Arial" panose="020B0604020202020204" pitchFamily="34" charset="0"/>
                <a:cs typeface="Arial" panose="020B0604020202020204" pitchFamily="34" charset="0"/>
              </a:rPr>
              <a:t>İlk giren ilk çıkar ifadesinin kısaltmasıdır. </a:t>
            </a:r>
          </a:p>
          <a:p>
            <a:r>
              <a:rPr lang="tr-TR" dirty="0">
                <a:latin typeface="Arial" panose="020B0604020202020204" pitchFamily="34" charset="0"/>
                <a:cs typeface="Arial" panose="020B0604020202020204" pitchFamily="34" charset="0"/>
              </a:rPr>
              <a:t>İlk öğenin önce işlendiği ve en yeni öğenin en son işlendiği veri yapılarını işlemek için bir yöntemdir. </a:t>
            </a:r>
            <a:endParaRPr lang="tr-TR" b="1" dirty="0">
              <a:latin typeface="Arial" panose="020B060402020202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10386744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FB13BD7-F308-4DFA-A237-7490D97F0606}"/>
              </a:ext>
            </a:extLst>
          </p:cNvPr>
          <p:cNvSpPr>
            <a:spLocks noGrp="1"/>
          </p:cNvSpPr>
          <p:nvPr>
            <p:ph idx="1"/>
          </p:nvPr>
        </p:nvSpPr>
        <p:spPr>
          <a:xfrm>
            <a:off x="838200" y="1825625"/>
            <a:ext cx="10515600" cy="4351338"/>
          </a:xfrm>
        </p:spPr>
        <p:txBody>
          <a:bodyPr/>
          <a:lstStyle/>
          <a:p>
            <a:r>
              <a:rPr lang="tr-TR" b="1" dirty="0">
                <a:latin typeface="Arial" panose="020B0604020202020204" pitchFamily="34" charset="0"/>
                <a:cs typeface="Arial" panose="020B0604020202020204" pitchFamily="34" charset="0"/>
              </a:rPr>
              <a:t>LIFO (</a:t>
            </a:r>
            <a:r>
              <a:rPr lang="tr-TR" b="1" dirty="0" err="1">
                <a:latin typeface="Arial" panose="020B0604020202020204" pitchFamily="34" charset="0"/>
                <a:cs typeface="Arial" panose="020B0604020202020204" pitchFamily="34" charset="0"/>
              </a:rPr>
              <a:t>Last</a:t>
            </a:r>
            <a:r>
              <a:rPr lang="tr-TR" b="1" dirty="0">
                <a:latin typeface="Arial" panose="020B0604020202020204" pitchFamily="34" charset="0"/>
                <a:cs typeface="Arial" panose="020B0604020202020204" pitchFamily="34" charset="0"/>
              </a:rPr>
              <a:t> in First </a:t>
            </a:r>
            <a:r>
              <a:rPr lang="tr-TR" b="1" dirty="0" err="1">
                <a:latin typeface="Arial" panose="020B0604020202020204" pitchFamily="34" charset="0"/>
                <a:cs typeface="Arial" panose="020B0604020202020204" pitchFamily="34" charset="0"/>
              </a:rPr>
              <a:t>Out</a:t>
            </a:r>
            <a:r>
              <a:rPr lang="tr-TR" b="1" dirty="0">
                <a:latin typeface="Arial" panose="020B0604020202020204" pitchFamily="34" charset="0"/>
                <a:cs typeface="Arial" panose="020B0604020202020204" pitchFamily="34" charset="0"/>
              </a:rPr>
              <a:t>/Son Giren İlk Çıkar):  </a:t>
            </a:r>
            <a:r>
              <a:rPr lang="tr-TR" dirty="0">
                <a:latin typeface="Arial" panose="020B0604020202020204" pitchFamily="34" charset="0"/>
                <a:cs typeface="Arial" panose="020B0604020202020204" pitchFamily="34" charset="0"/>
              </a:rPr>
              <a:t>Son giren, ilk çıkar, ilk giren, son çıkar (FILO) ile aynıdır. </a:t>
            </a:r>
          </a:p>
          <a:p>
            <a:r>
              <a:rPr lang="tr-TR" dirty="0">
                <a:latin typeface="Arial" panose="020B0604020202020204" pitchFamily="34" charset="0"/>
                <a:cs typeface="Arial" panose="020B0604020202020204" pitchFamily="34" charset="0"/>
              </a:rPr>
              <a:t>Son öğenin önce işlendiği ve ilk öğenin en son işlendiği veri yapılarını işlemek için bir yöntemdir. </a:t>
            </a:r>
            <a:endParaRPr lang="tr-TR" b="1" dirty="0">
              <a:latin typeface="Arial" panose="020B060402020202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41339319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BECC-D1B7-4FDE-9B6F-D1614DB06B24}"/>
              </a:ext>
            </a:extLst>
          </p:cNvPr>
          <p:cNvSpPr>
            <a:spLocks noGrp="1"/>
          </p:cNvSpPr>
          <p:nvPr>
            <p:ph type="title"/>
          </p:nvPr>
        </p:nvSpPr>
        <p:spPr>
          <a:xfrm>
            <a:off x="838200" y="299811"/>
            <a:ext cx="10515600" cy="1325563"/>
          </a:xfrm>
        </p:spPr>
        <p:txBody>
          <a:bodyPr/>
          <a:lstStyle/>
          <a:p>
            <a:r>
              <a:rPr lang="tr-TR" b="1" dirty="0">
                <a:latin typeface="Arial" panose="020B0604020202020204" pitchFamily="34" charset="0"/>
                <a:cs typeface="Arial" panose="020B0604020202020204" pitchFamily="34" charset="0"/>
              </a:rPr>
              <a:t>2-</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Apply</a:t>
            </a:r>
            <a:r>
              <a:rPr lang="tr-TR" dirty="0">
                <a:latin typeface="Arial" panose="020B0604020202020204" pitchFamily="34" charset="0"/>
                <a:cs typeface="Arial" panose="020B0604020202020204" pitchFamily="34" charset="0"/>
              </a:rPr>
              <a:t>-Call-</a:t>
            </a:r>
            <a:r>
              <a:rPr lang="tr-TR" dirty="0" err="1">
                <a:latin typeface="Arial" panose="020B0604020202020204" pitchFamily="34" charset="0"/>
                <a:cs typeface="Arial" panose="020B0604020202020204" pitchFamily="34" charset="0"/>
              </a:rPr>
              <a:t>Bind</a:t>
            </a:r>
            <a:r>
              <a:rPr lang="tr-TR" dirty="0">
                <a:latin typeface="Arial" panose="020B0604020202020204" pitchFamily="34" charset="0"/>
                <a:cs typeface="Arial" panose="020B0604020202020204" pitchFamily="34" charset="0"/>
              </a:rPr>
              <a:t> Nedir?</a:t>
            </a:r>
            <a:endParaRPr lang="tr-TR" dirty="0"/>
          </a:p>
        </p:txBody>
      </p:sp>
      <p:sp>
        <p:nvSpPr>
          <p:cNvPr id="3" name="Content Placeholder 2">
            <a:extLst>
              <a:ext uri="{FF2B5EF4-FFF2-40B4-BE49-F238E27FC236}">
                <a16:creationId xmlns:a16="http://schemas.microsoft.com/office/drawing/2014/main" id="{FDDAB8F1-000E-4A60-84AC-4889E0931B36}"/>
              </a:ext>
            </a:extLst>
          </p:cNvPr>
          <p:cNvSpPr>
            <a:spLocks noGrp="1"/>
          </p:cNvSpPr>
          <p:nvPr>
            <p:ph idx="1"/>
          </p:nvPr>
        </p:nvSpPr>
        <p:spPr/>
        <p:txBody>
          <a:bodyPr>
            <a:normAutofit fontScale="92500" lnSpcReduction="10000"/>
          </a:bodyPr>
          <a:lstStyle/>
          <a:p>
            <a:r>
              <a:rPr lang="tr-TR" b="1" dirty="0">
                <a:latin typeface="Arial" panose="020B0604020202020204" pitchFamily="34" charset="0"/>
                <a:cs typeface="Arial" panose="020B0604020202020204" pitchFamily="34" charset="0"/>
              </a:rPr>
              <a:t>Call(): </a:t>
            </a:r>
            <a:r>
              <a:rPr lang="tr-TR" dirty="0">
                <a:latin typeface="Arial" panose="020B0604020202020204" pitchFamily="34" charset="0"/>
                <a:cs typeface="Arial" panose="020B0604020202020204" pitchFamily="34" charset="0"/>
              </a:rPr>
              <a:t>Nesneye ait bir işlevin/yöntemin farklı bir nesneye atanmasına ve çağrılmasına izin verir.</a:t>
            </a:r>
          </a:p>
          <a:p>
            <a:r>
              <a:rPr lang="tr-TR" dirty="0">
                <a:latin typeface="Arial" panose="020B0604020202020204" pitchFamily="34" charset="0"/>
                <a:cs typeface="Arial" panose="020B0604020202020204" pitchFamily="34" charset="0"/>
              </a:rPr>
              <a:t>Yandaki örnekte </a:t>
            </a:r>
            <a:r>
              <a:rPr lang="tr-TR" dirty="0" err="1">
                <a:latin typeface="Arial" panose="020B0604020202020204" pitchFamily="34" charset="0"/>
                <a:cs typeface="Arial" panose="020B0604020202020204" pitchFamily="34" charset="0"/>
              </a:rPr>
              <a:t>getYearOfRelease</a:t>
            </a:r>
            <a:r>
              <a:rPr lang="tr-TR" dirty="0">
                <a:latin typeface="Arial" panose="020B0604020202020204" pitchFamily="34" charset="0"/>
                <a:cs typeface="Arial" panose="020B0604020202020204" pitchFamily="34" charset="0"/>
              </a:rPr>
              <a:t> yöntem </a:t>
            </a:r>
            <a:r>
              <a:rPr lang="tr-TR" dirty="0" err="1">
                <a:latin typeface="Arial" panose="020B0604020202020204" pitchFamily="34" charset="0"/>
                <a:cs typeface="Arial" panose="020B0604020202020204" pitchFamily="34" charset="0"/>
              </a:rPr>
              <a:t>theFirm</a:t>
            </a:r>
            <a:r>
              <a:rPr lang="tr-TR" dirty="0">
                <a:latin typeface="Arial" panose="020B0604020202020204" pitchFamily="34" charset="0"/>
                <a:cs typeface="Arial" panose="020B0604020202020204" pitchFamily="34" charset="0"/>
              </a:rPr>
              <a:t> nesneye aittir. Ancak onu </a:t>
            </a:r>
            <a:r>
              <a:rPr lang="tr-TR" dirty="0" err="1">
                <a:latin typeface="Arial" panose="020B0604020202020204" pitchFamily="34" charset="0"/>
                <a:cs typeface="Arial" panose="020B0604020202020204" pitchFamily="34" charset="0"/>
              </a:rPr>
              <a:t>theDaVinciCode</a:t>
            </a:r>
            <a:r>
              <a:rPr lang="tr-TR" dirty="0">
                <a:latin typeface="Arial" panose="020B0604020202020204" pitchFamily="34" charset="0"/>
                <a:cs typeface="Arial" panose="020B0604020202020204" pitchFamily="34" charset="0"/>
              </a:rPr>
              <a:t> nesne </a:t>
            </a:r>
            <a:r>
              <a:rPr lang="tr-TR" dirty="0" err="1">
                <a:latin typeface="Arial" panose="020B0604020202020204" pitchFamily="34" charset="0"/>
                <a:cs typeface="Arial" panose="020B0604020202020204" pitchFamily="34" charset="0"/>
              </a:rPr>
              <a:t>üserinde</a:t>
            </a:r>
            <a:r>
              <a:rPr lang="tr-TR" dirty="0">
                <a:latin typeface="Arial" panose="020B0604020202020204" pitchFamily="34" charset="0"/>
                <a:cs typeface="Arial" panose="020B0604020202020204" pitchFamily="34" charset="0"/>
              </a:rPr>
              <a:t> arayabildik.</a:t>
            </a:r>
          </a:p>
          <a:p>
            <a:r>
              <a:rPr lang="tr-TR" b="1" dirty="0" err="1">
                <a:latin typeface="Arial" panose="020B0604020202020204" pitchFamily="34" charset="0"/>
                <a:cs typeface="Arial" panose="020B0604020202020204" pitchFamily="34" charset="0"/>
              </a:rPr>
              <a:t>Apply</a:t>
            </a:r>
            <a:r>
              <a:rPr lang="tr-TR" b="1"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Call ile aynı ama arasındaki fark, bir dizi olarak iletmeniz gerektiğidir.</a:t>
            </a:r>
          </a:p>
          <a:p>
            <a:r>
              <a:rPr lang="tr-TR" b="1" dirty="0" err="1">
                <a:latin typeface="Arial" panose="020B0604020202020204" pitchFamily="34" charset="0"/>
                <a:cs typeface="Arial" panose="020B0604020202020204" pitchFamily="34" charset="0"/>
              </a:rPr>
              <a:t>Bind</a:t>
            </a:r>
            <a:r>
              <a:rPr lang="tr-TR" b="1"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Bir fonksiyon döndürür.</a:t>
            </a:r>
          </a:p>
          <a:p>
            <a:r>
              <a:rPr lang="tr-TR" dirty="0">
                <a:latin typeface="Arial" panose="020B0604020202020204" pitchFamily="34" charset="0"/>
                <a:cs typeface="Arial" panose="020B0604020202020204" pitchFamily="34" charset="0"/>
              </a:rPr>
              <a:t>Yandaki örnekte </a:t>
            </a:r>
            <a:r>
              <a:rPr lang="tr-TR" dirty="0" err="1">
                <a:latin typeface="Arial" panose="020B0604020202020204" pitchFamily="34" charset="0"/>
                <a:cs typeface="Arial" panose="020B0604020202020204" pitchFamily="34" charset="0"/>
              </a:rPr>
              <a:t>boundFunction</a:t>
            </a:r>
            <a:r>
              <a:rPr lang="tr-TR" dirty="0">
                <a:latin typeface="Arial" panose="020B0604020202020204" pitchFamily="34" charset="0"/>
                <a:cs typeface="Arial" panose="020B0604020202020204" pitchFamily="34" charset="0"/>
              </a:rPr>
              <a:t> nesneye atıfta </a:t>
            </a:r>
            <a:r>
              <a:rPr lang="tr-TR" dirty="0" err="1">
                <a:latin typeface="Arial" panose="020B0604020202020204" pitchFamily="34" charset="0"/>
                <a:cs typeface="Arial" panose="020B0604020202020204" pitchFamily="34" charset="0"/>
              </a:rPr>
              <a:t>getYearOfRelease</a:t>
            </a:r>
            <a:r>
              <a:rPr lang="tr-TR" dirty="0">
                <a:latin typeface="Arial" panose="020B0604020202020204" pitchFamily="34" charset="0"/>
                <a:cs typeface="Arial" panose="020B0604020202020204" pitchFamily="34" charset="0"/>
              </a:rPr>
              <a:t> bulunur ve </a:t>
            </a:r>
            <a:r>
              <a:rPr lang="tr-TR" dirty="0" err="1">
                <a:latin typeface="Arial" panose="020B0604020202020204" pitchFamily="34" charset="0"/>
                <a:cs typeface="Arial" panose="020B0604020202020204" pitchFamily="34" charset="0"/>
              </a:rPr>
              <a:t>theDaVinciCode</a:t>
            </a:r>
            <a:r>
              <a:rPr lang="tr-TR" dirty="0">
                <a:latin typeface="Arial" panose="020B0604020202020204" pitchFamily="34" charset="0"/>
                <a:cs typeface="Arial" panose="020B0604020202020204" pitchFamily="34" charset="0"/>
              </a:rPr>
              <a:t> nesne üzerinden çağrılır.</a:t>
            </a:r>
          </a:p>
          <a:p>
            <a:r>
              <a:rPr lang="tr-TR" dirty="0" err="1">
                <a:latin typeface="Arial" panose="020B0604020202020204" pitchFamily="34" charset="0"/>
                <a:cs typeface="Arial" panose="020B0604020202020204" pitchFamily="34" charset="0"/>
              </a:rPr>
              <a:t>Bind</a:t>
            </a:r>
            <a:r>
              <a:rPr lang="tr-TR" dirty="0">
                <a:latin typeface="Arial" panose="020B0604020202020204" pitchFamily="34" charset="0"/>
                <a:cs typeface="Arial" panose="020B0604020202020204" pitchFamily="34" charset="0"/>
              </a:rPr>
              <a:t>, argümanları doğrudan iletmeyi çağırabilir veya argümanları bağlı işlevin kendisinde iletebilirsiniz</a:t>
            </a:r>
            <a:endParaRPr lang="tr-TR" dirty="0"/>
          </a:p>
        </p:txBody>
      </p:sp>
    </p:spTree>
    <p:extLst>
      <p:ext uri="{BB962C8B-B14F-4D97-AF65-F5344CB8AC3E}">
        <p14:creationId xmlns:p14="http://schemas.microsoft.com/office/powerpoint/2010/main" val="2972981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15EF3-145B-4289-8EF2-9D758622F0A1}"/>
              </a:ext>
            </a:extLst>
          </p:cNvPr>
          <p:cNvSpPr>
            <a:spLocks noGrp="1"/>
          </p:cNvSpPr>
          <p:nvPr>
            <p:ph type="title"/>
          </p:nvPr>
        </p:nvSpPr>
        <p:spPr/>
        <p:txBody>
          <a:bodyPr/>
          <a:lstStyle/>
          <a:p>
            <a:r>
              <a:rPr lang="tr-TR" dirty="0"/>
              <a:t>NEDEN JAVA 8 VE 11 KULLANILIYOR?</a:t>
            </a:r>
          </a:p>
        </p:txBody>
      </p:sp>
      <p:sp>
        <p:nvSpPr>
          <p:cNvPr id="3" name="Content Placeholder 2">
            <a:extLst>
              <a:ext uri="{FF2B5EF4-FFF2-40B4-BE49-F238E27FC236}">
                <a16:creationId xmlns:a16="http://schemas.microsoft.com/office/drawing/2014/main" id="{FD3E4FC8-7EFB-4AD5-8731-ACA18B27D62F}"/>
              </a:ext>
            </a:extLst>
          </p:cNvPr>
          <p:cNvSpPr>
            <a:spLocks noGrp="1"/>
          </p:cNvSpPr>
          <p:nvPr>
            <p:ph idx="1"/>
          </p:nvPr>
        </p:nvSpPr>
        <p:spPr/>
        <p:txBody>
          <a:bodyPr>
            <a:normAutofit fontScale="55000" lnSpcReduction="20000"/>
          </a:bodyPr>
          <a:lstStyle/>
          <a:p>
            <a:pPr marL="0" indent="0">
              <a:buNone/>
            </a:pPr>
            <a:r>
              <a:rPr lang="tr-TR" dirty="0"/>
              <a:t>Java 8, Java programlarının geliştirilmesi ve çalıştırılması konusunda verimlilik artışı sağlamayı hedefleyen pek çok yeni özellik, iyileştirme ve hata düzeltmeleri içeren en son Java sürümüdür.</a:t>
            </a:r>
          </a:p>
          <a:p>
            <a:pPr marL="0" indent="0">
              <a:buNone/>
            </a:pPr>
            <a:r>
              <a:rPr lang="tr-TR" b="1" dirty="0">
                <a:latin typeface="Times New Roman"/>
                <a:cs typeface="Times New Roman"/>
              </a:rPr>
              <a:t>Java 8'in Özellikleri: </a:t>
            </a:r>
            <a:r>
              <a:rPr lang="tr-TR" dirty="0">
                <a:latin typeface="Times New Roman"/>
                <a:cs typeface="Times New Roman"/>
              </a:rPr>
              <a:t>Java 8 sürümünde sunulan iyileştirmelerin kısa bir özeti:</a:t>
            </a:r>
            <a:br>
              <a:rPr lang="tr-TR" dirty="0">
                <a:latin typeface="Times New Roman"/>
                <a:cs typeface="Times New Roman"/>
              </a:rPr>
            </a:br>
            <a:endParaRPr lang="tr-TR" dirty="0">
              <a:latin typeface="Times New Roman"/>
              <a:cs typeface="Times New Roman"/>
            </a:endParaRPr>
          </a:p>
          <a:p>
            <a:pPr marL="285750" indent="-285750"/>
            <a:r>
              <a:rPr lang="tr-TR" dirty="0">
                <a:latin typeface="Times New Roman"/>
                <a:cs typeface="Times New Roman"/>
              </a:rPr>
              <a:t>Eski Java Yazılımlarını Algıla ve Kaldır (Windows)</a:t>
            </a:r>
            <a:br>
              <a:rPr lang="tr-TR" dirty="0">
                <a:latin typeface="Times New Roman"/>
                <a:cs typeface="Times New Roman"/>
              </a:rPr>
            </a:br>
            <a:r>
              <a:rPr lang="tr-TR" dirty="0">
                <a:latin typeface="Times New Roman"/>
                <a:cs typeface="Times New Roman"/>
              </a:rPr>
              <a:t>Java 8 Update 20'den itibaren eski Java sürümlerini sistemden kaldırma seçeneği sunulması amacıyla, Java Yazılım Kaldırma Aracı ile yükleyici entegre edilmiştir. Değişiklik 32 bit ve 64 bit Windows platformları için geçerlidir.</a:t>
            </a:r>
            <a:endParaRPr lang="tr-TR" dirty="0"/>
          </a:p>
          <a:p>
            <a:pPr marL="285750" indent="-285750"/>
            <a:r>
              <a:rPr lang="tr-TR" dirty="0" err="1">
                <a:latin typeface="Times New Roman"/>
                <a:cs typeface="Times New Roman"/>
              </a:rPr>
              <a:t>Lambda</a:t>
            </a:r>
            <a:r>
              <a:rPr lang="tr-TR" dirty="0">
                <a:latin typeface="Times New Roman"/>
                <a:cs typeface="Times New Roman"/>
              </a:rPr>
              <a:t> İfadesi ve Sanal Genişletme Yöntemleri</a:t>
            </a:r>
            <a:br>
              <a:rPr lang="tr-TR" dirty="0">
                <a:latin typeface="Times New Roman"/>
                <a:cs typeface="Times New Roman"/>
              </a:rPr>
            </a:br>
            <a:r>
              <a:rPr lang="tr-TR" dirty="0">
                <a:latin typeface="Times New Roman"/>
                <a:cs typeface="Times New Roman"/>
              </a:rPr>
              <a:t>Java SE 8'in öne çıkan özelliği, </a:t>
            </a:r>
            <a:r>
              <a:rPr lang="tr-TR" dirty="0" err="1">
                <a:latin typeface="Times New Roman"/>
                <a:cs typeface="Times New Roman"/>
              </a:rPr>
              <a:t>Lambda</a:t>
            </a:r>
            <a:r>
              <a:rPr lang="tr-TR" dirty="0">
                <a:latin typeface="Times New Roman"/>
                <a:cs typeface="Times New Roman"/>
              </a:rPr>
              <a:t> ifadelerinin uygulanması ve Java programlama dili ve platformunu destekleyen yönleridir.</a:t>
            </a:r>
            <a:endParaRPr lang="tr-TR" dirty="0"/>
          </a:p>
          <a:p>
            <a:pPr marL="285750" indent="-285750"/>
            <a:r>
              <a:rPr lang="tr-TR" dirty="0">
                <a:latin typeface="Times New Roman"/>
                <a:cs typeface="Times New Roman"/>
              </a:rPr>
              <a:t>Tarih ve Saat </a:t>
            </a:r>
            <a:r>
              <a:rPr lang="tr-TR" dirty="0" err="1">
                <a:latin typeface="Times New Roman"/>
                <a:cs typeface="Times New Roman"/>
              </a:rPr>
              <a:t>API'si</a:t>
            </a:r>
            <a:br>
              <a:rPr lang="tr-TR" dirty="0">
                <a:latin typeface="Times New Roman"/>
                <a:cs typeface="Times New Roman"/>
              </a:rPr>
            </a:br>
            <a:r>
              <a:rPr lang="tr-TR" dirty="0">
                <a:latin typeface="Times New Roman"/>
                <a:cs typeface="Times New Roman"/>
              </a:rPr>
              <a:t>Bu yeni API, geliştiricilerin tarih ve saati daha doğal, net ve anlaşılması kolay şekilde ele almasına izin vermektedir.</a:t>
            </a:r>
            <a:endParaRPr lang="tr-TR" dirty="0"/>
          </a:p>
          <a:p>
            <a:pPr marL="285750" indent="-285750"/>
            <a:r>
              <a:rPr lang="tr-TR" dirty="0" err="1">
                <a:latin typeface="Times New Roman"/>
                <a:cs typeface="Times New Roman"/>
              </a:rPr>
              <a:t>Nashhorn</a:t>
            </a:r>
            <a:r>
              <a:rPr lang="tr-TR" dirty="0">
                <a:latin typeface="Times New Roman"/>
                <a:cs typeface="Times New Roman"/>
              </a:rPr>
              <a:t> </a:t>
            </a:r>
            <a:r>
              <a:rPr lang="tr-TR" dirty="0" err="1">
                <a:latin typeface="Times New Roman"/>
                <a:cs typeface="Times New Roman"/>
              </a:rPr>
              <a:t>JavaScript</a:t>
            </a:r>
            <a:r>
              <a:rPr lang="tr-TR" dirty="0">
                <a:latin typeface="Times New Roman"/>
                <a:cs typeface="Times New Roman"/>
              </a:rPr>
              <a:t> Motoru</a:t>
            </a:r>
            <a:br>
              <a:rPr lang="tr-TR" dirty="0">
                <a:latin typeface="Times New Roman"/>
                <a:cs typeface="Times New Roman"/>
              </a:rPr>
            </a:br>
            <a:r>
              <a:rPr lang="tr-TR" dirty="0" err="1">
                <a:latin typeface="Times New Roman"/>
                <a:cs typeface="Times New Roman"/>
              </a:rPr>
              <a:t>JavaScript</a:t>
            </a:r>
            <a:r>
              <a:rPr lang="tr-TR" dirty="0">
                <a:latin typeface="Times New Roman"/>
                <a:cs typeface="Times New Roman"/>
              </a:rPr>
              <a:t> motorunun hafif ve yüksek performanslı yeni bir uygulaması </a:t>
            </a:r>
            <a:r>
              <a:rPr lang="tr-TR" dirty="0" err="1">
                <a:latin typeface="Times New Roman"/>
                <a:cs typeface="Times New Roman"/>
              </a:rPr>
              <a:t>JDk'ya</a:t>
            </a:r>
            <a:r>
              <a:rPr lang="tr-TR" dirty="0">
                <a:latin typeface="Times New Roman"/>
                <a:cs typeface="Times New Roman"/>
              </a:rPr>
              <a:t> entegre edilmiştir ve mevcut </a:t>
            </a:r>
            <a:r>
              <a:rPr lang="tr-TR" dirty="0" err="1">
                <a:latin typeface="Times New Roman"/>
                <a:cs typeface="Times New Roman"/>
              </a:rPr>
              <a:t>API'ler</a:t>
            </a:r>
            <a:r>
              <a:rPr lang="tr-TR" dirty="0">
                <a:latin typeface="Times New Roman"/>
                <a:cs typeface="Times New Roman"/>
              </a:rPr>
              <a:t> yoluyla Java uygulamaları tarafından kullanılabilir.</a:t>
            </a:r>
            <a:endParaRPr lang="tr-TR" dirty="0"/>
          </a:p>
          <a:p>
            <a:pPr marL="285750" indent="-285750"/>
            <a:r>
              <a:rPr lang="tr-TR" dirty="0">
                <a:latin typeface="Times New Roman"/>
                <a:cs typeface="Times New Roman"/>
              </a:rPr>
              <a:t>İyileştirilmiş Güvenlik</a:t>
            </a:r>
            <a:br>
              <a:rPr lang="tr-TR" dirty="0">
                <a:latin typeface="Times New Roman"/>
                <a:cs typeface="Times New Roman"/>
              </a:rPr>
            </a:br>
            <a:r>
              <a:rPr lang="tr-TR" dirty="0">
                <a:latin typeface="Times New Roman"/>
                <a:cs typeface="Times New Roman"/>
              </a:rPr>
              <a:t>Çağırana duyarlı yöntemlerinin mevcut elle yönetilen listesini, bu gibi yöntemleri doğru şekilde tanımlayan bir mekanizmayla değiştirir ve çağıranlarının hatasız şekilde keşfedilmesini sağlar.</a:t>
            </a:r>
            <a:endParaRPr lang="tr-TR" dirty="0"/>
          </a:p>
          <a:p>
            <a:pPr>
              <a:buNone/>
            </a:pPr>
            <a:endParaRPr lang="tr-TR" b="1"/>
          </a:p>
          <a:p>
            <a:endParaRPr lang="tr-TR"/>
          </a:p>
        </p:txBody>
      </p:sp>
    </p:spTree>
    <p:extLst>
      <p:ext uri="{BB962C8B-B14F-4D97-AF65-F5344CB8AC3E}">
        <p14:creationId xmlns:p14="http://schemas.microsoft.com/office/powerpoint/2010/main" val="2998515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9F3A4-9C03-4F9E-884F-F4E6A036AA8A}"/>
              </a:ext>
            </a:extLst>
          </p:cNvPr>
          <p:cNvSpPr>
            <a:spLocks noGrp="1"/>
          </p:cNvSpPr>
          <p:nvPr>
            <p:ph type="title"/>
          </p:nvPr>
        </p:nvSpPr>
        <p:spPr/>
        <p:txBody>
          <a:bodyPr/>
          <a:lstStyle/>
          <a:p>
            <a:r>
              <a:rPr lang="tr-TR" dirty="0"/>
              <a:t>HTML VE HTML5 ARASINDAKİ FARKLAR NELERDİR?</a:t>
            </a:r>
          </a:p>
        </p:txBody>
      </p:sp>
      <p:sp>
        <p:nvSpPr>
          <p:cNvPr id="3" name="Content Placeholder 2">
            <a:extLst>
              <a:ext uri="{FF2B5EF4-FFF2-40B4-BE49-F238E27FC236}">
                <a16:creationId xmlns:a16="http://schemas.microsoft.com/office/drawing/2014/main" id="{C27BE3E0-0519-458F-B34D-0648B7800C79}"/>
              </a:ext>
            </a:extLst>
          </p:cNvPr>
          <p:cNvSpPr>
            <a:spLocks noGrp="1"/>
          </p:cNvSpPr>
          <p:nvPr>
            <p:ph idx="1"/>
          </p:nvPr>
        </p:nvSpPr>
        <p:spPr/>
        <p:txBody>
          <a:bodyPr/>
          <a:lstStyle/>
          <a:p>
            <a:r>
              <a:rPr lang="tr-TR" dirty="0" err="1">
                <a:ea typeface="+mn-lt"/>
                <a:cs typeface="+mn-lt"/>
              </a:rPr>
              <a:t>Hyper</a:t>
            </a:r>
            <a:r>
              <a:rPr lang="tr-TR" dirty="0">
                <a:ea typeface="+mn-lt"/>
                <a:cs typeface="+mn-lt"/>
              </a:rPr>
              <a:t> </a:t>
            </a:r>
            <a:r>
              <a:rPr lang="tr-TR" dirty="0" err="1">
                <a:ea typeface="+mn-lt"/>
                <a:cs typeface="+mn-lt"/>
              </a:rPr>
              <a:t>Text</a:t>
            </a:r>
            <a:r>
              <a:rPr lang="tr-TR" dirty="0">
                <a:ea typeface="+mn-lt"/>
                <a:cs typeface="+mn-lt"/>
              </a:rPr>
              <a:t> </a:t>
            </a:r>
            <a:r>
              <a:rPr lang="tr-TR" dirty="0" err="1">
                <a:ea typeface="+mn-lt"/>
                <a:cs typeface="+mn-lt"/>
              </a:rPr>
              <a:t>Markup</a:t>
            </a:r>
            <a:r>
              <a:rPr lang="tr-TR" dirty="0">
                <a:ea typeface="+mn-lt"/>
                <a:cs typeface="+mn-lt"/>
              </a:rPr>
              <a:t> Language kelimelerinin kısaltması olan </a:t>
            </a:r>
            <a:r>
              <a:rPr lang="tr-TR" b="1" i="1" dirty="0">
                <a:ea typeface="+mn-lt"/>
                <a:cs typeface="+mn-lt"/>
                <a:hlinkClick r:id="rId2"/>
              </a:rPr>
              <a:t>HTML</a:t>
            </a:r>
            <a:r>
              <a:rPr lang="tr-TR" dirty="0">
                <a:ea typeface="+mn-lt"/>
                <a:cs typeface="+mn-lt"/>
              </a:rPr>
              <a:t> Tim </a:t>
            </a:r>
            <a:r>
              <a:rPr lang="tr-TR" dirty="0" err="1">
                <a:ea typeface="+mn-lt"/>
                <a:cs typeface="+mn-lt"/>
              </a:rPr>
              <a:t>Berners</a:t>
            </a:r>
            <a:r>
              <a:rPr lang="tr-TR" dirty="0">
                <a:ea typeface="+mn-lt"/>
                <a:cs typeface="+mn-lt"/>
              </a:rPr>
              <a:t> Lee tarafından 1991 yılında CERN laboratuvarlarında ortaya çıkmıştır. Bu tarihe </a:t>
            </a:r>
            <a:r>
              <a:rPr lang="tr-TR" dirty="0" err="1">
                <a:ea typeface="+mn-lt"/>
                <a:cs typeface="+mn-lt"/>
              </a:rPr>
              <a:t>web'in</a:t>
            </a:r>
            <a:r>
              <a:rPr lang="tr-TR" dirty="0">
                <a:ea typeface="+mn-lt"/>
                <a:cs typeface="+mn-lt"/>
              </a:rPr>
              <a:t> doğum tarihi' de denilebilir. </a:t>
            </a:r>
            <a:r>
              <a:rPr lang="tr-TR" b="1" i="1" dirty="0">
                <a:ea typeface="+mn-lt"/>
                <a:cs typeface="+mn-lt"/>
                <a:hlinkClick r:id="rId2"/>
              </a:rPr>
              <a:t>HTML</a:t>
            </a:r>
            <a:r>
              <a:rPr lang="tr-TR" dirty="0">
                <a:ea typeface="+mn-lt"/>
                <a:cs typeface="+mn-lt"/>
              </a:rPr>
              <a:t>5, internetin en önemli teknolojilerinden biri olan </a:t>
            </a:r>
            <a:r>
              <a:rPr lang="tr-TR" b="1" i="1" dirty="0" err="1">
                <a:ea typeface="+mn-lt"/>
                <a:cs typeface="+mn-lt"/>
                <a:hlinkClick r:id="rId2"/>
              </a:rPr>
              <a:t>HTML</a:t>
            </a:r>
            <a:r>
              <a:rPr lang="tr-TR" dirty="0" err="1">
                <a:ea typeface="+mn-lt"/>
                <a:cs typeface="+mn-lt"/>
              </a:rPr>
              <a:t>‘in</a:t>
            </a:r>
            <a:r>
              <a:rPr lang="tr-TR" dirty="0">
                <a:ea typeface="+mn-lt"/>
                <a:cs typeface="+mn-lt"/>
              </a:rPr>
              <a:t> şu anlık son sürümüdür. </a:t>
            </a:r>
            <a:r>
              <a:rPr lang="tr-TR" b="1" i="1" dirty="0">
                <a:ea typeface="+mn-lt"/>
                <a:cs typeface="+mn-lt"/>
                <a:hlinkClick r:id="rId2"/>
              </a:rPr>
              <a:t>HTML</a:t>
            </a:r>
            <a:r>
              <a:rPr lang="tr-TR" dirty="0">
                <a:ea typeface="+mn-lt"/>
                <a:cs typeface="+mn-lt"/>
              </a:rPr>
              <a:t> dili internetin ilk yılından beri kullanıcılara daha iyi bir internet deneyimi sunuyor. Kullanıcılar ve yazılımcılar için sonsuz öneme sahip olan bu dil deneyimini en üst seviyeye taşımak için artık </a:t>
            </a:r>
            <a:r>
              <a:rPr lang="tr-TR" b="1" i="1" dirty="0">
                <a:ea typeface="+mn-lt"/>
                <a:cs typeface="+mn-lt"/>
                <a:hlinkClick r:id="rId2"/>
              </a:rPr>
              <a:t>HTML</a:t>
            </a:r>
            <a:r>
              <a:rPr lang="tr-TR" dirty="0">
                <a:ea typeface="+mn-lt"/>
                <a:cs typeface="+mn-lt"/>
              </a:rPr>
              <a:t>5 kullanılıyor. </a:t>
            </a:r>
            <a:r>
              <a:rPr lang="tr-TR" b="1" i="1" dirty="0">
                <a:ea typeface="+mn-lt"/>
                <a:cs typeface="+mn-lt"/>
                <a:hlinkClick r:id="rId2"/>
              </a:rPr>
              <a:t>HTML</a:t>
            </a:r>
            <a:r>
              <a:rPr lang="tr-TR" dirty="0">
                <a:ea typeface="+mn-lt"/>
                <a:cs typeface="+mn-lt"/>
              </a:rPr>
              <a:t>5 yeni haliyle çok daha fazla fonksiyon sunduğu için mobil(tablet, </a:t>
            </a:r>
            <a:r>
              <a:rPr lang="tr-TR" dirty="0" err="1">
                <a:ea typeface="+mn-lt"/>
                <a:cs typeface="+mn-lt"/>
              </a:rPr>
              <a:t>ceptelefonu</a:t>
            </a:r>
            <a:r>
              <a:rPr lang="tr-TR" dirty="0">
                <a:ea typeface="+mn-lt"/>
                <a:cs typeface="+mn-lt"/>
              </a:rPr>
              <a:t> vb.) cihazlar için de büyük önem taşıyor. Kodlama yapısı açısından da yazılımcılara farklı avantajlar sunuyor.</a:t>
            </a:r>
            <a:endParaRPr lang="tr-TR" dirty="0">
              <a:cs typeface="Arial" panose="020B0604020202020204"/>
            </a:endParaRPr>
          </a:p>
          <a:p>
            <a:endParaRPr lang="tr-TR" dirty="0"/>
          </a:p>
        </p:txBody>
      </p:sp>
    </p:spTree>
    <p:extLst>
      <p:ext uri="{BB962C8B-B14F-4D97-AF65-F5344CB8AC3E}">
        <p14:creationId xmlns:p14="http://schemas.microsoft.com/office/powerpoint/2010/main" val="396870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4EEDC9-E982-4129-B228-39012314064E}"/>
              </a:ext>
            </a:extLst>
          </p:cNvPr>
          <p:cNvSpPr>
            <a:spLocks noGrp="1"/>
          </p:cNvSpPr>
          <p:nvPr>
            <p:ph idx="1"/>
          </p:nvPr>
        </p:nvSpPr>
        <p:spPr>
          <a:xfrm>
            <a:off x="838200" y="279918"/>
            <a:ext cx="10515600" cy="5897045"/>
          </a:xfrm>
        </p:spPr>
        <p:txBody>
          <a:bodyPr>
            <a:normAutofit fontScale="92500"/>
          </a:bodyPr>
          <a:lstStyle/>
          <a:p>
            <a:r>
              <a:rPr lang="tr-TR" dirty="0">
                <a:ea typeface="+mn-lt"/>
                <a:cs typeface="+mn-lt"/>
              </a:rPr>
              <a:t>-HTML5 detaylı işleme modelleri içerir.</a:t>
            </a:r>
            <a:br>
              <a:rPr lang="tr-TR" dirty="0">
                <a:ea typeface="+mn-lt"/>
                <a:cs typeface="+mn-lt"/>
              </a:rPr>
            </a:br>
            <a:r>
              <a:rPr lang="tr-TR" dirty="0">
                <a:ea typeface="+mn-lt"/>
                <a:cs typeface="+mn-lt"/>
              </a:rPr>
              <a:t>-HTML5 HTML ve HTML4 ile uyumludur.</a:t>
            </a:r>
            <a:br>
              <a:rPr lang="tr-TR" dirty="0">
                <a:ea typeface="+mn-lt"/>
                <a:cs typeface="+mn-lt"/>
              </a:rPr>
            </a:br>
            <a:r>
              <a:rPr lang="tr-TR" dirty="0">
                <a:ea typeface="+mn-lt"/>
                <a:cs typeface="+mn-lt"/>
              </a:rPr>
              <a:t>-HTML5 XML </a:t>
            </a:r>
            <a:r>
              <a:rPr lang="tr-TR" dirty="0" err="1">
                <a:ea typeface="+mn-lt"/>
                <a:cs typeface="+mn-lt"/>
              </a:rPr>
              <a:t>sintaksı</a:t>
            </a:r>
            <a:r>
              <a:rPr lang="tr-TR" dirty="0">
                <a:ea typeface="+mn-lt"/>
                <a:cs typeface="+mn-lt"/>
              </a:rPr>
              <a:t> kullanabilir.</a:t>
            </a:r>
            <a:br>
              <a:rPr lang="tr-TR" dirty="0">
                <a:ea typeface="+mn-lt"/>
                <a:cs typeface="+mn-lt"/>
              </a:rPr>
            </a:br>
            <a:r>
              <a:rPr lang="tr-TR" dirty="0">
                <a:ea typeface="+mn-lt"/>
                <a:cs typeface="+mn-lt"/>
              </a:rPr>
              <a:t>-HTML5’in yeni özellikleri HTML, CSS, DOM ve </a:t>
            </a:r>
            <a:r>
              <a:rPr lang="tr-TR" dirty="0" err="1">
                <a:ea typeface="+mn-lt"/>
                <a:cs typeface="+mn-lt"/>
              </a:rPr>
              <a:t>JavaScript</a:t>
            </a:r>
            <a:r>
              <a:rPr lang="tr-TR" dirty="0">
                <a:ea typeface="+mn-lt"/>
                <a:cs typeface="+mn-lt"/>
              </a:rPr>
              <a:t> üzerine kuruludur.</a:t>
            </a:r>
            <a:br>
              <a:rPr lang="tr-TR" dirty="0">
                <a:ea typeface="+mn-lt"/>
                <a:cs typeface="+mn-lt"/>
              </a:rPr>
            </a:br>
            <a:r>
              <a:rPr lang="tr-TR" dirty="0">
                <a:ea typeface="+mn-lt"/>
                <a:cs typeface="+mn-lt"/>
              </a:rPr>
              <a:t>-HTML5 çok platformlu mobil uygulamalar için potansiyel adaydır.</a:t>
            </a:r>
            <a:br>
              <a:rPr lang="tr-TR" dirty="0">
                <a:ea typeface="+mn-lt"/>
                <a:cs typeface="+mn-lt"/>
              </a:rPr>
            </a:br>
            <a:r>
              <a:rPr lang="tr-TR" dirty="0">
                <a:ea typeface="+mn-lt"/>
                <a:cs typeface="+mn-lt"/>
              </a:rPr>
              <a:t>-HTML5 üçüncü parti yazılımlara ve eklentilere ihtiyaç duymadan multimedya ve grafik görüntüleri oynatabilir.</a:t>
            </a:r>
            <a:br>
              <a:rPr lang="tr-TR" dirty="0">
                <a:ea typeface="+mn-lt"/>
                <a:cs typeface="+mn-lt"/>
              </a:rPr>
            </a:br>
            <a:r>
              <a:rPr lang="tr-TR" dirty="0">
                <a:ea typeface="+mn-lt"/>
                <a:cs typeface="+mn-lt"/>
              </a:rPr>
              <a:t>-HTML5 ses ve görüntü dosyaları için daha iyi bir destek sunar.</a:t>
            </a:r>
            <a:br>
              <a:rPr lang="tr-TR" dirty="0">
                <a:ea typeface="+mn-lt"/>
                <a:cs typeface="+mn-lt"/>
              </a:rPr>
            </a:br>
            <a:r>
              <a:rPr lang="tr-TR" dirty="0">
                <a:ea typeface="+mn-lt"/>
                <a:cs typeface="+mn-lt"/>
              </a:rPr>
              <a:t>-HTML5’te JS </a:t>
            </a:r>
            <a:r>
              <a:rPr lang="tr-TR" dirty="0" err="1">
                <a:ea typeface="+mn-lt"/>
                <a:cs typeface="+mn-lt"/>
              </a:rPr>
              <a:t>GeoLocation</a:t>
            </a:r>
            <a:r>
              <a:rPr lang="tr-TR" dirty="0">
                <a:ea typeface="+mn-lt"/>
                <a:cs typeface="+mn-lt"/>
              </a:rPr>
              <a:t> API ile </a:t>
            </a:r>
            <a:r>
              <a:rPr lang="tr-TR" dirty="0" err="1">
                <a:ea typeface="+mn-lt"/>
                <a:cs typeface="+mn-lt"/>
              </a:rPr>
              <a:t>lokasyon</a:t>
            </a:r>
            <a:r>
              <a:rPr lang="tr-TR" dirty="0">
                <a:ea typeface="+mn-lt"/>
                <a:cs typeface="+mn-lt"/>
              </a:rPr>
              <a:t> belirlenebilir.</a:t>
            </a:r>
            <a:br>
              <a:rPr lang="tr-TR" dirty="0">
                <a:ea typeface="+mn-lt"/>
                <a:cs typeface="+mn-lt"/>
              </a:rPr>
            </a:br>
            <a:r>
              <a:rPr lang="tr-TR" dirty="0">
                <a:ea typeface="+mn-lt"/>
                <a:cs typeface="+mn-lt"/>
              </a:rPr>
              <a:t>-HTML5’te Flash gibi üçüncü parti yazılımlara ihtiyaç yoktur.</a:t>
            </a:r>
            <a:br>
              <a:rPr lang="tr-TR" dirty="0">
                <a:ea typeface="+mn-lt"/>
                <a:cs typeface="+mn-lt"/>
              </a:rPr>
            </a:br>
            <a:r>
              <a:rPr lang="tr-TR" dirty="0">
                <a:ea typeface="+mn-lt"/>
                <a:cs typeface="+mn-lt"/>
              </a:rPr>
              <a:t>-HTML5 cihazdan bağımsızdır.</a:t>
            </a:r>
            <a:br>
              <a:rPr lang="tr-TR" dirty="0">
                <a:ea typeface="+mn-lt"/>
                <a:cs typeface="+mn-lt"/>
              </a:rPr>
            </a:br>
            <a:r>
              <a:rPr lang="tr-TR" dirty="0">
                <a:ea typeface="+mn-lt"/>
                <a:cs typeface="+mn-lt"/>
              </a:rPr>
              <a:t>-HTML5 çizim için </a:t>
            </a:r>
            <a:r>
              <a:rPr lang="tr-TR" dirty="0" err="1">
                <a:ea typeface="+mn-lt"/>
                <a:cs typeface="+mn-lt"/>
              </a:rPr>
              <a:t>canvas</a:t>
            </a:r>
            <a:r>
              <a:rPr lang="tr-TR" dirty="0">
                <a:ea typeface="+mn-lt"/>
                <a:cs typeface="+mn-lt"/>
              </a:rPr>
              <a:t> elemanına sahiptir.</a:t>
            </a:r>
            <a:br>
              <a:rPr lang="tr-TR" dirty="0">
                <a:ea typeface="+mn-lt"/>
                <a:cs typeface="+mn-lt"/>
              </a:rPr>
            </a:br>
            <a:r>
              <a:rPr lang="tr-TR" dirty="0">
                <a:ea typeface="+mn-lt"/>
                <a:cs typeface="+mn-lt"/>
              </a:rPr>
              <a:t>-HTML5 standart yazım dilini ilerletir, geliştirir ve </a:t>
            </a:r>
            <a:r>
              <a:rPr lang="tr-TR" dirty="0" err="1">
                <a:ea typeface="+mn-lt"/>
                <a:cs typeface="+mn-lt"/>
              </a:rPr>
              <a:t>rasyonalize</a:t>
            </a:r>
            <a:r>
              <a:rPr lang="tr-TR" dirty="0">
                <a:ea typeface="+mn-lt"/>
                <a:cs typeface="+mn-lt"/>
              </a:rPr>
              <a:t> eder.</a:t>
            </a:r>
            <a:br>
              <a:rPr lang="tr-TR" dirty="0">
                <a:ea typeface="+mn-lt"/>
                <a:cs typeface="+mn-lt"/>
              </a:rPr>
            </a:br>
            <a:r>
              <a:rPr lang="tr-TR" dirty="0">
                <a:ea typeface="+mn-lt"/>
                <a:cs typeface="+mn-lt"/>
              </a:rPr>
              <a:t>-HTML5 kompleks web uygulamaları için </a:t>
            </a:r>
            <a:r>
              <a:rPr lang="tr-TR" dirty="0" err="1">
                <a:ea typeface="+mn-lt"/>
                <a:cs typeface="+mn-lt"/>
              </a:rPr>
              <a:t>API’ler</a:t>
            </a:r>
            <a:r>
              <a:rPr lang="tr-TR" dirty="0">
                <a:ea typeface="+mn-lt"/>
                <a:cs typeface="+mn-lt"/>
              </a:rPr>
              <a:t> sunar.</a:t>
            </a:r>
            <a:br>
              <a:rPr lang="tr-TR" dirty="0">
                <a:ea typeface="+mn-lt"/>
                <a:cs typeface="+mn-lt"/>
              </a:rPr>
            </a:br>
            <a:r>
              <a:rPr lang="tr-TR" dirty="0">
                <a:ea typeface="+mn-lt"/>
                <a:cs typeface="+mn-lt"/>
              </a:rPr>
              <a:t>-HTML5 detaylı </a:t>
            </a:r>
            <a:r>
              <a:rPr lang="tr-TR" dirty="0" err="1">
                <a:ea typeface="+mn-lt"/>
                <a:cs typeface="+mn-lt"/>
              </a:rPr>
              <a:t>parsing</a:t>
            </a:r>
            <a:r>
              <a:rPr lang="tr-TR" dirty="0">
                <a:ea typeface="+mn-lt"/>
                <a:cs typeface="+mn-lt"/>
              </a:rPr>
              <a:t> kuralları içerir ve hata yönetim sistemi daha iyidir.</a:t>
            </a:r>
            <a:br>
              <a:rPr lang="tr-TR" dirty="0">
                <a:ea typeface="+mn-lt"/>
                <a:cs typeface="+mn-lt"/>
              </a:rPr>
            </a:br>
            <a:r>
              <a:rPr lang="tr-TR" dirty="0">
                <a:ea typeface="+mn-lt"/>
                <a:cs typeface="+mn-lt"/>
              </a:rPr>
              <a:t>-HTML5 yerel offline depolama için daha iyi bir destek sunar.</a:t>
            </a:r>
            <a:endParaRPr lang="tr-TR" dirty="0">
              <a:cs typeface="Arial" panose="020B0604020202020204"/>
            </a:endParaRPr>
          </a:p>
          <a:p>
            <a:endParaRPr lang="tr-TR" dirty="0"/>
          </a:p>
        </p:txBody>
      </p:sp>
    </p:spTree>
    <p:extLst>
      <p:ext uri="{BB962C8B-B14F-4D97-AF65-F5344CB8AC3E}">
        <p14:creationId xmlns:p14="http://schemas.microsoft.com/office/powerpoint/2010/main" val="4020530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BFAF-507D-4C28-B5CA-A2EC24BC8A39}"/>
              </a:ext>
            </a:extLst>
          </p:cNvPr>
          <p:cNvSpPr>
            <a:spLocks noGrp="1"/>
          </p:cNvSpPr>
          <p:nvPr>
            <p:ph type="title"/>
          </p:nvPr>
        </p:nvSpPr>
        <p:spPr/>
        <p:txBody>
          <a:bodyPr/>
          <a:lstStyle/>
          <a:p>
            <a:r>
              <a:rPr lang="tr-TR" dirty="0" err="1">
                <a:cs typeface="Calibri Light"/>
              </a:rPr>
              <a:t>Xhtml</a:t>
            </a:r>
            <a:r>
              <a:rPr lang="tr-TR" dirty="0">
                <a:cs typeface="Calibri Light"/>
              </a:rPr>
              <a:t>, Html Arasındaki Farklar Nelerdir ?</a:t>
            </a:r>
            <a:endParaRPr lang="tr-TR" dirty="0"/>
          </a:p>
        </p:txBody>
      </p:sp>
      <p:sp>
        <p:nvSpPr>
          <p:cNvPr id="3" name="Content Placeholder 2">
            <a:extLst>
              <a:ext uri="{FF2B5EF4-FFF2-40B4-BE49-F238E27FC236}">
                <a16:creationId xmlns:a16="http://schemas.microsoft.com/office/drawing/2014/main" id="{DB63A2CB-8CA1-42A1-A768-6B8DE50E774A}"/>
              </a:ext>
            </a:extLst>
          </p:cNvPr>
          <p:cNvSpPr>
            <a:spLocks noGrp="1"/>
          </p:cNvSpPr>
          <p:nvPr>
            <p:ph idx="1"/>
          </p:nvPr>
        </p:nvSpPr>
        <p:spPr/>
        <p:txBody>
          <a:bodyPr>
            <a:normAutofit lnSpcReduction="10000"/>
          </a:bodyPr>
          <a:lstStyle/>
          <a:p>
            <a:r>
              <a:rPr lang="tr-TR" dirty="0">
                <a:ea typeface="+mn-lt"/>
                <a:cs typeface="+mn-lt"/>
              </a:rPr>
              <a:t>Normal </a:t>
            </a:r>
            <a:r>
              <a:rPr lang="tr-TR" dirty="0" err="1">
                <a:ea typeface="+mn-lt"/>
                <a:cs typeface="+mn-lt"/>
              </a:rPr>
              <a:t>HTML’de</a:t>
            </a:r>
            <a:r>
              <a:rPr lang="tr-TR" dirty="0">
                <a:ea typeface="+mn-lt"/>
                <a:cs typeface="+mn-lt"/>
              </a:rPr>
              <a:t> büyük yada küçük harf hiç </a:t>
            </a:r>
            <a:r>
              <a:rPr lang="tr-TR" dirty="0" err="1">
                <a:ea typeface="+mn-lt"/>
                <a:cs typeface="+mn-lt"/>
              </a:rPr>
              <a:t>farketmezken</a:t>
            </a:r>
            <a:r>
              <a:rPr lang="tr-TR" dirty="0">
                <a:ea typeface="+mn-lt"/>
                <a:cs typeface="+mn-lt"/>
              </a:rPr>
              <a:t> hiçbir kural bulunmamaktadır. </a:t>
            </a:r>
            <a:r>
              <a:rPr lang="tr-TR" b="1" dirty="0">
                <a:ea typeface="+mn-lt"/>
                <a:cs typeface="+mn-lt"/>
              </a:rPr>
              <a:t>XHTML</a:t>
            </a:r>
            <a:r>
              <a:rPr lang="tr-TR" dirty="0">
                <a:ea typeface="+mn-lt"/>
                <a:cs typeface="+mn-lt"/>
              </a:rPr>
              <a:t> özellikle küçük harf konusunda çok titiz davranmaktadır.</a:t>
            </a:r>
            <a:endParaRPr lang="tr-TR" dirty="0">
              <a:cs typeface="Calibri"/>
            </a:endParaRPr>
          </a:p>
          <a:p>
            <a:r>
              <a:rPr lang="tr-TR" b="1" dirty="0">
                <a:ea typeface="+mn-lt"/>
                <a:cs typeface="+mn-lt"/>
              </a:rPr>
              <a:t>XHTML</a:t>
            </a:r>
            <a:r>
              <a:rPr lang="tr-TR" dirty="0">
                <a:ea typeface="+mn-lt"/>
                <a:cs typeface="+mn-lt"/>
              </a:rPr>
              <a:t> tüm </a:t>
            </a:r>
            <a:r>
              <a:rPr lang="tr-TR" dirty="0" err="1">
                <a:ea typeface="+mn-lt"/>
                <a:cs typeface="+mn-lt"/>
              </a:rPr>
              <a:t>taglar</a:t>
            </a:r>
            <a:r>
              <a:rPr lang="tr-TR" dirty="0">
                <a:ea typeface="+mn-lt"/>
                <a:cs typeface="+mn-lt"/>
              </a:rPr>
              <a:t> kapatılmalıdır. Açık </a:t>
            </a:r>
            <a:r>
              <a:rPr lang="tr-TR" dirty="0" err="1">
                <a:ea typeface="+mn-lt"/>
                <a:cs typeface="+mn-lt"/>
              </a:rPr>
              <a:t>tag</a:t>
            </a:r>
            <a:r>
              <a:rPr lang="tr-TR" dirty="0">
                <a:ea typeface="+mn-lt"/>
                <a:cs typeface="+mn-lt"/>
              </a:rPr>
              <a:t> kalmamalıdır. Örneğin bazı </a:t>
            </a:r>
            <a:r>
              <a:rPr lang="tr-TR" dirty="0" err="1">
                <a:ea typeface="+mn-lt"/>
                <a:cs typeface="+mn-lt"/>
              </a:rPr>
              <a:t>taglar</a:t>
            </a:r>
            <a:r>
              <a:rPr lang="tr-TR" dirty="0">
                <a:ea typeface="+mn-lt"/>
                <a:cs typeface="+mn-lt"/>
              </a:rPr>
              <a:t> tek başına kullanılır (</a:t>
            </a:r>
            <a:r>
              <a:rPr lang="tr-TR" dirty="0" err="1">
                <a:ea typeface="+mn-lt"/>
                <a:cs typeface="+mn-lt"/>
              </a:rPr>
              <a:t>br</a:t>
            </a:r>
            <a:r>
              <a:rPr lang="tr-TR" dirty="0">
                <a:ea typeface="+mn-lt"/>
                <a:cs typeface="+mn-lt"/>
              </a:rPr>
              <a:t> , </a:t>
            </a:r>
            <a:r>
              <a:rPr lang="tr-TR" dirty="0" err="1">
                <a:ea typeface="+mn-lt"/>
                <a:cs typeface="+mn-lt"/>
              </a:rPr>
              <a:t>hr</a:t>
            </a:r>
            <a:r>
              <a:rPr lang="tr-TR" dirty="0">
                <a:ea typeface="+mn-lt"/>
                <a:cs typeface="+mn-lt"/>
              </a:rPr>
              <a:t>, </a:t>
            </a:r>
            <a:r>
              <a:rPr lang="tr-TR" dirty="0" err="1">
                <a:ea typeface="+mn-lt"/>
                <a:cs typeface="+mn-lt"/>
              </a:rPr>
              <a:t>img</a:t>
            </a:r>
            <a:r>
              <a:rPr lang="tr-TR" dirty="0">
                <a:ea typeface="+mn-lt"/>
                <a:cs typeface="+mn-lt"/>
              </a:rPr>
              <a:t>) bu </a:t>
            </a:r>
            <a:r>
              <a:rPr lang="tr-TR" dirty="0" err="1">
                <a:ea typeface="+mn-lt"/>
                <a:cs typeface="+mn-lt"/>
              </a:rPr>
              <a:t>taglarda</a:t>
            </a:r>
            <a:r>
              <a:rPr lang="tr-TR" dirty="0">
                <a:ea typeface="+mn-lt"/>
                <a:cs typeface="+mn-lt"/>
              </a:rPr>
              <a:t> </a:t>
            </a:r>
            <a:r>
              <a:rPr lang="tr-TR" dirty="0" err="1">
                <a:ea typeface="+mn-lt"/>
                <a:cs typeface="+mn-lt"/>
              </a:rPr>
              <a:t>XHTML’de</a:t>
            </a:r>
            <a:r>
              <a:rPr lang="tr-TR" dirty="0">
                <a:ea typeface="+mn-lt"/>
                <a:cs typeface="+mn-lt"/>
              </a:rPr>
              <a:t> kapatılmalıdır.</a:t>
            </a:r>
            <a:endParaRPr lang="tr-TR" dirty="0">
              <a:cs typeface="Calibri"/>
            </a:endParaRPr>
          </a:p>
          <a:p>
            <a:r>
              <a:rPr lang="tr-TR" dirty="0" err="1">
                <a:ea typeface="+mn-lt"/>
                <a:cs typeface="+mn-lt"/>
              </a:rPr>
              <a:t>XHTML'de</a:t>
            </a:r>
            <a:r>
              <a:rPr lang="tr-TR" dirty="0">
                <a:ea typeface="+mn-lt"/>
                <a:cs typeface="+mn-lt"/>
              </a:rPr>
              <a:t> Parametre değerleri tırnak işareti içinde </a:t>
            </a:r>
            <a:r>
              <a:rPr lang="tr-TR" dirty="0" err="1">
                <a:ea typeface="+mn-lt"/>
                <a:cs typeface="+mn-lt"/>
              </a:rPr>
              <a:t>olmalıdır.HTML’de</a:t>
            </a:r>
            <a:r>
              <a:rPr lang="tr-TR" dirty="0">
                <a:ea typeface="+mn-lt"/>
                <a:cs typeface="+mn-lt"/>
              </a:rPr>
              <a:t> bu konuda bir şart bulunmamaktadır. </a:t>
            </a:r>
          </a:p>
          <a:p>
            <a:r>
              <a:rPr lang="tr-TR" dirty="0">
                <a:ea typeface="+mn-lt"/>
                <a:cs typeface="+mn-lt"/>
              </a:rPr>
              <a:t>XHTML ile </a:t>
            </a:r>
            <a:r>
              <a:rPr lang="tr-TR" dirty="0" err="1">
                <a:ea typeface="+mn-lt"/>
                <a:cs typeface="+mn-lt"/>
              </a:rPr>
              <a:t>tagları</a:t>
            </a:r>
            <a:r>
              <a:rPr lang="tr-TR" dirty="0">
                <a:ea typeface="+mn-lt"/>
                <a:cs typeface="+mn-lt"/>
              </a:rPr>
              <a:t> kapatırken / işaretinden önce bir boşluk bırakmanız gerekmektedir. Bu tarayıcılar ve arama motorları tarafından kabul edilmiş bir standarttır. </a:t>
            </a:r>
            <a:endParaRPr lang="tr-TR" dirty="0">
              <a:cs typeface="Calibri"/>
            </a:endParaRPr>
          </a:p>
          <a:p>
            <a:endParaRPr lang="tr-TR" dirty="0"/>
          </a:p>
        </p:txBody>
      </p:sp>
    </p:spTree>
    <p:extLst>
      <p:ext uri="{BB962C8B-B14F-4D97-AF65-F5344CB8AC3E}">
        <p14:creationId xmlns:p14="http://schemas.microsoft.com/office/powerpoint/2010/main" val="71377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AC78A-6001-45A1-90F4-153D947F5479}"/>
              </a:ext>
            </a:extLst>
          </p:cNvPr>
          <p:cNvSpPr>
            <a:spLocks noGrp="1"/>
          </p:cNvSpPr>
          <p:nvPr>
            <p:ph idx="1"/>
          </p:nvPr>
        </p:nvSpPr>
        <p:spPr>
          <a:xfrm>
            <a:off x="838200" y="522515"/>
            <a:ext cx="10515600" cy="4777274"/>
          </a:xfrm>
        </p:spPr>
        <p:txBody>
          <a:bodyPr/>
          <a:lstStyle/>
          <a:p>
            <a:r>
              <a:rPr lang="tr-TR" dirty="0">
                <a:ea typeface="+mn-lt"/>
                <a:cs typeface="+mn-lt"/>
              </a:rPr>
              <a:t>HMTL ile özellikle Form </a:t>
            </a:r>
            <a:r>
              <a:rPr lang="tr-TR" dirty="0" err="1">
                <a:ea typeface="+mn-lt"/>
                <a:cs typeface="+mn-lt"/>
              </a:rPr>
              <a:t>parametrlerinde</a:t>
            </a:r>
            <a:r>
              <a:rPr lang="tr-TR" dirty="0">
                <a:ea typeface="+mn-lt"/>
                <a:cs typeface="+mn-lt"/>
              </a:rPr>
              <a:t> bazı kolaylıklar vardı. Örneğin </a:t>
            </a:r>
            <a:r>
              <a:rPr lang="tr-TR" dirty="0" err="1">
                <a:ea typeface="+mn-lt"/>
                <a:cs typeface="+mn-lt"/>
              </a:rPr>
              <a:t>checked</a:t>
            </a:r>
            <a:r>
              <a:rPr lang="tr-TR" dirty="0">
                <a:ea typeface="+mn-lt"/>
                <a:cs typeface="+mn-lt"/>
              </a:rPr>
              <a:t> parametresini kullanarak bir </a:t>
            </a:r>
            <a:r>
              <a:rPr lang="tr-TR" dirty="0" err="1">
                <a:ea typeface="+mn-lt"/>
                <a:cs typeface="+mn-lt"/>
              </a:rPr>
              <a:t>radio</a:t>
            </a:r>
            <a:r>
              <a:rPr lang="tr-TR" dirty="0">
                <a:ea typeface="+mn-lt"/>
                <a:cs typeface="+mn-lt"/>
              </a:rPr>
              <a:t> </a:t>
            </a:r>
            <a:r>
              <a:rPr lang="tr-TR" dirty="0" err="1">
                <a:ea typeface="+mn-lt"/>
                <a:cs typeface="+mn-lt"/>
              </a:rPr>
              <a:t>buttonu</a:t>
            </a:r>
            <a:r>
              <a:rPr lang="tr-TR" dirty="0">
                <a:ea typeface="+mn-lt"/>
                <a:cs typeface="+mn-lt"/>
              </a:rPr>
              <a:t> seçili hale getirebiliyorduk. XHTML ‘de bu olay kaldırılmıştır.</a:t>
            </a:r>
          </a:p>
          <a:p>
            <a:r>
              <a:rPr lang="tr-TR" dirty="0">
                <a:ea typeface="+mn-lt"/>
                <a:cs typeface="+mn-lt"/>
              </a:rPr>
              <a:t>HTML döneminde </a:t>
            </a:r>
            <a:r>
              <a:rPr lang="tr-TR" dirty="0" err="1">
                <a:ea typeface="+mn-lt"/>
                <a:cs typeface="+mn-lt"/>
              </a:rPr>
              <a:t>taglara</a:t>
            </a:r>
            <a:r>
              <a:rPr lang="tr-TR" dirty="0">
                <a:ea typeface="+mn-lt"/>
                <a:cs typeface="+mn-lt"/>
              </a:rPr>
              <a:t> isim verirken Name parametresi </a:t>
            </a:r>
            <a:r>
              <a:rPr lang="tr-TR" dirty="0" err="1">
                <a:ea typeface="+mn-lt"/>
                <a:cs typeface="+mn-lt"/>
              </a:rPr>
              <a:t>kullaniliyordu</a:t>
            </a:r>
            <a:r>
              <a:rPr lang="tr-TR" dirty="0">
                <a:ea typeface="+mn-lt"/>
                <a:cs typeface="+mn-lt"/>
              </a:rPr>
              <a:t>. </a:t>
            </a:r>
            <a:r>
              <a:rPr lang="tr-TR" dirty="0" err="1">
                <a:ea typeface="+mn-lt"/>
                <a:cs typeface="+mn-lt"/>
              </a:rPr>
              <a:t>Id</a:t>
            </a:r>
            <a:r>
              <a:rPr lang="tr-TR" dirty="0">
                <a:ea typeface="+mn-lt"/>
                <a:cs typeface="+mn-lt"/>
              </a:rPr>
              <a:t> parametresi ise ikinci bir </a:t>
            </a:r>
            <a:r>
              <a:rPr lang="tr-TR" dirty="0" err="1">
                <a:ea typeface="+mn-lt"/>
                <a:cs typeface="+mn-lt"/>
              </a:rPr>
              <a:t>olasilik</a:t>
            </a:r>
            <a:r>
              <a:rPr lang="tr-TR" dirty="0">
                <a:ea typeface="+mn-lt"/>
                <a:cs typeface="+mn-lt"/>
              </a:rPr>
              <a:t> veya </a:t>
            </a:r>
            <a:r>
              <a:rPr lang="tr-TR" dirty="0" err="1">
                <a:ea typeface="+mn-lt"/>
                <a:cs typeface="+mn-lt"/>
              </a:rPr>
              <a:t>javascript</a:t>
            </a:r>
            <a:r>
              <a:rPr lang="tr-TR" dirty="0">
                <a:ea typeface="+mn-lt"/>
                <a:cs typeface="+mn-lt"/>
              </a:rPr>
              <a:t> ağırlıklıydı fakat XHTML genel tanımlamada </a:t>
            </a:r>
            <a:r>
              <a:rPr lang="tr-TR" dirty="0" err="1">
                <a:ea typeface="+mn-lt"/>
                <a:cs typeface="+mn-lt"/>
              </a:rPr>
              <a:t>Id</a:t>
            </a:r>
            <a:r>
              <a:rPr lang="tr-TR" dirty="0">
                <a:ea typeface="+mn-lt"/>
                <a:cs typeface="+mn-lt"/>
              </a:rPr>
              <a:t> parametresini kullanmamız gerekiyor.</a:t>
            </a:r>
          </a:p>
          <a:p>
            <a:r>
              <a:rPr lang="tr-TR" dirty="0">
                <a:ea typeface="+mn-lt"/>
                <a:cs typeface="+mn-lt"/>
              </a:rPr>
              <a:t>XHTML kodlamanın ilk başına DOCTYPE (DTD) eklememiz gerekiyor. Tüm XHTML </a:t>
            </a:r>
            <a:r>
              <a:rPr lang="tr-TR" dirty="0" err="1">
                <a:ea typeface="+mn-lt"/>
                <a:cs typeface="+mn-lt"/>
              </a:rPr>
              <a:t>dökümanlarının</a:t>
            </a:r>
            <a:r>
              <a:rPr lang="tr-TR" dirty="0">
                <a:ea typeface="+mn-lt"/>
                <a:cs typeface="+mn-lt"/>
              </a:rPr>
              <a:t> DOCTYPE tanımlama zorunluluğu vardır. HTML , </a:t>
            </a:r>
            <a:r>
              <a:rPr lang="tr-TR" dirty="0" err="1">
                <a:ea typeface="+mn-lt"/>
                <a:cs typeface="+mn-lt"/>
              </a:rPr>
              <a:t>Head</a:t>
            </a:r>
            <a:r>
              <a:rPr lang="tr-TR" dirty="0">
                <a:ea typeface="+mn-lt"/>
                <a:cs typeface="+mn-lt"/>
              </a:rPr>
              <a:t> ve Body bulunmalı ve </a:t>
            </a:r>
            <a:r>
              <a:rPr lang="tr-TR" dirty="0" err="1">
                <a:ea typeface="+mn-lt"/>
                <a:cs typeface="+mn-lt"/>
              </a:rPr>
              <a:t>Title</a:t>
            </a:r>
            <a:r>
              <a:rPr lang="tr-TR" dirty="0">
                <a:ea typeface="+mn-lt"/>
                <a:cs typeface="+mn-lt"/>
              </a:rPr>
              <a:t> , </a:t>
            </a:r>
            <a:r>
              <a:rPr lang="tr-TR" dirty="0" err="1">
                <a:ea typeface="+mn-lt"/>
                <a:cs typeface="+mn-lt"/>
              </a:rPr>
              <a:t>Head</a:t>
            </a:r>
            <a:r>
              <a:rPr lang="tr-TR" dirty="0">
                <a:ea typeface="+mn-lt"/>
                <a:cs typeface="+mn-lt"/>
              </a:rPr>
              <a:t> içinde yer almalıdır.</a:t>
            </a:r>
            <a:endParaRPr lang="tr-TR" dirty="0">
              <a:cs typeface="Calibri" panose="020F0502020204030204"/>
            </a:endParaRPr>
          </a:p>
          <a:p>
            <a:endParaRPr lang="tr-TR" dirty="0"/>
          </a:p>
        </p:txBody>
      </p:sp>
    </p:spTree>
    <p:extLst>
      <p:ext uri="{BB962C8B-B14F-4D97-AF65-F5344CB8AC3E}">
        <p14:creationId xmlns:p14="http://schemas.microsoft.com/office/powerpoint/2010/main" val="38092011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138</TotalTime>
  <Words>4626</Words>
  <Application>Microsoft Office PowerPoint</Application>
  <PresentationFormat>Widescreen</PresentationFormat>
  <Paragraphs>222</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Times New Roman</vt:lpstr>
      <vt:lpstr>Verdana</vt:lpstr>
      <vt:lpstr>Wingdings</vt:lpstr>
      <vt:lpstr>Office Theme</vt:lpstr>
      <vt:lpstr>207 ATMOSWARE JAVA BOOTCAMP</vt:lpstr>
      <vt:lpstr>Uri ve url nedır? arasındaki farklar nelerdir?</vt:lpstr>
      <vt:lpstr>2) HTTP yapısı nedir ne için kullanılır? HTTPS YAPISI NEDİR NE İÇİN KULLANILIR ?edir ne için kullanılır? 2) HTTP yapısı nedir ne için kulla</vt:lpstr>
      <vt:lpstr>NPM NODEJS NEDİR? NE İŞE YARAR?</vt:lpstr>
      <vt:lpstr>NEDEN JAVA 8 VE 11 KULLANILIYOR?</vt:lpstr>
      <vt:lpstr>HTML VE HTML5 ARASINDAKİ FARKLAR NELERDİR?</vt:lpstr>
      <vt:lpstr>PowerPoint Presentation</vt:lpstr>
      <vt:lpstr>Xhtml, Html Arasındaki Farklar Nelerdir ?</vt:lpstr>
      <vt:lpstr>PowerPoint Presentation</vt:lpstr>
      <vt:lpstr>SEMANTİN VE NON-SEMANTİC NEDİR?</vt:lpstr>
      <vt:lpstr>ROWSPAN VE COLSPAN NEDİR? </vt:lpstr>
      <vt:lpstr>CROSS-ORİGİN NEDİR? </vt:lpstr>
      <vt:lpstr>PowerPoint Presentation</vt:lpstr>
      <vt:lpstr>PowerPoint Presentation</vt:lpstr>
      <vt:lpstr>SAME ORİGN POLİCY-CORS FARKI</vt:lpstr>
      <vt:lpstr>Display: None;  Visibility: Hidden;</vt:lpstr>
      <vt:lpstr>PSEUDO SINIFLARI NEDİR?</vt:lpstr>
      <vt:lpstr>LİNK PSEUDO SINIFLARI</vt:lpstr>
      <vt:lpstr>DİNAMİK PSEUDO SINIFLARI</vt:lpstr>
      <vt:lpstr>                      KODLAR VE ANLAMLARI </vt:lpstr>
      <vt:lpstr>box-sizing: border-box;                                    box-sizing: content-box;</vt:lpstr>
      <vt:lpstr>Integrity ve Crossorigin Nedir ?</vt:lpstr>
      <vt:lpstr>ASCII KOD? UNİCODE NEDİR? </vt:lpstr>
      <vt:lpstr>CVCS NEDİR? </vt:lpstr>
      <vt:lpstr>CVCS’NİN AMAÇLARI NELERDİR?</vt:lpstr>
      <vt:lpstr>DVCS NEDİR?</vt:lpstr>
      <vt:lpstr>Dağıtık sistemlerin (DVCS) merkezi sistemlere (CVCS) kıyasla sundukları avantajları ve dezavantajları şu şekilde listeleyebiliriz:</vt:lpstr>
      <vt:lpstr> SENKRON NEDİR? ASENKRON NEDİR? ARALARINDAKİ FARK NEDİR ? JAVA SCRİPT SENKRONMU ASENKRONMU ?</vt:lpstr>
      <vt:lpstr>COMPİLER-İNTERPRETER NEDİR? </vt:lpstr>
      <vt:lpstr>FOR VE WHİLE DÖNGÜSÜ ARASINDAKİ FAKRLAR NELERDİR?  </vt:lpstr>
      <vt:lpstr>Compiler - Syntax - Runtime Error</vt:lpstr>
      <vt:lpstr>JDK VE SDK NEDİR?</vt:lpstr>
      <vt:lpstr>1- mb-md-0</vt:lpstr>
      <vt:lpstr>LİST-UNSTYLED NEDİR?</vt:lpstr>
      <vt:lpstr>Fast-Forward YAPISI NEDİR?</vt:lpstr>
      <vt:lpstr>Git Rebase-Fast Forwarding Merge Farkları Nelerdir?</vt:lpstr>
      <vt:lpstr>TEXT-SHADOWS NEDİR?</vt:lpstr>
      <vt:lpstr>1- tostring() join() concat()?</vt:lpstr>
      <vt:lpstr>2- Regex Yapısı</vt:lpstr>
      <vt:lpstr>Regular Expression Oluşturma</vt:lpstr>
      <vt:lpstr> splice() </vt:lpstr>
      <vt:lpstr>slice()</vt:lpstr>
      <vt:lpstr>1- LİFO FİFO NEDİR FARKLARI NELERDİR?</vt:lpstr>
      <vt:lpstr>PowerPoint Presentation</vt:lpstr>
      <vt:lpstr>2- Apply-Call-Bind Nedir?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207 ATMOSWARE JAVA BOOTCAMP</dc:title>
  <dc:creator>MUSTAFA KEMAL CELIK</dc:creator>
  <cp:lastModifiedBy>MUSTAFA KEMAL CELIK</cp:lastModifiedBy>
  <cp:revision>18</cp:revision>
  <dcterms:created xsi:type="dcterms:W3CDTF">2022-05-31T12:43:54Z</dcterms:created>
  <dcterms:modified xsi:type="dcterms:W3CDTF">2022-06-07T12:44:01Z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56ae4477-5b3f-45cd-898c-a2785657100f</vt:lpwstr>
  </property>
  <property fmtid="{D5CDD505-2E9C-101B-9397-08002B2CF9AE}" pid="3" name="TURKCELLCLASSIFICATION">
    <vt:lpwstr>TURKCELL DAHİLİ</vt:lpwstr>
  </property>
</Properties>
</file>