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5" r:id="rId19"/>
    <p:sldId id="272" r:id="rId20"/>
    <p:sldId id="276" r:id="rId21"/>
    <p:sldId id="277" r:id="rId22"/>
    <p:sldId id="278" r:id="rId23"/>
    <p:sldId id="279" r:id="rId24"/>
    <p:sldId id="280" r:id="rId25"/>
    <p:sldId id="281" r:id="rId26"/>
    <p:sldId id="282" r:id="rId27"/>
    <p:sldId id="298"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301" r:id="rId46"/>
    <p:sldId id="302" r:id="rId47"/>
    <p:sldId id="303" r:id="rId48"/>
    <p:sldId id="304" r:id="rId49"/>
    <p:sldId id="305" r:id="rId50"/>
    <p:sldId id="306" r:id="rId51"/>
    <p:sldId id="307" r:id="rId52"/>
    <p:sldId id="308" r:id="rId53"/>
    <p:sldId id="309" r:id="rId54"/>
    <p:sldId id="312" r:id="rId55"/>
    <p:sldId id="313" r:id="rId56"/>
    <p:sldId id="311" r:id="rId57"/>
    <p:sldId id="314" r:id="rId58"/>
    <p:sldId id="316" r:id="rId59"/>
    <p:sldId id="315" r:id="rId60"/>
    <p:sldId id="318" r:id="rId61"/>
    <p:sldId id="319" r:id="rId62"/>
    <p:sldId id="320" r:id="rId63"/>
    <p:sldId id="321" r:id="rId64"/>
    <p:sldId id="326" r:id="rId65"/>
    <p:sldId id="327" r:id="rId66"/>
    <p:sldId id="322" r:id="rId67"/>
    <p:sldId id="323" r:id="rId68"/>
    <p:sldId id="324" r:id="rId69"/>
    <p:sldId id="328" r:id="rId70"/>
    <p:sldId id="330" r:id="rId71"/>
    <p:sldId id="332" r:id="rId72"/>
    <p:sldId id="335" r:id="rId73"/>
    <p:sldId id="333" r:id="rId74"/>
    <p:sldId id="336" r:id="rId75"/>
    <p:sldId id="337" r:id="rId76"/>
    <p:sldId id="334" r:id="rId77"/>
    <p:sldId id="338" r:id="rId78"/>
    <p:sldId id="343" r:id="rId79"/>
    <p:sldId id="344" r:id="rId80"/>
    <p:sldId id="339" r:id="rId81"/>
    <p:sldId id="340" r:id="rId82"/>
    <p:sldId id="341" r:id="rId83"/>
    <p:sldId id="342" r:id="rId8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Week 1 Homework" id="{3AA13043-8B75-444F-B772-71F3C268089A}">
          <p14:sldIdLst>
            <p14:sldId id="256"/>
            <p14:sldId id="257"/>
            <p14:sldId id="258"/>
            <p14:sldId id="259"/>
            <p14:sldId id="260"/>
            <p14:sldId id="261"/>
            <p14:sldId id="262"/>
            <p14:sldId id="263"/>
            <p14:sldId id="264"/>
            <p14:sldId id="265"/>
            <p14:sldId id="266"/>
            <p14:sldId id="267"/>
            <p14:sldId id="268"/>
          </p14:sldIdLst>
        </p14:section>
        <p14:section name="1 Week 2 Homework" id="{3B9230C3-5225-4908-8FF8-8273D901AA44}">
          <p14:sldIdLst>
            <p14:sldId id="269"/>
            <p14:sldId id="270"/>
            <p14:sldId id="274"/>
            <p14:sldId id="271"/>
            <p14:sldId id="275"/>
            <p14:sldId id="272"/>
            <p14:sldId id="276"/>
            <p14:sldId id="277"/>
            <p14:sldId id="278"/>
            <p14:sldId id="279"/>
            <p14:sldId id="280"/>
          </p14:sldIdLst>
        </p14:section>
        <p14:section name="1 Week 3 Homework" id="{09B11872-2F0A-4FF7-817D-8ADFCB67F506}">
          <p14:sldIdLst>
            <p14:sldId id="281"/>
            <p14:sldId id="282"/>
            <p14:sldId id="298"/>
            <p14:sldId id="283"/>
            <p14:sldId id="284"/>
            <p14:sldId id="285"/>
            <p14:sldId id="286"/>
            <p14:sldId id="287"/>
            <p14:sldId id="288"/>
            <p14:sldId id="289"/>
            <p14:sldId id="290"/>
            <p14:sldId id="291"/>
            <p14:sldId id="292"/>
            <p14:sldId id="293"/>
            <p14:sldId id="294"/>
            <p14:sldId id="295"/>
            <p14:sldId id="296"/>
            <p14:sldId id="297"/>
          </p14:sldIdLst>
        </p14:section>
        <p14:section name="1 Week 4 Homework" id="{20FF428F-EF9C-48A4-8AC5-5E53D087A0E7}">
          <p14:sldIdLst>
            <p14:sldId id="299"/>
            <p14:sldId id="300"/>
            <p14:sldId id="301"/>
            <p14:sldId id="302"/>
            <p14:sldId id="303"/>
            <p14:sldId id="304"/>
            <p14:sldId id="305"/>
          </p14:sldIdLst>
        </p14:section>
        <p14:section name="2 Week 1 Homework" id="{3FD82CD9-0286-47CD-8E60-660308DB6271}">
          <p14:sldIdLst>
            <p14:sldId id="306"/>
            <p14:sldId id="307"/>
            <p14:sldId id="308"/>
            <p14:sldId id="309"/>
            <p14:sldId id="312"/>
            <p14:sldId id="313"/>
            <p14:sldId id="311"/>
            <p14:sldId id="314"/>
            <p14:sldId id="316"/>
            <p14:sldId id="315"/>
          </p14:sldIdLst>
        </p14:section>
        <p14:section name="2 Week 2 Homework" id="{C0A6E09F-2951-4901-A26E-8CF83786E2D0}">
          <p14:sldIdLst>
            <p14:sldId id="318"/>
            <p14:sldId id="319"/>
            <p14:sldId id="320"/>
            <p14:sldId id="321"/>
            <p14:sldId id="326"/>
            <p14:sldId id="327"/>
          </p14:sldIdLst>
        </p14:section>
        <p14:section name="2 Week 3 Homework" id="{5D9A6775-CC37-458D-90D4-E73EF4780E31}">
          <p14:sldIdLst>
            <p14:sldId id="322"/>
            <p14:sldId id="323"/>
            <p14:sldId id="324"/>
          </p14:sldIdLst>
        </p14:section>
        <p14:section name="2 Week 4 Homework" id="{FE3D1BAD-E242-496E-9227-961758FB9D8B}">
          <p14:sldIdLst>
            <p14:sldId id="328"/>
            <p14:sldId id="330"/>
            <p14:sldId id="332"/>
            <p14:sldId id="335"/>
            <p14:sldId id="333"/>
            <p14:sldId id="336"/>
            <p14:sldId id="337"/>
            <p14:sldId id="334"/>
          </p14:sldIdLst>
        </p14:section>
        <p14:section name="2 Week 5 Homework" id="{F194FC8C-0718-4835-98C3-8779EA869EAE}">
          <p14:sldIdLst>
            <p14:sldId id="338"/>
          </p14:sldIdLst>
        </p14:section>
        <p14:section name="3 Week 1 Homework" id="{3DAE184C-76E8-4DBE-94B2-F93CD9952141}">
          <p14:sldIdLst>
            <p14:sldId id="343"/>
            <p14:sldId id="344"/>
            <p14:sldId id="339"/>
            <p14:sldId id="340"/>
            <p14:sldId id="341"/>
            <p14:sldId id="34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LGA GURELI" initials="TG" lastIdx="1" clrIdx="0">
    <p:extLst>
      <p:ext uri="{19B8F6BF-5375-455C-9EA6-DF929625EA0E}">
        <p15:presenceInfo xmlns:p15="http://schemas.microsoft.com/office/powerpoint/2012/main" userId="TOLGA GURE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580DA-D2F8-4BAC-9B5D-851C1F2769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8BD70FC5-5EA0-480C-A63C-971F25F604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A67302C2-3A44-4C45-A74B-CF90D06D7AFC}"/>
              </a:ext>
            </a:extLst>
          </p:cNvPr>
          <p:cNvSpPr>
            <a:spLocks noGrp="1"/>
          </p:cNvSpPr>
          <p:nvPr>
            <p:ph type="dt" sz="half" idx="10"/>
          </p:nvPr>
        </p:nvSpPr>
        <p:spPr/>
        <p:txBody>
          <a:bodyPr/>
          <a:lstStyle/>
          <a:p>
            <a:fld id="{8C8EA4E9-EE63-42B6-8332-8FE9F753DDA1}" type="datetimeFigureOut">
              <a:rPr lang="tr-TR" smtClean="0"/>
              <a:t>6.06.2022</a:t>
            </a:fld>
            <a:endParaRPr lang="tr-TR"/>
          </a:p>
        </p:txBody>
      </p:sp>
      <p:sp>
        <p:nvSpPr>
          <p:cNvPr id="5" name="Footer Placeholder 4">
            <a:extLst>
              <a:ext uri="{FF2B5EF4-FFF2-40B4-BE49-F238E27FC236}">
                <a16:creationId xmlns:a16="http://schemas.microsoft.com/office/drawing/2014/main" id="{61645F90-9860-49DF-A04C-8E21AFE41F9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FE2215DC-8F8F-45B3-AE4D-D3ADDA589E8A}"/>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09152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D8E51-736E-4038-BB85-351DD960F372}"/>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EEB51457-E378-4DAC-80F3-B7A64D251D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7F9725E7-6FE1-4251-AFBE-F1C0376A890B}"/>
              </a:ext>
            </a:extLst>
          </p:cNvPr>
          <p:cNvSpPr>
            <a:spLocks noGrp="1"/>
          </p:cNvSpPr>
          <p:nvPr>
            <p:ph type="dt" sz="half" idx="10"/>
          </p:nvPr>
        </p:nvSpPr>
        <p:spPr/>
        <p:txBody>
          <a:bodyPr/>
          <a:lstStyle/>
          <a:p>
            <a:fld id="{8C8EA4E9-EE63-42B6-8332-8FE9F753DDA1}" type="datetimeFigureOut">
              <a:rPr lang="tr-TR" smtClean="0"/>
              <a:t>6.06.2022</a:t>
            </a:fld>
            <a:endParaRPr lang="tr-TR"/>
          </a:p>
        </p:txBody>
      </p:sp>
      <p:sp>
        <p:nvSpPr>
          <p:cNvPr id="5" name="Footer Placeholder 4">
            <a:extLst>
              <a:ext uri="{FF2B5EF4-FFF2-40B4-BE49-F238E27FC236}">
                <a16:creationId xmlns:a16="http://schemas.microsoft.com/office/drawing/2014/main" id="{0EF4A948-D077-4598-BB55-FE673945FFCD}"/>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4280519-B29C-49D2-88D9-F10452C2D56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62379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A628EA-3419-4608-964E-092B5127DC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363E9CE8-B648-484D-840B-4FAA0FBDB8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0B1E221A-E0A1-4DC6-88F9-9EB2F2D5753C}"/>
              </a:ext>
            </a:extLst>
          </p:cNvPr>
          <p:cNvSpPr>
            <a:spLocks noGrp="1"/>
          </p:cNvSpPr>
          <p:nvPr>
            <p:ph type="dt" sz="half" idx="10"/>
          </p:nvPr>
        </p:nvSpPr>
        <p:spPr/>
        <p:txBody>
          <a:bodyPr/>
          <a:lstStyle/>
          <a:p>
            <a:fld id="{8C8EA4E9-EE63-42B6-8332-8FE9F753DDA1}" type="datetimeFigureOut">
              <a:rPr lang="tr-TR" smtClean="0"/>
              <a:t>6.06.2022</a:t>
            </a:fld>
            <a:endParaRPr lang="tr-TR"/>
          </a:p>
        </p:txBody>
      </p:sp>
      <p:sp>
        <p:nvSpPr>
          <p:cNvPr id="5" name="Footer Placeholder 4">
            <a:extLst>
              <a:ext uri="{FF2B5EF4-FFF2-40B4-BE49-F238E27FC236}">
                <a16:creationId xmlns:a16="http://schemas.microsoft.com/office/drawing/2014/main" id="{9E084C91-3D84-4EAF-A927-A5BFC88B858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A948DC5-AB43-4541-8123-B354023A8952}"/>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72289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35ED-649A-4D21-B632-33CF390D24BB}"/>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E15EECDE-6743-4A10-9FE5-3BE568EB60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9689D64-F9C3-42A6-9C7F-ECC7CD069A78}"/>
              </a:ext>
            </a:extLst>
          </p:cNvPr>
          <p:cNvSpPr>
            <a:spLocks noGrp="1"/>
          </p:cNvSpPr>
          <p:nvPr>
            <p:ph type="dt" sz="half" idx="10"/>
          </p:nvPr>
        </p:nvSpPr>
        <p:spPr/>
        <p:txBody>
          <a:bodyPr/>
          <a:lstStyle/>
          <a:p>
            <a:fld id="{8C8EA4E9-EE63-42B6-8332-8FE9F753DDA1}" type="datetimeFigureOut">
              <a:rPr lang="tr-TR" smtClean="0"/>
              <a:t>6.06.2022</a:t>
            </a:fld>
            <a:endParaRPr lang="tr-TR"/>
          </a:p>
        </p:txBody>
      </p:sp>
      <p:sp>
        <p:nvSpPr>
          <p:cNvPr id="5" name="Footer Placeholder 4">
            <a:extLst>
              <a:ext uri="{FF2B5EF4-FFF2-40B4-BE49-F238E27FC236}">
                <a16:creationId xmlns:a16="http://schemas.microsoft.com/office/drawing/2014/main" id="{0DFB430C-852F-4330-A04D-2C1537CA472F}"/>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C1E66AA-0377-4A3D-8761-67D1A15E15DC}"/>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63720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93915-01D5-4040-9D0E-712D0640CD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21DCC995-27DE-4F31-8E07-88FFE37377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9A52FD-9BA5-4D4C-9C8E-F7ABC81BBEF0}"/>
              </a:ext>
            </a:extLst>
          </p:cNvPr>
          <p:cNvSpPr>
            <a:spLocks noGrp="1"/>
          </p:cNvSpPr>
          <p:nvPr>
            <p:ph type="dt" sz="half" idx="10"/>
          </p:nvPr>
        </p:nvSpPr>
        <p:spPr/>
        <p:txBody>
          <a:bodyPr/>
          <a:lstStyle/>
          <a:p>
            <a:fld id="{8C8EA4E9-EE63-42B6-8332-8FE9F753DDA1}" type="datetimeFigureOut">
              <a:rPr lang="tr-TR" smtClean="0"/>
              <a:t>6.06.2022</a:t>
            </a:fld>
            <a:endParaRPr lang="tr-TR"/>
          </a:p>
        </p:txBody>
      </p:sp>
      <p:sp>
        <p:nvSpPr>
          <p:cNvPr id="5" name="Footer Placeholder 4">
            <a:extLst>
              <a:ext uri="{FF2B5EF4-FFF2-40B4-BE49-F238E27FC236}">
                <a16:creationId xmlns:a16="http://schemas.microsoft.com/office/drawing/2014/main" id="{51B00E8C-806A-49A1-89E6-2B7BF87A97C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CFB543F-84C8-49C7-A440-2CAFA9B0E382}"/>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53674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EE79-ED9B-49F4-9B83-A16E424ED8C8}"/>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C1E4AF99-81F1-4159-8EA3-7E7714610F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797AF8E5-8AB8-4F01-806B-818C4F1750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A98BC345-7140-4228-B718-E1D2EC803569}"/>
              </a:ext>
            </a:extLst>
          </p:cNvPr>
          <p:cNvSpPr>
            <a:spLocks noGrp="1"/>
          </p:cNvSpPr>
          <p:nvPr>
            <p:ph type="dt" sz="half" idx="10"/>
          </p:nvPr>
        </p:nvSpPr>
        <p:spPr/>
        <p:txBody>
          <a:bodyPr/>
          <a:lstStyle/>
          <a:p>
            <a:fld id="{8C8EA4E9-EE63-42B6-8332-8FE9F753DDA1}" type="datetimeFigureOut">
              <a:rPr lang="tr-TR" smtClean="0"/>
              <a:t>6.06.2022</a:t>
            </a:fld>
            <a:endParaRPr lang="tr-TR"/>
          </a:p>
        </p:txBody>
      </p:sp>
      <p:sp>
        <p:nvSpPr>
          <p:cNvPr id="6" name="Footer Placeholder 5">
            <a:extLst>
              <a:ext uri="{FF2B5EF4-FFF2-40B4-BE49-F238E27FC236}">
                <a16:creationId xmlns:a16="http://schemas.microsoft.com/office/drawing/2014/main" id="{E672256D-51C6-4CDE-8685-345EC3D541C6}"/>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0AD326D5-C3BE-48FE-8A99-1FBF5990138E}"/>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38189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DFA9-77E4-493A-8DE2-AA09E8A15147}"/>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F737E59C-4840-4CC0-9393-B7EA149D29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0085F7-D07E-480E-92B4-87023211C3B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435B0539-01BD-42A9-8414-27BF44819C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643F86D-8694-4D7F-981C-93DF6A8E80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15D201C3-44C8-4F0C-AC25-DA6C597B9D3D}"/>
              </a:ext>
            </a:extLst>
          </p:cNvPr>
          <p:cNvSpPr>
            <a:spLocks noGrp="1"/>
          </p:cNvSpPr>
          <p:nvPr>
            <p:ph type="dt" sz="half" idx="10"/>
          </p:nvPr>
        </p:nvSpPr>
        <p:spPr/>
        <p:txBody>
          <a:bodyPr/>
          <a:lstStyle/>
          <a:p>
            <a:fld id="{8C8EA4E9-EE63-42B6-8332-8FE9F753DDA1}" type="datetimeFigureOut">
              <a:rPr lang="tr-TR" smtClean="0"/>
              <a:t>6.06.2022</a:t>
            </a:fld>
            <a:endParaRPr lang="tr-TR"/>
          </a:p>
        </p:txBody>
      </p:sp>
      <p:sp>
        <p:nvSpPr>
          <p:cNvPr id="8" name="Footer Placeholder 7">
            <a:extLst>
              <a:ext uri="{FF2B5EF4-FFF2-40B4-BE49-F238E27FC236}">
                <a16:creationId xmlns:a16="http://schemas.microsoft.com/office/drawing/2014/main" id="{AF419303-EF53-4FC9-8816-4EEA9F4E63AD}"/>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0A4F967A-7F8C-42F3-9E13-C81EBF8BE00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96140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F259-3BDA-4A05-8DD7-BF038DE234E3}"/>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F295294A-AAE1-49B0-8583-6704EAAD19A9}"/>
              </a:ext>
            </a:extLst>
          </p:cNvPr>
          <p:cNvSpPr>
            <a:spLocks noGrp="1"/>
          </p:cNvSpPr>
          <p:nvPr>
            <p:ph type="dt" sz="half" idx="10"/>
          </p:nvPr>
        </p:nvSpPr>
        <p:spPr/>
        <p:txBody>
          <a:bodyPr/>
          <a:lstStyle/>
          <a:p>
            <a:fld id="{8C8EA4E9-EE63-42B6-8332-8FE9F753DDA1}" type="datetimeFigureOut">
              <a:rPr lang="tr-TR" smtClean="0"/>
              <a:t>6.06.2022</a:t>
            </a:fld>
            <a:endParaRPr lang="tr-TR"/>
          </a:p>
        </p:txBody>
      </p:sp>
      <p:sp>
        <p:nvSpPr>
          <p:cNvPr id="4" name="Footer Placeholder 3">
            <a:extLst>
              <a:ext uri="{FF2B5EF4-FFF2-40B4-BE49-F238E27FC236}">
                <a16:creationId xmlns:a16="http://schemas.microsoft.com/office/drawing/2014/main" id="{CC0D8FFE-A97C-48BB-B110-17276D8467AF}"/>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DC5EBCAE-15EB-4A76-8BE9-40E581BC92F1}"/>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40080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86F405-D206-4A18-BC68-B17CAEB1F783}"/>
              </a:ext>
            </a:extLst>
          </p:cNvPr>
          <p:cNvSpPr>
            <a:spLocks noGrp="1"/>
          </p:cNvSpPr>
          <p:nvPr>
            <p:ph type="dt" sz="half" idx="10"/>
          </p:nvPr>
        </p:nvSpPr>
        <p:spPr/>
        <p:txBody>
          <a:bodyPr/>
          <a:lstStyle/>
          <a:p>
            <a:fld id="{8C8EA4E9-EE63-42B6-8332-8FE9F753DDA1}" type="datetimeFigureOut">
              <a:rPr lang="tr-TR" smtClean="0"/>
              <a:t>6.06.2022</a:t>
            </a:fld>
            <a:endParaRPr lang="tr-TR"/>
          </a:p>
        </p:txBody>
      </p:sp>
      <p:sp>
        <p:nvSpPr>
          <p:cNvPr id="3" name="Footer Placeholder 2">
            <a:extLst>
              <a:ext uri="{FF2B5EF4-FFF2-40B4-BE49-F238E27FC236}">
                <a16:creationId xmlns:a16="http://schemas.microsoft.com/office/drawing/2014/main" id="{142947F7-AD8C-4CB1-B7FA-F397E5D13313}"/>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8AA05DB1-A822-4E0B-86D9-0E65569778E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593535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E41B-4DF4-42E3-A3F5-7B949F596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B3830F09-CDD8-4E64-9851-8EEEB0875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57BA9C5E-C6A1-4D79-A218-15E4F4FB0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CDB453-2A07-430E-AF3C-AA43D8F79CC1}"/>
              </a:ext>
            </a:extLst>
          </p:cNvPr>
          <p:cNvSpPr>
            <a:spLocks noGrp="1"/>
          </p:cNvSpPr>
          <p:nvPr>
            <p:ph type="dt" sz="half" idx="10"/>
          </p:nvPr>
        </p:nvSpPr>
        <p:spPr/>
        <p:txBody>
          <a:bodyPr/>
          <a:lstStyle/>
          <a:p>
            <a:fld id="{8C8EA4E9-EE63-42B6-8332-8FE9F753DDA1}" type="datetimeFigureOut">
              <a:rPr lang="tr-TR" smtClean="0"/>
              <a:t>6.06.2022</a:t>
            </a:fld>
            <a:endParaRPr lang="tr-TR"/>
          </a:p>
        </p:txBody>
      </p:sp>
      <p:sp>
        <p:nvSpPr>
          <p:cNvPr id="6" name="Footer Placeholder 5">
            <a:extLst>
              <a:ext uri="{FF2B5EF4-FFF2-40B4-BE49-F238E27FC236}">
                <a16:creationId xmlns:a16="http://schemas.microsoft.com/office/drawing/2014/main" id="{871C0CA3-8DAB-46CF-B065-35CB1F6AF86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D7497F09-DB61-46C9-8031-9E4AF8873DFD}"/>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04351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124C-3FD5-492D-AC84-FD6F5E5E2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E7E53E96-8EB2-4C8D-9D87-4537494377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B94A7745-143E-4A1B-A7CF-E9BE0A949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06EDDB-201C-405D-BA5B-67796633359C}"/>
              </a:ext>
            </a:extLst>
          </p:cNvPr>
          <p:cNvSpPr>
            <a:spLocks noGrp="1"/>
          </p:cNvSpPr>
          <p:nvPr>
            <p:ph type="dt" sz="half" idx="10"/>
          </p:nvPr>
        </p:nvSpPr>
        <p:spPr/>
        <p:txBody>
          <a:bodyPr/>
          <a:lstStyle/>
          <a:p>
            <a:fld id="{8C8EA4E9-EE63-42B6-8332-8FE9F753DDA1}" type="datetimeFigureOut">
              <a:rPr lang="tr-TR" smtClean="0"/>
              <a:t>6.06.2022</a:t>
            </a:fld>
            <a:endParaRPr lang="tr-TR"/>
          </a:p>
        </p:txBody>
      </p:sp>
      <p:sp>
        <p:nvSpPr>
          <p:cNvPr id="6" name="Footer Placeholder 5">
            <a:extLst>
              <a:ext uri="{FF2B5EF4-FFF2-40B4-BE49-F238E27FC236}">
                <a16:creationId xmlns:a16="http://schemas.microsoft.com/office/drawing/2014/main" id="{DAC4F6AC-733B-4B3D-B5CE-8608BBBD988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2C555421-F888-4E1F-B30D-EE53C21A026A}"/>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62971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455CE-5A6D-41D9-B688-A2A594E205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CDAFF2C-9A3B-41DF-B86A-5D4C0432EF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A5B73CE-8B1C-44AC-BDF9-2C0B7B0C69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EA4E9-EE63-42B6-8332-8FE9F753DDA1}" type="datetimeFigureOut">
              <a:rPr lang="tr-TR" smtClean="0"/>
              <a:t>6.06.2022</a:t>
            </a:fld>
            <a:endParaRPr lang="tr-TR"/>
          </a:p>
        </p:txBody>
      </p:sp>
      <p:sp>
        <p:nvSpPr>
          <p:cNvPr id="5" name="Footer Placeholder 4">
            <a:extLst>
              <a:ext uri="{FF2B5EF4-FFF2-40B4-BE49-F238E27FC236}">
                <a16:creationId xmlns:a16="http://schemas.microsoft.com/office/drawing/2014/main" id="{A9B6A45B-40C7-4078-B7F6-90A68D89AF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59133856-93DB-42E1-902E-909373A322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1FD8F-5C8C-4C9D-975C-3C81CA1E8C34}" type="slidenum">
              <a:rPr lang="tr-TR" smtClean="0"/>
              <a:t>‹#›</a:t>
            </a:fld>
            <a:endParaRPr lang="tr-TR"/>
          </a:p>
        </p:txBody>
      </p:sp>
    </p:spTree>
    <p:extLst>
      <p:ext uri="{BB962C8B-B14F-4D97-AF65-F5344CB8AC3E}">
        <p14:creationId xmlns:p14="http://schemas.microsoft.com/office/powerpoint/2010/main" val="1029336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42BB-D9CB-44C0-A828-B02D8B0D893D}"/>
              </a:ext>
            </a:extLst>
          </p:cNvPr>
          <p:cNvSpPr>
            <a:spLocks noGrp="1"/>
          </p:cNvSpPr>
          <p:nvPr>
            <p:ph type="ctrTitle"/>
          </p:nvPr>
        </p:nvSpPr>
        <p:spPr/>
        <p:txBody>
          <a:bodyPr>
            <a:normAutofit fontScale="90000"/>
          </a:bodyPr>
          <a:lstStyle/>
          <a:p>
            <a:r>
              <a:rPr lang="tr-TR" dirty="0"/>
              <a:t>Tolga Güreli</a:t>
            </a:r>
            <a:br>
              <a:rPr lang="tr-TR" dirty="0"/>
            </a:br>
            <a:r>
              <a:rPr lang="tr-TR" dirty="0" err="1"/>
              <a:t>Atmosware</a:t>
            </a:r>
            <a:r>
              <a:rPr lang="tr-TR" dirty="0"/>
              <a:t> – Patika </a:t>
            </a:r>
            <a:r>
              <a:rPr lang="tr-TR" dirty="0" err="1"/>
              <a:t>Bootcamp</a:t>
            </a:r>
            <a:endParaRPr lang="tr-TR" dirty="0"/>
          </a:p>
        </p:txBody>
      </p:sp>
      <p:sp>
        <p:nvSpPr>
          <p:cNvPr id="3" name="Subtitle 2">
            <a:extLst>
              <a:ext uri="{FF2B5EF4-FFF2-40B4-BE49-F238E27FC236}">
                <a16:creationId xmlns:a16="http://schemas.microsoft.com/office/drawing/2014/main" id="{6D156413-5C58-4D31-B119-5B72757874BF}"/>
              </a:ext>
            </a:extLst>
          </p:cNvPr>
          <p:cNvSpPr>
            <a:spLocks noGrp="1"/>
          </p:cNvSpPr>
          <p:nvPr>
            <p:ph type="subTitle" idx="1"/>
          </p:nvPr>
        </p:nvSpPr>
        <p:spPr/>
        <p:txBody>
          <a:bodyPr/>
          <a:lstStyle/>
          <a:p>
            <a:endParaRPr lang="tr-TR" dirty="0"/>
          </a:p>
          <a:p>
            <a:endParaRPr lang="tr-TR" dirty="0"/>
          </a:p>
        </p:txBody>
      </p:sp>
    </p:spTree>
    <p:extLst>
      <p:ext uri="{BB962C8B-B14F-4D97-AF65-F5344CB8AC3E}">
        <p14:creationId xmlns:p14="http://schemas.microsoft.com/office/powerpoint/2010/main" val="1278953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52EB-3058-4733-8C5C-2E4DCCFAC5F1}"/>
              </a:ext>
            </a:extLst>
          </p:cNvPr>
          <p:cNvSpPr>
            <a:spLocks noGrp="1"/>
          </p:cNvSpPr>
          <p:nvPr>
            <p:ph type="title"/>
          </p:nvPr>
        </p:nvSpPr>
        <p:spPr/>
        <p:txBody>
          <a:bodyPr/>
          <a:lstStyle/>
          <a:p>
            <a:r>
              <a:rPr lang="tr-TR" dirty="0" err="1"/>
              <a:t>Npm</a:t>
            </a:r>
            <a:r>
              <a:rPr lang="tr-TR" dirty="0"/>
              <a:t> nedir?</a:t>
            </a:r>
          </a:p>
        </p:txBody>
      </p:sp>
      <p:sp>
        <p:nvSpPr>
          <p:cNvPr id="3" name="Content Placeholder 2">
            <a:extLst>
              <a:ext uri="{FF2B5EF4-FFF2-40B4-BE49-F238E27FC236}">
                <a16:creationId xmlns:a16="http://schemas.microsoft.com/office/drawing/2014/main" id="{4D98FA84-6479-4209-BC18-0A588E90A629}"/>
              </a:ext>
            </a:extLst>
          </p:cNvPr>
          <p:cNvSpPr>
            <a:spLocks noGrp="1"/>
          </p:cNvSpPr>
          <p:nvPr>
            <p:ph idx="1"/>
          </p:nvPr>
        </p:nvSpPr>
        <p:spPr/>
        <p:txBody>
          <a:bodyPr/>
          <a:lstStyle/>
          <a:p>
            <a:r>
              <a:rPr lang="tr-TR" dirty="0" err="1"/>
              <a:t>npm</a:t>
            </a:r>
            <a:r>
              <a:rPr lang="tr-TR" dirty="0"/>
              <a:t> </a:t>
            </a:r>
            <a:r>
              <a:rPr lang="tr-TR" dirty="0" err="1"/>
              <a:t>javascript</a:t>
            </a:r>
            <a:r>
              <a:rPr lang="tr-TR" dirty="0"/>
              <a:t> betik dili için geliştirilmiş olan ve </a:t>
            </a:r>
            <a:r>
              <a:rPr lang="tr-TR" dirty="0" err="1"/>
              <a:t>Node.js'in</a:t>
            </a:r>
            <a:r>
              <a:rPr lang="tr-TR" dirty="0"/>
              <a:t> standart olarak kabul ettiği bir paket yönetim sistemidir. </a:t>
            </a:r>
            <a:r>
              <a:rPr lang="tr-TR" dirty="0" err="1"/>
              <a:t>npm</a:t>
            </a:r>
            <a:r>
              <a:rPr lang="tr-TR" dirty="0"/>
              <a:t> komut satırından çalıştırılır ve uygulamalar için bağımlılık yönetimi sağlar.</a:t>
            </a:r>
          </a:p>
        </p:txBody>
      </p:sp>
    </p:spTree>
    <p:extLst>
      <p:ext uri="{BB962C8B-B14F-4D97-AF65-F5344CB8AC3E}">
        <p14:creationId xmlns:p14="http://schemas.microsoft.com/office/powerpoint/2010/main" val="2857639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AD3B-36F9-4754-A0DA-627DC82B8E50}"/>
              </a:ext>
            </a:extLst>
          </p:cNvPr>
          <p:cNvSpPr>
            <a:spLocks noGrp="1"/>
          </p:cNvSpPr>
          <p:nvPr>
            <p:ph type="title"/>
          </p:nvPr>
        </p:nvSpPr>
        <p:spPr/>
        <p:txBody>
          <a:bodyPr/>
          <a:lstStyle/>
          <a:p>
            <a:r>
              <a:rPr lang="tr-TR" dirty="0" err="1"/>
              <a:t>Nodejs</a:t>
            </a:r>
            <a:r>
              <a:rPr lang="tr-TR" dirty="0"/>
              <a:t> nedir?</a:t>
            </a:r>
          </a:p>
        </p:txBody>
      </p:sp>
      <p:sp>
        <p:nvSpPr>
          <p:cNvPr id="3" name="Content Placeholder 2">
            <a:extLst>
              <a:ext uri="{FF2B5EF4-FFF2-40B4-BE49-F238E27FC236}">
                <a16:creationId xmlns:a16="http://schemas.microsoft.com/office/drawing/2014/main" id="{F067870B-BE17-424C-9A93-02EFAEEFF476}"/>
              </a:ext>
            </a:extLst>
          </p:cNvPr>
          <p:cNvSpPr>
            <a:spLocks noGrp="1"/>
          </p:cNvSpPr>
          <p:nvPr>
            <p:ph idx="1"/>
          </p:nvPr>
        </p:nvSpPr>
        <p:spPr/>
        <p:txBody>
          <a:bodyPr/>
          <a:lstStyle/>
          <a:p>
            <a:r>
              <a:rPr lang="tr-TR" dirty="0"/>
              <a:t>Node.js, açık kaynaklı, sunucu tarafında çalışan ve ağ bağlantılı uygulamalar için geliştirilmiş bir çalıştırma ortamıdır. Node.js uygulamaları genelde istemci tarafı betik dili olan </a:t>
            </a:r>
            <a:r>
              <a:rPr lang="tr-TR" dirty="0" err="1"/>
              <a:t>JavaScript</a:t>
            </a:r>
            <a:r>
              <a:rPr lang="tr-TR" dirty="0"/>
              <a:t> kullanılarak geliştirilir.</a:t>
            </a:r>
          </a:p>
        </p:txBody>
      </p:sp>
    </p:spTree>
    <p:extLst>
      <p:ext uri="{BB962C8B-B14F-4D97-AF65-F5344CB8AC3E}">
        <p14:creationId xmlns:p14="http://schemas.microsoft.com/office/powerpoint/2010/main" val="7818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C36F-21D8-4B69-9A11-2578D7D22EF7}"/>
              </a:ext>
            </a:extLst>
          </p:cNvPr>
          <p:cNvSpPr>
            <a:spLocks noGrp="1"/>
          </p:cNvSpPr>
          <p:nvPr>
            <p:ph type="title"/>
          </p:nvPr>
        </p:nvSpPr>
        <p:spPr/>
        <p:txBody>
          <a:bodyPr/>
          <a:lstStyle/>
          <a:p>
            <a:r>
              <a:rPr lang="tr-TR" dirty="0"/>
              <a:t>Java 8?</a:t>
            </a:r>
          </a:p>
        </p:txBody>
      </p:sp>
      <p:sp>
        <p:nvSpPr>
          <p:cNvPr id="3" name="Content Placeholder 2">
            <a:extLst>
              <a:ext uri="{FF2B5EF4-FFF2-40B4-BE49-F238E27FC236}">
                <a16:creationId xmlns:a16="http://schemas.microsoft.com/office/drawing/2014/main" id="{DE5DF55B-7E79-44A3-91FA-36E30F217ABF}"/>
              </a:ext>
            </a:extLst>
          </p:cNvPr>
          <p:cNvSpPr>
            <a:spLocks noGrp="1"/>
          </p:cNvSpPr>
          <p:nvPr>
            <p:ph idx="1"/>
          </p:nvPr>
        </p:nvSpPr>
        <p:spPr/>
        <p:txBody>
          <a:bodyPr/>
          <a:lstStyle/>
          <a:p>
            <a:r>
              <a:rPr lang="tr-TR" dirty="0"/>
              <a:t>Java 8, Java programlarının geliştirilmesi ve çalıştırılması konusunda verimlilik artışı sağlamayı hedefleyen yeni özellikler, iyileştirme ve hata düzeltmeleri içeren Java sürümüdür. Java 8’in altındaki sürümlerden farklı olarak Java daha fonksiyonel hale gelmiştir.</a:t>
            </a:r>
          </a:p>
          <a:p>
            <a:endParaRPr lang="tr-TR" dirty="0"/>
          </a:p>
        </p:txBody>
      </p:sp>
    </p:spTree>
    <p:extLst>
      <p:ext uri="{BB962C8B-B14F-4D97-AF65-F5344CB8AC3E}">
        <p14:creationId xmlns:p14="http://schemas.microsoft.com/office/powerpoint/2010/main" val="2855160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B7C6-9DC7-412C-B4FC-685C64F7D513}"/>
              </a:ext>
            </a:extLst>
          </p:cNvPr>
          <p:cNvSpPr>
            <a:spLocks noGrp="1"/>
          </p:cNvSpPr>
          <p:nvPr>
            <p:ph type="title"/>
          </p:nvPr>
        </p:nvSpPr>
        <p:spPr/>
        <p:txBody>
          <a:bodyPr/>
          <a:lstStyle/>
          <a:p>
            <a:r>
              <a:rPr lang="tr-TR" dirty="0"/>
              <a:t>Java 8 Gelen Özellikler</a:t>
            </a:r>
          </a:p>
        </p:txBody>
      </p:sp>
      <p:sp>
        <p:nvSpPr>
          <p:cNvPr id="3" name="Content Placeholder 2">
            <a:extLst>
              <a:ext uri="{FF2B5EF4-FFF2-40B4-BE49-F238E27FC236}">
                <a16:creationId xmlns:a16="http://schemas.microsoft.com/office/drawing/2014/main" id="{B14552DB-2373-4EE3-A2CD-73980CC5AD6C}"/>
              </a:ext>
            </a:extLst>
          </p:cNvPr>
          <p:cNvSpPr>
            <a:spLocks noGrp="1"/>
          </p:cNvSpPr>
          <p:nvPr>
            <p:ph idx="1"/>
          </p:nvPr>
        </p:nvSpPr>
        <p:spPr/>
        <p:txBody>
          <a:bodyPr/>
          <a:lstStyle/>
          <a:p>
            <a:r>
              <a:rPr lang="tr-TR" dirty="0"/>
              <a:t>Java 8 </a:t>
            </a:r>
            <a:r>
              <a:rPr lang="tr-TR" dirty="0" err="1"/>
              <a:t>Stream</a:t>
            </a:r>
            <a:r>
              <a:rPr lang="tr-TR" dirty="0"/>
              <a:t> API</a:t>
            </a:r>
          </a:p>
          <a:p>
            <a:r>
              <a:rPr lang="tr-TR" dirty="0"/>
              <a:t>Java 8 ile </a:t>
            </a:r>
            <a:r>
              <a:rPr lang="tr-TR" dirty="0" err="1"/>
              <a:t>forEach</a:t>
            </a:r>
            <a:r>
              <a:rPr lang="tr-TR" dirty="0"/>
              <a:t>()</a:t>
            </a:r>
          </a:p>
          <a:p>
            <a:r>
              <a:rPr lang="tr-TR" dirty="0"/>
              <a:t>Java 8 </a:t>
            </a:r>
            <a:r>
              <a:rPr lang="tr-TR" dirty="0" err="1"/>
              <a:t>Optional</a:t>
            </a:r>
            <a:r>
              <a:rPr lang="tr-TR" dirty="0"/>
              <a:t> Class</a:t>
            </a:r>
          </a:p>
          <a:p>
            <a:r>
              <a:rPr lang="tr-TR" dirty="0"/>
              <a:t>Java 8 </a:t>
            </a:r>
            <a:r>
              <a:rPr lang="tr-TR" dirty="0" err="1"/>
              <a:t>Date</a:t>
            </a:r>
            <a:r>
              <a:rPr lang="tr-TR" dirty="0"/>
              <a:t> , Time API</a:t>
            </a:r>
          </a:p>
          <a:p>
            <a:r>
              <a:rPr lang="tr-TR" dirty="0"/>
              <a:t>Java 8 </a:t>
            </a:r>
            <a:r>
              <a:rPr lang="tr-TR" dirty="0" err="1"/>
              <a:t>Lambda</a:t>
            </a:r>
            <a:r>
              <a:rPr lang="tr-TR" dirty="0"/>
              <a:t> </a:t>
            </a:r>
            <a:r>
              <a:rPr lang="tr-TR" dirty="0" err="1"/>
              <a:t>Expressions</a:t>
            </a:r>
            <a:endParaRPr lang="tr-TR" dirty="0"/>
          </a:p>
          <a:p>
            <a:r>
              <a:rPr lang="tr-TR" dirty="0"/>
              <a:t>Java 8 – </a:t>
            </a:r>
            <a:r>
              <a:rPr lang="tr-TR" dirty="0" err="1"/>
              <a:t>Default</a:t>
            </a:r>
            <a:r>
              <a:rPr lang="tr-TR" dirty="0"/>
              <a:t> </a:t>
            </a:r>
            <a:r>
              <a:rPr lang="tr-TR" dirty="0" err="1"/>
              <a:t>Methods</a:t>
            </a:r>
            <a:endParaRPr lang="tr-TR" dirty="0"/>
          </a:p>
        </p:txBody>
      </p:sp>
    </p:spTree>
    <p:extLst>
      <p:ext uri="{BB962C8B-B14F-4D97-AF65-F5344CB8AC3E}">
        <p14:creationId xmlns:p14="http://schemas.microsoft.com/office/powerpoint/2010/main" val="2595722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BFEB-4CF2-45E8-A41E-F1ADA3C14E57}"/>
              </a:ext>
            </a:extLst>
          </p:cNvPr>
          <p:cNvSpPr>
            <a:spLocks noGrp="1"/>
          </p:cNvSpPr>
          <p:nvPr>
            <p:ph type="ctrTitle"/>
          </p:nvPr>
        </p:nvSpPr>
        <p:spPr/>
        <p:txBody>
          <a:bodyPr>
            <a:normAutofit fontScale="90000"/>
          </a:bodyPr>
          <a:lstStyle/>
          <a:p>
            <a:r>
              <a:rPr lang="tr-TR" dirty="0" err="1"/>
              <a:t>Xhtml</a:t>
            </a:r>
            <a:r>
              <a:rPr lang="tr-TR" dirty="0"/>
              <a:t> ile Html5 arasındaki farklar nelerdir?</a:t>
            </a:r>
            <a:br>
              <a:rPr lang="tr-TR" dirty="0"/>
            </a:br>
            <a:endParaRPr lang="tr-TR" dirty="0"/>
          </a:p>
        </p:txBody>
      </p:sp>
    </p:spTree>
    <p:extLst>
      <p:ext uri="{BB962C8B-B14F-4D97-AF65-F5344CB8AC3E}">
        <p14:creationId xmlns:p14="http://schemas.microsoft.com/office/powerpoint/2010/main" val="768332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1837-C3FA-4685-BB70-ED2819986F9E}"/>
              </a:ext>
            </a:extLst>
          </p:cNvPr>
          <p:cNvSpPr>
            <a:spLocks noGrp="1"/>
          </p:cNvSpPr>
          <p:nvPr>
            <p:ph type="title"/>
          </p:nvPr>
        </p:nvSpPr>
        <p:spPr/>
        <p:txBody>
          <a:bodyPr/>
          <a:lstStyle/>
          <a:p>
            <a:r>
              <a:rPr lang="tr-TR" dirty="0"/>
              <a:t>XHTML Nedir?</a:t>
            </a:r>
          </a:p>
        </p:txBody>
      </p:sp>
      <p:sp>
        <p:nvSpPr>
          <p:cNvPr id="3" name="Content Placeholder 2">
            <a:extLst>
              <a:ext uri="{FF2B5EF4-FFF2-40B4-BE49-F238E27FC236}">
                <a16:creationId xmlns:a16="http://schemas.microsoft.com/office/drawing/2014/main" id="{E0C38350-5A1B-4F1C-86B7-E5C928A59355}"/>
              </a:ext>
            </a:extLst>
          </p:cNvPr>
          <p:cNvSpPr>
            <a:spLocks noGrp="1"/>
          </p:cNvSpPr>
          <p:nvPr>
            <p:ph idx="1"/>
          </p:nvPr>
        </p:nvSpPr>
        <p:spPr/>
        <p:txBody>
          <a:bodyPr/>
          <a:lstStyle/>
          <a:p>
            <a:r>
              <a:rPr lang="tr-TR" dirty="0"/>
              <a:t>XHTML, açılımıyla </a:t>
            </a:r>
            <a:r>
              <a:rPr lang="tr-TR" dirty="0" err="1"/>
              <a:t>Extensible</a:t>
            </a:r>
            <a:r>
              <a:rPr lang="tr-TR" dirty="0"/>
              <a:t> </a:t>
            </a:r>
            <a:r>
              <a:rPr lang="tr-TR" dirty="0" err="1"/>
              <a:t>HyperText</a:t>
            </a:r>
            <a:r>
              <a:rPr lang="tr-TR" dirty="0"/>
              <a:t> </a:t>
            </a:r>
            <a:r>
              <a:rPr lang="tr-TR" dirty="0" err="1"/>
              <a:t>Markup</a:t>
            </a:r>
            <a:r>
              <a:rPr lang="tr-TR" dirty="0"/>
              <a:t> Language Türkçesi Genişletilebilir Büyütülmüş Metin İşaretleme Dili istemci taraflı bir metin işaretleme dilidir. XHTML 26 Haziran 2000'den beri bir web </a:t>
            </a:r>
            <a:r>
              <a:rPr lang="tr-TR" dirty="0" err="1"/>
              <a:t>standartıdır</a:t>
            </a:r>
            <a:r>
              <a:rPr lang="tr-TR" dirty="0"/>
              <a:t>.</a:t>
            </a:r>
          </a:p>
        </p:txBody>
      </p:sp>
    </p:spTree>
    <p:extLst>
      <p:ext uri="{BB962C8B-B14F-4D97-AF65-F5344CB8AC3E}">
        <p14:creationId xmlns:p14="http://schemas.microsoft.com/office/powerpoint/2010/main" val="1872430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F1A78-1A6F-4211-9D35-C736E6F7AB2F}"/>
              </a:ext>
            </a:extLst>
          </p:cNvPr>
          <p:cNvSpPr>
            <a:spLocks noGrp="1"/>
          </p:cNvSpPr>
          <p:nvPr>
            <p:ph type="title"/>
          </p:nvPr>
        </p:nvSpPr>
        <p:spPr/>
        <p:txBody>
          <a:bodyPr>
            <a:normAutofit/>
          </a:bodyPr>
          <a:lstStyle/>
          <a:p>
            <a:r>
              <a:rPr lang="tr-TR" dirty="0" err="1"/>
              <a:t>XHTML'nin</a:t>
            </a:r>
            <a:r>
              <a:rPr lang="tr-TR" dirty="0"/>
              <a:t> özellikleri</a:t>
            </a:r>
          </a:p>
        </p:txBody>
      </p:sp>
      <p:sp>
        <p:nvSpPr>
          <p:cNvPr id="3" name="Content Placeholder 2">
            <a:extLst>
              <a:ext uri="{FF2B5EF4-FFF2-40B4-BE49-F238E27FC236}">
                <a16:creationId xmlns:a16="http://schemas.microsoft.com/office/drawing/2014/main" id="{6CA1E147-561B-4894-B61C-6A0E15890890}"/>
              </a:ext>
            </a:extLst>
          </p:cNvPr>
          <p:cNvSpPr>
            <a:spLocks noGrp="1"/>
          </p:cNvSpPr>
          <p:nvPr>
            <p:ph idx="1"/>
          </p:nvPr>
        </p:nvSpPr>
        <p:spPr/>
        <p:txBody>
          <a:bodyPr/>
          <a:lstStyle/>
          <a:p>
            <a:r>
              <a:rPr lang="tr-TR" dirty="0"/>
              <a:t>XHTML belgeleri XML uyumludur. Bu nedenle, standart XML araçlarıyla kolayca görüntülenir, düzenlenir ve doğrulanır.</a:t>
            </a:r>
          </a:p>
          <a:p>
            <a:r>
              <a:rPr lang="tr-TR" dirty="0"/>
              <a:t>XHTML belgeleri, hem mevcut tarayıcılarda hem de yeni tarayıcılarda eskisinden daha iyi çalışacak şekilde yazılabilir. XHTML belgeleri, HTML Belge Nesne</a:t>
            </a:r>
          </a:p>
          <a:p>
            <a:r>
              <a:rPr lang="tr-TR" dirty="0"/>
              <a:t>Modeline veya XML Belge Nesne Modeline dayanan komut dosyaları ve küçük uygulamalar gibi uygulamaları kullanabilir.</a:t>
            </a:r>
          </a:p>
          <a:p>
            <a:pPr marL="0" indent="0">
              <a:buNone/>
            </a:pPr>
            <a:endParaRPr lang="tr-TR" dirty="0"/>
          </a:p>
        </p:txBody>
      </p:sp>
    </p:spTree>
    <p:extLst>
      <p:ext uri="{BB962C8B-B14F-4D97-AF65-F5344CB8AC3E}">
        <p14:creationId xmlns:p14="http://schemas.microsoft.com/office/powerpoint/2010/main" val="2807003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4D3D-0E3D-44E6-8C0C-9AFAF6D59CD7}"/>
              </a:ext>
            </a:extLst>
          </p:cNvPr>
          <p:cNvSpPr>
            <a:spLocks noGrp="1"/>
          </p:cNvSpPr>
          <p:nvPr>
            <p:ph type="title"/>
          </p:nvPr>
        </p:nvSpPr>
        <p:spPr/>
        <p:txBody>
          <a:bodyPr/>
          <a:lstStyle/>
          <a:p>
            <a:r>
              <a:rPr lang="tr-TR" dirty="0"/>
              <a:t>HTML Nedir?</a:t>
            </a:r>
          </a:p>
        </p:txBody>
      </p:sp>
      <p:sp>
        <p:nvSpPr>
          <p:cNvPr id="3" name="Content Placeholder 2">
            <a:extLst>
              <a:ext uri="{FF2B5EF4-FFF2-40B4-BE49-F238E27FC236}">
                <a16:creationId xmlns:a16="http://schemas.microsoft.com/office/drawing/2014/main" id="{0EAB1EFE-82E6-453E-8B17-5F259E9AA5D2}"/>
              </a:ext>
            </a:extLst>
          </p:cNvPr>
          <p:cNvSpPr>
            <a:spLocks noGrp="1"/>
          </p:cNvSpPr>
          <p:nvPr>
            <p:ph idx="1"/>
          </p:nvPr>
        </p:nvSpPr>
        <p:spPr/>
        <p:txBody>
          <a:bodyPr/>
          <a:lstStyle/>
          <a:p>
            <a:r>
              <a:rPr lang="tr-TR" dirty="0" err="1"/>
              <a:t>Hiper</a:t>
            </a:r>
            <a:r>
              <a:rPr lang="tr-TR" dirty="0"/>
              <a:t> Metin İşaretleme Dili web sayfalarını oluşturmak için kullanılan standart metin işaretleme dilidir. Dilin son sürümü HTML5'tir. HTML, bir programlama dili olarak tanımlanamaz. Zira HTML kodlarıyla kendi başına çalışan bir program yazılamaz.</a:t>
            </a:r>
          </a:p>
          <a:p>
            <a:pPr marL="0" indent="0">
              <a:buNone/>
            </a:pPr>
            <a:endParaRPr lang="tr-TR" dirty="0"/>
          </a:p>
        </p:txBody>
      </p:sp>
    </p:spTree>
    <p:extLst>
      <p:ext uri="{BB962C8B-B14F-4D97-AF65-F5344CB8AC3E}">
        <p14:creationId xmlns:p14="http://schemas.microsoft.com/office/powerpoint/2010/main" val="2769740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AA29-3239-4C68-B5EE-F1D547916C2D}"/>
              </a:ext>
            </a:extLst>
          </p:cNvPr>
          <p:cNvSpPr>
            <a:spLocks noGrp="1"/>
          </p:cNvSpPr>
          <p:nvPr>
            <p:ph type="title"/>
          </p:nvPr>
        </p:nvSpPr>
        <p:spPr/>
        <p:txBody>
          <a:bodyPr>
            <a:normAutofit/>
          </a:bodyPr>
          <a:lstStyle/>
          <a:p>
            <a:r>
              <a:rPr lang="tr-TR" dirty="0" err="1"/>
              <a:t>HTML'nin</a:t>
            </a:r>
            <a:r>
              <a:rPr lang="tr-TR" dirty="0"/>
              <a:t> başlıca özelliklerine bakalım:</a:t>
            </a:r>
          </a:p>
        </p:txBody>
      </p:sp>
      <p:sp>
        <p:nvSpPr>
          <p:cNvPr id="3" name="Content Placeholder 2">
            <a:extLst>
              <a:ext uri="{FF2B5EF4-FFF2-40B4-BE49-F238E27FC236}">
                <a16:creationId xmlns:a16="http://schemas.microsoft.com/office/drawing/2014/main" id="{41FCC221-FBEB-42D3-8F3B-56FDD2695D3F}"/>
              </a:ext>
            </a:extLst>
          </p:cNvPr>
          <p:cNvSpPr>
            <a:spLocks noGrp="1"/>
          </p:cNvSpPr>
          <p:nvPr>
            <p:ph idx="1"/>
          </p:nvPr>
        </p:nvSpPr>
        <p:spPr/>
        <p:txBody>
          <a:bodyPr/>
          <a:lstStyle/>
          <a:p>
            <a:r>
              <a:rPr lang="tr-TR" dirty="0"/>
              <a:t>Öğrenmesi ve kullanması kolaydır.</a:t>
            </a:r>
          </a:p>
          <a:p>
            <a:r>
              <a:rPr lang="tr-TR" dirty="0"/>
              <a:t>Platformdan bağımsızdır.</a:t>
            </a:r>
          </a:p>
          <a:p>
            <a:r>
              <a:rPr lang="tr-TR" dirty="0"/>
              <a:t>Bir web sayfasına görüntü, video ve ses eklenebilir.</a:t>
            </a:r>
          </a:p>
          <a:p>
            <a:r>
              <a:rPr lang="tr-TR" dirty="0"/>
              <a:t>Metne köprü metni eklenebilir.</a:t>
            </a:r>
          </a:p>
          <a:p>
            <a:r>
              <a:rPr lang="tr-TR" dirty="0"/>
              <a:t>Bu bir biçimlendirme dilidir.</a:t>
            </a:r>
          </a:p>
        </p:txBody>
      </p:sp>
    </p:spTree>
    <p:extLst>
      <p:ext uri="{BB962C8B-B14F-4D97-AF65-F5344CB8AC3E}">
        <p14:creationId xmlns:p14="http://schemas.microsoft.com/office/powerpoint/2010/main" val="1464261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44B5-4188-4E56-A7A7-9060C532BF22}"/>
              </a:ext>
            </a:extLst>
          </p:cNvPr>
          <p:cNvSpPr>
            <a:spLocks noGrp="1"/>
          </p:cNvSpPr>
          <p:nvPr>
            <p:ph type="title"/>
          </p:nvPr>
        </p:nvSpPr>
        <p:spPr/>
        <p:txBody>
          <a:bodyPr/>
          <a:lstStyle/>
          <a:p>
            <a:r>
              <a:rPr lang="tr-TR" dirty="0"/>
              <a:t>XHTML ve HTML arasındaki farklar nelerdir?</a:t>
            </a:r>
          </a:p>
        </p:txBody>
      </p:sp>
      <p:sp>
        <p:nvSpPr>
          <p:cNvPr id="3" name="Content Placeholder 2">
            <a:extLst>
              <a:ext uri="{FF2B5EF4-FFF2-40B4-BE49-F238E27FC236}">
                <a16:creationId xmlns:a16="http://schemas.microsoft.com/office/drawing/2014/main" id="{93D539DE-3D52-42B5-9DE5-1A826C52E32D}"/>
              </a:ext>
            </a:extLst>
          </p:cNvPr>
          <p:cNvSpPr>
            <a:spLocks noGrp="1"/>
          </p:cNvSpPr>
          <p:nvPr>
            <p:ph idx="1"/>
          </p:nvPr>
        </p:nvSpPr>
        <p:spPr/>
        <p:txBody>
          <a:bodyPr>
            <a:normAutofit fontScale="55000" lnSpcReduction="20000"/>
          </a:bodyPr>
          <a:lstStyle/>
          <a:p>
            <a:pPr marL="0" indent="0">
              <a:buNone/>
            </a:pPr>
            <a:r>
              <a:rPr lang="tr-TR" dirty="0"/>
              <a:t>HTML</a:t>
            </a:r>
          </a:p>
          <a:p>
            <a:pPr marL="0" indent="0">
              <a:buNone/>
            </a:pPr>
            <a:r>
              <a:rPr lang="tr-TR" dirty="0"/>
              <a:t>HTML, Köprü Metni Biçimlendirme Dilidir.</a:t>
            </a:r>
          </a:p>
          <a:p>
            <a:r>
              <a:rPr lang="tr-TR" dirty="0" err="1"/>
              <a:t>SGML'nin</a:t>
            </a:r>
            <a:r>
              <a:rPr lang="tr-TR" dirty="0"/>
              <a:t> bir uygulaması.</a:t>
            </a:r>
          </a:p>
          <a:p>
            <a:r>
              <a:rPr lang="tr-TR" dirty="0"/>
              <a:t>Boş / açık etiketlere sahip olabilir.</a:t>
            </a:r>
          </a:p>
          <a:p>
            <a:r>
              <a:rPr lang="tr-TR" dirty="0"/>
              <a:t>Elemanın yapıları üzerinde katı bir kural yoktur.</a:t>
            </a:r>
          </a:p>
          <a:p>
            <a:r>
              <a:rPr lang="tr-TR" dirty="0"/>
              <a:t>Büyük / küçük harfe duyarsız: Etiketler ve nitelikler tercihe göre büyük veya küçük harf olabilir.</a:t>
            </a:r>
          </a:p>
          <a:p>
            <a:r>
              <a:rPr lang="tr-TR" dirty="0"/>
              <a:t>Tüm içerik body elementinin altına yerleştirilebilir.</a:t>
            </a:r>
          </a:p>
          <a:p>
            <a:pPr marL="0" indent="0">
              <a:buNone/>
            </a:pPr>
            <a:r>
              <a:rPr lang="tr-TR" dirty="0"/>
              <a:t>XHTML</a:t>
            </a:r>
          </a:p>
          <a:p>
            <a:r>
              <a:rPr lang="tr-TR" dirty="0"/>
              <a:t>HTML, Köprü Metni Biçimlendirme Dilidir.</a:t>
            </a:r>
          </a:p>
          <a:p>
            <a:r>
              <a:rPr lang="tr-TR" dirty="0"/>
              <a:t>XML uygulaması.</a:t>
            </a:r>
          </a:p>
          <a:p>
            <a:r>
              <a:rPr lang="tr-TR" dirty="0"/>
              <a:t>Kapatılmamış tüm etiketler kapatılmalıdır</a:t>
            </a:r>
          </a:p>
          <a:p>
            <a:r>
              <a:rPr lang="tr-TR" dirty="0"/>
              <a:t>Elemanların yapısı takip edilmelidir </a:t>
            </a:r>
          </a:p>
          <a:p>
            <a:r>
              <a:rPr lang="tr-TR" dirty="0"/>
              <a:t>Büyük / küçük harfe duyarlı: Etiketler ve öznitelikler küçük harf olmalıdır.</a:t>
            </a:r>
          </a:p>
          <a:p>
            <a:r>
              <a:rPr lang="tr-TR" dirty="0"/>
              <a:t>Tüm içerik bloklar halinde yerleştirilmelidir, (p) gövde elemanının altındadır.</a:t>
            </a:r>
          </a:p>
        </p:txBody>
      </p:sp>
    </p:spTree>
    <p:extLst>
      <p:ext uri="{BB962C8B-B14F-4D97-AF65-F5344CB8AC3E}">
        <p14:creationId xmlns:p14="http://schemas.microsoft.com/office/powerpoint/2010/main" val="182057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7F5F4-1BBF-499D-B283-E9923F262DD2}"/>
              </a:ext>
            </a:extLst>
          </p:cNvPr>
          <p:cNvSpPr>
            <a:spLocks noGrp="1"/>
          </p:cNvSpPr>
          <p:nvPr>
            <p:ph type="title"/>
          </p:nvPr>
        </p:nvSpPr>
        <p:spPr/>
        <p:txBody>
          <a:bodyPr/>
          <a:lstStyle/>
          <a:p>
            <a:r>
              <a:rPr lang="tr-TR" dirty="0"/>
              <a:t>URL Nedir?</a:t>
            </a:r>
          </a:p>
        </p:txBody>
      </p:sp>
      <p:sp>
        <p:nvSpPr>
          <p:cNvPr id="3" name="Content Placeholder 2">
            <a:extLst>
              <a:ext uri="{FF2B5EF4-FFF2-40B4-BE49-F238E27FC236}">
                <a16:creationId xmlns:a16="http://schemas.microsoft.com/office/drawing/2014/main" id="{F39E2160-0A2A-4F59-B9F9-0654CC3BA1E2}"/>
              </a:ext>
            </a:extLst>
          </p:cNvPr>
          <p:cNvSpPr>
            <a:spLocks noGrp="1"/>
          </p:cNvSpPr>
          <p:nvPr>
            <p:ph idx="1"/>
          </p:nvPr>
        </p:nvSpPr>
        <p:spPr/>
        <p:txBody>
          <a:bodyPr>
            <a:normAutofit lnSpcReduction="10000"/>
          </a:bodyPr>
          <a:lstStyle/>
          <a:p>
            <a:r>
              <a:rPr lang="tr-TR" dirty="0"/>
              <a:t>Düzgün Kaynak Bulucu (URL), tanımlanmış bir kaynağın nerede bulunduğunu ve onu alma mekanizmasını belirten Düzgün Kaynak Tanımlayıcısının (URI) bir alt kümesidir. Bir URL, kaynağın nasıl elde edilebileceğini tanımlar. HTTP URL (http: //) olması gerekmez, bir URL de (ftp: //) veya (</a:t>
            </a:r>
            <a:r>
              <a:rPr lang="tr-TR" dirty="0" err="1"/>
              <a:t>smb</a:t>
            </a:r>
            <a:r>
              <a:rPr lang="tr-TR" dirty="0"/>
              <a:t>: //) olabilir.</a:t>
            </a:r>
          </a:p>
          <a:p>
            <a:r>
              <a:rPr lang="tr-TR" dirty="0"/>
              <a:t>URL, bir kaynağı tanımlayan ve aynı zamanda bu kaynağa ulaşmamız için gereken bilgiyi içeren bir </a:t>
            </a:r>
            <a:r>
              <a:rPr lang="tr-TR" dirty="0" err="1"/>
              <a:t>URI’dır</a:t>
            </a:r>
            <a:r>
              <a:rPr lang="tr-TR" dirty="0"/>
              <a:t>. Her URL aynı zamanda bir </a:t>
            </a:r>
            <a:r>
              <a:rPr lang="tr-TR" dirty="0" err="1"/>
              <a:t>URI’dır</a:t>
            </a:r>
            <a:r>
              <a:rPr lang="tr-TR" dirty="0"/>
              <a:t> ancak her URI, URL değildir. Örnek olarak, adınız bir URI olabilir, ancak adınız konumunuzu bulmaya yaramadığı için bir URL olamaz.</a:t>
            </a:r>
          </a:p>
          <a:p>
            <a:pPr marL="0" indent="0">
              <a:buNone/>
            </a:pPr>
            <a:br>
              <a:rPr lang="tr-TR" dirty="0"/>
            </a:br>
            <a:endParaRPr lang="tr-TR" dirty="0"/>
          </a:p>
        </p:txBody>
      </p:sp>
    </p:spTree>
    <p:extLst>
      <p:ext uri="{BB962C8B-B14F-4D97-AF65-F5344CB8AC3E}">
        <p14:creationId xmlns:p14="http://schemas.microsoft.com/office/powerpoint/2010/main" val="1424931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47CE-B4B7-43A0-909F-E206C7F7E00C}"/>
              </a:ext>
            </a:extLst>
          </p:cNvPr>
          <p:cNvSpPr>
            <a:spLocks noGrp="1"/>
          </p:cNvSpPr>
          <p:nvPr>
            <p:ph type="title"/>
          </p:nvPr>
        </p:nvSpPr>
        <p:spPr/>
        <p:txBody>
          <a:bodyPr/>
          <a:lstStyle/>
          <a:p>
            <a:r>
              <a:rPr lang="tr-TR" dirty="0"/>
              <a:t>HTML Anlamsal </a:t>
            </a:r>
            <a:r>
              <a:rPr lang="tr-TR" dirty="0" err="1"/>
              <a:t>Taglar</a:t>
            </a:r>
            <a:endParaRPr lang="tr-TR" dirty="0"/>
          </a:p>
        </p:txBody>
      </p:sp>
      <p:sp>
        <p:nvSpPr>
          <p:cNvPr id="3" name="Content Placeholder 2">
            <a:extLst>
              <a:ext uri="{FF2B5EF4-FFF2-40B4-BE49-F238E27FC236}">
                <a16:creationId xmlns:a16="http://schemas.microsoft.com/office/drawing/2014/main" id="{14A8AA50-4DF3-4C9D-901D-5B2CA9A9E0D3}"/>
              </a:ext>
            </a:extLst>
          </p:cNvPr>
          <p:cNvSpPr>
            <a:spLocks noGrp="1"/>
          </p:cNvSpPr>
          <p:nvPr>
            <p:ph idx="1"/>
          </p:nvPr>
        </p:nvSpPr>
        <p:spPr/>
        <p:txBody>
          <a:bodyPr/>
          <a:lstStyle/>
          <a:p>
            <a:pPr marL="0" indent="0" algn="just">
              <a:buNone/>
            </a:pPr>
            <a:r>
              <a:rPr lang="tr-TR" dirty="0"/>
              <a:t>Anlamsal (</a:t>
            </a:r>
            <a:r>
              <a:rPr lang="tr-TR" dirty="0" err="1"/>
              <a:t>semantic</a:t>
            </a:r>
            <a:r>
              <a:rPr lang="tr-TR" dirty="0"/>
              <a:t>) </a:t>
            </a:r>
            <a:r>
              <a:rPr lang="tr-TR" dirty="0" err="1"/>
              <a:t>taglar</a:t>
            </a:r>
            <a:r>
              <a:rPr lang="tr-TR" dirty="0"/>
              <a:t>, kelime anlamı ile aynı işi yapan html elemanlarıdır. Mesela; &lt;</a:t>
            </a:r>
            <a:r>
              <a:rPr lang="tr-TR" dirty="0" err="1"/>
              <a:t>article</a:t>
            </a:r>
            <a:r>
              <a:rPr lang="tr-TR" dirty="0"/>
              <a:t>&gt; </a:t>
            </a:r>
            <a:r>
              <a:rPr lang="tr-TR" dirty="0" err="1"/>
              <a:t>tagı</a:t>
            </a:r>
            <a:r>
              <a:rPr lang="tr-TR" dirty="0"/>
              <a:t> semantik bir elemandır. Çünkü </a:t>
            </a:r>
            <a:r>
              <a:rPr lang="tr-TR" dirty="0" err="1"/>
              <a:t>article</a:t>
            </a:r>
            <a:r>
              <a:rPr lang="tr-TR" dirty="0"/>
              <a:t>, makale demektir ve &lt;</a:t>
            </a:r>
            <a:r>
              <a:rPr lang="tr-TR" dirty="0" err="1"/>
              <a:t>article</a:t>
            </a:r>
            <a:r>
              <a:rPr lang="tr-TR" dirty="0"/>
              <a:t>&gt; </a:t>
            </a:r>
            <a:r>
              <a:rPr lang="tr-TR" dirty="0" err="1"/>
              <a:t>tagı</a:t>
            </a:r>
            <a:r>
              <a:rPr lang="tr-TR" dirty="0"/>
              <a:t> da gerçekten, sayfamıza, bir makale elemanı eklemek için kullanılır.</a:t>
            </a:r>
          </a:p>
          <a:p>
            <a:pPr algn="just"/>
            <a:r>
              <a:rPr lang="tr-TR" dirty="0"/>
              <a:t>Anlamsal (</a:t>
            </a:r>
            <a:r>
              <a:rPr lang="tr-TR" dirty="0" err="1"/>
              <a:t>semantic</a:t>
            </a:r>
            <a:r>
              <a:rPr lang="tr-TR" dirty="0"/>
              <a:t>) elemanlara örnek: &lt;form&gt;, form oluşturur. &lt;</a:t>
            </a:r>
            <a:r>
              <a:rPr lang="tr-TR" dirty="0" err="1"/>
              <a:t>table</a:t>
            </a:r>
            <a:r>
              <a:rPr lang="tr-TR" dirty="0"/>
              <a:t>&gt;, tablo oluşturur. &lt;</a:t>
            </a:r>
            <a:r>
              <a:rPr lang="tr-TR" dirty="0" err="1"/>
              <a:t>img</a:t>
            </a:r>
            <a:r>
              <a:rPr lang="tr-TR" dirty="0"/>
              <a:t>&gt; imaj elemanı (resim) oluşturur.</a:t>
            </a:r>
          </a:p>
        </p:txBody>
      </p:sp>
    </p:spTree>
    <p:extLst>
      <p:ext uri="{BB962C8B-B14F-4D97-AF65-F5344CB8AC3E}">
        <p14:creationId xmlns:p14="http://schemas.microsoft.com/office/powerpoint/2010/main" val="3228528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AE43-D1D3-409D-9BE1-1B6C92745CD0}"/>
              </a:ext>
            </a:extLst>
          </p:cNvPr>
          <p:cNvSpPr>
            <a:spLocks noGrp="1"/>
          </p:cNvSpPr>
          <p:nvPr>
            <p:ph type="title"/>
          </p:nvPr>
        </p:nvSpPr>
        <p:spPr/>
        <p:txBody>
          <a:bodyPr/>
          <a:lstStyle/>
          <a:p>
            <a:r>
              <a:rPr lang="tr-TR" dirty="0"/>
              <a:t>Anlamsal (</a:t>
            </a:r>
            <a:r>
              <a:rPr lang="tr-TR" dirty="0" err="1"/>
              <a:t>Semantic</a:t>
            </a:r>
            <a:r>
              <a:rPr lang="tr-TR" dirty="0"/>
              <a:t>) Elementlere Örnekler</a:t>
            </a:r>
          </a:p>
        </p:txBody>
      </p:sp>
      <p:sp>
        <p:nvSpPr>
          <p:cNvPr id="3" name="Content Placeholder 2">
            <a:extLst>
              <a:ext uri="{FF2B5EF4-FFF2-40B4-BE49-F238E27FC236}">
                <a16:creationId xmlns:a16="http://schemas.microsoft.com/office/drawing/2014/main" id="{56EA042A-8C21-4AE0-B344-99D3E095E461}"/>
              </a:ext>
            </a:extLst>
          </p:cNvPr>
          <p:cNvSpPr>
            <a:spLocks noGrp="1"/>
          </p:cNvSpPr>
          <p:nvPr>
            <p:ph idx="1"/>
          </p:nvPr>
        </p:nvSpPr>
        <p:spPr/>
        <p:txBody>
          <a:bodyPr/>
          <a:lstStyle/>
          <a:p>
            <a:r>
              <a:rPr lang="tr-TR" dirty="0"/>
              <a:t>Bir çok internet sitesinde, sayfaların farklı özellikteki bölümleri için şöyle HTML kodları görmeniz mümkündür: &lt;div </a:t>
            </a:r>
            <a:r>
              <a:rPr lang="tr-TR" dirty="0" err="1"/>
              <a:t>id</a:t>
            </a:r>
            <a:r>
              <a:rPr lang="tr-TR" dirty="0"/>
              <a:t>="</a:t>
            </a:r>
            <a:r>
              <a:rPr lang="tr-TR" dirty="0" err="1"/>
              <a:t>header</a:t>
            </a:r>
            <a:r>
              <a:rPr lang="tr-TR" dirty="0"/>
              <a:t>"&gt;, &lt;div </a:t>
            </a:r>
            <a:r>
              <a:rPr lang="tr-TR" dirty="0" err="1"/>
              <a:t>id</a:t>
            </a:r>
            <a:r>
              <a:rPr lang="tr-TR" dirty="0"/>
              <a:t>="</a:t>
            </a:r>
            <a:r>
              <a:rPr lang="tr-TR" dirty="0" err="1"/>
              <a:t>nav</a:t>
            </a:r>
            <a:r>
              <a:rPr lang="tr-TR" dirty="0"/>
              <a:t>"&gt;, &lt;div </a:t>
            </a:r>
            <a:r>
              <a:rPr lang="tr-TR" dirty="0" err="1"/>
              <a:t>id</a:t>
            </a:r>
            <a:r>
              <a:rPr lang="tr-TR" dirty="0"/>
              <a:t>="</a:t>
            </a:r>
            <a:r>
              <a:rPr lang="tr-TR" dirty="0" err="1"/>
              <a:t>footer</a:t>
            </a:r>
            <a:r>
              <a:rPr lang="tr-TR" dirty="0"/>
              <a:t>"&gt;</a:t>
            </a:r>
          </a:p>
          <a:p>
            <a:r>
              <a:rPr lang="tr-TR" dirty="0"/>
              <a:t>HTML5, sayfaların bu bölümlerini, div elemanı olarak değil de bağımsız birer html5 elemanları olarak tanımlamamıza olanak sağlar.</a:t>
            </a:r>
          </a:p>
          <a:p>
            <a:r>
              <a:rPr lang="tr-TR" dirty="0"/>
              <a:t>HTML5 bu iş için şu anlamsal elemanları barındırır:</a:t>
            </a:r>
          </a:p>
          <a:p>
            <a:pPr marL="0" indent="0">
              <a:buNone/>
            </a:pPr>
            <a:r>
              <a:rPr lang="tr-TR" dirty="0"/>
              <a:t>	</a:t>
            </a:r>
            <a:r>
              <a:rPr lang="en-US" dirty="0"/>
              <a:t>&lt;article&gt;&lt;aside&gt;&lt;details&gt;&lt;</a:t>
            </a:r>
            <a:r>
              <a:rPr lang="en-US" dirty="0" err="1"/>
              <a:t>figcaption</a:t>
            </a:r>
            <a:r>
              <a:rPr lang="en-US" dirty="0"/>
              <a:t>&gt;&lt;figure&gt;</a:t>
            </a:r>
            <a:endParaRPr lang="tr-TR" dirty="0"/>
          </a:p>
          <a:p>
            <a:pPr marL="0" indent="0">
              <a:buNone/>
            </a:pPr>
            <a:r>
              <a:rPr lang="tr-TR" dirty="0"/>
              <a:t>	</a:t>
            </a:r>
            <a:r>
              <a:rPr lang="en-US" dirty="0"/>
              <a:t>&lt;footer&gt;&lt;header&gt;&lt;main&gt;&lt;mark&gt;&lt;nav&gt;&lt;section&gt;</a:t>
            </a:r>
            <a:endParaRPr lang="tr-TR" dirty="0"/>
          </a:p>
          <a:p>
            <a:pPr marL="0" indent="0">
              <a:buNone/>
            </a:pPr>
            <a:r>
              <a:rPr lang="tr-TR" dirty="0"/>
              <a:t>	</a:t>
            </a:r>
            <a:r>
              <a:rPr lang="en-US" dirty="0"/>
              <a:t>&lt;summary&gt;&lt;time&gt;</a:t>
            </a:r>
            <a:endParaRPr lang="tr-TR" dirty="0"/>
          </a:p>
        </p:txBody>
      </p:sp>
    </p:spTree>
    <p:extLst>
      <p:ext uri="{BB962C8B-B14F-4D97-AF65-F5344CB8AC3E}">
        <p14:creationId xmlns:p14="http://schemas.microsoft.com/office/powerpoint/2010/main" val="1130994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CE8D-CD56-4131-A1B5-EBE4F29BB929}"/>
              </a:ext>
            </a:extLst>
          </p:cNvPr>
          <p:cNvSpPr>
            <a:spLocks noGrp="1"/>
          </p:cNvSpPr>
          <p:nvPr>
            <p:ph type="title"/>
          </p:nvPr>
        </p:nvSpPr>
        <p:spPr/>
        <p:txBody>
          <a:bodyPr>
            <a:normAutofit/>
          </a:bodyPr>
          <a:lstStyle/>
          <a:p>
            <a:r>
              <a:rPr lang="tr-TR" sz="4000" dirty="0"/>
              <a:t>HTML Anlamsal olmayan (</a:t>
            </a:r>
            <a:r>
              <a:rPr lang="tr-TR" sz="4000" dirty="0" err="1"/>
              <a:t>non-semantic</a:t>
            </a:r>
            <a:r>
              <a:rPr lang="tr-TR" sz="4000" dirty="0"/>
              <a:t>) </a:t>
            </a:r>
            <a:r>
              <a:rPr lang="tr-TR" sz="4000" dirty="0" err="1"/>
              <a:t>Taglar</a:t>
            </a:r>
            <a:endParaRPr lang="tr-TR" sz="4000" dirty="0"/>
          </a:p>
        </p:txBody>
      </p:sp>
      <p:sp>
        <p:nvSpPr>
          <p:cNvPr id="3" name="Content Placeholder 2">
            <a:extLst>
              <a:ext uri="{FF2B5EF4-FFF2-40B4-BE49-F238E27FC236}">
                <a16:creationId xmlns:a16="http://schemas.microsoft.com/office/drawing/2014/main" id="{27A35962-61C7-4BE0-BD19-9C0F9C075A12}"/>
              </a:ext>
            </a:extLst>
          </p:cNvPr>
          <p:cNvSpPr>
            <a:spLocks noGrp="1"/>
          </p:cNvSpPr>
          <p:nvPr>
            <p:ph idx="1"/>
          </p:nvPr>
        </p:nvSpPr>
        <p:spPr/>
        <p:txBody>
          <a:bodyPr/>
          <a:lstStyle/>
          <a:p>
            <a:pPr marL="0" indent="0">
              <a:buNone/>
            </a:pPr>
            <a:r>
              <a:rPr lang="tr-TR" dirty="0"/>
              <a:t>Anlamsal olmayan (</a:t>
            </a:r>
            <a:r>
              <a:rPr lang="tr-TR" dirty="0" err="1"/>
              <a:t>non-semantic</a:t>
            </a:r>
            <a:r>
              <a:rPr lang="tr-TR" dirty="0"/>
              <a:t>) elemanlara örnek: &lt;</a:t>
            </a:r>
            <a:r>
              <a:rPr lang="tr-TR" dirty="0" err="1"/>
              <a:t>span</a:t>
            </a:r>
            <a:r>
              <a:rPr lang="tr-TR" dirty="0"/>
              <a:t>&gt; ve &lt;div&gt; gibi elemanlar, kelime anlamının dışında görevler yaparlar. Yani içerikleri ile anlamları arasında bir benzerlik yoktur.</a:t>
            </a:r>
          </a:p>
          <a:p>
            <a:endParaRPr lang="tr-TR" dirty="0"/>
          </a:p>
          <a:p>
            <a:pPr marL="0" indent="0">
              <a:buNone/>
            </a:pPr>
            <a:r>
              <a:rPr lang="tr-TR" dirty="0"/>
              <a:t>Anlamsal olmayan bazı öğelerin listesi aşağıdadır:</a:t>
            </a:r>
          </a:p>
          <a:p>
            <a:r>
              <a:rPr lang="tr-TR" dirty="0"/>
              <a:t>div</a:t>
            </a:r>
          </a:p>
          <a:p>
            <a:r>
              <a:rPr lang="tr-TR" dirty="0" err="1"/>
              <a:t>span</a:t>
            </a:r>
            <a:endParaRPr lang="tr-TR" dirty="0"/>
          </a:p>
        </p:txBody>
      </p:sp>
    </p:spTree>
    <p:extLst>
      <p:ext uri="{BB962C8B-B14F-4D97-AF65-F5344CB8AC3E}">
        <p14:creationId xmlns:p14="http://schemas.microsoft.com/office/powerpoint/2010/main" val="3956575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1EAF-64F6-4375-A01A-1A8187CD23A9}"/>
              </a:ext>
            </a:extLst>
          </p:cNvPr>
          <p:cNvSpPr>
            <a:spLocks noGrp="1"/>
          </p:cNvSpPr>
          <p:nvPr>
            <p:ph type="title"/>
          </p:nvPr>
        </p:nvSpPr>
        <p:spPr/>
        <p:txBody>
          <a:bodyPr/>
          <a:lstStyle/>
          <a:p>
            <a:r>
              <a:rPr lang="tr-TR" dirty="0" err="1"/>
              <a:t>Table</a:t>
            </a:r>
            <a:r>
              <a:rPr lang="tr-TR" dirty="0"/>
              <a:t> için </a:t>
            </a:r>
            <a:r>
              <a:rPr lang="tr-TR" dirty="0" err="1"/>
              <a:t>Colspan</a:t>
            </a:r>
            <a:r>
              <a:rPr lang="tr-TR" dirty="0"/>
              <a:t> </a:t>
            </a:r>
            <a:r>
              <a:rPr lang="tr-TR" dirty="0" err="1"/>
              <a:t>Rowspan</a:t>
            </a:r>
            <a:r>
              <a:rPr lang="tr-TR" dirty="0"/>
              <a:t> Nedir?</a:t>
            </a:r>
          </a:p>
        </p:txBody>
      </p:sp>
      <p:sp>
        <p:nvSpPr>
          <p:cNvPr id="3" name="Content Placeholder 2">
            <a:extLst>
              <a:ext uri="{FF2B5EF4-FFF2-40B4-BE49-F238E27FC236}">
                <a16:creationId xmlns:a16="http://schemas.microsoft.com/office/drawing/2014/main" id="{1363D9F5-28AB-47C5-8248-E6E4E4FB6B6E}"/>
              </a:ext>
            </a:extLst>
          </p:cNvPr>
          <p:cNvSpPr>
            <a:spLocks noGrp="1"/>
          </p:cNvSpPr>
          <p:nvPr>
            <p:ph idx="1"/>
          </p:nvPr>
        </p:nvSpPr>
        <p:spPr/>
        <p:txBody>
          <a:bodyPr/>
          <a:lstStyle/>
          <a:p>
            <a:r>
              <a:rPr lang="tr-TR" dirty="0" err="1"/>
              <a:t>Colspan</a:t>
            </a:r>
            <a:r>
              <a:rPr lang="tr-TR" dirty="0"/>
              <a:t> Nedir?</a:t>
            </a:r>
          </a:p>
          <a:p>
            <a:pPr marL="0" indent="0">
              <a:buNone/>
            </a:pPr>
            <a:r>
              <a:rPr lang="tr-TR" dirty="0" err="1"/>
              <a:t>XHTML’de</a:t>
            </a:r>
            <a:r>
              <a:rPr lang="tr-TR" dirty="0"/>
              <a:t> </a:t>
            </a:r>
            <a:r>
              <a:rPr lang="tr-TR" dirty="0" err="1"/>
              <a:t>colspan</a:t>
            </a:r>
            <a:r>
              <a:rPr lang="tr-TR" dirty="0"/>
              <a:t> öz niteliği sütunları birleştirmemizi sağlar. </a:t>
            </a:r>
          </a:p>
          <a:p>
            <a:endParaRPr lang="tr-TR" dirty="0"/>
          </a:p>
        </p:txBody>
      </p:sp>
      <p:pic>
        <p:nvPicPr>
          <p:cNvPr id="4" name="Picture 3">
            <a:extLst>
              <a:ext uri="{FF2B5EF4-FFF2-40B4-BE49-F238E27FC236}">
                <a16:creationId xmlns:a16="http://schemas.microsoft.com/office/drawing/2014/main" id="{B83BA888-CE6F-4B57-8DD3-78730D338070}"/>
              </a:ext>
            </a:extLst>
          </p:cNvPr>
          <p:cNvPicPr>
            <a:picLocks noChangeAspect="1"/>
          </p:cNvPicPr>
          <p:nvPr/>
        </p:nvPicPr>
        <p:blipFill>
          <a:blip r:embed="rId2"/>
          <a:stretch>
            <a:fillRect/>
          </a:stretch>
        </p:blipFill>
        <p:spPr>
          <a:xfrm>
            <a:off x="838200" y="3457852"/>
            <a:ext cx="6086475" cy="1809750"/>
          </a:xfrm>
          <a:prstGeom prst="rect">
            <a:avLst/>
          </a:prstGeom>
        </p:spPr>
      </p:pic>
      <p:pic>
        <p:nvPicPr>
          <p:cNvPr id="5" name="Picture 4">
            <a:extLst>
              <a:ext uri="{FF2B5EF4-FFF2-40B4-BE49-F238E27FC236}">
                <a16:creationId xmlns:a16="http://schemas.microsoft.com/office/drawing/2014/main" id="{F9CD8F03-1575-47E9-A1E7-E9F18E81E9FB}"/>
              </a:ext>
            </a:extLst>
          </p:cNvPr>
          <p:cNvPicPr>
            <a:picLocks noChangeAspect="1"/>
          </p:cNvPicPr>
          <p:nvPr/>
        </p:nvPicPr>
        <p:blipFill>
          <a:blip r:embed="rId3"/>
          <a:stretch>
            <a:fillRect/>
          </a:stretch>
        </p:blipFill>
        <p:spPr>
          <a:xfrm>
            <a:off x="7667625" y="3429000"/>
            <a:ext cx="3686175" cy="819150"/>
          </a:xfrm>
          <a:prstGeom prst="rect">
            <a:avLst/>
          </a:prstGeom>
        </p:spPr>
      </p:pic>
    </p:spTree>
    <p:extLst>
      <p:ext uri="{BB962C8B-B14F-4D97-AF65-F5344CB8AC3E}">
        <p14:creationId xmlns:p14="http://schemas.microsoft.com/office/powerpoint/2010/main" val="3113139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796202-8735-4319-9D61-FD032876FA17}"/>
              </a:ext>
            </a:extLst>
          </p:cNvPr>
          <p:cNvSpPr>
            <a:spLocks noGrp="1"/>
          </p:cNvSpPr>
          <p:nvPr>
            <p:ph idx="1"/>
          </p:nvPr>
        </p:nvSpPr>
        <p:spPr/>
        <p:txBody>
          <a:bodyPr/>
          <a:lstStyle/>
          <a:p>
            <a:r>
              <a:rPr lang="tr-TR" dirty="0" err="1"/>
              <a:t>Rowspan</a:t>
            </a:r>
            <a:r>
              <a:rPr lang="tr-TR" dirty="0"/>
              <a:t> nedir?</a:t>
            </a:r>
          </a:p>
          <a:p>
            <a:pPr marL="0" indent="0">
              <a:buNone/>
            </a:pPr>
            <a:r>
              <a:rPr lang="tr-TR" dirty="0" err="1"/>
              <a:t>XHTML’de</a:t>
            </a:r>
            <a:r>
              <a:rPr lang="tr-TR" dirty="0"/>
              <a:t> </a:t>
            </a:r>
            <a:r>
              <a:rPr lang="tr-TR" dirty="0" err="1"/>
              <a:t>rowspan</a:t>
            </a:r>
            <a:r>
              <a:rPr lang="tr-TR" dirty="0"/>
              <a:t> öz niteliği satırları birleştirmemizi sağlar. </a:t>
            </a:r>
          </a:p>
          <a:p>
            <a:pPr marL="0" indent="0">
              <a:buNone/>
            </a:pPr>
            <a:endParaRPr lang="tr-TR" dirty="0"/>
          </a:p>
        </p:txBody>
      </p:sp>
      <p:pic>
        <p:nvPicPr>
          <p:cNvPr id="4" name="Picture 3">
            <a:extLst>
              <a:ext uri="{FF2B5EF4-FFF2-40B4-BE49-F238E27FC236}">
                <a16:creationId xmlns:a16="http://schemas.microsoft.com/office/drawing/2014/main" id="{4217B850-A51B-4F33-B507-4B87241AEDAB}"/>
              </a:ext>
            </a:extLst>
          </p:cNvPr>
          <p:cNvPicPr>
            <a:picLocks noChangeAspect="1"/>
          </p:cNvPicPr>
          <p:nvPr/>
        </p:nvPicPr>
        <p:blipFill>
          <a:blip r:embed="rId2"/>
          <a:stretch>
            <a:fillRect/>
          </a:stretch>
        </p:blipFill>
        <p:spPr>
          <a:xfrm>
            <a:off x="838200" y="3429000"/>
            <a:ext cx="4191000" cy="1876425"/>
          </a:xfrm>
          <a:prstGeom prst="rect">
            <a:avLst/>
          </a:prstGeom>
        </p:spPr>
      </p:pic>
      <p:pic>
        <p:nvPicPr>
          <p:cNvPr id="5" name="Picture 4">
            <a:extLst>
              <a:ext uri="{FF2B5EF4-FFF2-40B4-BE49-F238E27FC236}">
                <a16:creationId xmlns:a16="http://schemas.microsoft.com/office/drawing/2014/main" id="{76E0A108-DB1A-4B42-A3E4-D4A0C5DAF613}"/>
              </a:ext>
            </a:extLst>
          </p:cNvPr>
          <p:cNvPicPr>
            <a:picLocks noChangeAspect="1"/>
          </p:cNvPicPr>
          <p:nvPr/>
        </p:nvPicPr>
        <p:blipFill>
          <a:blip r:embed="rId3"/>
          <a:stretch>
            <a:fillRect/>
          </a:stretch>
        </p:blipFill>
        <p:spPr>
          <a:xfrm>
            <a:off x="6429375" y="3429000"/>
            <a:ext cx="3524250" cy="819150"/>
          </a:xfrm>
          <a:prstGeom prst="rect">
            <a:avLst/>
          </a:prstGeom>
        </p:spPr>
      </p:pic>
    </p:spTree>
    <p:extLst>
      <p:ext uri="{BB962C8B-B14F-4D97-AF65-F5344CB8AC3E}">
        <p14:creationId xmlns:p14="http://schemas.microsoft.com/office/powerpoint/2010/main" val="4195599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2130-0A44-49FA-B6DE-C634A44DBBC0}"/>
              </a:ext>
            </a:extLst>
          </p:cNvPr>
          <p:cNvSpPr>
            <a:spLocks noGrp="1"/>
          </p:cNvSpPr>
          <p:nvPr>
            <p:ph type="title"/>
          </p:nvPr>
        </p:nvSpPr>
        <p:spPr/>
        <p:txBody>
          <a:bodyPr/>
          <a:lstStyle/>
          <a:p>
            <a:r>
              <a:rPr lang="tr-TR" dirty="0"/>
              <a:t>CSS </a:t>
            </a:r>
            <a:r>
              <a:rPr lang="tr-TR" dirty="0" err="1"/>
              <a:t>Display</a:t>
            </a:r>
            <a:endParaRPr lang="tr-TR" dirty="0"/>
          </a:p>
        </p:txBody>
      </p:sp>
      <p:sp>
        <p:nvSpPr>
          <p:cNvPr id="3" name="Content Placeholder 2">
            <a:extLst>
              <a:ext uri="{FF2B5EF4-FFF2-40B4-BE49-F238E27FC236}">
                <a16:creationId xmlns:a16="http://schemas.microsoft.com/office/drawing/2014/main" id="{73BD5F9A-C0B4-4E6B-AF0F-3600BB824530}"/>
              </a:ext>
            </a:extLst>
          </p:cNvPr>
          <p:cNvSpPr>
            <a:spLocks noGrp="1"/>
          </p:cNvSpPr>
          <p:nvPr>
            <p:ph idx="1"/>
          </p:nvPr>
        </p:nvSpPr>
        <p:spPr/>
        <p:txBody>
          <a:bodyPr>
            <a:normAutofit fontScale="92500" lnSpcReduction="10000"/>
          </a:bodyPr>
          <a:lstStyle/>
          <a:p>
            <a:r>
              <a:rPr lang="tr-TR" dirty="0" err="1"/>
              <a:t>Display</a:t>
            </a:r>
            <a:r>
              <a:rPr lang="tr-TR" dirty="0"/>
              <a:t> özelliği, HTML elemanlarının web sayfamızda nasıl konumlandırılacağını ve görünüp, görünmeyeceğini belirler.</a:t>
            </a:r>
          </a:p>
          <a:p>
            <a:r>
              <a:rPr lang="tr-TR" dirty="0" err="1"/>
              <a:t>Display</a:t>
            </a:r>
            <a:r>
              <a:rPr lang="tr-TR" dirty="0"/>
              <a:t>: </a:t>
            </a:r>
            <a:r>
              <a:rPr lang="tr-TR" dirty="0" err="1"/>
              <a:t>none</a:t>
            </a:r>
            <a:r>
              <a:rPr lang="tr-TR" dirty="0"/>
              <a:t> Elemanı görünmez yapar.</a:t>
            </a:r>
          </a:p>
          <a:p>
            <a:r>
              <a:rPr lang="tr-TR" dirty="0" err="1"/>
              <a:t>Display</a:t>
            </a:r>
            <a:r>
              <a:rPr lang="tr-TR" dirty="0"/>
              <a:t>: inline Elemanı aynı hizada, yan yana görüntüler ve yeni bir satır başlatmaz. </a:t>
            </a:r>
            <a:r>
              <a:rPr lang="tr-TR" dirty="0" err="1"/>
              <a:t>Height</a:t>
            </a:r>
            <a:r>
              <a:rPr lang="tr-TR" dirty="0"/>
              <a:t>, </a:t>
            </a:r>
            <a:r>
              <a:rPr lang="tr-TR" dirty="0" err="1"/>
              <a:t>width</a:t>
            </a:r>
            <a:r>
              <a:rPr lang="tr-TR" dirty="0"/>
              <a:t> özellikleri verilemez.</a:t>
            </a:r>
          </a:p>
          <a:p>
            <a:r>
              <a:rPr lang="tr-TR" dirty="0" err="1"/>
              <a:t>Display</a:t>
            </a:r>
            <a:r>
              <a:rPr lang="tr-TR" dirty="0"/>
              <a:t>: </a:t>
            </a:r>
            <a:r>
              <a:rPr lang="tr-TR" dirty="0" err="1"/>
              <a:t>block</a:t>
            </a:r>
            <a:r>
              <a:rPr lang="tr-TR" dirty="0"/>
              <a:t> Elemanı yeni bir satıra yerleştirir. Öncesi ve sonrası satır sonudur. </a:t>
            </a:r>
            <a:r>
              <a:rPr lang="tr-TR" dirty="0" err="1"/>
              <a:t>Height</a:t>
            </a:r>
            <a:r>
              <a:rPr lang="tr-TR" dirty="0"/>
              <a:t>, </a:t>
            </a:r>
            <a:r>
              <a:rPr lang="tr-TR" dirty="0" err="1"/>
              <a:t>width</a:t>
            </a:r>
            <a:r>
              <a:rPr lang="tr-TR" dirty="0"/>
              <a:t> gibi özellikler tanımlanabilir.</a:t>
            </a:r>
          </a:p>
          <a:p>
            <a:r>
              <a:rPr lang="tr-TR" dirty="0" err="1"/>
              <a:t>Display</a:t>
            </a:r>
            <a:r>
              <a:rPr lang="tr-TR" dirty="0"/>
              <a:t>: inline-</a:t>
            </a:r>
            <a:r>
              <a:rPr lang="tr-TR" dirty="0" err="1"/>
              <a:t>block</a:t>
            </a:r>
            <a:r>
              <a:rPr lang="tr-TR" dirty="0"/>
              <a:t> Adından anlaşılacağı üzere inline ve </a:t>
            </a:r>
            <a:r>
              <a:rPr lang="tr-TR" dirty="0" err="1"/>
              <a:t>block</a:t>
            </a:r>
            <a:r>
              <a:rPr lang="tr-TR" dirty="0"/>
              <a:t> karışımıdır. Eleman aynı hizada, aynı satırda görünür. Yeni bir satıra geçmez. </a:t>
            </a:r>
            <a:r>
              <a:rPr lang="tr-TR" dirty="0" err="1"/>
              <a:t>Block</a:t>
            </a:r>
            <a:r>
              <a:rPr lang="tr-TR" dirty="0"/>
              <a:t> gibi </a:t>
            </a:r>
            <a:r>
              <a:rPr lang="tr-TR" dirty="0" err="1"/>
              <a:t>height</a:t>
            </a:r>
            <a:r>
              <a:rPr lang="tr-TR" dirty="0"/>
              <a:t>, </a:t>
            </a:r>
            <a:r>
              <a:rPr lang="tr-TR" dirty="0" err="1"/>
              <a:t>width</a:t>
            </a:r>
            <a:r>
              <a:rPr lang="tr-TR" dirty="0"/>
              <a:t> özellikleri tanımlanabilir. </a:t>
            </a:r>
            <a:r>
              <a:rPr lang="tr-TR" dirty="0" err="1"/>
              <a:t>Block’da</a:t>
            </a:r>
            <a:r>
              <a:rPr lang="tr-TR" dirty="0"/>
              <a:t> olduğu gibi sonrasında boşluk bırakıp yeni satıra geçmez.</a:t>
            </a:r>
          </a:p>
        </p:txBody>
      </p:sp>
    </p:spTree>
    <p:extLst>
      <p:ext uri="{BB962C8B-B14F-4D97-AF65-F5344CB8AC3E}">
        <p14:creationId xmlns:p14="http://schemas.microsoft.com/office/powerpoint/2010/main" val="2455890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E78D-F2DF-44DB-ACBE-DA4F58F14216}"/>
              </a:ext>
            </a:extLst>
          </p:cNvPr>
          <p:cNvSpPr>
            <a:spLocks noGrp="1"/>
          </p:cNvSpPr>
          <p:nvPr>
            <p:ph type="title"/>
          </p:nvPr>
        </p:nvSpPr>
        <p:spPr/>
        <p:txBody>
          <a:bodyPr/>
          <a:lstStyle/>
          <a:p>
            <a:r>
              <a:rPr lang="tr-TR" dirty="0" err="1"/>
              <a:t>Display:None</a:t>
            </a:r>
            <a:endParaRPr lang="tr-TR" dirty="0"/>
          </a:p>
        </p:txBody>
      </p:sp>
      <p:sp>
        <p:nvSpPr>
          <p:cNvPr id="3" name="Content Placeholder 2">
            <a:extLst>
              <a:ext uri="{FF2B5EF4-FFF2-40B4-BE49-F238E27FC236}">
                <a16:creationId xmlns:a16="http://schemas.microsoft.com/office/drawing/2014/main" id="{92007656-13DD-4D76-B109-7DBDE030ED12}"/>
              </a:ext>
            </a:extLst>
          </p:cNvPr>
          <p:cNvSpPr>
            <a:spLocks noGrp="1"/>
          </p:cNvSpPr>
          <p:nvPr>
            <p:ph idx="1"/>
          </p:nvPr>
        </p:nvSpPr>
        <p:spPr/>
        <p:txBody>
          <a:bodyPr/>
          <a:lstStyle/>
          <a:p>
            <a:r>
              <a:rPr lang="tr-TR" dirty="0" err="1"/>
              <a:t>None</a:t>
            </a:r>
            <a:r>
              <a:rPr lang="tr-TR" dirty="0"/>
              <a:t> Bir elementi gizlemek (</a:t>
            </a:r>
            <a:r>
              <a:rPr lang="tr-TR" dirty="0" err="1"/>
              <a:t>hide</a:t>
            </a:r>
            <a:r>
              <a:rPr lang="tr-TR" dirty="0"/>
              <a:t>) istediğimizde </a:t>
            </a:r>
            <a:r>
              <a:rPr lang="tr-TR" dirty="0" err="1"/>
              <a:t>display</a:t>
            </a:r>
            <a:r>
              <a:rPr lang="tr-TR" dirty="0"/>
              <a:t>: </a:t>
            </a:r>
            <a:r>
              <a:rPr lang="tr-TR" dirty="0" err="1"/>
              <a:t>none</a:t>
            </a:r>
            <a:r>
              <a:rPr lang="tr-TR" dirty="0"/>
              <a:t> özelliğini kullanabiliriz. Bu sayede element bulunduğu alanda hiçbir etki oluşturmaksızın gizlenecektir. </a:t>
            </a:r>
            <a:r>
              <a:rPr lang="tr-TR" dirty="0" err="1"/>
              <a:t>visibility</a:t>
            </a:r>
            <a:r>
              <a:rPr lang="tr-TR" dirty="0"/>
              <a:t>: </a:t>
            </a:r>
            <a:r>
              <a:rPr lang="tr-TR" dirty="0" err="1"/>
              <a:t>hidden</a:t>
            </a:r>
            <a:r>
              <a:rPr lang="tr-TR" dirty="0"/>
              <a:t> kullanımında element sadece görünmez kılınır ve bulunduğu yeri işgal etmeye devam eder. Daha net ifade edebilmek üzere aşağıdaki örnek üzerinden ilerleyelim.</a:t>
            </a:r>
          </a:p>
          <a:p>
            <a:endParaRPr lang="tr-TR" dirty="0"/>
          </a:p>
        </p:txBody>
      </p:sp>
    </p:spTree>
    <p:extLst>
      <p:ext uri="{BB962C8B-B14F-4D97-AF65-F5344CB8AC3E}">
        <p14:creationId xmlns:p14="http://schemas.microsoft.com/office/powerpoint/2010/main" val="2644439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1B27-02B7-46AE-9DD5-F8124B46326E}"/>
              </a:ext>
            </a:extLst>
          </p:cNvPr>
          <p:cNvSpPr>
            <a:spLocks noGrp="1"/>
          </p:cNvSpPr>
          <p:nvPr>
            <p:ph type="title"/>
          </p:nvPr>
        </p:nvSpPr>
        <p:spPr/>
        <p:txBody>
          <a:bodyPr/>
          <a:lstStyle/>
          <a:p>
            <a:r>
              <a:rPr lang="tr-TR" dirty="0"/>
              <a:t>CSS </a:t>
            </a:r>
            <a:r>
              <a:rPr lang="tr-TR" dirty="0" err="1"/>
              <a:t>Visibilty</a:t>
            </a:r>
            <a:r>
              <a:rPr lang="tr-TR" dirty="0"/>
              <a:t> Özellikleri</a:t>
            </a:r>
          </a:p>
        </p:txBody>
      </p:sp>
      <p:sp>
        <p:nvSpPr>
          <p:cNvPr id="3" name="Content Placeholder 2">
            <a:extLst>
              <a:ext uri="{FF2B5EF4-FFF2-40B4-BE49-F238E27FC236}">
                <a16:creationId xmlns:a16="http://schemas.microsoft.com/office/drawing/2014/main" id="{28094BA8-FD51-4AA9-98C3-FA09E73BB535}"/>
              </a:ext>
            </a:extLst>
          </p:cNvPr>
          <p:cNvSpPr>
            <a:spLocks noGrp="1"/>
          </p:cNvSpPr>
          <p:nvPr>
            <p:ph idx="1"/>
          </p:nvPr>
        </p:nvSpPr>
        <p:spPr/>
        <p:txBody>
          <a:bodyPr/>
          <a:lstStyle/>
          <a:p>
            <a:r>
              <a:rPr lang="tr-TR" dirty="0" err="1"/>
              <a:t>visible</a:t>
            </a:r>
            <a:r>
              <a:rPr lang="tr-TR" dirty="0"/>
              <a:t> özelliği, bir belgenin düzenini değiştirmeden bir öğeyi gösterir veya gizler. Ayrıca &lt;</a:t>
            </a:r>
            <a:r>
              <a:rPr lang="tr-TR" dirty="0" err="1"/>
              <a:t>table</a:t>
            </a:r>
            <a:r>
              <a:rPr lang="tr-TR" dirty="0"/>
              <a:t>&gt; içindeki satırları veya sütunları da gizleyebilir veya gösterebilir. Gizleme değeri öğenizi sadece görünmez kılar ve öğeniz hala oradadır. Öğeyi tamamen içerikten kaldırmak istiyorsanız </a:t>
            </a:r>
            <a:r>
              <a:rPr lang="tr-TR" dirty="0" err="1"/>
              <a:t>display</a:t>
            </a:r>
            <a:r>
              <a:rPr lang="tr-TR" dirty="0"/>
              <a:t> özelliğine </a:t>
            </a:r>
            <a:r>
              <a:rPr lang="tr-TR" dirty="0" err="1"/>
              <a:t>none</a:t>
            </a:r>
            <a:r>
              <a:rPr lang="tr-TR" dirty="0"/>
              <a:t> değeri vererek kullanmalısınız.</a:t>
            </a:r>
          </a:p>
          <a:p>
            <a:endParaRPr lang="tr-TR" dirty="0"/>
          </a:p>
          <a:p>
            <a:endParaRPr lang="tr-TR" dirty="0"/>
          </a:p>
          <a:p>
            <a:endParaRPr lang="tr-TR" dirty="0"/>
          </a:p>
        </p:txBody>
      </p:sp>
    </p:spTree>
    <p:extLst>
      <p:ext uri="{BB962C8B-B14F-4D97-AF65-F5344CB8AC3E}">
        <p14:creationId xmlns:p14="http://schemas.microsoft.com/office/powerpoint/2010/main" val="1466600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1AA302-61C6-4E32-847C-C0D8A5D0FCDD}"/>
              </a:ext>
            </a:extLst>
          </p:cNvPr>
          <p:cNvSpPr>
            <a:spLocks noGrp="1"/>
          </p:cNvSpPr>
          <p:nvPr>
            <p:ph idx="1"/>
          </p:nvPr>
        </p:nvSpPr>
        <p:spPr>
          <a:xfrm>
            <a:off x="651769" y="1719094"/>
            <a:ext cx="10515600" cy="5498452"/>
          </a:xfrm>
        </p:spPr>
        <p:txBody>
          <a:bodyPr/>
          <a:lstStyle/>
          <a:p>
            <a:r>
              <a:rPr lang="tr-TR" dirty="0"/>
              <a:t>div için </a:t>
            </a:r>
            <a:r>
              <a:rPr lang="tr-TR" dirty="0" err="1"/>
              <a:t>display</a:t>
            </a:r>
            <a:r>
              <a:rPr lang="tr-TR" dirty="0"/>
              <a:t>: inline-</a:t>
            </a:r>
            <a:r>
              <a:rPr lang="tr-TR" dirty="0" err="1"/>
              <a:t>block</a:t>
            </a:r>
            <a:r>
              <a:rPr lang="tr-TR" dirty="0"/>
              <a:t> tanımını yapalım ve 3 </a:t>
            </a:r>
            <a:r>
              <a:rPr lang="tr-TR" dirty="0" err="1"/>
              <a:t>child</a:t>
            </a:r>
            <a:r>
              <a:rPr lang="tr-TR" dirty="0"/>
              <a:t> elementi yan yana dizelim.</a:t>
            </a:r>
          </a:p>
          <a:p>
            <a:pPr marL="0" indent="0">
              <a:buNone/>
            </a:pPr>
            <a:endParaRPr lang="tr-TR" dirty="0"/>
          </a:p>
          <a:p>
            <a:r>
              <a:rPr lang="tr-TR" dirty="0"/>
              <a:t>2. </a:t>
            </a:r>
            <a:r>
              <a:rPr lang="tr-TR" dirty="0" err="1"/>
              <a:t>child</a:t>
            </a:r>
            <a:r>
              <a:rPr lang="tr-TR" dirty="0"/>
              <a:t> element için </a:t>
            </a:r>
            <a:r>
              <a:rPr lang="tr-TR" dirty="0" err="1"/>
              <a:t>display</a:t>
            </a:r>
            <a:r>
              <a:rPr lang="tr-TR" dirty="0"/>
              <a:t>: </a:t>
            </a:r>
            <a:r>
              <a:rPr lang="tr-TR" dirty="0" err="1"/>
              <a:t>none</a:t>
            </a:r>
            <a:r>
              <a:rPr lang="tr-TR" dirty="0"/>
              <a:t> özeliğini tanımladığımızda elementin tamamen ortadan kalktığını ve 3. </a:t>
            </a:r>
            <a:r>
              <a:rPr lang="tr-TR" dirty="0" err="1"/>
              <a:t>child</a:t>
            </a:r>
            <a:r>
              <a:rPr lang="tr-TR" dirty="0"/>
              <a:t> elementin 2. sıraya geçtiğini görebilirsiniz.</a:t>
            </a:r>
          </a:p>
          <a:p>
            <a:pPr marL="0" indent="0">
              <a:buNone/>
            </a:pPr>
            <a:endParaRPr lang="tr-TR" dirty="0"/>
          </a:p>
          <a:p>
            <a:r>
              <a:rPr lang="tr-TR" dirty="0" err="1"/>
              <a:t>visibility</a:t>
            </a:r>
            <a:r>
              <a:rPr lang="tr-TR" dirty="0"/>
              <a:t>: </a:t>
            </a:r>
            <a:r>
              <a:rPr lang="tr-TR" dirty="0" err="1"/>
              <a:t>hidden</a:t>
            </a:r>
            <a:r>
              <a:rPr lang="tr-TR" dirty="0"/>
              <a:t> kullanımında ise 2. elemenin işgal ettiği yer sabit kalmakta, sadece görünürlüğü değişmektedir. 3. </a:t>
            </a:r>
            <a:r>
              <a:rPr lang="tr-TR" dirty="0" err="1"/>
              <a:t>child</a:t>
            </a:r>
            <a:r>
              <a:rPr lang="tr-TR" dirty="0"/>
              <a:t> element yine bulunduğu konumda kalmaya devam edecektir.</a:t>
            </a:r>
          </a:p>
        </p:txBody>
      </p:sp>
      <p:pic>
        <p:nvPicPr>
          <p:cNvPr id="4" name="Picture 3">
            <a:extLst>
              <a:ext uri="{FF2B5EF4-FFF2-40B4-BE49-F238E27FC236}">
                <a16:creationId xmlns:a16="http://schemas.microsoft.com/office/drawing/2014/main" id="{CF32AFC5-61C2-4D80-838C-FF32B66750E4}"/>
              </a:ext>
            </a:extLst>
          </p:cNvPr>
          <p:cNvPicPr>
            <a:picLocks noChangeAspect="1"/>
          </p:cNvPicPr>
          <p:nvPr/>
        </p:nvPicPr>
        <p:blipFill>
          <a:blip r:embed="rId2"/>
          <a:stretch>
            <a:fillRect/>
          </a:stretch>
        </p:blipFill>
        <p:spPr>
          <a:xfrm>
            <a:off x="7913706" y="3995065"/>
            <a:ext cx="3112362" cy="687678"/>
          </a:xfrm>
          <a:prstGeom prst="rect">
            <a:avLst/>
          </a:prstGeom>
        </p:spPr>
      </p:pic>
      <p:pic>
        <p:nvPicPr>
          <p:cNvPr id="6" name="Picture 5">
            <a:extLst>
              <a:ext uri="{FF2B5EF4-FFF2-40B4-BE49-F238E27FC236}">
                <a16:creationId xmlns:a16="http://schemas.microsoft.com/office/drawing/2014/main" id="{E0145762-4D94-422D-BAD0-F70AF47922C0}"/>
              </a:ext>
            </a:extLst>
          </p:cNvPr>
          <p:cNvPicPr>
            <a:picLocks noChangeAspect="1"/>
          </p:cNvPicPr>
          <p:nvPr/>
        </p:nvPicPr>
        <p:blipFill>
          <a:blip r:embed="rId3"/>
          <a:stretch>
            <a:fillRect/>
          </a:stretch>
        </p:blipFill>
        <p:spPr>
          <a:xfrm>
            <a:off x="7913706" y="5849930"/>
            <a:ext cx="3112362" cy="707479"/>
          </a:xfrm>
          <a:prstGeom prst="rect">
            <a:avLst/>
          </a:prstGeom>
        </p:spPr>
      </p:pic>
      <p:pic>
        <p:nvPicPr>
          <p:cNvPr id="8" name="Picture 7">
            <a:extLst>
              <a:ext uri="{FF2B5EF4-FFF2-40B4-BE49-F238E27FC236}">
                <a16:creationId xmlns:a16="http://schemas.microsoft.com/office/drawing/2014/main" id="{4FD31E16-26A0-4EEA-98A2-8CF981E2532A}"/>
              </a:ext>
            </a:extLst>
          </p:cNvPr>
          <p:cNvPicPr>
            <a:picLocks noChangeAspect="1"/>
          </p:cNvPicPr>
          <p:nvPr/>
        </p:nvPicPr>
        <p:blipFill>
          <a:blip r:embed="rId4"/>
          <a:stretch>
            <a:fillRect/>
          </a:stretch>
        </p:blipFill>
        <p:spPr>
          <a:xfrm>
            <a:off x="7913706" y="2286765"/>
            <a:ext cx="3112362" cy="670270"/>
          </a:xfrm>
          <a:prstGeom prst="rect">
            <a:avLst/>
          </a:prstGeom>
        </p:spPr>
      </p:pic>
      <p:sp>
        <p:nvSpPr>
          <p:cNvPr id="7" name="Title 1">
            <a:extLst>
              <a:ext uri="{FF2B5EF4-FFF2-40B4-BE49-F238E27FC236}">
                <a16:creationId xmlns:a16="http://schemas.microsoft.com/office/drawing/2014/main" id="{ECF53D53-FF9F-45DE-9CDB-009A0630F15F}"/>
              </a:ext>
            </a:extLst>
          </p:cNvPr>
          <p:cNvSpPr>
            <a:spLocks noGrp="1"/>
          </p:cNvSpPr>
          <p:nvPr>
            <p:ph type="title"/>
          </p:nvPr>
        </p:nvSpPr>
        <p:spPr>
          <a:xfrm>
            <a:off x="838200" y="365125"/>
            <a:ext cx="10515600" cy="1325563"/>
          </a:xfrm>
        </p:spPr>
        <p:txBody>
          <a:bodyPr/>
          <a:lstStyle/>
          <a:p>
            <a:r>
              <a:rPr lang="tr-TR" dirty="0" err="1"/>
              <a:t>Display</a:t>
            </a:r>
            <a:r>
              <a:rPr lang="tr-TR" dirty="0"/>
              <a:t> </a:t>
            </a:r>
            <a:r>
              <a:rPr lang="tr-TR" dirty="0" err="1"/>
              <a:t>vs</a:t>
            </a:r>
            <a:r>
              <a:rPr lang="tr-TR" dirty="0"/>
              <a:t> </a:t>
            </a:r>
            <a:r>
              <a:rPr lang="tr-TR" dirty="0" err="1"/>
              <a:t>Visibilty</a:t>
            </a:r>
            <a:endParaRPr lang="tr-TR" dirty="0"/>
          </a:p>
        </p:txBody>
      </p:sp>
    </p:spTree>
    <p:extLst>
      <p:ext uri="{BB962C8B-B14F-4D97-AF65-F5344CB8AC3E}">
        <p14:creationId xmlns:p14="http://schemas.microsoft.com/office/powerpoint/2010/main" val="2300384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ABD90-20B1-4014-92CA-6256098985A3}"/>
              </a:ext>
            </a:extLst>
          </p:cNvPr>
          <p:cNvSpPr>
            <a:spLocks noGrp="1"/>
          </p:cNvSpPr>
          <p:nvPr>
            <p:ph type="title"/>
          </p:nvPr>
        </p:nvSpPr>
        <p:spPr/>
        <p:txBody>
          <a:bodyPr/>
          <a:lstStyle/>
          <a:p>
            <a:r>
              <a:rPr lang="tr-TR" dirty="0" err="1"/>
              <a:t>pseudo</a:t>
            </a:r>
            <a:r>
              <a:rPr lang="tr-TR" dirty="0"/>
              <a:t> </a:t>
            </a:r>
            <a:r>
              <a:rPr lang="tr-TR" dirty="0" err="1"/>
              <a:t>class</a:t>
            </a:r>
            <a:r>
              <a:rPr lang="tr-TR" dirty="0"/>
              <a:t> ile </a:t>
            </a:r>
            <a:r>
              <a:rPr lang="tr-TR" dirty="0" err="1"/>
              <a:t>pseudo</a:t>
            </a:r>
            <a:r>
              <a:rPr lang="tr-TR" dirty="0"/>
              <a:t> element nedir?</a:t>
            </a:r>
          </a:p>
        </p:txBody>
      </p:sp>
      <p:sp>
        <p:nvSpPr>
          <p:cNvPr id="3" name="Content Placeholder 2">
            <a:extLst>
              <a:ext uri="{FF2B5EF4-FFF2-40B4-BE49-F238E27FC236}">
                <a16:creationId xmlns:a16="http://schemas.microsoft.com/office/drawing/2014/main" id="{ECDA0CD6-AB1D-440E-BA1B-1069B874062C}"/>
              </a:ext>
            </a:extLst>
          </p:cNvPr>
          <p:cNvSpPr>
            <a:spLocks noGrp="1"/>
          </p:cNvSpPr>
          <p:nvPr>
            <p:ph idx="1"/>
          </p:nvPr>
        </p:nvSpPr>
        <p:spPr/>
        <p:txBody>
          <a:bodyPr/>
          <a:lstStyle/>
          <a:p>
            <a:r>
              <a:rPr lang="tr-TR" dirty="0"/>
              <a:t>CSS </a:t>
            </a:r>
            <a:r>
              <a:rPr lang="tr-TR" dirty="0" err="1"/>
              <a:t>pseudo-class</a:t>
            </a:r>
            <a:r>
              <a:rPr lang="tr-TR" dirty="0"/>
              <a:t> ve </a:t>
            </a:r>
            <a:r>
              <a:rPr lang="tr-TR" dirty="0" err="1"/>
              <a:t>pseudo-elements</a:t>
            </a:r>
            <a:r>
              <a:rPr lang="tr-TR" dirty="0"/>
              <a:t> </a:t>
            </a:r>
            <a:r>
              <a:rPr lang="tr-TR" dirty="0" err="1"/>
              <a:t>CSS’i</a:t>
            </a:r>
            <a:r>
              <a:rPr lang="tr-TR" dirty="0"/>
              <a:t> destekleyen web tarayıcıları tarafından otomatik olarak tanınan (x)html hiyerarşisi ile erişemediğimiz element ve sınıflara erişmemizi sağlayan özel sınıf ve elementler olarak adlandırılmaktadır.</a:t>
            </a:r>
          </a:p>
          <a:p>
            <a:r>
              <a:rPr lang="tr-TR" dirty="0" err="1"/>
              <a:t>pseudo</a:t>
            </a:r>
            <a:r>
              <a:rPr lang="tr-TR" dirty="0"/>
              <a:t> sınıfı bir elementi farklı sınıflara böler. </a:t>
            </a:r>
            <a:r>
              <a:rPr lang="tr-TR" dirty="0" err="1"/>
              <a:t>pseudo</a:t>
            </a:r>
            <a:r>
              <a:rPr lang="tr-TR" dirty="0"/>
              <a:t> elementi ise bir elementi alt kısımlara bölmektedir.</a:t>
            </a:r>
          </a:p>
          <a:p>
            <a:r>
              <a:rPr lang="tr-TR" dirty="0" err="1"/>
              <a:t>pseudo</a:t>
            </a:r>
            <a:r>
              <a:rPr lang="tr-TR" dirty="0"/>
              <a:t> sınıf ve elementleri HTML </a:t>
            </a:r>
            <a:r>
              <a:rPr lang="tr-TR" dirty="0" err="1"/>
              <a:t>class</a:t>
            </a:r>
            <a:r>
              <a:rPr lang="tr-TR" dirty="0"/>
              <a:t> özelliği olarak belirtilmemiştir. Normal sınıflar </a:t>
            </a:r>
            <a:r>
              <a:rPr lang="tr-TR" dirty="0" err="1"/>
              <a:t>pseudo</a:t>
            </a:r>
            <a:r>
              <a:rPr lang="tr-TR" dirty="0"/>
              <a:t> sınıf ve elementleri ile kullanılabilir.</a:t>
            </a:r>
          </a:p>
        </p:txBody>
      </p:sp>
      <p:pic>
        <p:nvPicPr>
          <p:cNvPr id="4" name="Picture 3">
            <a:extLst>
              <a:ext uri="{FF2B5EF4-FFF2-40B4-BE49-F238E27FC236}">
                <a16:creationId xmlns:a16="http://schemas.microsoft.com/office/drawing/2014/main" id="{3AE68CA4-9A32-44FF-92AF-344A1721217E}"/>
              </a:ext>
            </a:extLst>
          </p:cNvPr>
          <p:cNvPicPr>
            <a:picLocks noChangeAspect="1"/>
          </p:cNvPicPr>
          <p:nvPr/>
        </p:nvPicPr>
        <p:blipFill>
          <a:blip r:embed="rId2"/>
          <a:stretch>
            <a:fillRect/>
          </a:stretch>
        </p:blipFill>
        <p:spPr>
          <a:xfrm>
            <a:off x="6096000" y="5239535"/>
            <a:ext cx="5905500" cy="1190625"/>
          </a:xfrm>
          <a:prstGeom prst="rect">
            <a:avLst/>
          </a:prstGeom>
        </p:spPr>
      </p:pic>
    </p:spTree>
    <p:extLst>
      <p:ext uri="{BB962C8B-B14F-4D97-AF65-F5344CB8AC3E}">
        <p14:creationId xmlns:p14="http://schemas.microsoft.com/office/powerpoint/2010/main" val="531570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B02D-82D9-43FB-80DC-546FEBBD167E}"/>
              </a:ext>
            </a:extLst>
          </p:cNvPr>
          <p:cNvSpPr>
            <a:spLocks noGrp="1"/>
          </p:cNvSpPr>
          <p:nvPr>
            <p:ph type="title"/>
          </p:nvPr>
        </p:nvSpPr>
        <p:spPr/>
        <p:txBody>
          <a:bodyPr/>
          <a:lstStyle/>
          <a:p>
            <a:r>
              <a:rPr lang="tr-TR" dirty="0"/>
              <a:t>URL Bölümleri Nelerden Oluşur?</a:t>
            </a:r>
          </a:p>
        </p:txBody>
      </p:sp>
      <p:sp>
        <p:nvSpPr>
          <p:cNvPr id="4" name="AutoShape 2" descr="URI, URL ve URN Nedir?">
            <a:extLst>
              <a:ext uri="{FF2B5EF4-FFF2-40B4-BE49-F238E27FC236}">
                <a16:creationId xmlns:a16="http://schemas.microsoft.com/office/drawing/2014/main" id="{33C49030-F7DA-47C1-8509-77D3F89CDCA2}"/>
              </a:ext>
            </a:extLst>
          </p:cNvPr>
          <p:cNvSpPr>
            <a:spLocks noGrp="1" noChangeAspect="1" noChangeArrowheads="1"/>
          </p:cNvSpPr>
          <p:nvPr>
            <p:ph idx="1"/>
          </p:nvPr>
        </p:nvSpPr>
        <p:spPr bwMode="auto">
          <a:xfrm>
            <a:off x="838200" y="1825624"/>
            <a:ext cx="10515600" cy="45929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pPr marL="0" indent="0">
              <a:buNone/>
            </a:pPr>
            <a:r>
              <a:rPr lang="tr-TR" sz="1800" dirty="0"/>
              <a:t>1. Protokol </a:t>
            </a:r>
          </a:p>
          <a:p>
            <a:pPr marL="0" indent="0">
              <a:buNone/>
            </a:pPr>
            <a:r>
              <a:rPr lang="tr-TR" sz="1800" dirty="0"/>
              <a:t>Genellikle, http:// veya https:// olarak çalışır. Bu protokoller, web tarayıcısına bir web adresinin nasıl takip etmesini söyler. Günümüzde neredeyse tüm web sitelerinde protokolü sizin yazmanıza gerek kalmadan tarayıcı kendi kendine doldurur. </a:t>
            </a:r>
          </a:p>
          <a:p>
            <a:pPr marL="0" indent="0">
              <a:buNone/>
            </a:pPr>
            <a:r>
              <a:rPr lang="tr-TR" sz="1800" dirty="0"/>
              <a:t>2. Domain (Alan Adı) </a:t>
            </a:r>
          </a:p>
          <a:p>
            <a:pPr marL="0" indent="0">
              <a:buNone/>
            </a:pPr>
            <a:r>
              <a:rPr lang="tr-TR" sz="1800" dirty="0"/>
              <a:t>Domain bir web sitesinin adıdır. Bir URL adresinin en üstüdür. Protokolden hemen sonra yazılır. Alan adını hangi sitenin sayfasına gideceğini belirtmek için kullanılır. </a:t>
            </a:r>
          </a:p>
          <a:p>
            <a:pPr marL="0" indent="0">
              <a:buNone/>
            </a:pPr>
            <a:r>
              <a:rPr lang="tr-TR" sz="1800" dirty="0"/>
              <a:t>3. Yol </a:t>
            </a:r>
          </a:p>
          <a:p>
            <a:pPr marL="0" indent="0">
              <a:buNone/>
            </a:pPr>
            <a:r>
              <a:rPr lang="tr-TR" sz="1800" dirty="0"/>
              <a:t>Bunu web sitesinin klasör yapısı olarak düşünebilirsiniz, böylece bir tarayıcı web sayfasının hangi alt klasörde olacağını bilir. Sitedeki herhangi bir dosyaya ulaşmak için yazılan kısımdır. </a:t>
            </a:r>
          </a:p>
          <a:p>
            <a:pPr marL="0" indent="0">
              <a:buNone/>
            </a:pPr>
            <a:r>
              <a:rPr lang="tr-TR" sz="1800" dirty="0"/>
              <a:t>4. Web Sayfası</a:t>
            </a:r>
          </a:p>
          <a:p>
            <a:pPr marL="0" indent="0">
              <a:buNone/>
            </a:pPr>
            <a:r>
              <a:rPr lang="tr-TR" sz="1800" dirty="0"/>
              <a:t>URL adresinin son kısmıdır ve açmak istediğiniz web sayfasıdır. Gitmek istediğiniz web sitesinin bir sayfasını görüntülemek için kullanılan kısımdır. URL adresleri yaşanılan karmaşıklığı gizler. IP adresleri web sayfasının internetteki gerçek konumu olarak hizmet eden bir karakter dizisidir. Bir web tarayıcısına URL girdiğinizde, tarayıcınız Alan Adı Sunucusu (DNS) adı verilen bir araç kullanarak alan adının IP adresini arar.</a:t>
            </a:r>
          </a:p>
        </p:txBody>
      </p:sp>
    </p:spTree>
    <p:extLst>
      <p:ext uri="{BB962C8B-B14F-4D97-AF65-F5344CB8AC3E}">
        <p14:creationId xmlns:p14="http://schemas.microsoft.com/office/powerpoint/2010/main" val="3238425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17E69-03DC-4256-A202-2D79C843E7E2}"/>
              </a:ext>
            </a:extLst>
          </p:cNvPr>
          <p:cNvSpPr>
            <a:spLocks noGrp="1"/>
          </p:cNvSpPr>
          <p:nvPr>
            <p:ph type="title"/>
          </p:nvPr>
        </p:nvSpPr>
        <p:spPr/>
        <p:txBody>
          <a:bodyPr/>
          <a:lstStyle/>
          <a:p>
            <a:r>
              <a:rPr lang="tr-TR" dirty="0" err="1"/>
              <a:t>Pseudo</a:t>
            </a:r>
            <a:r>
              <a:rPr lang="tr-TR" dirty="0"/>
              <a:t> Sınıfları </a:t>
            </a:r>
          </a:p>
        </p:txBody>
      </p:sp>
      <p:sp>
        <p:nvSpPr>
          <p:cNvPr id="5" name="Content Placeholder 4">
            <a:extLst>
              <a:ext uri="{FF2B5EF4-FFF2-40B4-BE49-F238E27FC236}">
                <a16:creationId xmlns:a16="http://schemas.microsoft.com/office/drawing/2014/main" id="{4A84CE55-C7BD-4E18-9411-2FCF511F41A8}"/>
              </a:ext>
            </a:extLst>
          </p:cNvPr>
          <p:cNvSpPr>
            <a:spLocks noGrp="1"/>
          </p:cNvSpPr>
          <p:nvPr>
            <p:ph idx="1"/>
          </p:nvPr>
        </p:nvSpPr>
        <p:spPr/>
        <p:txBody>
          <a:bodyPr>
            <a:normAutofit/>
          </a:bodyPr>
          <a:lstStyle/>
          <a:p>
            <a:r>
              <a:rPr lang="tr-TR" dirty="0"/>
              <a:t>Link </a:t>
            </a:r>
            <a:r>
              <a:rPr lang="tr-TR" dirty="0" err="1"/>
              <a:t>Pseduo</a:t>
            </a:r>
            <a:r>
              <a:rPr lang="tr-TR" dirty="0"/>
              <a:t> </a:t>
            </a:r>
            <a:r>
              <a:rPr lang="tr-TR" dirty="0" err="1"/>
              <a:t>Sınıfıları</a:t>
            </a:r>
            <a:r>
              <a:rPr lang="tr-TR" dirty="0"/>
              <a:t> ve Dinamik </a:t>
            </a:r>
            <a:r>
              <a:rPr lang="tr-TR" dirty="0" err="1"/>
              <a:t>Pseudo</a:t>
            </a:r>
            <a:r>
              <a:rPr lang="tr-TR" dirty="0"/>
              <a:t> Sınıfları olmak üzere ikiye ayrılır:</a:t>
            </a:r>
          </a:p>
          <a:p>
            <a:r>
              <a:rPr lang="tr-TR" dirty="0"/>
              <a:t>Link </a:t>
            </a:r>
            <a:r>
              <a:rPr lang="tr-TR" dirty="0" err="1"/>
              <a:t>Pseudo</a:t>
            </a:r>
            <a:r>
              <a:rPr lang="tr-TR" dirty="0"/>
              <a:t> Sınıfları</a:t>
            </a:r>
          </a:p>
          <a:p>
            <a:r>
              <a:rPr lang="tr-TR" dirty="0" err="1"/>
              <a:t>Yanlızca</a:t>
            </a:r>
            <a:r>
              <a:rPr lang="tr-TR" dirty="0"/>
              <a:t> linklere uygulanan iki tane Link </a:t>
            </a:r>
            <a:r>
              <a:rPr lang="tr-TR" dirty="0" err="1"/>
              <a:t>Pseduo</a:t>
            </a:r>
            <a:r>
              <a:rPr lang="tr-TR" dirty="0"/>
              <a:t> sınıfı vardır.</a:t>
            </a:r>
          </a:p>
          <a:p>
            <a:r>
              <a:rPr lang="tr-TR" dirty="0"/>
              <a:t> :link : Ziyaret edilmemiş sayfanın linkine stil tanımlaması yapmak için kullanılır. </a:t>
            </a:r>
          </a:p>
          <a:p>
            <a:r>
              <a:rPr lang="tr-TR" dirty="0"/>
              <a:t> :</a:t>
            </a:r>
            <a:r>
              <a:rPr lang="tr-TR" dirty="0" err="1"/>
              <a:t>visited</a:t>
            </a:r>
            <a:r>
              <a:rPr lang="tr-TR" dirty="0"/>
              <a:t> : Henüz ziyaret edilmiş sayfa linklerine stil tanımlaması yapmak için kullanılır.</a:t>
            </a:r>
          </a:p>
        </p:txBody>
      </p:sp>
      <p:pic>
        <p:nvPicPr>
          <p:cNvPr id="7" name="Picture 6">
            <a:extLst>
              <a:ext uri="{FF2B5EF4-FFF2-40B4-BE49-F238E27FC236}">
                <a16:creationId xmlns:a16="http://schemas.microsoft.com/office/drawing/2014/main" id="{13E43A16-2025-46E9-B14E-5BAC70C81D29}"/>
              </a:ext>
            </a:extLst>
          </p:cNvPr>
          <p:cNvPicPr>
            <a:picLocks noChangeAspect="1"/>
          </p:cNvPicPr>
          <p:nvPr/>
        </p:nvPicPr>
        <p:blipFill>
          <a:blip r:embed="rId2"/>
          <a:stretch>
            <a:fillRect/>
          </a:stretch>
        </p:blipFill>
        <p:spPr>
          <a:xfrm>
            <a:off x="8016536" y="5083930"/>
            <a:ext cx="2457588" cy="1408945"/>
          </a:xfrm>
          <a:prstGeom prst="rect">
            <a:avLst/>
          </a:prstGeom>
        </p:spPr>
      </p:pic>
    </p:spTree>
    <p:extLst>
      <p:ext uri="{BB962C8B-B14F-4D97-AF65-F5344CB8AC3E}">
        <p14:creationId xmlns:p14="http://schemas.microsoft.com/office/powerpoint/2010/main" val="382241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04C6-D400-4997-8E0C-86A6D35A83F6}"/>
              </a:ext>
            </a:extLst>
          </p:cNvPr>
          <p:cNvSpPr>
            <a:spLocks noGrp="1"/>
          </p:cNvSpPr>
          <p:nvPr>
            <p:ph type="title"/>
          </p:nvPr>
        </p:nvSpPr>
        <p:spPr/>
        <p:txBody>
          <a:bodyPr/>
          <a:lstStyle/>
          <a:p>
            <a:r>
              <a:rPr lang="tr-TR" dirty="0"/>
              <a:t>Dinamik </a:t>
            </a:r>
            <a:r>
              <a:rPr lang="tr-TR" dirty="0" err="1"/>
              <a:t>Pseudo</a:t>
            </a:r>
            <a:r>
              <a:rPr lang="tr-TR" dirty="0"/>
              <a:t> Sınıfları</a:t>
            </a:r>
          </a:p>
        </p:txBody>
      </p:sp>
      <p:sp>
        <p:nvSpPr>
          <p:cNvPr id="3" name="Content Placeholder 2">
            <a:extLst>
              <a:ext uri="{FF2B5EF4-FFF2-40B4-BE49-F238E27FC236}">
                <a16:creationId xmlns:a16="http://schemas.microsoft.com/office/drawing/2014/main" id="{CA5A51A9-8FB3-4D16-9397-E7F8454010A5}"/>
              </a:ext>
            </a:extLst>
          </p:cNvPr>
          <p:cNvSpPr>
            <a:spLocks noGrp="1"/>
          </p:cNvSpPr>
          <p:nvPr>
            <p:ph idx="1"/>
          </p:nvPr>
        </p:nvSpPr>
        <p:spPr/>
        <p:txBody>
          <a:bodyPr>
            <a:normAutofit fontScale="92500" lnSpcReduction="10000"/>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a:t>
            </a:r>
            <a:r>
              <a:rPr lang="tr-TR" dirty="0"/>
              <a:t>"</a:t>
            </a:r>
          </a:p>
          <a:p>
            <a:r>
              <a:rPr lang="tr-TR" dirty="0"/>
              <a:t>sıralaması yapılmalıdır.</a:t>
            </a:r>
          </a:p>
          <a:p>
            <a:r>
              <a:rPr lang="tr-TR" dirty="0"/>
              <a:t>:</a:t>
            </a:r>
            <a:r>
              <a:rPr lang="tr-TR" dirty="0" err="1"/>
              <a:t>hover</a:t>
            </a:r>
            <a:r>
              <a:rPr lang="tr-TR" dirty="0"/>
              <a:t> : Bir elementin üzerine farenin imleci geldiğinde yapılacak tanımlama için kullanılır.</a:t>
            </a:r>
          </a:p>
          <a:p>
            <a:r>
              <a:rPr lang="tr-TR" dirty="0"/>
              <a:t>:</a:t>
            </a:r>
            <a:r>
              <a:rPr lang="tr-TR" dirty="0" err="1"/>
              <a:t>active</a:t>
            </a:r>
            <a:r>
              <a:rPr lang="tr-TR" dirty="0"/>
              <a:t> : Aktif olan elemente stil atamak için kullanılır.</a:t>
            </a:r>
          </a:p>
          <a:p>
            <a:r>
              <a:rPr lang="tr-TR" dirty="0"/>
              <a:t>:</a:t>
            </a:r>
            <a:r>
              <a:rPr lang="tr-TR" dirty="0" err="1"/>
              <a:t>focus</a:t>
            </a:r>
            <a:r>
              <a:rPr lang="tr-TR" dirty="0"/>
              <a:t> : Odaklanan elemente stil </a:t>
            </a:r>
            <a:r>
              <a:rPr lang="tr-TR" dirty="0" err="1"/>
              <a:t>tanımlası</a:t>
            </a:r>
            <a:r>
              <a:rPr lang="tr-TR" dirty="0"/>
              <a:t> yapmak için kullanılır.</a:t>
            </a:r>
          </a:p>
          <a:p>
            <a:r>
              <a:rPr lang="tr-TR" dirty="0"/>
              <a:t>Örnekler </a:t>
            </a:r>
            <a:r>
              <a:rPr lang="tr-TR" dirty="0" err="1"/>
              <a:t>vericek</a:t>
            </a:r>
            <a:r>
              <a:rPr lang="tr-TR" dirty="0"/>
              <a:t> olursak;</a:t>
            </a:r>
          </a:p>
        </p:txBody>
      </p:sp>
    </p:spTree>
    <p:extLst>
      <p:ext uri="{BB962C8B-B14F-4D97-AF65-F5344CB8AC3E}">
        <p14:creationId xmlns:p14="http://schemas.microsoft.com/office/powerpoint/2010/main" val="1267221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EF34BF-4EA4-436B-8390-DA38CB9F5A20}"/>
              </a:ext>
            </a:extLst>
          </p:cNvPr>
          <p:cNvSpPr>
            <a:spLocks noGrp="1"/>
          </p:cNvSpPr>
          <p:nvPr>
            <p:ph idx="1"/>
          </p:nvPr>
        </p:nvSpPr>
        <p:spPr>
          <a:xfrm>
            <a:off x="838200" y="609384"/>
            <a:ext cx="10515600" cy="4351338"/>
          </a:xfrm>
        </p:spPr>
        <p:txBody>
          <a:bodyPr/>
          <a:lstStyle/>
          <a:p>
            <a:r>
              <a:rPr lang="tr-TR" dirty="0"/>
              <a:t>Örnek </a:t>
            </a:r>
            <a:r>
              <a:rPr lang="tr-TR" dirty="0" err="1"/>
              <a:t>vericek</a:t>
            </a:r>
            <a:r>
              <a:rPr lang="tr-TR" dirty="0"/>
              <a:t> olursak;</a:t>
            </a:r>
          </a:p>
          <a:p>
            <a:endParaRPr lang="tr-TR" dirty="0"/>
          </a:p>
          <a:p>
            <a:endParaRPr lang="tr-TR" dirty="0"/>
          </a:p>
          <a:p>
            <a:endParaRPr lang="tr-TR" dirty="0"/>
          </a:p>
          <a:p>
            <a:endParaRPr lang="tr-TR" dirty="0"/>
          </a:p>
          <a:p>
            <a:endParaRPr lang="tr-TR" dirty="0"/>
          </a:p>
          <a:p>
            <a:r>
              <a:rPr lang="tr-TR" dirty="0"/>
              <a:t>:</a:t>
            </a:r>
            <a:r>
              <a:rPr lang="tr-TR" dirty="0" err="1"/>
              <a:t>focus</a:t>
            </a:r>
            <a:r>
              <a:rPr lang="tr-TR" dirty="0"/>
              <a:t> için bir örnek verecek olursak;</a:t>
            </a:r>
          </a:p>
          <a:p>
            <a:endParaRPr lang="tr-TR" dirty="0"/>
          </a:p>
        </p:txBody>
      </p:sp>
      <p:pic>
        <p:nvPicPr>
          <p:cNvPr id="5" name="Picture 4">
            <a:extLst>
              <a:ext uri="{FF2B5EF4-FFF2-40B4-BE49-F238E27FC236}">
                <a16:creationId xmlns:a16="http://schemas.microsoft.com/office/drawing/2014/main" id="{B0CAE113-59D5-4F08-A2D6-7067E6FA12EA}"/>
              </a:ext>
            </a:extLst>
          </p:cNvPr>
          <p:cNvPicPr>
            <a:picLocks noChangeAspect="1"/>
          </p:cNvPicPr>
          <p:nvPr/>
        </p:nvPicPr>
        <p:blipFill>
          <a:blip r:embed="rId2"/>
          <a:stretch>
            <a:fillRect/>
          </a:stretch>
        </p:blipFill>
        <p:spPr>
          <a:xfrm>
            <a:off x="1043727" y="1269322"/>
            <a:ext cx="3368475" cy="2293814"/>
          </a:xfrm>
          <a:prstGeom prst="rect">
            <a:avLst/>
          </a:prstGeom>
        </p:spPr>
      </p:pic>
      <p:pic>
        <p:nvPicPr>
          <p:cNvPr id="6" name="Picture 5">
            <a:extLst>
              <a:ext uri="{FF2B5EF4-FFF2-40B4-BE49-F238E27FC236}">
                <a16:creationId xmlns:a16="http://schemas.microsoft.com/office/drawing/2014/main" id="{429754FE-6293-45F9-BE89-B2CDEB3097B1}"/>
              </a:ext>
            </a:extLst>
          </p:cNvPr>
          <p:cNvPicPr>
            <a:picLocks noChangeAspect="1"/>
          </p:cNvPicPr>
          <p:nvPr/>
        </p:nvPicPr>
        <p:blipFill>
          <a:blip r:embed="rId3"/>
          <a:stretch>
            <a:fillRect/>
          </a:stretch>
        </p:blipFill>
        <p:spPr>
          <a:xfrm>
            <a:off x="1043727" y="4463881"/>
            <a:ext cx="4238625" cy="1476375"/>
          </a:xfrm>
          <a:prstGeom prst="rect">
            <a:avLst/>
          </a:prstGeom>
        </p:spPr>
      </p:pic>
    </p:spTree>
    <p:extLst>
      <p:ext uri="{BB962C8B-B14F-4D97-AF65-F5344CB8AC3E}">
        <p14:creationId xmlns:p14="http://schemas.microsoft.com/office/powerpoint/2010/main" val="6707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FE034-1551-4B47-9CEF-A486BF489D4B}"/>
              </a:ext>
            </a:extLst>
          </p:cNvPr>
          <p:cNvSpPr>
            <a:spLocks noGrp="1"/>
          </p:cNvSpPr>
          <p:nvPr>
            <p:ph type="title"/>
          </p:nvPr>
        </p:nvSpPr>
        <p:spPr/>
        <p:txBody>
          <a:bodyPr>
            <a:normAutofit/>
          </a:bodyPr>
          <a:lstStyle/>
          <a:p>
            <a:r>
              <a:rPr lang="tr-TR" dirty="0" err="1"/>
              <a:t>Pseudo</a:t>
            </a:r>
            <a:r>
              <a:rPr lang="tr-TR" dirty="0"/>
              <a:t> Elementleri</a:t>
            </a:r>
          </a:p>
        </p:txBody>
      </p:sp>
      <p:sp>
        <p:nvSpPr>
          <p:cNvPr id="3" name="Content Placeholder 2">
            <a:extLst>
              <a:ext uri="{FF2B5EF4-FFF2-40B4-BE49-F238E27FC236}">
                <a16:creationId xmlns:a16="http://schemas.microsoft.com/office/drawing/2014/main" id="{7DDC839F-42CE-4657-8964-B55C7587DC67}"/>
              </a:ext>
            </a:extLst>
          </p:cNvPr>
          <p:cNvSpPr>
            <a:spLocks noGrp="1"/>
          </p:cNvSpPr>
          <p:nvPr>
            <p:ph idx="1"/>
          </p:nvPr>
        </p:nvSpPr>
        <p:spPr/>
        <p:txBody>
          <a:bodyPr>
            <a:normAutofit/>
          </a:bodyPr>
          <a:lstStyle/>
          <a:p>
            <a:r>
              <a:rPr lang="tr-TR" dirty="0" err="1"/>
              <a:t>pseudo</a:t>
            </a:r>
            <a:r>
              <a:rPr lang="tr-TR" dirty="0"/>
              <a:t> elementleri ile elemanları da sayfalarda bulunan elemanları seçerken daha detaylı ve değişik bir biçimde seçim yapmamızı sağlayan elemanlardır. En yaygın kullanılan </a:t>
            </a:r>
            <a:r>
              <a:rPr lang="tr-TR" dirty="0" err="1"/>
              <a:t>pseudo</a:t>
            </a:r>
            <a:r>
              <a:rPr lang="tr-TR" dirty="0"/>
              <a:t> elementlerinden </a:t>
            </a:r>
            <a:r>
              <a:rPr lang="tr-TR" dirty="0" err="1"/>
              <a:t>bikaç</a:t>
            </a:r>
            <a:r>
              <a:rPr lang="tr-TR" dirty="0"/>
              <a:t> tanesini paylaşmak gerekirse;</a:t>
            </a:r>
          </a:p>
          <a:p>
            <a:r>
              <a:rPr lang="tr-TR" dirty="0" err="1"/>
              <a:t>first-letter</a:t>
            </a:r>
            <a:endParaRPr lang="tr-TR" dirty="0"/>
          </a:p>
          <a:p>
            <a:r>
              <a:rPr lang="tr-TR" dirty="0" err="1"/>
              <a:t>first-letter</a:t>
            </a:r>
            <a:r>
              <a:rPr lang="tr-TR" dirty="0"/>
              <a:t> ile sayfamızda bulunan bir elemanın ilk harfini seçerek, sadece ilk harfi biçimlendirmemize yarayan işimizi çok kolaylaştıran bir özelliktir.</a:t>
            </a:r>
          </a:p>
        </p:txBody>
      </p:sp>
      <p:pic>
        <p:nvPicPr>
          <p:cNvPr id="4" name="Picture 3">
            <a:extLst>
              <a:ext uri="{FF2B5EF4-FFF2-40B4-BE49-F238E27FC236}">
                <a16:creationId xmlns:a16="http://schemas.microsoft.com/office/drawing/2014/main" id="{E3A5B3DC-EDFB-4ABB-AF7C-F2681EA97BE3}"/>
              </a:ext>
            </a:extLst>
          </p:cNvPr>
          <p:cNvPicPr>
            <a:picLocks noChangeAspect="1"/>
          </p:cNvPicPr>
          <p:nvPr/>
        </p:nvPicPr>
        <p:blipFill>
          <a:blip r:embed="rId2"/>
          <a:stretch>
            <a:fillRect/>
          </a:stretch>
        </p:blipFill>
        <p:spPr>
          <a:xfrm>
            <a:off x="2705700" y="5005388"/>
            <a:ext cx="4543425" cy="1171575"/>
          </a:xfrm>
          <a:prstGeom prst="rect">
            <a:avLst/>
          </a:prstGeom>
        </p:spPr>
      </p:pic>
    </p:spTree>
    <p:extLst>
      <p:ext uri="{BB962C8B-B14F-4D97-AF65-F5344CB8AC3E}">
        <p14:creationId xmlns:p14="http://schemas.microsoft.com/office/powerpoint/2010/main" val="399971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9FB33-E2D2-41EE-971A-EA4ED3A49EF4}"/>
              </a:ext>
            </a:extLst>
          </p:cNvPr>
          <p:cNvSpPr>
            <a:spLocks noGrp="1"/>
          </p:cNvSpPr>
          <p:nvPr>
            <p:ph idx="1"/>
          </p:nvPr>
        </p:nvSpPr>
        <p:spPr/>
        <p:txBody>
          <a:bodyPr/>
          <a:lstStyle/>
          <a:p>
            <a:r>
              <a:rPr lang="tr-TR" dirty="0" err="1"/>
              <a:t>first-line</a:t>
            </a:r>
            <a:r>
              <a:rPr lang="tr-TR" dirty="0"/>
              <a:t> ile sayfamızda bulunan bir elemanın ilk satırını seçerek, sadece ilk satırı biçimlendirebilirsiniz.</a:t>
            </a:r>
          </a:p>
          <a:p>
            <a:endParaRPr lang="tr-TR" dirty="0"/>
          </a:p>
          <a:p>
            <a:endParaRPr lang="tr-TR" dirty="0"/>
          </a:p>
          <a:p>
            <a:endParaRPr lang="tr-TR" dirty="0"/>
          </a:p>
          <a:p>
            <a:endParaRPr lang="tr-TR" dirty="0"/>
          </a:p>
        </p:txBody>
      </p:sp>
      <p:pic>
        <p:nvPicPr>
          <p:cNvPr id="4" name="Picture 3">
            <a:extLst>
              <a:ext uri="{FF2B5EF4-FFF2-40B4-BE49-F238E27FC236}">
                <a16:creationId xmlns:a16="http://schemas.microsoft.com/office/drawing/2014/main" id="{BAD5A2C3-1F49-4FD7-B88C-56914ABC5A24}"/>
              </a:ext>
            </a:extLst>
          </p:cNvPr>
          <p:cNvPicPr>
            <a:picLocks noChangeAspect="1"/>
          </p:cNvPicPr>
          <p:nvPr/>
        </p:nvPicPr>
        <p:blipFill>
          <a:blip r:embed="rId2"/>
          <a:stretch>
            <a:fillRect/>
          </a:stretch>
        </p:blipFill>
        <p:spPr>
          <a:xfrm>
            <a:off x="838200" y="2809875"/>
            <a:ext cx="3400425" cy="1238250"/>
          </a:xfrm>
          <a:prstGeom prst="rect">
            <a:avLst/>
          </a:prstGeom>
        </p:spPr>
      </p:pic>
    </p:spTree>
    <p:extLst>
      <p:ext uri="{BB962C8B-B14F-4D97-AF65-F5344CB8AC3E}">
        <p14:creationId xmlns:p14="http://schemas.microsoft.com/office/powerpoint/2010/main" val="2980262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E279-741D-4FA8-AC3B-DDD43F8462F4}"/>
              </a:ext>
            </a:extLst>
          </p:cNvPr>
          <p:cNvSpPr>
            <a:spLocks noGrp="1"/>
          </p:cNvSpPr>
          <p:nvPr>
            <p:ph type="title"/>
          </p:nvPr>
        </p:nvSpPr>
        <p:spPr/>
        <p:txBody>
          <a:bodyPr/>
          <a:lstStyle/>
          <a:p>
            <a:r>
              <a:rPr lang="tr-TR" dirty="0" err="1"/>
              <a:t>Css</a:t>
            </a:r>
            <a:r>
              <a:rPr lang="tr-TR" dirty="0"/>
              <a:t> </a:t>
            </a:r>
            <a:r>
              <a:rPr lang="tr-TR" dirty="0" err="1"/>
              <a:t>Group</a:t>
            </a:r>
            <a:r>
              <a:rPr lang="tr-TR" dirty="0"/>
              <a:t> </a:t>
            </a:r>
            <a:r>
              <a:rPr lang="tr-TR" dirty="0" err="1"/>
              <a:t>Selectors</a:t>
            </a:r>
            <a:r>
              <a:rPr lang="tr-TR" dirty="0"/>
              <a:t> Nedir ?</a:t>
            </a:r>
          </a:p>
        </p:txBody>
      </p:sp>
      <p:sp>
        <p:nvSpPr>
          <p:cNvPr id="3" name="Content Placeholder 2">
            <a:extLst>
              <a:ext uri="{FF2B5EF4-FFF2-40B4-BE49-F238E27FC236}">
                <a16:creationId xmlns:a16="http://schemas.microsoft.com/office/drawing/2014/main" id="{AA32007A-182D-409D-9913-94B32500ABE1}"/>
              </a:ext>
            </a:extLst>
          </p:cNvPr>
          <p:cNvSpPr>
            <a:spLocks noGrp="1"/>
          </p:cNvSpPr>
          <p:nvPr>
            <p:ph idx="1"/>
          </p:nvPr>
        </p:nvSpPr>
        <p:spPr/>
        <p:txBody>
          <a:bodyPr/>
          <a:lstStyle/>
          <a:p>
            <a:r>
              <a:rPr lang="tr-TR" dirty="0"/>
              <a:t> (*)    —&gt; Tüm etiketler </a:t>
            </a:r>
          </a:p>
          <a:p>
            <a:r>
              <a:rPr lang="tr-TR" dirty="0"/>
              <a:t>    (p)    —&gt; Tüm p etiketleri</a:t>
            </a:r>
          </a:p>
          <a:p>
            <a:r>
              <a:rPr lang="tr-TR" dirty="0"/>
              <a:t>    (div p) —&gt; </a:t>
            </a:r>
            <a:r>
              <a:rPr lang="tr-TR" dirty="0" err="1"/>
              <a:t>Div</a:t>
            </a:r>
            <a:r>
              <a:rPr lang="tr-TR" dirty="0"/>
              <a:t> içindeki tüm p etiketleri</a:t>
            </a:r>
          </a:p>
          <a:p>
            <a:r>
              <a:rPr lang="tr-TR" dirty="0"/>
              <a:t>    (</a:t>
            </a:r>
            <a:r>
              <a:rPr lang="tr-TR" dirty="0" err="1"/>
              <a:t>div,p</a:t>
            </a:r>
            <a:r>
              <a:rPr lang="tr-TR" dirty="0"/>
              <a:t>) —&gt; Tüm div ve tüm p etiketleri</a:t>
            </a:r>
          </a:p>
          <a:p>
            <a:r>
              <a:rPr lang="tr-TR" dirty="0"/>
              <a:t>    (div &gt; p) —&gt; Üst etiketi div olan tüm p etiketleri</a:t>
            </a:r>
          </a:p>
          <a:p>
            <a:r>
              <a:rPr lang="tr-TR" dirty="0"/>
              <a:t>    (p ~ div) —&gt; P ile aynı seviyede tüm div etiketleri</a:t>
            </a:r>
          </a:p>
          <a:p>
            <a:r>
              <a:rPr lang="tr-TR" dirty="0"/>
              <a:t>    (p + div) —&gt; P etiketinden sonra gelen aynı seviyedeki div etiketi</a:t>
            </a:r>
          </a:p>
        </p:txBody>
      </p:sp>
    </p:spTree>
    <p:extLst>
      <p:ext uri="{BB962C8B-B14F-4D97-AF65-F5344CB8AC3E}">
        <p14:creationId xmlns:p14="http://schemas.microsoft.com/office/powerpoint/2010/main" val="1688999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CB26-6F51-469B-B170-5F717F06FB76}"/>
              </a:ext>
            </a:extLst>
          </p:cNvPr>
          <p:cNvSpPr>
            <a:spLocks noGrp="1"/>
          </p:cNvSpPr>
          <p:nvPr>
            <p:ph type="title"/>
          </p:nvPr>
        </p:nvSpPr>
        <p:spPr/>
        <p:txBody>
          <a:bodyPr/>
          <a:lstStyle/>
          <a:p>
            <a:r>
              <a:rPr lang="tr-TR" dirty="0"/>
              <a:t>Bazı Örnekleri</a:t>
            </a:r>
          </a:p>
        </p:txBody>
      </p:sp>
      <p:pic>
        <p:nvPicPr>
          <p:cNvPr id="4" name="Picture 3">
            <a:extLst>
              <a:ext uri="{FF2B5EF4-FFF2-40B4-BE49-F238E27FC236}">
                <a16:creationId xmlns:a16="http://schemas.microsoft.com/office/drawing/2014/main" id="{9D5C7F94-E337-4CF3-9A81-729D3C8616FD}"/>
              </a:ext>
            </a:extLst>
          </p:cNvPr>
          <p:cNvPicPr>
            <a:picLocks noChangeAspect="1"/>
          </p:cNvPicPr>
          <p:nvPr/>
        </p:nvPicPr>
        <p:blipFill>
          <a:blip r:embed="rId2"/>
          <a:stretch>
            <a:fillRect/>
          </a:stretch>
        </p:blipFill>
        <p:spPr>
          <a:xfrm>
            <a:off x="838200" y="1975027"/>
            <a:ext cx="5379698" cy="2907945"/>
          </a:xfrm>
          <a:prstGeom prst="rect">
            <a:avLst/>
          </a:prstGeom>
        </p:spPr>
      </p:pic>
      <p:pic>
        <p:nvPicPr>
          <p:cNvPr id="5" name="Picture 4">
            <a:extLst>
              <a:ext uri="{FF2B5EF4-FFF2-40B4-BE49-F238E27FC236}">
                <a16:creationId xmlns:a16="http://schemas.microsoft.com/office/drawing/2014/main" id="{05906445-0D1B-4275-8F58-B3BF8F37EF74}"/>
              </a:ext>
            </a:extLst>
          </p:cNvPr>
          <p:cNvPicPr>
            <a:picLocks noChangeAspect="1"/>
          </p:cNvPicPr>
          <p:nvPr/>
        </p:nvPicPr>
        <p:blipFill>
          <a:blip r:embed="rId3"/>
          <a:stretch>
            <a:fillRect/>
          </a:stretch>
        </p:blipFill>
        <p:spPr>
          <a:xfrm>
            <a:off x="6333307" y="1975027"/>
            <a:ext cx="5776059" cy="3040856"/>
          </a:xfrm>
          <a:prstGeom prst="rect">
            <a:avLst/>
          </a:prstGeom>
        </p:spPr>
      </p:pic>
    </p:spTree>
    <p:extLst>
      <p:ext uri="{BB962C8B-B14F-4D97-AF65-F5344CB8AC3E}">
        <p14:creationId xmlns:p14="http://schemas.microsoft.com/office/powerpoint/2010/main" val="627548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184A578-FC23-4CF6-8377-F595B0EF6DF5}"/>
              </a:ext>
            </a:extLst>
          </p:cNvPr>
          <p:cNvPicPr>
            <a:picLocks noGrp="1" noChangeAspect="1"/>
          </p:cNvPicPr>
          <p:nvPr>
            <p:ph idx="1"/>
          </p:nvPr>
        </p:nvPicPr>
        <p:blipFill>
          <a:blip r:embed="rId2"/>
          <a:stretch>
            <a:fillRect/>
          </a:stretch>
        </p:blipFill>
        <p:spPr>
          <a:xfrm>
            <a:off x="745782" y="1061093"/>
            <a:ext cx="4841346" cy="4277803"/>
          </a:xfrm>
          <a:prstGeom prst="rect">
            <a:avLst/>
          </a:prstGeom>
        </p:spPr>
      </p:pic>
      <p:pic>
        <p:nvPicPr>
          <p:cNvPr id="5" name="Picture 4">
            <a:extLst>
              <a:ext uri="{FF2B5EF4-FFF2-40B4-BE49-F238E27FC236}">
                <a16:creationId xmlns:a16="http://schemas.microsoft.com/office/drawing/2014/main" id="{E93DF06A-D4DC-44DB-BEA7-778C7EAB9164}"/>
              </a:ext>
            </a:extLst>
          </p:cNvPr>
          <p:cNvPicPr>
            <a:picLocks noChangeAspect="1"/>
          </p:cNvPicPr>
          <p:nvPr/>
        </p:nvPicPr>
        <p:blipFill>
          <a:blip r:embed="rId3"/>
          <a:stretch>
            <a:fillRect/>
          </a:stretch>
        </p:blipFill>
        <p:spPr>
          <a:xfrm>
            <a:off x="6096000" y="942267"/>
            <a:ext cx="4938944" cy="4396629"/>
          </a:xfrm>
          <a:prstGeom prst="rect">
            <a:avLst/>
          </a:prstGeom>
        </p:spPr>
      </p:pic>
    </p:spTree>
    <p:extLst>
      <p:ext uri="{BB962C8B-B14F-4D97-AF65-F5344CB8AC3E}">
        <p14:creationId xmlns:p14="http://schemas.microsoft.com/office/powerpoint/2010/main" val="2231762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267B080-D943-43F2-9EBB-A5F06BA317BC}"/>
              </a:ext>
            </a:extLst>
          </p:cNvPr>
          <p:cNvPicPr>
            <a:picLocks noGrp="1" noChangeAspect="1"/>
          </p:cNvPicPr>
          <p:nvPr>
            <p:ph idx="1"/>
          </p:nvPr>
        </p:nvPicPr>
        <p:blipFill>
          <a:blip r:embed="rId2"/>
          <a:stretch>
            <a:fillRect/>
          </a:stretch>
        </p:blipFill>
        <p:spPr>
          <a:xfrm>
            <a:off x="938023" y="1253331"/>
            <a:ext cx="4918330" cy="4351338"/>
          </a:xfrm>
          <a:prstGeom prst="rect">
            <a:avLst/>
          </a:prstGeom>
        </p:spPr>
      </p:pic>
      <p:pic>
        <p:nvPicPr>
          <p:cNvPr id="5" name="Picture 4">
            <a:extLst>
              <a:ext uri="{FF2B5EF4-FFF2-40B4-BE49-F238E27FC236}">
                <a16:creationId xmlns:a16="http://schemas.microsoft.com/office/drawing/2014/main" id="{D624D764-9E75-4479-9117-EE3B33C0C420}"/>
              </a:ext>
            </a:extLst>
          </p:cNvPr>
          <p:cNvPicPr>
            <a:picLocks noChangeAspect="1"/>
          </p:cNvPicPr>
          <p:nvPr/>
        </p:nvPicPr>
        <p:blipFill>
          <a:blip r:embed="rId3"/>
          <a:stretch>
            <a:fillRect/>
          </a:stretch>
        </p:blipFill>
        <p:spPr>
          <a:xfrm>
            <a:off x="6470798" y="1253330"/>
            <a:ext cx="4277298" cy="4351339"/>
          </a:xfrm>
          <a:prstGeom prst="rect">
            <a:avLst/>
          </a:prstGeom>
        </p:spPr>
      </p:pic>
    </p:spTree>
    <p:extLst>
      <p:ext uri="{BB962C8B-B14F-4D97-AF65-F5344CB8AC3E}">
        <p14:creationId xmlns:p14="http://schemas.microsoft.com/office/powerpoint/2010/main" val="1599590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318BD3-2055-4110-BA62-062B5365C3EF}"/>
              </a:ext>
            </a:extLst>
          </p:cNvPr>
          <p:cNvPicPr>
            <a:picLocks noGrp="1" noChangeAspect="1"/>
          </p:cNvPicPr>
          <p:nvPr>
            <p:ph idx="1"/>
          </p:nvPr>
        </p:nvPicPr>
        <p:blipFill>
          <a:blip r:embed="rId2"/>
          <a:stretch>
            <a:fillRect/>
          </a:stretch>
        </p:blipFill>
        <p:spPr>
          <a:xfrm>
            <a:off x="763736" y="1253331"/>
            <a:ext cx="5639766" cy="4351338"/>
          </a:xfrm>
          <a:prstGeom prst="rect">
            <a:avLst/>
          </a:prstGeom>
        </p:spPr>
      </p:pic>
      <p:pic>
        <p:nvPicPr>
          <p:cNvPr id="5" name="Picture 4">
            <a:extLst>
              <a:ext uri="{FF2B5EF4-FFF2-40B4-BE49-F238E27FC236}">
                <a16:creationId xmlns:a16="http://schemas.microsoft.com/office/drawing/2014/main" id="{63FDED66-4285-4A7D-BF00-DB2834B10E27}"/>
              </a:ext>
            </a:extLst>
          </p:cNvPr>
          <p:cNvPicPr>
            <a:picLocks noChangeAspect="1"/>
          </p:cNvPicPr>
          <p:nvPr/>
        </p:nvPicPr>
        <p:blipFill>
          <a:blip r:embed="rId3"/>
          <a:stretch>
            <a:fillRect/>
          </a:stretch>
        </p:blipFill>
        <p:spPr>
          <a:xfrm>
            <a:off x="6403502" y="1253331"/>
            <a:ext cx="4885676" cy="4437878"/>
          </a:xfrm>
          <a:prstGeom prst="rect">
            <a:avLst/>
          </a:prstGeom>
        </p:spPr>
      </p:pic>
    </p:spTree>
    <p:extLst>
      <p:ext uri="{BB962C8B-B14F-4D97-AF65-F5344CB8AC3E}">
        <p14:creationId xmlns:p14="http://schemas.microsoft.com/office/powerpoint/2010/main" val="339107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28C8-6627-4274-8486-F9330DDBC3DE}"/>
              </a:ext>
            </a:extLst>
          </p:cNvPr>
          <p:cNvSpPr>
            <a:spLocks noGrp="1"/>
          </p:cNvSpPr>
          <p:nvPr>
            <p:ph type="title"/>
          </p:nvPr>
        </p:nvSpPr>
        <p:spPr/>
        <p:txBody>
          <a:bodyPr/>
          <a:lstStyle/>
          <a:p>
            <a:r>
              <a:rPr lang="tr-TR" dirty="0"/>
              <a:t>URI Nedir?</a:t>
            </a:r>
          </a:p>
        </p:txBody>
      </p:sp>
      <p:sp>
        <p:nvSpPr>
          <p:cNvPr id="3" name="Content Placeholder 2">
            <a:extLst>
              <a:ext uri="{FF2B5EF4-FFF2-40B4-BE49-F238E27FC236}">
                <a16:creationId xmlns:a16="http://schemas.microsoft.com/office/drawing/2014/main" id="{23083230-62A5-492A-B7E0-461AC18BC2AE}"/>
              </a:ext>
            </a:extLst>
          </p:cNvPr>
          <p:cNvSpPr>
            <a:spLocks noGrp="1"/>
          </p:cNvSpPr>
          <p:nvPr>
            <p:ph idx="1"/>
          </p:nvPr>
        </p:nvSpPr>
        <p:spPr>
          <a:xfrm>
            <a:off x="838200" y="1825625"/>
            <a:ext cx="10515600" cy="4351338"/>
          </a:xfrm>
        </p:spPr>
        <p:txBody>
          <a:bodyPr/>
          <a:lstStyle/>
          <a:p>
            <a:r>
              <a:rPr lang="tr-TR" dirty="0" err="1"/>
              <a:t>Uniform</a:t>
            </a:r>
            <a:r>
              <a:rPr lang="tr-TR" dirty="0"/>
              <a:t> Resource </a:t>
            </a:r>
            <a:r>
              <a:rPr lang="tr-TR" dirty="0" err="1"/>
              <a:t>Identifier’in</a:t>
            </a:r>
            <a:r>
              <a:rPr lang="tr-TR" dirty="0"/>
              <a:t> kısaltılmış hali olan URI, internet üzerinde bir kaynağın tam yerine işaret eden (resim veya belge) standart formata uygun bir karakter dizisidir. Kısaca bir URL’nin altında bulunan kaynağın tam yoluna işaret eder.</a:t>
            </a:r>
          </a:p>
          <a:p>
            <a:endParaRPr lang="tr-TR" dirty="0"/>
          </a:p>
          <a:p>
            <a:endParaRPr lang="tr-TR" dirty="0"/>
          </a:p>
        </p:txBody>
      </p:sp>
      <p:pic>
        <p:nvPicPr>
          <p:cNvPr id="2052" name="Picture 4" descr="URI, URL ve URN nedir ? - Gülçin Akın - Medium">
            <a:extLst>
              <a:ext uri="{FF2B5EF4-FFF2-40B4-BE49-F238E27FC236}">
                <a16:creationId xmlns:a16="http://schemas.microsoft.com/office/drawing/2014/main" id="{57D3F208-3C58-49BD-9ADD-04B114900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0598" y="3587590"/>
            <a:ext cx="5631402" cy="3270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638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09F440A-35C0-4D49-967E-D78726914D9F}"/>
              </a:ext>
            </a:extLst>
          </p:cNvPr>
          <p:cNvPicPr>
            <a:picLocks noGrp="1" noChangeAspect="1"/>
          </p:cNvPicPr>
          <p:nvPr>
            <p:ph idx="1"/>
          </p:nvPr>
        </p:nvPicPr>
        <p:blipFill>
          <a:blip r:embed="rId2"/>
          <a:stretch>
            <a:fillRect/>
          </a:stretch>
        </p:blipFill>
        <p:spPr>
          <a:xfrm>
            <a:off x="791460" y="1253331"/>
            <a:ext cx="5690851" cy="4351338"/>
          </a:xfrm>
          <a:prstGeom prst="rect">
            <a:avLst/>
          </a:prstGeom>
        </p:spPr>
      </p:pic>
      <p:pic>
        <p:nvPicPr>
          <p:cNvPr id="5" name="Picture 4">
            <a:extLst>
              <a:ext uri="{FF2B5EF4-FFF2-40B4-BE49-F238E27FC236}">
                <a16:creationId xmlns:a16="http://schemas.microsoft.com/office/drawing/2014/main" id="{8976608D-052F-4C5F-AA17-7F9AB54163C0}"/>
              </a:ext>
            </a:extLst>
          </p:cNvPr>
          <p:cNvPicPr>
            <a:picLocks noChangeAspect="1"/>
          </p:cNvPicPr>
          <p:nvPr/>
        </p:nvPicPr>
        <p:blipFill>
          <a:blip r:embed="rId3"/>
          <a:stretch>
            <a:fillRect/>
          </a:stretch>
        </p:blipFill>
        <p:spPr>
          <a:xfrm>
            <a:off x="6482311" y="1253331"/>
            <a:ext cx="4504103" cy="4340953"/>
          </a:xfrm>
          <a:prstGeom prst="rect">
            <a:avLst/>
          </a:prstGeom>
        </p:spPr>
      </p:pic>
    </p:spTree>
    <p:extLst>
      <p:ext uri="{BB962C8B-B14F-4D97-AF65-F5344CB8AC3E}">
        <p14:creationId xmlns:p14="http://schemas.microsoft.com/office/powerpoint/2010/main" val="718722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6D0FA-F0AD-495B-9906-BD0F9F693971}"/>
              </a:ext>
            </a:extLst>
          </p:cNvPr>
          <p:cNvSpPr>
            <a:spLocks noGrp="1"/>
          </p:cNvSpPr>
          <p:nvPr>
            <p:ph type="title"/>
          </p:nvPr>
        </p:nvSpPr>
        <p:spPr/>
        <p:txBody>
          <a:bodyPr/>
          <a:lstStyle/>
          <a:p>
            <a:r>
              <a:rPr lang="tr-TR" dirty="0" err="1"/>
              <a:t>box-sizing</a:t>
            </a:r>
            <a:r>
              <a:rPr lang="tr-TR" dirty="0"/>
              <a:t>: </a:t>
            </a:r>
            <a:r>
              <a:rPr lang="tr-TR" dirty="0" err="1"/>
              <a:t>content-box</a:t>
            </a:r>
            <a:r>
              <a:rPr lang="tr-TR" dirty="0"/>
              <a:t>; (</a:t>
            </a:r>
            <a:r>
              <a:rPr lang="tr-TR" dirty="0" err="1"/>
              <a:t>default</a:t>
            </a:r>
            <a:r>
              <a:rPr lang="tr-TR" dirty="0"/>
              <a:t>) nedir?</a:t>
            </a:r>
          </a:p>
        </p:txBody>
      </p:sp>
      <p:sp>
        <p:nvSpPr>
          <p:cNvPr id="3" name="Content Placeholder 2">
            <a:extLst>
              <a:ext uri="{FF2B5EF4-FFF2-40B4-BE49-F238E27FC236}">
                <a16:creationId xmlns:a16="http://schemas.microsoft.com/office/drawing/2014/main" id="{2AE78AE2-1B7C-4B46-A05C-ABA71D3DDB51}"/>
              </a:ext>
            </a:extLst>
          </p:cNvPr>
          <p:cNvSpPr>
            <a:spLocks noGrp="1"/>
          </p:cNvSpPr>
          <p:nvPr>
            <p:ph idx="1"/>
          </p:nvPr>
        </p:nvSpPr>
        <p:spPr/>
        <p:txBody>
          <a:bodyPr>
            <a:normAutofit fontScale="92500" lnSpcReduction="20000"/>
          </a:bodyPr>
          <a:lstStyle/>
          <a:p>
            <a:r>
              <a:rPr lang="tr-TR" dirty="0" err="1"/>
              <a:t>box-sizing</a:t>
            </a:r>
            <a:r>
              <a:rPr lang="tr-TR" dirty="0"/>
              <a:t> özelliği bize kutunun genişliğinin </a:t>
            </a:r>
            <a:r>
              <a:rPr lang="tr-TR" dirty="0" err="1"/>
              <a:t>border</a:t>
            </a:r>
            <a:r>
              <a:rPr lang="tr-TR" dirty="0"/>
              <a:t> ve </a:t>
            </a:r>
            <a:r>
              <a:rPr lang="tr-TR" dirty="0" err="1"/>
              <a:t>padding</a:t>
            </a:r>
            <a:r>
              <a:rPr lang="tr-TR" dirty="0"/>
              <a:t> değerlerinin içerip içermemesi gerektiğini tanımlama imkanı sağlıyor. İki adet değeri var</a:t>
            </a:r>
          </a:p>
          <a:p>
            <a:r>
              <a:rPr lang="tr-TR" dirty="0" err="1"/>
              <a:t>content-box</a:t>
            </a:r>
            <a:r>
              <a:rPr lang="tr-TR" dirty="0"/>
              <a:t>: Normal kabul halidir. Genişlik veya yükseklik değeri içerik alanını içerir; </a:t>
            </a:r>
            <a:r>
              <a:rPr lang="tr-TR" dirty="0" err="1"/>
              <a:t>border</a:t>
            </a:r>
            <a:r>
              <a:rPr lang="tr-TR" dirty="0"/>
              <a:t> ve </a:t>
            </a:r>
            <a:r>
              <a:rPr lang="tr-TR" dirty="0" err="1"/>
              <a:t>padding</a:t>
            </a:r>
            <a:r>
              <a:rPr lang="tr-TR" dirty="0"/>
              <a:t> değerlerini içermez.</a:t>
            </a:r>
          </a:p>
          <a:p>
            <a:r>
              <a:rPr lang="tr-TR" dirty="0" err="1"/>
              <a:t>border-box</a:t>
            </a:r>
            <a:r>
              <a:rPr lang="tr-TR" dirty="0"/>
              <a:t>: Genişlik veya yükseklik değeri </a:t>
            </a:r>
            <a:r>
              <a:rPr lang="tr-TR" dirty="0" err="1"/>
              <a:t>padding</a:t>
            </a:r>
            <a:r>
              <a:rPr lang="tr-TR" dirty="0"/>
              <a:t> ve </a:t>
            </a:r>
            <a:r>
              <a:rPr lang="tr-TR" dirty="0" err="1"/>
              <a:t>border</a:t>
            </a:r>
            <a:r>
              <a:rPr lang="tr-TR" dirty="0"/>
              <a:t> </a:t>
            </a:r>
            <a:r>
              <a:rPr lang="tr-TR" dirty="0" err="1"/>
              <a:t>değerlerinide</a:t>
            </a:r>
            <a:r>
              <a:rPr lang="tr-TR" dirty="0"/>
              <a:t> içerir.</a:t>
            </a:r>
          </a:p>
          <a:p>
            <a:r>
              <a:rPr lang="tr-TR" dirty="0"/>
              <a:t>W3C bu durum için bu kabulü bir özelliğe atadı ve bize seçme imkanı tanıdı. Artık biz kutu modelinin nasıl davranacağını seçebileceğiz.</a:t>
            </a:r>
          </a:p>
          <a:p>
            <a:pPr marL="0" indent="0">
              <a:buNone/>
            </a:pPr>
            <a:r>
              <a:rPr lang="tr-TR" b="1" dirty="0"/>
              <a:t>	Yapısı :</a:t>
            </a:r>
            <a:r>
              <a:rPr lang="tr-TR" dirty="0"/>
              <a:t> </a:t>
            </a:r>
            <a:r>
              <a:rPr lang="tr-TR" dirty="0" err="1"/>
              <a:t>box-sizing</a:t>
            </a:r>
            <a:r>
              <a:rPr lang="tr-TR" dirty="0"/>
              <a:t>: (değer) </a:t>
            </a:r>
            <a:r>
              <a:rPr lang="tr-TR" b="1" dirty="0"/>
              <a:t>Aldığı Değerler :</a:t>
            </a:r>
            <a:r>
              <a:rPr lang="tr-TR" dirty="0"/>
              <a:t> </a:t>
            </a:r>
            <a:r>
              <a:rPr lang="tr-TR" dirty="0" err="1"/>
              <a:t>content-box</a:t>
            </a:r>
            <a:r>
              <a:rPr lang="tr-TR" dirty="0"/>
              <a:t> | </a:t>
            </a:r>
            <a:r>
              <a:rPr lang="tr-TR" dirty="0" err="1"/>
              <a:t>border-box</a:t>
            </a:r>
            <a:br>
              <a:rPr lang="tr-TR" dirty="0"/>
            </a:br>
            <a:r>
              <a:rPr lang="tr-TR" dirty="0"/>
              <a:t>	</a:t>
            </a:r>
            <a:r>
              <a:rPr lang="tr-TR" b="1" dirty="0"/>
              <a:t>Başlangıç değeri:</a:t>
            </a:r>
            <a:r>
              <a:rPr lang="tr-TR" dirty="0"/>
              <a:t> </a:t>
            </a:r>
            <a:r>
              <a:rPr lang="tr-TR" dirty="0" err="1"/>
              <a:t>content-box</a:t>
            </a:r>
            <a:br>
              <a:rPr lang="tr-TR" dirty="0"/>
            </a:br>
            <a:r>
              <a:rPr lang="tr-TR" dirty="0"/>
              <a:t>	</a:t>
            </a:r>
            <a:r>
              <a:rPr lang="tr-TR" b="1" dirty="0"/>
              <a:t>Uygulanabilen elementler:</a:t>
            </a:r>
            <a:r>
              <a:rPr lang="tr-TR" dirty="0"/>
              <a:t> Tüm Elemanlara</a:t>
            </a:r>
            <a:br>
              <a:rPr lang="tr-TR" dirty="0"/>
            </a:br>
            <a:r>
              <a:rPr lang="tr-TR" dirty="0"/>
              <a:t>	</a:t>
            </a:r>
            <a:r>
              <a:rPr lang="tr-TR" b="1" dirty="0"/>
              <a:t>Kalıtsallık:</a:t>
            </a:r>
            <a:r>
              <a:rPr lang="tr-TR" dirty="0"/>
              <a:t> Yok</a:t>
            </a:r>
          </a:p>
          <a:p>
            <a:endParaRPr lang="tr-TR" dirty="0"/>
          </a:p>
        </p:txBody>
      </p:sp>
    </p:spTree>
    <p:extLst>
      <p:ext uri="{BB962C8B-B14F-4D97-AF65-F5344CB8AC3E}">
        <p14:creationId xmlns:p14="http://schemas.microsoft.com/office/powerpoint/2010/main" val="4196473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62945C-7816-4B99-9613-CB5DF1BDC119}"/>
              </a:ext>
            </a:extLst>
          </p:cNvPr>
          <p:cNvSpPr>
            <a:spLocks noGrp="1"/>
          </p:cNvSpPr>
          <p:nvPr>
            <p:ph idx="1"/>
          </p:nvPr>
        </p:nvSpPr>
        <p:spPr>
          <a:xfrm>
            <a:off x="838200" y="1253331"/>
            <a:ext cx="10515600" cy="4351338"/>
          </a:xfrm>
        </p:spPr>
        <p:txBody>
          <a:bodyPr/>
          <a:lstStyle/>
          <a:p>
            <a:endParaRPr lang="tr-TR" dirty="0"/>
          </a:p>
          <a:p>
            <a:endParaRPr lang="tr-TR" dirty="0"/>
          </a:p>
          <a:p>
            <a:endParaRPr lang="tr-TR" dirty="0"/>
          </a:p>
          <a:p>
            <a:r>
              <a:rPr lang="tr-TR" dirty="0"/>
              <a:t>Başlangıç değeri </a:t>
            </a:r>
            <a:r>
              <a:rPr lang="tr-TR" dirty="0" err="1"/>
              <a:t>content-box’dır</a:t>
            </a:r>
            <a:r>
              <a:rPr lang="tr-TR" dirty="0"/>
              <a:t>. Kutu genişliği 10px + 20px + 200 + 20</a:t>
            </a:r>
          </a:p>
          <a:p>
            <a:r>
              <a:rPr lang="tr-TR" dirty="0"/>
              <a:t>10px = 260px olacaktır.</a:t>
            </a:r>
          </a:p>
          <a:p>
            <a:r>
              <a:rPr lang="tr-TR" dirty="0"/>
              <a:t>Yukarıdaki koda </a:t>
            </a:r>
            <a:r>
              <a:rPr lang="tr-TR" dirty="0" err="1"/>
              <a:t>box-border</a:t>
            </a:r>
            <a:r>
              <a:rPr lang="tr-TR" dirty="0"/>
              <a:t> tanımı yapıldığında Kutunun genişlik değeri 200px olacaktır. İçerik alanı genişlik değeri ise 140px olacaktır.</a:t>
            </a:r>
          </a:p>
          <a:p>
            <a:pPr marL="0" indent="0">
              <a:buNone/>
            </a:pPr>
            <a:br>
              <a:rPr lang="tr-TR" dirty="0"/>
            </a:br>
            <a:endParaRPr lang="tr-TR" dirty="0"/>
          </a:p>
        </p:txBody>
      </p:sp>
      <p:pic>
        <p:nvPicPr>
          <p:cNvPr id="4" name="Picture 3">
            <a:extLst>
              <a:ext uri="{FF2B5EF4-FFF2-40B4-BE49-F238E27FC236}">
                <a16:creationId xmlns:a16="http://schemas.microsoft.com/office/drawing/2014/main" id="{A56DDAEF-15DB-404C-8C4F-B736F35AE52F}"/>
              </a:ext>
            </a:extLst>
          </p:cNvPr>
          <p:cNvPicPr>
            <a:picLocks noChangeAspect="1"/>
          </p:cNvPicPr>
          <p:nvPr/>
        </p:nvPicPr>
        <p:blipFill>
          <a:blip r:embed="rId2"/>
          <a:stretch>
            <a:fillRect/>
          </a:stretch>
        </p:blipFill>
        <p:spPr>
          <a:xfrm>
            <a:off x="1182718" y="218334"/>
            <a:ext cx="4295775" cy="2600325"/>
          </a:xfrm>
          <a:prstGeom prst="rect">
            <a:avLst/>
          </a:prstGeom>
        </p:spPr>
      </p:pic>
      <p:pic>
        <p:nvPicPr>
          <p:cNvPr id="5" name="Picture 4">
            <a:extLst>
              <a:ext uri="{FF2B5EF4-FFF2-40B4-BE49-F238E27FC236}">
                <a16:creationId xmlns:a16="http://schemas.microsoft.com/office/drawing/2014/main" id="{4D6AAB87-E32F-453B-95C7-E15298B25506}"/>
              </a:ext>
            </a:extLst>
          </p:cNvPr>
          <p:cNvPicPr>
            <a:picLocks noChangeAspect="1"/>
          </p:cNvPicPr>
          <p:nvPr/>
        </p:nvPicPr>
        <p:blipFill>
          <a:blip r:embed="rId3"/>
          <a:stretch>
            <a:fillRect/>
          </a:stretch>
        </p:blipFill>
        <p:spPr>
          <a:xfrm>
            <a:off x="5823011" y="168583"/>
            <a:ext cx="2629193" cy="2699828"/>
          </a:xfrm>
          <a:prstGeom prst="rect">
            <a:avLst/>
          </a:prstGeom>
        </p:spPr>
      </p:pic>
      <p:pic>
        <p:nvPicPr>
          <p:cNvPr id="6" name="Picture 5">
            <a:extLst>
              <a:ext uri="{FF2B5EF4-FFF2-40B4-BE49-F238E27FC236}">
                <a16:creationId xmlns:a16="http://schemas.microsoft.com/office/drawing/2014/main" id="{3A738B2B-D09B-4EF8-95D1-869DE867BE3B}"/>
              </a:ext>
            </a:extLst>
          </p:cNvPr>
          <p:cNvPicPr>
            <a:picLocks noChangeAspect="1"/>
          </p:cNvPicPr>
          <p:nvPr/>
        </p:nvPicPr>
        <p:blipFill>
          <a:blip r:embed="rId4"/>
          <a:stretch>
            <a:fillRect/>
          </a:stretch>
        </p:blipFill>
        <p:spPr>
          <a:xfrm>
            <a:off x="1062083" y="4696009"/>
            <a:ext cx="2268522" cy="1535326"/>
          </a:xfrm>
          <a:prstGeom prst="rect">
            <a:avLst/>
          </a:prstGeom>
        </p:spPr>
      </p:pic>
      <p:pic>
        <p:nvPicPr>
          <p:cNvPr id="7" name="Picture 6">
            <a:extLst>
              <a:ext uri="{FF2B5EF4-FFF2-40B4-BE49-F238E27FC236}">
                <a16:creationId xmlns:a16="http://schemas.microsoft.com/office/drawing/2014/main" id="{A8DE6C8C-C8E7-4E99-A5FD-D0135297A9DA}"/>
              </a:ext>
            </a:extLst>
          </p:cNvPr>
          <p:cNvPicPr>
            <a:picLocks noChangeAspect="1"/>
          </p:cNvPicPr>
          <p:nvPr/>
        </p:nvPicPr>
        <p:blipFill>
          <a:blip r:embed="rId5"/>
          <a:stretch>
            <a:fillRect/>
          </a:stretch>
        </p:blipFill>
        <p:spPr>
          <a:xfrm>
            <a:off x="3554488" y="4696009"/>
            <a:ext cx="1718893" cy="1712205"/>
          </a:xfrm>
          <a:prstGeom prst="rect">
            <a:avLst/>
          </a:prstGeom>
        </p:spPr>
      </p:pic>
    </p:spTree>
    <p:extLst>
      <p:ext uri="{BB962C8B-B14F-4D97-AF65-F5344CB8AC3E}">
        <p14:creationId xmlns:p14="http://schemas.microsoft.com/office/powerpoint/2010/main" val="2653589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9650-88F3-4175-B95A-9BCE00AB8CC9}"/>
              </a:ext>
            </a:extLst>
          </p:cNvPr>
          <p:cNvSpPr>
            <a:spLocks noGrp="1"/>
          </p:cNvSpPr>
          <p:nvPr>
            <p:ph type="title"/>
          </p:nvPr>
        </p:nvSpPr>
        <p:spPr/>
        <p:txBody>
          <a:bodyPr/>
          <a:lstStyle/>
          <a:p>
            <a:r>
              <a:rPr lang="tr-TR" dirty="0" err="1"/>
              <a:t>Crossorigin</a:t>
            </a:r>
            <a:r>
              <a:rPr lang="tr-TR" dirty="0"/>
              <a:t> </a:t>
            </a:r>
          </a:p>
        </p:txBody>
      </p:sp>
      <p:sp>
        <p:nvSpPr>
          <p:cNvPr id="3" name="Content Placeholder 2">
            <a:extLst>
              <a:ext uri="{FF2B5EF4-FFF2-40B4-BE49-F238E27FC236}">
                <a16:creationId xmlns:a16="http://schemas.microsoft.com/office/drawing/2014/main" id="{6A639F3D-992E-4E94-B735-604BB84894C5}"/>
              </a:ext>
            </a:extLst>
          </p:cNvPr>
          <p:cNvSpPr>
            <a:spLocks noGrp="1"/>
          </p:cNvSpPr>
          <p:nvPr>
            <p:ph idx="1"/>
          </p:nvPr>
        </p:nvSpPr>
        <p:spPr>
          <a:xfrm>
            <a:off x="838200" y="1372864"/>
            <a:ext cx="10515600" cy="4351338"/>
          </a:xfrm>
        </p:spPr>
        <p:txBody>
          <a:bodyPr/>
          <a:lstStyle/>
          <a:p>
            <a:r>
              <a:rPr lang="tr-TR" dirty="0"/>
              <a:t>kaynak farklı bir Köken üzerindeki bir sunucudan yüklendiğinde kullanılan seçenekleri tanımlar. Tarayıcı tarafından gönderilen HTTP isteğini etkili bir şekilde değiştirir. Eğer "</a:t>
            </a:r>
            <a:r>
              <a:rPr lang="tr-TR" dirty="0" err="1"/>
              <a:t>crossorigin</a:t>
            </a:r>
            <a:r>
              <a:rPr lang="tr-TR" dirty="0"/>
              <a:t>" niteliği eklenirse - bu aşağıda gösterildiği gibi HTTP isteğine Kaynak: &lt;</a:t>
            </a:r>
            <a:r>
              <a:rPr lang="tr-TR" dirty="0" err="1"/>
              <a:t>Origin</a:t>
            </a:r>
            <a:r>
              <a:rPr lang="tr-TR" dirty="0"/>
              <a:t>&gt; anahtar-değer çiftinin eklenmesine neden olacaktır.</a:t>
            </a:r>
          </a:p>
          <a:p>
            <a:r>
              <a:rPr lang="tr-TR" dirty="0" err="1"/>
              <a:t>crossorigin</a:t>
            </a:r>
            <a:r>
              <a:rPr lang="tr-TR" dirty="0"/>
              <a:t> şu şekilde ayarlanabilir: “anonim” veya “kullanım bilgileri”. Her ikisi de, talebe Kaynak: eklenmesiyle sonuçlanacaktır. Ancak ikincisi, kimlik bilgilerinin kontrol edilmesini sağlayacaktır. Etiketteki hiçbir </a:t>
            </a:r>
            <a:r>
              <a:rPr lang="tr-TR" dirty="0" err="1"/>
              <a:t>crossorigin</a:t>
            </a:r>
            <a:r>
              <a:rPr lang="tr-TR" dirty="0"/>
              <a:t> özelliği, </a:t>
            </a:r>
            <a:r>
              <a:rPr lang="tr-TR" dirty="0" err="1"/>
              <a:t>Origin</a:t>
            </a:r>
            <a:r>
              <a:rPr lang="tr-TR" dirty="0"/>
              <a:t>: </a:t>
            </a:r>
            <a:r>
              <a:rPr lang="tr-TR" dirty="0" err="1"/>
              <a:t>key-value</a:t>
            </a:r>
            <a:r>
              <a:rPr lang="tr-TR" dirty="0"/>
              <a:t> </a:t>
            </a:r>
            <a:r>
              <a:rPr lang="tr-TR" dirty="0" err="1"/>
              <a:t>pair</a:t>
            </a:r>
            <a:r>
              <a:rPr lang="tr-TR" dirty="0"/>
              <a:t> olmadan istek gönderilmesine neden olmaz.</a:t>
            </a:r>
          </a:p>
          <a:p>
            <a:endParaRPr lang="tr-TR" dirty="0"/>
          </a:p>
          <a:p>
            <a:endParaRPr lang="tr-TR" dirty="0"/>
          </a:p>
        </p:txBody>
      </p:sp>
      <p:pic>
        <p:nvPicPr>
          <p:cNvPr id="1034" name="Picture 10" descr="https://i.stack.imgur.com/Mh72m.png">
            <a:extLst>
              <a:ext uri="{FF2B5EF4-FFF2-40B4-BE49-F238E27FC236}">
                <a16:creationId xmlns:a16="http://schemas.microsoft.com/office/drawing/2014/main" id="{9A16E7F4-5A70-4D26-B3A8-4BEBF5598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4187" y="5009033"/>
            <a:ext cx="4089613" cy="1483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248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CC00C1-FF7A-438C-B0AB-3C851CB099D5}"/>
              </a:ext>
            </a:extLst>
          </p:cNvPr>
          <p:cNvSpPr>
            <a:spLocks noGrp="1"/>
          </p:cNvSpPr>
          <p:nvPr>
            <p:ph idx="1"/>
          </p:nvPr>
        </p:nvSpPr>
        <p:spPr/>
        <p:txBody>
          <a:bodyPr/>
          <a:lstStyle/>
          <a:p>
            <a:r>
              <a:rPr lang="tr-TR" dirty="0" err="1"/>
              <a:t>CDN'den</a:t>
            </a:r>
            <a:r>
              <a:rPr lang="tr-TR" dirty="0"/>
              <a:t> “kullanım bilgilerini” talep ederken bir örnek:</a:t>
            </a:r>
          </a:p>
          <a:p>
            <a:pPr marL="0" indent="0">
              <a:buNone/>
            </a:pPr>
            <a:r>
              <a:rPr lang="tr-TR" sz="1400" dirty="0">
                <a:latin typeface="Calibri Light" panose="020F0302020204030204" pitchFamily="34" charset="0"/>
                <a:cs typeface="Calibri Light" panose="020F0302020204030204" pitchFamily="34" charset="0"/>
              </a:rPr>
              <a:t>&lt;</a:t>
            </a:r>
            <a:r>
              <a:rPr lang="tr-TR" sz="1400" dirty="0" err="1">
                <a:latin typeface="Calibri Light" panose="020F0302020204030204" pitchFamily="34" charset="0"/>
                <a:cs typeface="Calibri Light" panose="020F0302020204030204" pitchFamily="34" charset="0"/>
              </a:rPr>
              <a:t>script</a:t>
            </a:r>
            <a:r>
              <a:rPr lang="tr-TR" sz="1400" dirty="0">
                <a:latin typeface="Calibri Light" panose="020F0302020204030204" pitchFamily="34" charset="0"/>
                <a:cs typeface="Calibri Light" panose="020F0302020204030204" pitchFamily="34" charset="0"/>
              </a:rPr>
              <a:t> </a:t>
            </a:r>
            <a:r>
              <a:rPr lang="tr-TR" sz="1400" dirty="0" err="1">
                <a:latin typeface="Calibri Light" panose="020F0302020204030204" pitchFamily="34" charset="0"/>
                <a:cs typeface="Calibri Light" panose="020F0302020204030204" pitchFamily="34" charset="0"/>
              </a:rPr>
              <a:t>src</a:t>
            </a:r>
            <a:r>
              <a:rPr lang="tr-TR" sz="1400" dirty="0">
                <a:latin typeface="Calibri Light" panose="020F0302020204030204" pitchFamily="34" charset="0"/>
                <a:cs typeface="Calibri Light" panose="020F0302020204030204" pitchFamily="34" charset="0"/>
              </a:rPr>
              <a:t>="https://maxcdn.bootstrapcdn.com/bootstrap/4.0.0-alpha.6/js/bootstrap.min.js" </a:t>
            </a:r>
            <a:r>
              <a:rPr lang="tr-TR" sz="1400" dirty="0" err="1">
                <a:latin typeface="Calibri Light" panose="020F0302020204030204" pitchFamily="34" charset="0"/>
                <a:cs typeface="Calibri Light" panose="020F0302020204030204" pitchFamily="34" charset="0"/>
              </a:rPr>
              <a:t>integrity</a:t>
            </a:r>
            <a:r>
              <a:rPr lang="tr-TR" sz="1400" dirty="0">
                <a:latin typeface="Calibri Light" panose="020F0302020204030204" pitchFamily="34" charset="0"/>
                <a:cs typeface="Calibri Light" panose="020F0302020204030204" pitchFamily="34" charset="0"/>
              </a:rPr>
              <a:t>="sha384vBWWzlZJ8ea9aCX4pEW3rVHjgjt7zpkNpZk+02D9phzyeVkE+jo0ieGizqPLForn" </a:t>
            </a:r>
            <a:r>
              <a:rPr lang="tr-TR" sz="1400" dirty="0" err="1">
                <a:latin typeface="Calibri Light" panose="020F0302020204030204" pitchFamily="34" charset="0"/>
                <a:cs typeface="Calibri Light" panose="020F0302020204030204" pitchFamily="34" charset="0"/>
              </a:rPr>
              <a:t>crossorigin</a:t>
            </a:r>
            <a:r>
              <a:rPr lang="tr-TR" sz="1400" dirty="0">
                <a:latin typeface="Calibri Light" panose="020F0302020204030204" pitchFamily="34" charset="0"/>
                <a:cs typeface="Calibri Light" panose="020F0302020204030204" pitchFamily="34" charset="0"/>
              </a:rPr>
              <a:t>="</a:t>
            </a:r>
            <a:r>
              <a:rPr lang="tr-TR" sz="1400" dirty="0" err="1">
                <a:latin typeface="Calibri Light" panose="020F0302020204030204" pitchFamily="34" charset="0"/>
                <a:cs typeface="Calibri Light" panose="020F0302020204030204" pitchFamily="34" charset="0"/>
              </a:rPr>
              <a:t>use-credentials</a:t>
            </a:r>
            <a:r>
              <a:rPr lang="tr-TR" sz="1400" dirty="0">
                <a:latin typeface="Calibri Light" panose="020F0302020204030204" pitchFamily="34" charset="0"/>
                <a:cs typeface="Calibri Light" panose="020F0302020204030204" pitchFamily="34" charset="0"/>
              </a:rPr>
              <a:t>"&gt;&lt;/</a:t>
            </a:r>
            <a:r>
              <a:rPr lang="tr-TR" sz="1400" dirty="0" err="1">
                <a:latin typeface="Calibri Light" panose="020F0302020204030204" pitchFamily="34" charset="0"/>
                <a:cs typeface="Calibri Light" panose="020F0302020204030204" pitchFamily="34" charset="0"/>
              </a:rPr>
              <a:t>script</a:t>
            </a:r>
            <a:r>
              <a:rPr lang="tr-TR" sz="1400" dirty="0">
                <a:latin typeface="Calibri Light" panose="020F0302020204030204" pitchFamily="34" charset="0"/>
                <a:cs typeface="Calibri Light" panose="020F0302020204030204" pitchFamily="34" charset="0"/>
              </a:rPr>
              <a:t>&gt;</a:t>
            </a:r>
            <a:endParaRPr lang="tr-TR" dirty="0">
              <a:latin typeface="+mj-lt"/>
              <a:cs typeface="Calibri Light" panose="020F0302020204030204" pitchFamily="34" charset="0"/>
            </a:endParaRPr>
          </a:p>
          <a:p>
            <a:r>
              <a:rPr lang="tr-TR" dirty="0" err="1"/>
              <a:t>Crossorigin</a:t>
            </a:r>
            <a:r>
              <a:rPr lang="tr-TR" dirty="0"/>
              <a:t> yanlış ayarlanmışsa, tarayıcı isteği iptal edebilir.</a:t>
            </a:r>
          </a:p>
          <a:p>
            <a:pPr marL="0" indent="0">
              <a:buNone/>
            </a:pPr>
            <a:endParaRPr lang="tr-TR" dirty="0" err="1"/>
          </a:p>
        </p:txBody>
      </p:sp>
      <p:pic>
        <p:nvPicPr>
          <p:cNvPr id="2053" name="Picture 5" descr="enter image description here">
            <a:extLst>
              <a:ext uri="{FF2B5EF4-FFF2-40B4-BE49-F238E27FC236}">
                <a16:creationId xmlns:a16="http://schemas.microsoft.com/office/drawing/2014/main" id="{27BE73D5-C39B-41B2-86DC-C37DE1053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703897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4775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D80B-AA3D-44B1-911B-E4EC1FB41BA8}"/>
              </a:ext>
            </a:extLst>
          </p:cNvPr>
          <p:cNvSpPr>
            <a:spLocks noGrp="1"/>
          </p:cNvSpPr>
          <p:nvPr>
            <p:ph type="title"/>
          </p:nvPr>
        </p:nvSpPr>
        <p:spPr/>
        <p:txBody>
          <a:bodyPr/>
          <a:lstStyle/>
          <a:p>
            <a:r>
              <a:rPr lang="tr-TR" dirty="0" err="1"/>
              <a:t>Integrity</a:t>
            </a:r>
            <a:r>
              <a:rPr lang="tr-TR" dirty="0"/>
              <a:t> </a:t>
            </a:r>
          </a:p>
        </p:txBody>
      </p:sp>
      <p:sp>
        <p:nvSpPr>
          <p:cNvPr id="3" name="Content Placeholder 2">
            <a:extLst>
              <a:ext uri="{FF2B5EF4-FFF2-40B4-BE49-F238E27FC236}">
                <a16:creationId xmlns:a16="http://schemas.microsoft.com/office/drawing/2014/main" id="{12A8220C-5F58-4862-B005-496B2BC7628A}"/>
              </a:ext>
            </a:extLst>
          </p:cNvPr>
          <p:cNvSpPr>
            <a:spLocks noGrp="1"/>
          </p:cNvSpPr>
          <p:nvPr>
            <p:ph idx="1"/>
          </p:nvPr>
        </p:nvSpPr>
        <p:spPr/>
        <p:txBody>
          <a:bodyPr/>
          <a:lstStyle/>
          <a:p>
            <a:r>
              <a:rPr lang="tr-TR" dirty="0"/>
              <a:t>SRI, web uygulama geliştiricilerine, Content Delivery Networks (CDN) gibi üçüncü parti servislerde barındırılan kaynakların herhangi bir beklenmeyen modifikasyon olmadan dağıtıldığını garanti altına alma fırsatı sunan bir metottur.</a:t>
            </a:r>
          </a:p>
          <a:p>
            <a:r>
              <a:rPr lang="tr-TR" dirty="0"/>
              <a:t>W3C, kaynakların üçüncü parti bir servisten yüklenmesi halinde uygulanacak en iyi pratik olarak </a:t>
            </a:r>
            <a:r>
              <a:rPr lang="tr-TR" dirty="0" err="1"/>
              <a:t>SRI’yı</a:t>
            </a:r>
            <a:r>
              <a:rPr lang="tr-TR" dirty="0"/>
              <a:t> tavsiye etmektedir.</a:t>
            </a:r>
          </a:p>
        </p:txBody>
      </p:sp>
    </p:spTree>
    <p:extLst>
      <p:ext uri="{BB962C8B-B14F-4D97-AF65-F5344CB8AC3E}">
        <p14:creationId xmlns:p14="http://schemas.microsoft.com/office/powerpoint/2010/main" val="22255377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4475-E73A-4415-8743-138CD4FD2B25}"/>
              </a:ext>
            </a:extLst>
          </p:cNvPr>
          <p:cNvSpPr>
            <a:spLocks noGrp="1"/>
          </p:cNvSpPr>
          <p:nvPr>
            <p:ph type="title"/>
          </p:nvPr>
        </p:nvSpPr>
        <p:spPr/>
        <p:txBody>
          <a:bodyPr/>
          <a:lstStyle/>
          <a:p>
            <a:r>
              <a:rPr lang="tr-TR" dirty="0"/>
              <a:t>SRI Nasıl Çalışır?</a:t>
            </a:r>
          </a:p>
        </p:txBody>
      </p:sp>
      <p:sp>
        <p:nvSpPr>
          <p:cNvPr id="3" name="Content Placeholder 2">
            <a:extLst>
              <a:ext uri="{FF2B5EF4-FFF2-40B4-BE49-F238E27FC236}">
                <a16:creationId xmlns:a16="http://schemas.microsoft.com/office/drawing/2014/main" id="{A26FDC68-3ADF-4450-883F-908D411AB2B9}"/>
              </a:ext>
            </a:extLst>
          </p:cNvPr>
          <p:cNvSpPr>
            <a:spLocks noGrp="1"/>
          </p:cNvSpPr>
          <p:nvPr>
            <p:ph idx="1"/>
          </p:nvPr>
        </p:nvSpPr>
        <p:spPr/>
        <p:txBody>
          <a:bodyPr/>
          <a:lstStyle/>
          <a:p>
            <a:r>
              <a:rPr lang="tr-TR" dirty="0"/>
              <a:t>SRI, </a:t>
            </a:r>
            <a:r>
              <a:rPr lang="tr-TR" dirty="0" err="1"/>
              <a:t>hash</a:t>
            </a:r>
            <a:r>
              <a:rPr lang="tr-TR" dirty="0"/>
              <a:t> karşılaştırmalarını kullanarak çalışmaktadır. Web sunucusunda barındırılan kaynakların </a:t>
            </a:r>
            <a:r>
              <a:rPr lang="tr-TR" dirty="0" err="1"/>
              <a:t>hash</a:t>
            </a:r>
            <a:r>
              <a:rPr lang="tr-TR" dirty="0"/>
              <a:t> değeriyle üçüncü parti bir serviste barındırılan kaynakların </a:t>
            </a:r>
            <a:r>
              <a:rPr lang="tr-TR" dirty="0" err="1"/>
              <a:t>hash</a:t>
            </a:r>
            <a:r>
              <a:rPr lang="tr-TR" dirty="0"/>
              <a:t> değerlerini karşılaştırır.</a:t>
            </a:r>
          </a:p>
          <a:p>
            <a:r>
              <a:rPr lang="tr-TR" dirty="0"/>
              <a:t>Birçok kurum-kuruluş, web sitelerinin performansını artırmak için farklı kaynakları farklı sunucularda barındırma yolunu tercih ederler. Örneğin </a:t>
            </a:r>
            <a:r>
              <a:rPr lang="tr-TR" dirty="0" err="1"/>
              <a:t>scriptler</a:t>
            </a:r>
            <a:r>
              <a:rPr lang="tr-TR" dirty="0"/>
              <a:t>, CSS dosyaları ve imajlar genellikle </a:t>
            </a:r>
            <a:r>
              <a:rPr lang="tr-TR" dirty="0" err="1"/>
              <a:t>CDN’lerde</a:t>
            </a:r>
            <a:r>
              <a:rPr lang="tr-TR" dirty="0"/>
              <a:t> tutulur.</a:t>
            </a:r>
          </a:p>
        </p:txBody>
      </p:sp>
    </p:spTree>
    <p:extLst>
      <p:ext uri="{BB962C8B-B14F-4D97-AF65-F5344CB8AC3E}">
        <p14:creationId xmlns:p14="http://schemas.microsoft.com/office/powerpoint/2010/main" val="2189362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9F310-1841-4817-999E-8473C9331A71}"/>
              </a:ext>
            </a:extLst>
          </p:cNvPr>
          <p:cNvSpPr>
            <a:spLocks noGrp="1"/>
          </p:cNvSpPr>
          <p:nvPr>
            <p:ph idx="1"/>
          </p:nvPr>
        </p:nvSpPr>
        <p:spPr>
          <a:xfrm>
            <a:off x="838200" y="866836"/>
            <a:ext cx="10515600" cy="5454065"/>
          </a:xfrm>
        </p:spPr>
        <p:txBody>
          <a:bodyPr>
            <a:normAutofit/>
          </a:bodyPr>
          <a:lstStyle/>
          <a:p>
            <a:r>
              <a:rPr lang="tr-TR" dirty="0"/>
              <a:t>Fakat bunu yaparak, CDN ya da diğer üçüncü parti servislere açıkça itimat etmiş olurlar. Bu yüzden CDN </a:t>
            </a:r>
            <a:r>
              <a:rPr lang="tr-TR" dirty="0" err="1"/>
              <a:t>hacklendiğinde</a:t>
            </a:r>
            <a:r>
              <a:rPr lang="tr-TR" dirty="0"/>
              <a:t> ya da DNS </a:t>
            </a:r>
            <a:r>
              <a:rPr lang="tr-TR" dirty="0" err="1"/>
              <a:t>hijacking</a:t>
            </a:r>
            <a:r>
              <a:rPr lang="tr-TR" dirty="0"/>
              <a:t> saldırısına maruz kalındığında aynı zamanda kendi web uygulamaları da </a:t>
            </a:r>
            <a:r>
              <a:rPr lang="tr-TR" dirty="0" err="1"/>
              <a:t>hacklenebilir</a:t>
            </a:r>
            <a:r>
              <a:rPr lang="tr-TR" dirty="0"/>
              <a:t>. Böyle bir durumda saldırgan, CDN servisinde barındırılan ve bir Cross Site Scripting (XSS) zafiyetine yol açabilecek olan bir </a:t>
            </a:r>
            <a:r>
              <a:rPr lang="tr-TR" dirty="0" err="1"/>
              <a:t>script</a:t>
            </a:r>
            <a:r>
              <a:rPr lang="tr-TR" dirty="0"/>
              <a:t> dosyasının içeriğini değiştirme fırsatı elde edecektir.</a:t>
            </a:r>
          </a:p>
          <a:p>
            <a:r>
              <a:rPr lang="tr-TR" dirty="0"/>
              <a:t>Dolayısıyla </a:t>
            </a:r>
            <a:r>
              <a:rPr lang="tr-TR" dirty="0" err="1"/>
              <a:t>SRI’yı</a:t>
            </a:r>
            <a:r>
              <a:rPr lang="tr-TR" dirty="0"/>
              <a:t> devreye sokarak web uygulamanızın güçlendirilmiş bir dosyayı işaret ettiğinden ve dosya değiştirilse bile web tarayıcınızın bu dosyayı yüklemeyip saldırının başarısız olacağından emin olabilirsiniz.</a:t>
            </a:r>
          </a:p>
          <a:p>
            <a:pPr marL="0" indent="0">
              <a:buNone/>
            </a:pPr>
            <a:endParaRPr lang="tr-TR" dirty="0"/>
          </a:p>
        </p:txBody>
      </p:sp>
    </p:spTree>
    <p:extLst>
      <p:ext uri="{BB962C8B-B14F-4D97-AF65-F5344CB8AC3E}">
        <p14:creationId xmlns:p14="http://schemas.microsoft.com/office/powerpoint/2010/main" val="3620624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223E-997C-4470-BBF2-F43DB473B918}"/>
              </a:ext>
            </a:extLst>
          </p:cNvPr>
          <p:cNvSpPr>
            <a:spLocks noGrp="1"/>
          </p:cNvSpPr>
          <p:nvPr>
            <p:ph type="title"/>
          </p:nvPr>
        </p:nvSpPr>
        <p:spPr/>
        <p:txBody>
          <a:bodyPr/>
          <a:lstStyle/>
          <a:p>
            <a:r>
              <a:rPr lang="tr-TR" dirty="0" err="1"/>
              <a:t>Subresource</a:t>
            </a:r>
            <a:r>
              <a:rPr lang="tr-TR" dirty="0"/>
              <a:t> </a:t>
            </a:r>
            <a:r>
              <a:rPr lang="tr-TR" dirty="0" err="1"/>
              <a:t>Integrity’i</a:t>
            </a:r>
            <a:r>
              <a:rPr lang="tr-TR" dirty="0"/>
              <a:t> </a:t>
            </a:r>
            <a:r>
              <a:rPr lang="tr-TR" dirty="0" err="1"/>
              <a:t>İmplemente</a:t>
            </a:r>
            <a:r>
              <a:rPr lang="tr-TR" dirty="0"/>
              <a:t> Etme</a:t>
            </a:r>
          </a:p>
        </p:txBody>
      </p:sp>
      <p:sp>
        <p:nvSpPr>
          <p:cNvPr id="3" name="Content Placeholder 2">
            <a:extLst>
              <a:ext uri="{FF2B5EF4-FFF2-40B4-BE49-F238E27FC236}">
                <a16:creationId xmlns:a16="http://schemas.microsoft.com/office/drawing/2014/main" id="{133FB87F-C18B-4D72-A330-EE18034ED11A}"/>
              </a:ext>
            </a:extLst>
          </p:cNvPr>
          <p:cNvSpPr>
            <a:spLocks noGrp="1"/>
          </p:cNvSpPr>
          <p:nvPr>
            <p:ph idx="1"/>
          </p:nvPr>
        </p:nvSpPr>
        <p:spPr/>
        <p:txBody>
          <a:bodyPr>
            <a:normAutofit/>
          </a:bodyPr>
          <a:lstStyle/>
          <a:p>
            <a:r>
              <a:rPr lang="tr-TR" dirty="0" err="1"/>
              <a:t>Integrity</a:t>
            </a:r>
            <a:r>
              <a:rPr lang="tr-TR" dirty="0"/>
              <a:t> (bütünlük) HTML özniteliğinin formatı şöyledir:</a:t>
            </a:r>
          </a:p>
          <a:p>
            <a:pPr marL="0" indent="0">
              <a:buNone/>
            </a:pPr>
            <a:r>
              <a:rPr lang="tr-TR" sz="1800" dirty="0">
                <a:latin typeface="+mj-lt"/>
              </a:rPr>
              <a:t>	</a:t>
            </a:r>
            <a:r>
              <a:rPr lang="tr-TR" sz="1800" dirty="0" err="1">
                <a:latin typeface="+mj-lt"/>
              </a:rPr>
              <a:t>integrity</a:t>
            </a:r>
            <a:r>
              <a:rPr lang="tr-TR" sz="1800" dirty="0">
                <a:latin typeface="+mj-lt"/>
              </a:rPr>
              <a:t>=”[</a:t>
            </a:r>
            <a:r>
              <a:rPr lang="tr-TR" sz="1800" dirty="0" err="1">
                <a:latin typeface="+mj-lt"/>
              </a:rPr>
              <a:t>hash</a:t>
            </a:r>
            <a:r>
              <a:rPr lang="tr-TR" sz="1800" dirty="0">
                <a:latin typeface="+mj-lt"/>
              </a:rPr>
              <a:t> algoritması]-[base64 ile </a:t>
            </a:r>
            <a:r>
              <a:rPr lang="tr-TR" sz="1800" dirty="0" err="1">
                <a:latin typeface="+mj-lt"/>
              </a:rPr>
              <a:t>encode</a:t>
            </a:r>
            <a:r>
              <a:rPr lang="tr-TR" sz="1800" dirty="0">
                <a:latin typeface="+mj-lt"/>
              </a:rPr>
              <a:t> edilmiş kriptolu </a:t>
            </a:r>
            <a:r>
              <a:rPr lang="tr-TR" sz="1800" dirty="0" err="1">
                <a:latin typeface="+mj-lt"/>
              </a:rPr>
              <a:t>hash</a:t>
            </a:r>
            <a:r>
              <a:rPr lang="tr-TR" sz="1800" dirty="0">
                <a:latin typeface="+mj-lt"/>
              </a:rPr>
              <a:t> değeri]</a:t>
            </a:r>
          </a:p>
          <a:p>
            <a:r>
              <a:rPr lang="tr-TR" dirty="0" err="1"/>
              <a:t>Hash</a:t>
            </a:r>
            <a:r>
              <a:rPr lang="tr-TR" dirty="0"/>
              <a:t> algoritması olarak sha256, sha384 ya da sha512 kullanılabilir. Bu sebeple SRI kontrollerini aktif etmek için aşağıdaki örnekte gösterildiği gibi </a:t>
            </a:r>
            <a:r>
              <a:rPr lang="tr-TR" dirty="0" err="1"/>
              <a:t>Integrity</a:t>
            </a:r>
            <a:r>
              <a:rPr lang="tr-TR" dirty="0"/>
              <a:t> HTML özniteliğini </a:t>
            </a:r>
            <a:r>
              <a:rPr lang="tr-TR" dirty="0" err="1"/>
              <a:t>script</a:t>
            </a:r>
            <a:r>
              <a:rPr lang="tr-TR" dirty="0"/>
              <a:t> etiketine eklemelisiniz:</a:t>
            </a:r>
          </a:p>
          <a:p>
            <a:pPr marL="0" indent="0">
              <a:buNone/>
            </a:pPr>
            <a:r>
              <a:rPr lang="tr-TR" sz="1600" dirty="0"/>
              <a:t>	&lt;</a:t>
            </a:r>
            <a:r>
              <a:rPr lang="tr-TR" sz="1600" dirty="0" err="1"/>
              <a:t>script</a:t>
            </a:r>
            <a:r>
              <a:rPr lang="tr-TR" sz="1600" dirty="0"/>
              <a:t> </a:t>
            </a:r>
            <a:r>
              <a:rPr lang="tr-TR" sz="1600" dirty="0" err="1"/>
              <a:t>src</a:t>
            </a:r>
            <a:r>
              <a:rPr lang="tr-TR" sz="1600" dirty="0"/>
              <a:t>="https://code.jquery.com/jquery-2.1.4.min.js" </a:t>
            </a:r>
            <a:r>
              <a:rPr lang="tr-TR" sz="1600" dirty="0" err="1"/>
              <a:t>integrity</a:t>
            </a:r>
            <a:r>
              <a:rPr lang="tr-TR" sz="1600" dirty="0"/>
              <a:t>="sha384	R4/</a:t>
            </a:r>
            <a:r>
              <a:rPr lang="tr-TR" sz="1800" dirty="0"/>
              <a:t>ztc4ZlRqWjqIuvf6RX5yb</a:t>
            </a:r>
            <a:r>
              <a:rPr lang="tr-TR" sz="1600" dirty="0"/>
              <a:t>/v90qNGx6fS48N0tRxiGkqveZETq72KgDVJCp2TC" 	</a:t>
            </a:r>
            <a:r>
              <a:rPr lang="tr-TR" sz="1600" dirty="0" err="1"/>
              <a:t>crossorigin</a:t>
            </a:r>
            <a:r>
              <a:rPr lang="tr-TR" sz="1600" dirty="0"/>
              <a:t>="</a:t>
            </a:r>
            <a:r>
              <a:rPr lang="tr-TR" sz="1600" dirty="0" err="1"/>
              <a:t>anonymous</a:t>
            </a:r>
            <a:r>
              <a:rPr lang="tr-TR" sz="1600" dirty="0"/>
              <a:t>"&gt;&lt;/</a:t>
            </a:r>
            <a:r>
              <a:rPr lang="tr-TR" sz="1600" dirty="0" err="1"/>
              <a:t>script</a:t>
            </a:r>
            <a:r>
              <a:rPr lang="tr-TR" sz="1600" dirty="0"/>
              <a:t>&gt;</a:t>
            </a:r>
          </a:p>
        </p:txBody>
      </p:sp>
    </p:spTree>
    <p:extLst>
      <p:ext uri="{BB962C8B-B14F-4D97-AF65-F5344CB8AC3E}">
        <p14:creationId xmlns:p14="http://schemas.microsoft.com/office/powerpoint/2010/main" val="31681809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1B33EF-1CB5-499D-9DBC-48BCBC5DE7BB}"/>
              </a:ext>
            </a:extLst>
          </p:cNvPr>
          <p:cNvSpPr>
            <a:spLocks noGrp="1"/>
          </p:cNvSpPr>
          <p:nvPr>
            <p:ph idx="1"/>
          </p:nvPr>
        </p:nvSpPr>
        <p:spPr>
          <a:xfrm>
            <a:off x="838200" y="443883"/>
            <a:ext cx="10515600" cy="5733080"/>
          </a:xfrm>
        </p:spPr>
        <p:txBody>
          <a:bodyPr>
            <a:normAutofit fontScale="62500" lnSpcReduction="20000"/>
          </a:bodyPr>
          <a:lstStyle/>
          <a:p>
            <a:pPr marL="0" indent="0">
              <a:buNone/>
            </a:pPr>
            <a:r>
              <a:rPr lang="tr-TR" dirty="0"/>
              <a:t>Arda Kozan  </a:t>
            </a:r>
          </a:p>
          <a:p>
            <a:r>
              <a:rPr lang="tr-TR" dirty="0"/>
              <a:t>CDN: İnternet sayfalarının açılma işlem süresinin kısaltması amacıyla ortaya çıkan, son kullanıcının fiziksel olarak ne</a:t>
            </a:r>
          </a:p>
          <a:p>
            <a:r>
              <a:rPr lang="tr-TR" dirty="0"/>
              <a:t>yakın olduğu sunucudan verileri indirmesine yarayan bir sunucu ağı sistemidir.</a:t>
            </a:r>
          </a:p>
          <a:p>
            <a:r>
              <a:rPr lang="tr-TR" dirty="0" err="1"/>
              <a:t>Integrity</a:t>
            </a:r>
            <a:r>
              <a:rPr lang="tr-TR" dirty="0"/>
              <a:t>: </a:t>
            </a:r>
            <a:r>
              <a:rPr lang="tr-TR" dirty="0" err="1"/>
              <a:t>Integrity</a:t>
            </a:r>
            <a:r>
              <a:rPr lang="tr-TR" dirty="0"/>
              <a:t> özelliği, </a:t>
            </a:r>
            <a:r>
              <a:rPr lang="tr-TR" dirty="0" err="1"/>
              <a:t>Subresource</a:t>
            </a:r>
            <a:r>
              <a:rPr lang="tr-TR" dirty="0"/>
              <a:t> </a:t>
            </a:r>
            <a:r>
              <a:rPr lang="tr-TR" dirty="0" err="1"/>
              <a:t>Integrity</a:t>
            </a:r>
            <a:r>
              <a:rPr lang="tr-TR" dirty="0"/>
              <a:t> (SRI) Türkçe </a:t>
            </a:r>
            <a:r>
              <a:rPr lang="tr-TR" dirty="0" err="1"/>
              <a:t>karşlığı</a:t>
            </a:r>
            <a:r>
              <a:rPr lang="tr-TR" dirty="0"/>
              <a:t> Alt Kaynak Bütünlüğü olan, CDN ağı ile üçüncü</a:t>
            </a:r>
          </a:p>
          <a:p>
            <a:r>
              <a:rPr lang="tr-TR" dirty="0"/>
              <a:t>parti serviste tutulan kaynaklarının </a:t>
            </a:r>
            <a:r>
              <a:rPr lang="tr-TR" dirty="0" err="1"/>
              <a:t>hash</a:t>
            </a:r>
            <a:r>
              <a:rPr lang="tr-TR" dirty="0"/>
              <a:t> değerlerini internet sunucusundaki kaynakların </a:t>
            </a:r>
            <a:r>
              <a:rPr lang="tr-TR" dirty="0" err="1"/>
              <a:t>hash</a:t>
            </a:r>
            <a:r>
              <a:rPr lang="tr-TR" dirty="0"/>
              <a:t> değerleri ile</a:t>
            </a:r>
          </a:p>
          <a:p>
            <a:r>
              <a:rPr lang="tr-TR" dirty="0"/>
              <a:t>karşılaştırarak güvenlik açıklarını engellemiş olurlar.</a:t>
            </a:r>
          </a:p>
          <a:p>
            <a:r>
              <a:rPr lang="tr-TR" dirty="0"/>
              <a:t>Cross-</a:t>
            </a:r>
            <a:r>
              <a:rPr lang="tr-TR" dirty="0" err="1"/>
              <a:t>origin</a:t>
            </a:r>
            <a:r>
              <a:rPr lang="tr-TR" dirty="0"/>
              <a:t>: 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a:t>
            </a:r>
          </a:p>
          <a:p>
            <a:r>
              <a:rPr lang="tr-TR" dirty="0"/>
              <a:t>yönetmek için kullanılır. Bir kaynağın hangi kaynaklardan istek alabileceğini belirleyebilir. Aynı zamanda bir kaynak</a:t>
            </a:r>
          </a:p>
          <a:p>
            <a:r>
              <a:rPr lang="tr-TR" dirty="0"/>
              <a:t>istek atarken kimlik bilgilerini gönderebilir veya göndermeyebilir. Bu sayede güvenlik önlemi alınmış olur.</a:t>
            </a:r>
          </a:p>
          <a:p>
            <a:endParaRPr lang="tr-TR" dirty="0"/>
          </a:p>
          <a:p>
            <a:r>
              <a:rPr lang="tr-TR" dirty="0" err="1"/>
              <a:t>integrity</a:t>
            </a:r>
            <a:r>
              <a:rPr lang="tr-TR" dirty="0"/>
              <a:t>   : </a:t>
            </a:r>
          </a:p>
          <a:p>
            <a:r>
              <a:rPr lang="tr-TR" dirty="0" err="1"/>
              <a:t>integrity</a:t>
            </a:r>
            <a:r>
              <a:rPr lang="tr-TR" dirty="0"/>
              <a:t>="sha384-EVSTQN3/azprG1Anm3QDgpJLIm9Nao0Yz1ztcQTwFspd3yD65VohhpuuCOmLASjC"</a:t>
            </a:r>
          </a:p>
          <a:p>
            <a:endParaRPr lang="tr-TR" dirty="0"/>
          </a:p>
          <a:p>
            <a:r>
              <a:rPr lang="tr-TR" dirty="0" err="1"/>
              <a:t>crossorigin</a:t>
            </a:r>
            <a:r>
              <a:rPr lang="tr-TR" dirty="0"/>
              <a:t> :</a:t>
            </a:r>
          </a:p>
          <a:p>
            <a:r>
              <a:rPr lang="tr-TR" dirty="0" err="1"/>
              <a:t>crossorigin</a:t>
            </a:r>
            <a:r>
              <a:rPr lang="tr-TR" dirty="0"/>
              <a:t>="</a:t>
            </a:r>
            <a:r>
              <a:rPr lang="tr-TR" dirty="0" err="1"/>
              <a:t>anonymous</a:t>
            </a:r>
            <a:r>
              <a:rPr lang="tr-TR" dirty="0"/>
              <a:t>"</a:t>
            </a:r>
          </a:p>
        </p:txBody>
      </p:sp>
    </p:spTree>
    <p:extLst>
      <p:ext uri="{BB962C8B-B14F-4D97-AF65-F5344CB8AC3E}">
        <p14:creationId xmlns:p14="http://schemas.microsoft.com/office/powerpoint/2010/main" val="1287717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FEAD-BE86-4D4D-B0CA-1668B14BCBB4}"/>
              </a:ext>
            </a:extLst>
          </p:cNvPr>
          <p:cNvSpPr>
            <a:spLocks noGrp="1"/>
          </p:cNvSpPr>
          <p:nvPr>
            <p:ph type="title"/>
          </p:nvPr>
        </p:nvSpPr>
        <p:spPr/>
        <p:txBody>
          <a:bodyPr/>
          <a:lstStyle/>
          <a:p>
            <a:r>
              <a:rPr lang="tr-TR" dirty="0"/>
              <a:t>URI ve URL Arasındaki Farklar Neler?</a:t>
            </a:r>
          </a:p>
        </p:txBody>
      </p:sp>
      <p:sp>
        <p:nvSpPr>
          <p:cNvPr id="3" name="Content Placeholder 2">
            <a:extLst>
              <a:ext uri="{FF2B5EF4-FFF2-40B4-BE49-F238E27FC236}">
                <a16:creationId xmlns:a16="http://schemas.microsoft.com/office/drawing/2014/main" id="{243EDD19-DC28-4E16-814F-959E11D9AB0A}"/>
              </a:ext>
            </a:extLst>
          </p:cNvPr>
          <p:cNvSpPr>
            <a:spLocks noGrp="1"/>
          </p:cNvSpPr>
          <p:nvPr>
            <p:ph idx="1"/>
          </p:nvPr>
        </p:nvSpPr>
        <p:spPr/>
        <p:txBody>
          <a:bodyPr>
            <a:normAutofit/>
          </a:bodyPr>
          <a:lstStyle/>
          <a:p>
            <a:r>
              <a:rPr lang="tr-TR" sz="2400" dirty="0"/>
              <a:t>Tolga </a:t>
            </a:r>
            <a:r>
              <a:rPr lang="tr-TR" sz="2400" dirty="0" err="1"/>
              <a:t>Güreli:Bu</a:t>
            </a:r>
            <a:r>
              <a:rPr lang="tr-TR" sz="2400" dirty="0"/>
              <a:t> benim adım, bir tanımlayıcı. Bir </a:t>
            </a:r>
            <a:r>
              <a:rPr lang="tr-TR" sz="2400" dirty="0" err="1"/>
              <a:t>URI'ye</a:t>
            </a:r>
            <a:r>
              <a:rPr lang="tr-TR" sz="2400" dirty="0"/>
              <a:t> benzer, ancak konumum hakkında veya bana nasıl ulaşacağınız hakkında hiçbir şey söylemediğinden, bir URL olamaz. Bu durumda, Türkiye’de birden fazla tolga olma olasılığı yüksektir.</a:t>
            </a:r>
          </a:p>
          <a:p>
            <a:r>
              <a:rPr lang="tr-TR" sz="2400" dirty="0"/>
              <a:t>6300 Yıldırım, Bursa, Türkiye Bu, bu fiziksel konum için bir tanımlayıcı olan bir </a:t>
            </a:r>
            <a:r>
              <a:rPr lang="tr-TR" sz="2400" dirty="0" err="1"/>
              <a:t>konumlandırıcıdır</a:t>
            </a:r>
            <a:r>
              <a:rPr lang="tr-TR" sz="2400" dirty="0"/>
              <a:t>. Hem bir URL hem de </a:t>
            </a:r>
            <a:r>
              <a:rPr lang="tr-TR" sz="2400" dirty="0" err="1"/>
              <a:t>URI'ye</a:t>
            </a:r>
            <a:r>
              <a:rPr lang="tr-TR" sz="2400" dirty="0"/>
              <a:t> benzer (çünkü tüm URL'ler </a:t>
            </a:r>
            <a:r>
              <a:rPr lang="tr-TR" sz="2400" dirty="0" err="1"/>
              <a:t>URI'dir</a:t>
            </a:r>
            <a:r>
              <a:rPr lang="tr-TR" sz="2400" dirty="0"/>
              <a:t>) ve ayrıca beni dolaylı olarak "sakini .." olarak tanımlıyor. Bu durumda beni benzersiz bir şekilde tanımlar, ancak bir oda arkadaşı alırsam bu değişebilir.</a:t>
            </a:r>
          </a:p>
          <a:p>
            <a:endParaRPr lang="tr-TR" sz="2400" dirty="0"/>
          </a:p>
        </p:txBody>
      </p:sp>
      <p:pic>
        <p:nvPicPr>
          <p:cNvPr id="3074" name="Picture 2" descr="Examples of URI, URL and URN - Stack Overflow">
            <a:extLst>
              <a:ext uri="{FF2B5EF4-FFF2-40B4-BE49-F238E27FC236}">
                <a16:creationId xmlns:a16="http://schemas.microsoft.com/office/drawing/2014/main" id="{015AB75F-A511-4EA7-A9AF-1D8CD0C13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364" y="4344087"/>
            <a:ext cx="7597296" cy="2513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5289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DAC7-1942-4D59-AA0D-1105CCAB5EEA}"/>
              </a:ext>
            </a:extLst>
          </p:cNvPr>
          <p:cNvSpPr>
            <a:spLocks noGrp="1"/>
          </p:cNvSpPr>
          <p:nvPr>
            <p:ph type="title"/>
          </p:nvPr>
        </p:nvSpPr>
        <p:spPr/>
        <p:txBody>
          <a:bodyPr/>
          <a:lstStyle/>
          <a:p>
            <a:r>
              <a:rPr lang="tr-TR" dirty="0" err="1"/>
              <a:t>Mb</a:t>
            </a:r>
            <a:r>
              <a:rPr lang="tr-TR" dirty="0"/>
              <a:t> ve md Nedir? </a:t>
            </a:r>
          </a:p>
        </p:txBody>
      </p:sp>
      <p:sp>
        <p:nvSpPr>
          <p:cNvPr id="3" name="Content Placeholder 2">
            <a:extLst>
              <a:ext uri="{FF2B5EF4-FFF2-40B4-BE49-F238E27FC236}">
                <a16:creationId xmlns:a16="http://schemas.microsoft.com/office/drawing/2014/main" id="{26DE38D5-15BB-48DB-B6DF-27ACAA2517DC}"/>
              </a:ext>
            </a:extLst>
          </p:cNvPr>
          <p:cNvSpPr>
            <a:spLocks noGrp="1"/>
          </p:cNvSpPr>
          <p:nvPr>
            <p:ph idx="1"/>
          </p:nvPr>
        </p:nvSpPr>
        <p:spPr/>
        <p:txBody>
          <a:bodyPr/>
          <a:lstStyle/>
          <a:p>
            <a:pPr fontAlgn="base"/>
            <a:r>
              <a:rPr lang="tr-TR" dirty="0" err="1"/>
              <a:t>Bootstrap</a:t>
            </a:r>
            <a:r>
              <a:rPr lang="tr-TR" dirty="0"/>
              <a:t>, çok çeşitli duyarlı kenar boşluğu ve dolgu yardımcı program sınıflarına sahiptir. Tüm kesme noktaları için çalışırlar:</a:t>
            </a:r>
          </a:p>
          <a:p>
            <a:pPr fontAlgn="base"/>
            <a:r>
              <a:rPr lang="tr-TR" b="1" dirty="0" err="1"/>
              <a:t>xs</a:t>
            </a:r>
            <a:r>
              <a:rPr lang="tr-TR" dirty="0"/>
              <a:t> (&lt;=576px), </a:t>
            </a:r>
            <a:r>
              <a:rPr lang="tr-TR" b="1" dirty="0" err="1"/>
              <a:t>sm</a:t>
            </a:r>
            <a:r>
              <a:rPr lang="tr-TR" dirty="0"/>
              <a:t> (&gt;=576px), </a:t>
            </a:r>
            <a:r>
              <a:rPr lang="tr-TR" b="1" dirty="0"/>
              <a:t>md</a:t>
            </a:r>
            <a:r>
              <a:rPr lang="tr-TR" dirty="0"/>
              <a:t> (&gt;=768px), </a:t>
            </a:r>
            <a:r>
              <a:rPr lang="tr-TR" b="1" dirty="0" err="1"/>
              <a:t>lg</a:t>
            </a:r>
            <a:r>
              <a:rPr lang="tr-TR" dirty="0"/>
              <a:t> (&gt;=992px) veya </a:t>
            </a:r>
            <a:r>
              <a:rPr lang="tr-TR" b="1" dirty="0"/>
              <a:t>xl</a:t>
            </a:r>
            <a:r>
              <a:rPr lang="tr-TR" dirty="0"/>
              <a:t> (&gt;=1200px))</a:t>
            </a:r>
          </a:p>
          <a:p>
            <a:pPr fontAlgn="base"/>
            <a:r>
              <a:rPr lang="tr-TR" dirty="0"/>
              <a:t>Sınıflar şu biçimde kullanılır:</a:t>
            </a:r>
          </a:p>
          <a:p>
            <a:pPr fontAlgn="base"/>
            <a:r>
              <a:rPr lang="tr-TR" dirty="0" err="1"/>
              <a:t>xs</a:t>
            </a:r>
            <a:r>
              <a:rPr lang="tr-TR" dirty="0"/>
              <a:t> için </a:t>
            </a:r>
            <a:r>
              <a:rPr lang="tr-TR" b="1" dirty="0"/>
              <a:t>{</a:t>
            </a:r>
            <a:r>
              <a:rPr lang="tr-TR" dirty="0"/>
              <a:t> özellik}{yan}-{boyut} ve </a:t>
            </a:r>
            <a:r>
              <a:rPr lang="tr-TR" dirty="0" err="1"/>
              <a:t>sm</a:t>
            </a:r>
            <a:r>
              <a:rPr lang="tr-TR" dirty="0"/>
              <a:t>, md, </a:t>
            </a:r>
            <a:r>
              <a:rPr lang="tr-TR" dirty="0" err="1"/>
              <a:t>lg</a:t>
            </a:r>
            <a:r>
              <a:rPr lang="tr-TR" dirty="0"/>
              <a:t> ve xl için </a:t>
            </a:r>
            <a:r>
              <a:rPr lang="tr-TR" b="1" dirty="0"/>
              <a:t>{özellik}{yan}-{kesme noktası}-{boyut} .</a:t>
            </a:r>
            <a:endParaRPr lang="tr-TR" dirty="0"/>
          </a:p>
          <a:p>
            <a:pPr fontAlgn="base"/>
            <a:r>
              <a:rPr lang="tr-TR" b="1" dirty="0"/>
              <a:t>m</a:t>
            </a:r>
            <a:r>
              <a:rPr lang="tr-TR" dirty="0"/>
              <a:t> - marjı ayarlar</a:t>
            </a:r>
          </a:p>
          <a:p>
            <a:pPr fontAlgn="base"/>
            <a:r>
              <a:rPr lang="tr-TR" b="1" dirty="0"/>
              <a:t>p</a:t>
            </a:r>
            <a:r>
              <a:rPr lang="tr-TR" dirty="0"/>
              <a:t> - dolguyu ayarlar</a:t>
            </a:r>
          </a:p>
        </p:txBody>
      </p:sp>
    </p:spTree>
    <p:extLst>
      <p:ext uri="{BB962C8B-B14F-4D97-AF65-F5344CB8AC3E}">
        <p14:creationId xmlns:p14="http://schemas.microsoft.com/office/powerpoint/2010/main" val="12036398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14DE78-78F2-4A06-A5A9-EBC26309EE16}"/>
              </a:ext>
            </a:extLst>
          </p:cNvPr>
          <p:cNvSpPr>
            <a:spLocks noGrp="1"/>
          </p:cNvSpPr>
          <p:nvPr>
            <p:ph idx="1"/>
          </p:nvPr>
        </p:nvSpPr>
        <p:spPr>
          <a:xfrm>
            <a:off x="767179" y="1088779"/>
            <a:ext cx="10515600" cy="4351338"/>
          </a:xfrm>
        </p:spPr>
        <p:txBody>
          <a:bodyPr/>
          <a:lstStyle/>
          <a:p>
            <a:pPr fontAlgn="base"/>
            <a:r>
              <a:rPr lang="tr-TR" b="1" dirty="0"/>
              <a:t>t</a:t>
            </a:r>
            <a:r>
              <a:rPr lang="tr-TR" dirty="0"/>
              <a:t> - kenar boşluğunu veya dolgu üstünü ayarlar</a:t>
            </a:r>
          </a:p>
          <a:p>
            <a:pPr fontAlgn="base"/>
            <a:r>
              <a:rPr lang="tr-TR" b="1" dirty="0"/>
              <a:t>b</a:t>
            </a:r>
            <a:r>
              <a:rPr lang="tr-TR" dirty="0"/>
              <a:t> - kenar boşluğunu veya alt boşluğu ayarlar</a:t>
            </a:r>
          </a:p>
          <a:p>
            <a:pPr fontAlgn="base"/>
            <a:r>
              <a:rPr lang="tr-TR" b="1" dirty="0"/>
              <a:t>l</a:t>
            </a:r>
            <a:r>
              <a:rPr lang="tr-TR" dirty="0"/>
              <a:t> - sol kenar boşluğunu veya sol dolguyu ayarlar</a:t>
            </a:r>
          </a:p>
          <a:p>
            <a:pPr fontAlgn="base"/>
            <a:r>
              <a:rPr lang="tr-TR" b="1" dirty="0"/>
              <a:t>r</a:t>
            </a:r>
            <a:r>
              <a:rPr lang="tr-TR" dirty="0"/>
              <a:t> - sağ kenar boşluğunu veya sağ dolguyu ayarlar</a:t>
            </a:r>
          </a:p>
          <a:p>
            <a:pPr fontAlgn="base"/>
            <a:r>
              <a:rPr lang="tr-TR" b="1" dirty="0"/>
              <a:t>x</a:t>
            </a:r>
            <a:r>
              <a:rPr lang="tr-TR" dirty="0"/>
              <a:t> - hem sol dolguyu hem de sağ dolguyu veya sol kenar boşluğu ve sağ kenar boşluğunu ayarlar</a:t>
            </a:r>
          </a:p>
          <a:p>
            <a:pPr fontAlgn="base"/>
            <a:r>
              <a:rPr lang="tr-TR" b="1" dirty="0"/>
              <a:t>y</a:t>
            </a:r>
            <a:r>
              <a:rPr lang="tr-TR" dirty="0"/>
              <a:t> - hem üst hem de alt dolgu veya kenar boşluğu üst ve kenar boşluğu alt öğelerini ayarlar</a:t>
            </a:r>
          </a:p>
          <a:p>
            <a:pPr fontAlgn="base"/>
            <a:r>
              <a:rPr lang="tr-TR" b="1" dirty="0"/>
              <a:t>boş</a:t>
            </a:r>
            <a:r>
              <a:rPr lang="tr-TR" dirty="0"/>
              <a:t> - öğenin tüm 4 tarafında bir kenar boşluğu veya dolgu ayarlar</a:t>
            </a:r>
          </a:p>
          <a:p>
            <a:endParaRPr lang="tr-TR" dirty="0"/>
          </a:p>
        </p:txBody>
      </p:sp>
    </p:spTree>
    <p:extLst>
      <p:ext uri="{BB962C8B-B14F-4D97-AF65-F5344CB8AC3E}">
        <p14:creationId xmlns:p14="http://schemas.microsoft.com/office/powerpoint/2010/main" val="4494322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08BFEB-D22B-4453-8D22-4D3B3C0411A1}"/>
              </a:ext>
            </a:extLst>
          </p:cNvPr>
          <p:cNvSpPr>
            <a:spLocks noGrp="1"/>
          </p:cNvSpPr>
          <p:nvPr>
            <p:ph idx="1"/>
          </p:nvPr>
        </p:nvSpPr>
        <p:spPr>
          <a:xfrm>
            <a:off x="838200" y="556118"/>
            <a:ext cx="10515600" cy="6301881"/>
          </a:xfrm>
        </p:spPr>
        <p:txBody>
          <a:bodyPr>
            <a:normAutofit lnSpcReduction="10000"/>
          </a:bodyPr>
          <a:lstStyle/>
          <a:p>
            <a:pPr fontAlgn="base"/>
            <a:r>
              <a:rPr lang="tr-TR" b="1" dirty="0"/>
              <a:t>0 - kenar boşluğunu</a:t>
            </a:r>
            <a:r>
              <a:rPr lang="tr-TR" dirty="0"/>
              <a:t> veya </a:t>
            </a:r>
            <a:r>
              <a:rPr lang="tr-TR" b="1" dirty="0"/>
              <a:t>dolguyu</a:t>
            </a:r>
            <a:r>
              <a:rPr lang="tr-TR" dirty="0"/>
              <a:t> 0'a ayarlar</a:t>
            </a:r>
          </a:p>
          <a:p>
            <a:pPr fontAlgn="base"/>
            <a:r>
              <a:rPr lang="tr-TR" b="1" dirty="0"/>
              <a:t>1</a:t>
            </a:r>
            <a:r>
              <a:rPr lang="tr-TR" dirty="0"/>
              <a:t> - </a:t>
            </a:r>
            <a:r>
              <a:rPr lang="tr-TR" b="1" dirty="0"/>
              <a:t>kenar boşluğunu</a:t>
            </a:r>
            <a:r>
              <a:rPr lang="tr-TR" dirty="0"/>
              <a:t> veya </a:t>
            </a:r>
            <a:r>
              <a:rPr lang="tr-TR" b="1" dirty="0"/>
              <a:t>dolguyu</a:t>
            </a:r>
            <a:r>
              <a:rPr lang="tr-TR" dirty="0"/>
              <a:t> .25rem olarak ayarlar (yazı tipi boyutu 16 piksel ise 4 piksel)</a:t>
            </a:r>
          </a:p>
          <a:p>
            <a:pPr fontAlgn="base"/>
            <a:r>
              <a:rPr lang="tr-TR" b="1" dirty="0"/>
              <a:t>2</a:t>
            </a:r>
            <a:r>
              <a:rPr lang="tr-TR" dirty="0"/>
              <a:t> - </a:t>
            </a:r>
            <a:r>
              <a:rPr lang="tr-TR" b="1" dirty="0"/>
              <a:t>kenar boşluğunu</a:t>
            </a:r>
            <a:r>
              <a:rPr lang="tr-TR" dirty="0"/>
              <a:t> veya </a:t>
            </a:r>
            <a:r>
              <a:rPr lang="tr-TR" b="1" dirty="0"/>
              <a:t>dolguyu</a:t>
            </a:r>
            <a:r>
              <a:rPr lang="tr-TR" dirty="0"/>
              <a:t> .5rem olarak ayarlar (yazı tipi boyutu 16 piksel ise 8 piksel)</a:t>
            </a:r>
          </a:p>
          <a:p>
            <a:pPr fontAlgn="base"/>
            <a:r>
              <a:rPr lang="tr-TR" b="1" dirty="0"/>
              <a:t>3</a:t>
            </a:r>
            <a:r>
              <a:rPr lang="tr-TR" dirty="0"/>
              <a:t> - </a:t>
            </a:r>
            <a:r>
              <a:rPr lang="tr-TR" b="1" dirty="0"/>
              <a:t>kenar boşluğunu</a:t>
            </a:r>
            <a:r>
              <a:rPr lang="tr-TR" dirty="0"/>
              <a:t> veya </a:t>
            </a:r>
            <a:r>
              <a:rPr lang="tr-TR" b="1" dirty="0"/>
              <a:t>dolguyu</a:t>
            </a:r>
            <a:r>
              <a:rPr lang="tr-TR" dirty="0"/>
              <a:t> 1rem olarak ayarlar (yazı tipi boyutu 16 piksel ise 16 piksel)</a:t>
            </a:r>
          </a:p>
          <a:p>
            <a:pPr fontAlgn="base"/>
            <a:r>
              <a:rPr lang="tr-TR" b="1" dirty="0"/>
              <a:t>4</a:t>
            </a:r>
            <a:r>
              <a:rPr lang="tr-TR" dirty="0"/>
              <a:t> - </a:t>
            </a:r>
            <a:r>
              <a:rPr lang="tr-TR" b="1" dirty="0"/>
              <a:t>kenar boşluğunu</a:t>
            </a:r>
            <a:r>
              <a:rPr lang="tr-TR" dirty="0"/>
              <a:t> veya </a:t>
            </a:r>
            <a:r>
              <a:rPr lang="tr-TR" b="1" dirty="0"/>
              <a:t>dolguyu</a:t>
            </a:r>
            <a:r>
              <a:rPr lang="tr-TR" dirty="0"/>
              <a:t> 1.5rem olarak ayarlar (yazı tipi boyutu 16 piksel ise 24 piksel)</a:t>
            </a:r>
          </a:p>
          <a:p>
            <a:pPr fontAlgn="base"/>
            <a:r>
              <a:rPr lang="tr-TR" b="1" dirty="0"/>
              <a:t>5</a:t>
            </a:r>
            <a:r>
              <a:rPr lang="tr-TR" dirty="0"/>
              <a:t> - </a:t>
            </a:r>
            <a:r>
              <a:rPr lang="tr-TR" b="1" dirty="0"/>
              <a:t>kenar boşluğunu</a:t>
            </a:r>
            <a:r>
              <a:rPr lang="tr-TR" dirty="0"/>
              <a:t> veya </a:t>
            </a:r>
            <a:r>
              <a:rPr lang="tr-TR" b="1" dirty="0"/>
              <a:t>dolguyu</a:t>
            </a:r>
            <a:r>
              <a:rPr lang="tr-TR" dirty="0"/>
              <a:t> 3rem olarak ayarlar (yazı tipi boyutu 16 piksel ise 48 piksel)</a:t>
            </a:r>
          </a:p>
          <a:p>
            <a:pPr fontAlgn="base"/>
            <a:r>
              <a:rPr lang="tr-TR" b="1" dirty="0" err="1"/>
              <a:t>auto</a:t>
            </a:r>
            <a:r>
              <a:rPr lang="tr-TR" dirty="0"/>
              <a:t> - kenar boşluğunu otomatik olarak ayarlar</a:t>
            </a:r>
          </a:p>
          <a:p>
            <a:pPr fontAlgn="base"/>
            <a:r>
              <a:rPr lang="tr-TR" dirty="0" err="1"/>
              <a:t>Margin</a:t>
            </a:r>
            <a:r>
              <a:rPr lang="tr-TR" dirty="0"/>
              <a:t> </a:t>
            </a:r>
            <a:r>
              <a:rPr lang="tr-TR" dirty="0" err="1"/>
              <a:t>battom</a:t>
            </a:r>
            <a:r>
              <a:rPr lang="tr-TR" dirty="0"/>
              <a:t> + md (&gt;=768px) +</a:t>
            </a:r>
            <a:r>
              <a:rPr lang="tr-TR" b="1" dirty="0"/>
              <a:t> </a:t>
            </a:r>
            <a:r>
              <a:rPr lang="tr-TR" dirty="0"/>
              <a:t>kenar</a:t>
            </a:r>
            <a:r>
              <a:rPr lang="tr-TR" b="1" dirty="0"/>
              <a:t> </a:t>
            </a:r>
            <a:r>
              <a:rPr lang="tr-TR" dirty="0"/>
              <a:t>boşluğunu veya dolguyu 0'a ayarlar</a:t>
            </a:r>
          </a:p>
          <a:p>
            <a:endParaRPr lang="tr-TR" dirty="0"/>
          </a:p>
        </p:txBody>
      </p:sp>
    </p:spTree>
    <p:extLst>
      <p:ext uri="{BB962C8B-B14F-4D97-AF65-F5344CB8AC3E}">
        <p14:creationId xmlns:p14="http://schemas.microsoft.com/office/powerpoint/2010/main" val="11760245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97ADC-5A5C-4669-AE3D-7C55E67AD4C3}"/>
              </a:ext>
            </a:extLst>
          </p:cNvPr>
          <p:cNvSpPr>
            <a:spLocks noGrp="1"/>
          </p:cNvSpPr>
          <p:nvPr>
            <p:ph type="title"/>
          </p:nvPr>
        </p:nvSpPr>
        <p:spPr/>
        <p:txBody>
          <a:bodyPr/>
          <a:lstStyle/>
          <a:p>
            <a:r>
              <a:rPr lang="tr-TR" dirty="0"/>
              <a:t>mb-5 mb-md-0 Kullanırsak Ne olur?</a:t>
            </a:r>
          </a:p>
        </p:txBody>
      </p:sp>
      <p:pic>
        <p:nvPicPr>
          <p:cNvPr id="4" name="Content Placeholder 3">
            <a:extLst>
              <a:ext uri="{FF2B5EF4-FFF2-40B4-BE49-F238E27FC236}">
                <a16:creationId xmlns:a16="http://schemas.microsoft.com/office/drawing/2014/main" id="{40AE545D-D07C-435F-93E2-624D739DAE6C}"/>
              </a:ext>
            </a:extLst>
          </p:cNvPr>
          <p:cNvPicPr>
            <a:picLocks noGrp="1" noChangeAspect="1"/>
          </p:cNvPicPr>
          <p:nvPr>
            <p:ph idx="1"/>
          </p:nvPr>
        </p:nvPicPr>
        <p:blipFill>
          <a:blip r:embed="rId2"/>
          <a:stretch>
            <a:fillRect/>
          </a:stretch>
        </p:blipFill>
        <p:spPr>
          <a:xfrm>
            <a:off x="5646198" y="2115999"/>
            <a:ext cx="4952459" cy="2626002"/>
          </a:xfrm>
          <a:prstGeom prst="rect">
            <a:avLst/>
          </a:prstGeom>
        </p:spPr>
      </p:pic>
      <p:pic>
        <p:nvPicPr>
          <p:cNvPr id="5" name="Picture 4">
            <a:extLst>
              <a:ext uri="{FF2B5EF4-FFF2-40B4-BE49-F238E27FC236}">
                <a16:creationId xmlns:a16="http://schemas.microsoft.com/office/drawing/2014/main" id="{3D6AE0B6-7CE1-4307-8A24-3542CA24413D}"/>
              </a:ext>
            </a:extLst>
          </p:cNvPr>
          <p:cNvPicPr>
            <a:picLocks noChangeAspect="1"/>
          </p:cNvPicPr>
          <p:nvPr/>
        </p:nvPicPr>
        <p:blipFill>
          <a:blip r:embed="rId3"/>
          <a:stretch>
            <a:fillRect/>
          </a:stretch>
        </p:blipFill>
        <p:spPr>
          <a:xfrm>
            <a:off x="358812" y="2141538"/>
            <a:ext cx="5015139" cy="2639820"/>
          </a:xfrm>
          <a:prstGeom prst="rect">
            <a:avLst/>
          </a:prstGeom>
        </p:spPr>
      </p:pic>
    </p:spTree>
    <p:extLst>
      <p:ext uri="{BB962C8B-B14F-4D97-AF65-F5344CB8AC3E}">
        <p14:creationId xmlns:p14="http://schemas.microsoft.com/office/powerpoint/2010/main" val="34482163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1A47-8D39-4FE3-B095-A39AB4ACB2ED}"/>
              </a:ext>
            </a:extLst>
          </p:cNvPr>
          <p:cNvSpPr>
            <a:spLocks noGrp="1"/>
          </p:cNvSpPr>
          <p:nvPr>
            <p:ph type="title"/>
          </p:nvPr>
        </p:nvSpPr>
        <p:spPr/>
        <p:txBody>
          <a:bodyPr/>
          <a:lstStyle/>
          <a:p>
            <a:r>
              <a:rPr lang="tr-TR" dirty="0"/>
              <a:t>Sadece mb-5 Kullanırsak Ne Olur?</a:t>
            </a:r>
          </a:p>
        </p:txBody>
      </p:sp>
      <p:sp>
        <p:nvSpPr>
          <p:cNvPr id="3" name="Content Placeholder 2">
            <a:extLst>
              <a:ext uri="{FF2B5EF4-FFF2-40B4-BE49-F238E27FC236}">
                <a16:creationId xmlns:a16="http://schemas.microsoft.com/office/drawing/2014/main" id="{07C31C0D-1E08-4B44-833D-ECCD3ADD5EF3}"/>
              </a:ext>
            </a:extLst>
          </p:cNvPr>
          <p:cNvSpPr>
            <a:spLocks noGrp="1"/>
          </p:cNvSpPr>
          <p:nvPr>
            <p:ph idx="1"/>
          </p:nvPr>
        </p:nvSpPr>
        <p:spPr/>
        <p:txBody>
          <a:bodyPr/>
          <a:lstStyle/>
          <a:p>
            <a:endParaRPr lang="tr-TR" dirty="0"/>
          </a:p>
          <a:p>
            <a:endParaRPr lang="tr-TR" dirty="0"/>
          </a:p>
          <a:p>
            <a:endParaRPr lang="tr-TR" dirty="0"/>
          </a:p>
          <a:p>
            <a:endParaRPr lang="tr-TR" dirty="0"/>
          </a:p>
          <a:p>
            <a:endParaRPr lang="tr-TR" dirty="0"/>
          </a:p>
          <a:p>
            <a:endParaRPr lang="tr-TR" dirty="0"/>
          </a:p>
          <a:p>
            <a:r>
              <a:rPr lang="tr-TR" dirty="0"/>
              <a:t>mb-md-0 kullanımı </a:t>
            </a:r>
            <a:r>
              <a:rPr lang="tr-TR" b="1" dirty="0"/>
              <a:t>md</a:t>
            </a:r>
            <a:r>
              <a:rPr lang="tr-TR" dirty="0"/>
              <a:t> (&gt;=768px) kuralı için geçerli oluyor. Fakat md eklemediğimiz zaman </a:t>
            </a:r>
            <a:r>
              <a:rPr lang="tr-TR" dirty="0" err="1"/>
              <a:t>margin-bottom</a:t>
            </a:r>
            <a:r>
              <a:rPr lang="tr-TR" dirty="0"/>
              <a:t> bütün boyutlarda aynı davranışı gerçekleştiriyor.</a:t>
            </a:r>
          </a:p>
        </p:txBody>
      </p:sp>
      <p:pic>
        <p:nvPicPr>
          <p:cNvPr id="4" name="Picture 3">
            <a:extLst>
              <a:ext uri="{FF2B5EF4-FFF2-40B4-BE49-F238E27FC236}">
                <a16:creationId xmlns:a16="http://schemas.microsoft.com/office/drawing/2014/main" id="{1ADC58B7-0698-4816-9045-3527F341C90E}"/>
              </a:ext>
            </a:extLst>
          </p:cNvPr>
          <p:cNvPicPr>
            <a:picLocks noChangeAspect="1"/>
          </p:cNvPicPr>
          <p:nvPr/>
        </p:nvPicPr>
        <p:blipFill>
          <a:blip r:embed="rId2"/>
          <a:stretch>
            <a:fillRect/>
          </a:stretch>
        </p:blipFill>
        <p:spPr>
          <a:xfrm>
            <a:off x="838200" y="1825625"/>
            <a:ext cx="5149871" cy="2773008"/>
          </a:xfrm>
          <a:prstGeom prst="rect">
            <a:avLst/>
          </a:prstGeom>
        </p:spPr>
      </p:pic>
      <p:pic>
        <p:nvPicPr>
          <p:cNvPr id="5" name="Picture 4">
            <a:extLst>
              <a:ext uri="{FF2B5EF4-FFF2-40B4-BE49-F238E27FC236}">
                <a16:creationId xmlns:a16="http://schemas.microsoft.com/office/drawing/2014/main" id="{EB29B67C-17C5-4A90-8601-3A81F1A84D92}"/>
              </a:ext>
            </a:extLst>
          </p:cNvPr>
          <p:cNvPicPr>
            <a:picLocks noChangeAspect="1"/>
          </p:cNvPicPr>
          <p:nvPr/>
        </p:nvPicPr>
        <p:blipFill>
          <a:blip r:embed="rId3"/>
          <a:stretch>
            <a:fillRect/>
          </a:stretch>
        </p:blipFill>
        <p:spPr>
          <a:xfrm>
            <a:off x="6096000" y="1825625"/>
            <a:ext cx="5278013" cy="2773008"/>
          </a:xfrm>
          <a:prstGeom prst="rect">
            <a:avLst/>
          </a:prstGeom>
        </p:spPr>
      </p:pic>
    </p:spTree>
    <p:extLst>
      <p:ext uri="{BB962C8B-B14F-4D97-AF65-F5344CB8AC3E}">
        <p14:creationId xmlns:p14="http://schemas.microsoft.com/office/powerpoint/2010/main" val="27784676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09481-39BA-4B0F-ABB1-1A9AACB8E155}"/>
              </a:ext>
            </a:extLst>
          </p:cNvPr>
          <p:cNvSpPr>
            <a:spLocks noGrp="1"/>
          </p:cNvSpPr>
          <p:nvPr>
            <p:ph type="title"/>
          </p:nvPr>
        </p:nvSpPr>
        <p:spPr/>
        <p:txBody>
          <a:bodyPr/>
          <a:lstStyle/>
          <a:p>
            <a:r>
              <a:rPr lang="tr-TR" dirty="0" err="1"/>
              <a:t>text-shadows</a:t>
            </a:r>
            <a:r>
              <a:rPr lang="tr-TR" dirty="0"/>
              <a:t> nedir?</a:t>
            </a:r>
          </a:p>
        </p:txBody>
      </p:sp>
      <p:sp>
        <p:nvSpPr>
          <p:cNvPr id="3" name="Content Placeholder 2">
            <a:extLst>
              <a:ext uri="{FF2B5EF4-FFF2-40B4-BE49-F238E27FC236}">
                <a16:creationId xmlns:a16="http://schemas.microsoft.com/office/drawing/2014/main" id="{19FFB934-F579-4A5B-9F83-F7A59A101A86}"/>
              </a:ext>
            </a:extLst>
          </p:cNvPr>
          <p:cNvSpPr>
            <a:spLocks noGrp="1"/>
          </p:cNvSpPr>
          <p:nvPr>
            <p:ph idx="1"/>
          </p:nvPr>
        </p:nvSpPr>
        <p:spPr>
          <a:xfrm>
            <a:off x="838200" y="1825625"/>
            <a:ext cx="10515600" cy="4351338"/>
          </a:xfrm>
        </p:spPr>
        <p:txBody>
          <a:bodyPr>
            <a:normAutofit fontScale="92500" lnSpcReduction="20000"/>
          </a:bodyPr>
          <a:lstStyle/>
          <a:p>
            <a:r>
              <a:rPr lang="tr-TR" dirty="0"/>
              <a:t>Bu özellik bir element içindeki metne bir veya daha fazla gölge vermek için kullanılır. Aldığı değerler belli sıralaması vardır.</a:t>
            </a:r>
          </a:p>
          <a:p>
            <a:pPr marL="914400" lvl="2" indent="0">
              <a:buNone/>
            </a:pPr>
            <a:r>
              <a:rPr lang="en-US" i="1" dirty="0"/>
              <a:t>.title {text-shadow: 3px 2px 1px #000;}</a:t>
            </a:r>
            <a:endParaRPr lang="tr-TR" i="1" dirty="0"/>
          </a:p>
          <a:p>
            <a:r>
              <a:rPr lang="tr-TR" dirty="0"/>
              <a:t>3px; İlk değer yataydaki mesafe içindir Artı değerler metnin sağından itibaren uzaklık değeridir, negatif değerler metnin soluna doğru mesafeyi gösterir.</a:t>
            </a:r>
          </a:p>
          <a:p>
            <a:r>
              <a:rPr lang="tr-TR" dirty="0"/>
              <a:t>2px; İkinci değer dikeydeki mesafe içindir. Artı değerler metnin altına doğru mesafeyi gösterir, eksi değerler ise metnin üstüne doğru mesafesini gösterir.</a:t>
            </a:r>
          </a:p>
          <a:p>
            <a:r>
              <a:rPr lang="tr-TR" dirty="0"/>
              <a:t>1px; Bulanıklık(</a:t>
            </a:r>
            <a:r>
              <a:rPr lang="tr-TR" dirty="0" err="1"/>
              <a:t>blur</a:t>
            </a:r>
            <a:r>
              <a:rPr lang="tr-TR" dirty="0"/>
              <a:t>) değeridir. Gölgelerin gerçeğe yaklaşması için kullanılır. Bulanık yatay ve dikey için verilen değerler göre şekil alır.</a:t>
            </a:r>
          </a:p>
          <a:p>
            <a:r>
              <a:rPr lang="tr-TR" dirty="0"/>
              <a:t>#000; renk değeri. Gölgenin renk değerini gösterir.</a:t>
            </a:r>
          </a:p>
          <a:p>
            <a:pPr marL="914400" lvl="2" indent="0">
              <a:buNone/>
            </a:pPr>
            <a:endParaRPr lang="tr-TR" i="1" dirty="0"/>
          </a:p>
        </p:txBody>
      </p:sp>
    </p:spTree>
    <p:extLst>
      <p:ext uri="{BB962C8B-B14F-4D97-AF65-F5344CB8AC3E}">
        <p14:creationId xmlns:p14="http://schemas.microsoft.com/office/powerpoint/2010/main" val="26571473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B695-AA19-4012-AEA6-D440E0DEC3E5}"/>
              </a:ext>
            </a:extLst>
          </p:cNvPr>
          <p:cNvSpPr>
            <a:spLocks noGrp="1"/>
          </p:cNvSpPr>
          <p:nvPr>
            <p:ph type="title"/>
          </p:nvPr>
        </p:nvSpPr>
        <p:spPr/>
        <p:txBody>
          <a:bodyPr/>
          <a:lstStyle/>
          <a:p>
            <a:r>
              <a:rPr lang="tr-TR" dirty="0" err="1"/>
              <a:t>List-unstyled</a:t>
            </a:r>
            <a:r>
              <a:rPr lang="tr-TR" dirty="0"/>
              <a:t> nedir?</a:t>
            </a:r>
          </a:p>
        </p:txBody>
      </p:sp>
      <p:sp>
        <p:nvSpPr>
          <p:cNvPr id="3" name="Content Placeholder 2">
            <a:extLst>
              <a:ext uri="{FF2B5EF4-FFF2-40B4-BE49-F238E27FC236}">
                <a16:creationId xmlns:a16="http://schemas.microsoft.com/office/drawing/2014/main" id="{81718EFF-5DEE-428F-AA3F-77AE3A55AE93}"/>
              </a:ext>
            </a:extLst>
          </p:cNvPr>
          <p:cNvSpPr>
            <a:spLocks noGrp="1"/>
          </p:cNvSpPr>
          <p:nvPr>
            <p:ph idx="1"/>
          </p:nvPr>
        </p:nvSpPr>
        <p:spPr/>
        <p:txBody>
          <a:bodyPr/>
          <a:lstStyle/>
          <a:p>
            <a:r>
              <a:rPr lang="tr-TR" dirty="0" err="1"/>
              <a:t>Bootstrap’ta</a:t>
            </a:r>
            <a:r>
              <a:rPr lang="tr-TR" dirty="0"/>
              <a:t> </a:t>
            </a:r>
            <a:r>
              <a:rPr lang="tr-TR" dirty="0" err="1"/>
              <a:t>list-unstyled</a:t>
            </a:r>
            <a:r>
              <a:rPr lang="tr-TR" dirty="0"/>
              <a:t> sınıfı listeyi düz bir hale getiriyor. Sanki alt alta yazılmış </a:t>
            </a:r>
            <a:r>
              <a:rPr lang="tr-TR" dirty="0" err="1"/>
              <a:t>paragfarlar</a:t>
            </a:r>
            <a:r>
              <a:rPr lang="tr-TR" dirty="0"/>
              <a:t> gibi başındaki simgeyi kaldırıyor.</a:t>
            </a:r>
          </a:p>
        </p:txBody>
      </p:sp>
      <p:pic>
        <p:nvPicPr>
          <p:cNvPr id="4" name="Content Placeholder 3">
            <a:extLst>
              <a:ext uri="{FF2B5EF4-FFF2-40B4-BE49-F238E27FC236}">
                <a16:creationId xmlns:a16="http://schemas.microsoft.com/office/drawing/2014/main" id="{40970B7A-1A76-4F32-95DA-2A54C0DC771F}"/>
              </a:ext>
            </a:extLst>
          </p:cNvPr>
          <p:cNvPicPr>
            <a:picLocks noChangeAspect="1"/>
          </p:cNvPicPr>
          <p:nvPr/>
        </p:nvPicPr>
        <p:blipFill>
          <a:blip r:embed="rId2"/>
          <a:stretch>
            <a:fillRect/>
          </a:stretch>
        </p:blipFill>
        <p:spPr>
          <a:xfrm>
            <a:off x="8016537" y="3007813"/>
            <a:ext cx="3953522" cy="3485062"/>
          </a:xfrm>
          <a:prstGeom prst="rect">
            <a:avLst/>
          </a:prstGeom>
        </p:spPr>
      </p:pic>
      <p:pic>
        <p:nvPicPr>
          <p:cNvPr id="5" name="Picture 4">
            <a:extLst>
              <a:ext uri="{FF2B5EF4-FFF2-40B4-BE49-F238E27FC236}">
                <a16:creationId xmlns:a16="http://schemas.microsoft.com/office/drawing/2014/main" id="{46511EED-3B2B-4823-B8E6-57A6EE3AD517}"/>
              </a:ext>
            </a:extLst>
          </p:cNvPr>
          <p:cNvPicPr>
            <a:picLocks noChangeAspect="1"/>
          </p:cNvPicPr>
          <p:nvPr/>
        </p:nvPicPr>
        <p:blipFill>
          <a:blip r:embed="rId3"/>
          <a:stretch>
            <a:fillRect/>
          </a:stretch>
        </p:blipFill>
        <p:spPr>
          <a:xfrm>
            <a:off x="4175464" y="3702050"/>
            <a:ext cx="3657600" cy="2790825"/>
          </a:xfrm>
          <a:prstGeom prst="rect">
            <a:avLst/>
          </a:prstGeom>
        </p:spPr>
      </p:pic>
    </p:spTree>
    <p:extLst>
      <p:ext uri="{BB962C8B-B14F-4D97-AF65-F5344CB8AC3E}">
        <p14:creationId xmlns:p14="http://schemas.microsoft.com/office/powerpoint/2010/main" val="21841303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15F6-3A56-4051-99E0-7A0572E16E65}"/>
              </a:ext>
            </a:extLst>
          </p:cNvPr>
          <p:cNvSpPr>
            <a:spLocks noGrp="1"/>
          </p:cNvSpPr>
          <p:nvPr>
            <p:ph type="title"/>
          </p:nvPr>
        </p:nvSpPr>
        <p:spPr/>
        <p:txBody>
          <a:bodyPr/>
          <a:lstStyle/>
          <a:p>
            <a:r>
              <a:rPr lang="tr-TR" dirty="0" err="1"/>
              <a:t>Fast-Forward</a:t>
            </a:r>
            <a:r>
              <a:rPr lang="tr-TR" dirty="0"/>
              <a:t> nedir?</a:t>
            </a:r>
          </a:p>
        </p:txBody>
      </p:sp>
      <p:sp>
        <p:nvSpPr>
          <p:cNvPr id="3" name="Content Placeholder 2">
            <a:extLst>
              <a:ext uri="{FF2B5EF4-FFF2-40B4-BE49-F238E27FC236}">
                <a16:creationId xmlns:a16="http://schemas.microsoft.com/office/drawing/2014/main" id="{54620331-181B-4B06-AF45-62184E88F81A}"/>
              </a:ext>
            </a:extLst>
          </p:cNvPr>
          <p:cNvSpPr>
            <a:spLocks noGrp="1"/>
          </p:cNvSpPr>
          <p:nvPr>
            <p:ph idx="1"/>
          </p:nvPr>
        </p:nvSpPr>
        <p:spPr/>
        <p:txBody>
          <a:bodyPr/>
          <a:lstStyle/>
          <a:p>
            <a:r>
              <a:rPr lang="tr-TR" dirty="0" err="1"/>
              <a:t>Fast-Forward</a:t>
            </a:r>
            <a:r>
              <a:rPr lang="tr-TR" dirty="0"/>
              <a:t> </a:t>
            </a:r>
            <a:r>
              <a:rPr lang="tr-TR" dirty="0" err="1"/>
              <a:t>Merge</a:t>
            </a:r>
            <a:r>
              <a:rPr lang="tr-TR" dirty="0"/>
              <a:t>: </a:t>
            </a:r>
            <a:r>
              <a:rPr lang="tr-TR" dirty="0" err="1"/>
              <a:t>Feature</a:t>
            </a:r>
            <a:r>
              <a:rPr lang="tr-TR" dirty="0"/>
              <a:t> </a:t>
            </a:r>
            <a:r>
              <a:rPr lang="tr-TR" dirty="0" err="1"/>
              <a:t>branch’iniz</a:t>
            </a:r>
            <a:r>
              <a:rPr lang="tr-TR" dirty="0"/>
              <a:t> </a:t>
            </a:r>
            <a:r>
              <a:rPr lang="tr-TR" dirty="0" err="1"/>
              <a:t>master’a</a:t>
            </a:r>
            <a:r>
              <a:rPr lang="tr-TR" dirty="0"/>
              <a:t> </a:t>
            </a:r>
            <a:r>
              <a:rPr lang="tr-TR" dirty="0" err="1"/>
              <a:t>merge</a:t>
            </a:r>
            <a:r>
              <a:rPr lang="tr-TR" dirty="0"/>
              <a:t> olacağı anda eğer </a:t>
            </a:r>
            <a:r>
              <a:rPr lang="tr-TR" dirty="0" err="1"/>
              <a:t>master</a:t>
            </a:r>
            <a:r>
              <a:rPr lang="tr-TR" dirty="0"/>
              <a:t> üzerinde bir değişiklik (</a:t>
            </a:r>
            <a:r>
              <a:rPr lang="tr-TR" dirty="0" err="1"/>
              <a:t>commit</a:t>
            </a:r>
            <a:r>
              <a:rPr lang="tr-TR" dirty="0"/>
              <a:t>) olmamışsa, git varsayılan olarak </a:t>
            </a:r>
            <a:r>
              <a:rPr lang="tr-TR" dirty="0" err="1"/>
              <a:t>master</a:t>
            </a:r>
            <a:r>
              <a:rPr lang="tr-TR" dirty="0"/>
              <a:t> hattının son </a:t>
            </a:r>
            <a:r>
              <a:rPr lang="tr-TR" dirty="0" err="1"/>
              <a:t>commit</a:t>
            </a:r>
            <a:r>
              <a:rPr lang="tr-TR" dirty="0"/>
              <a:t> </a:t>
            </a:r>
            <a:r>
              <a:rPr lang="tr-TR" dirty="0" err="1"/>
              <a:t>hash’i</a:t>
            </a:r>
            <a:r>
              <a:rPr lang="tr-TR" dirty="0"/>
              <a:t> olarak, </a:t>
            </a:r>
            <a:r>
              <a:rPr lang="tr-TR" dirty="0" err="1"/>
              <a:t>feature</a:t>
            </a:r>
            <a:r>
              <a:rPr lang="tr-TR" dirty="0"/>
              <a:t> </a:t>
            </a:r>
            <a:r>
              <a:rPr lang="tr-TR" dirty="0" err="1"/>
              <a:t>branch’in</a:t>
            </a:r>
            <a:r>
              <a:rPr lang="tr-TR" dirty="0"/>
              <a:t> </a:t>
            </a:r>
            <a:r>
              <a:rPr lang="tr-TR" dirty="0" err="1"/>
              <a:t>hash’ini</a:t>
            </a:r>
            <a:r>
              <a:rPr lang="tr-TR" dirty="0"/>
              <a:t> alır. Bu duruma </a:t>
            </a:r>
            <a:r>
              <a:rPr lang="tr-TR" dirty="0" err="1"/>
              <a:t>Fast-Forward</a:t>
            </a:r>
            <a:r>
              <a:rPr lang="tr-TR" dirty="0"/>
              <a:t> </a:t>
            </a:r>
            <a:r>
              <a:rPr lang="tr-TR" dirty="0" err="1"/>
              <a:t>Merging</a:t>
            </a:r>
            <a:r>
              <a:rPr lang="tr-TR" dirty="0"/>
              <a:t> denir.</a:t>
            </a:r>
          </a:p>
          <a:p>
            <a:r>
              <a:rPr lang="tr-TR" dirty="0"/>
              <a:t>Bu işlem sonrasında sanki değişiklikler </a:t>
            </a:r>
            <a:r>
              <a:rPr lang="tr-TR" dirty="0" err="1"/>
              <a:t>master</a:t>
            </a:r>
            <a:r>
              <a:rPr lang="tr-TR" dirty="0"/>
              <a:t> </a:t>
            </a:r>
            <a:r>
              <a:rPr lang="tr-TR" dirty="0" err="1"/>
              <a:t>branch’inde</a:t>
            </a:r>
            <a:r>
              <a:rPr lang="tr-TR" dirty="0"/>
              <a:t> yapılmış gibi bir </a:t>
            </a:r>
            <a:r>
              <a:rPr lang="tr-TR" dirty="0" err="1"/>
              <a:t>history</a:t>
            </a:r>
            <a:r>
              <a:rPr lang="tr-TR" dirty="0"/>
              <a:t> oluşur. Geçmiş </a:t>
            </a:r>
            <a:r>
              <a:rPr lang="tr-TR" dirty="0" err="1"/>
              <a:t>history’i</a:t>
            </a:r>
            <a:r>
              <a:rPr lang="tr-TR" dirty="0"/>
              <a:t> daha anlaşılabilir tutmak için </a:t>
            </a:r>
            <a:r>
              <a:rPr lang="tr-TR" dirty="0" err="1"/>
              <a:t>merge</a:t>
            </a:r>
            <a:r>
              <a:rPr lang="tr-TR" dirty="0"/>
              <a:t> işlemi sırasında </a:t>
            </a:r>
            <a:r>
              <a:rPr lang="tr-TR" dirty="0" err="1"/>
              <a:t>git’e</a:t>
            </a:r>
            <a:r>
              <a:rPr lang="tr-TR" dirty="0"/>
              <a:t> </a:t>
            </a:r>
            <a:r>
              <a:rPr lang="tr-TR" b="1" dirty="0"/>
              <a:t>“ — </a:t>
            </a:r>
            <a:r>
              <a:rPr lang="tr-TR" b="1" dirty="0" err="1"/>
              <a:t>no-ff</a:t>
            </a:r>
            <a:r>
              <a:rPr lang="tr-TR" b="1" dirty="0"/>
              <a:t>” </a:t>
            </a:r>
            <a:r>
              <a:rPr lang="tr-TR" dirty="0"/>
              <a:t>opsiyonu ile gidilir; bu </a:t>
            </a:r>
            <a:r>
              <a:rPr lang="tr-TR" dirty="0" err="1"/>
              <a:t>git’in</a:t>
            </a:r>
            <a:r>
              <a:rPr lang="tr-TR" dirty="0"/>
              <a:t> </a:t>
            </a:r>
            <a:r>
              <a:rPr lang="tr-TR" dirty="0" err="1"/>
              <a:t>fast-forward</a:t>
            </a:r>
            <a:r>
              <a:rPr lang="tr-TR" dirty="0"/>
              <a:t> yapmamasını ve yeni bir </a:t>
            </a:r>
            <a:r>
              <a:rPr lang="tr-TR" dirty="0" err="1"/>
              <a:t>merge</a:t>
            </a:r>
            <a:r>
              <a:rPr lang="tr-TR" dirty="0"/>
              <a:t> </a:t>
            </a:r>
            <a:r>
              <a:rPr lang="tr-TR" dirty="0" err="1"/>
              <a:t>commit</a:t>
            </a:r>
            <a:r>
              <a:rPr lang="tr-TR" dirty="0"/>
              <a:t> ile ilerlemesini sağlar.</a:t>
            </a:r>
          </a:p>
        </p:txBody>
      </p:sp>
    </p:spTree>
    <p:extLst>
      <p:ext uri="{BB962C8B-B14F-4D97-AF65-F5344CB8AC3E}">
        <p14:creationId xmlns:p14="http://schemas.microsoft.com/office/powerpoint/2010/main" val="33840654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CB9B7-5CA1-437D-831E-8C5399172838}"/>
              </a:ext>
            </a:extLst>
          </p:cNvPr>
          <p:cNvSpPr>
            <a:spLocks noGrp="1"/>
          </p:cNvSpPr>
          <p:nvPr>
            <p:ph type="title"/>
          </p:nvPr>
        </p:nvSpPr>
        <p:spPr/>
        <p:txBody>
          <a:bodyPr/>
          <a:lstStyle/>
          <a:p>
            <a:r>
              <a:rPr lang="tr-TR" dirty="0" err="1"/>
              <a:t>fast-forward</a:t>
            </a:r>
            <a:r>
              <a:rPr lang="tr-TR" dirty="0"/>
              <a:t> nedir?</a:t>
            </a:r>
          </a:p>
        </p:txBody>
      </p:sp>
      <p:sp>
        <p:nvSpPr>
          <p:cNvPr id="3" name="Content Placeholder 2">
            <a:extLst>
              <a:ext uri="{FF2B5EF4-FFF2-40B4-BE49-F238E27FC236}">
                <a16:creationId xmlns:a16="http://schemas.microsoft.com/office/drawing/2014/main" id="{CC6CF450-D19D-48EC-A9DF-D1E4563369BE}"/>
              </a:ext>
            </a:extLst>
          </p:cNvPr>
          <p:cNvSpPr>
            <a:spLocks noGrp="1"/>
          </p:cNvSpPr>
          <p:nvPr>
            <p:ph idx="1"/>
          </p:nvPr>
        </p:nvSpPr>
        <p:spPr/>
        <p:txBody>
          <a:bodyPr/>
          <a:lstStyle/>
          <a:p>
            <a:r>
              <a:rPr lang="tr-TR" dirty="0"/>
              <a:t>Bir </a:t>
            </a:r>
            <a:r>
              <a:rPr lang="tr-TR" dirty="0" err="1"/>
              <a:t>branch’de</a:t>
            </a:r>
            <a:r>
              <a:rPr lang="tr-TR" dirty="0"/>
              <a:t> yapılmış olan değişiklikleri farklı bir </a:t>
            </a:r>
            <a:r>
              <a:rPr lang="tr-TR" dirty="0" err="1"/>
              <a:t>branch</a:t>
            </a:r>
            <a:r>
              <a:rPr lang="tr-TR" dirty="0"/>
              <a:t>(</a:t>
            </a:r>
            <a:r>
              <a:rPr lang="tr-TR" dirty="0" err="1"/>
              <a:t>örn</a:t>
            </a:r>
            <a:r>
              <a:rPr lang="tr-TR" dirty="0"/>
              <a:t>: </a:t>
            </a:r>
            <a:r>
              <a:rPr lang="tr-TR" dirty="0" err="1"/>
              <a:t>master</a:t>
            </a:r>
            <a:r>
              <a:rPr lang="tr-TR" dirty="0"/>
              <a:t>) ile birleştirirken birer </a:t>
            </a:r>
            <a:r>
              <a:rPr lang="tr-TR" dirty="0" err="1"/>
              <a:t>commit</a:t>
            </a:r>
            <a:r>
              <a:rPr lang="tr-TR" dirty="0"/>
              <a:t> olarak eklemek yerine birleşecek olan </a:t>
            </a:r>
            <a:r>
              <a:rPr lang="tr-TR" dirty="0" err="1"/>
              <a:t>branch’in</a:t>
            </a:r>
            <a:r>
              <a:rPr lang="tr-TR" dirty="0"/>
              <a:t> referansını değişiklik yapılmış olan </a:t>
            </a:r>
            <a:r>
              <a:rPr lang="tr-TR" dirty="0" err="1"/>
              <a:t>branch’in</a:t>
            </a:r>
            <a:r>
              <a:rPr lang="tr-TR" dirty="0"/>
              <a:t> referansına taşıma işlemidir.</a:t>
            </a:r>
          </a:p>
        </p:txBody>
      </p:sp>
    </p:spTree>
    <p:extLst>
      <p:ext uri="{BB962C8B-B14F-4D97-AF65-F5344CB8AC3E}">
        <p14:creationId xmlns:p14="http://schemas.microsoft.com/office/powerpoint/2010/main" val="20017704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2ADA-CAD2-4AEE-BC12-C21668549318}"/>
              </a:ext>
            </a:extLst>
          </p:cNvPr>
          <p:cNvSpPr>
            <a:spLocks noGrp="1"/>
          </p:cNvSpPr>
          <p:nvPr>
            <p:ph type="title"/>
          </p:nvPr>
        </p:nvSpPr>
        <p:spPr/>
        <p:txBody>
          <a:bodyPr/>
          <a:lstStyle/>
          <a:p>
            <a:r>
              <a:rPr lang="tr-TR" dirty="0"/>
              <a:t>git </a:t>
            </a:r>
            <a:r>
              <a:rPr lang="tr-TR" dirty="0" err="1"/>
              <a:t>rebase</a:t>
            </a:r>
            <a:r>
              <a:rPr lang="tr-TR" dirty="0"/>
              <a:t> nedir?</a:t>
            </a:r>
          </a:p>
        </p:txBody>
      </p:sp>
      <p:sp>
        <p:nvSpPr>
          <p:cNvPr id="3" name="Content Placeholder 2">
            <a:extLst>
              <a:ext uri="{FF2B5EF4-FFF2-40B4-BE49-F238E27FC236}">
                <a16:creationId xmlns:a16="http://schemas.microsoft.com/office/drawing/2014/main" id="{7C80C966-88B8-4C65-A3AA-2B53268A0CC4}"/>
              </a:ext>
            </a:extLst>
          </p:cNvPr>
          <p:cNvSpPr>
            <a:spLocks noGrp="1"/>
          </p:cNvSpPr>
          <p:nvPr>
            <p:ph idx="1"/>
          </p:nvPr>
        </p:nvSpPr>
        <p:spPr/>
        <p:txBody>
          <a:bodyPr/>
          <a:lstStyle/>
          <a:p>
            <a:r>
              <a:rPr lang="tr-TR" dirty="0" err="1"/>
              <a:t>Merge</a:t>
            </a:r>
            <a:r>
              <a:rPr lang="tr-TR" dirty="0"/>
              <a:t> gibi farklı </a:t>
            </a:r>
            <a:r>
              <a:rPr lang="tr-TR" dirty="0" err="1"/>
              <a:t>commitleri</a:t>
            </a:r>
            <a:r>
              <a:rPr lang="tr-TR" dirty="0"/>
              <a:t> bir araya getirir. </a:t>
            </a:r>
            <a:r>
              <a:rPr lang="tr-TR" dirty="0" err="1"/>
              <a:t>Merge’den</a:t>
            </a:r>
            <a:r>
              <a:rPr lang="tr-TR" dirty="0"/>
              <a:t> farkı </a:t>
            </a:r>
            <a:r>
              <a:rPr lang="tr-TR" dirty="0" err="1"/>
              <a:t>rebase</a:t>
            </a:r>
            <a:r>
              <a:rPr lang="tr-TR" dirty="0"/>
              <a:t> uygulandığı </a:t>
            </a:r>
            <a:r>
              <a:rPr lang="tr-TR" dirty="0" err="1"/>
              <a:t>branch’in</a:t>
            </a:r>
            <a:r>
              <a:rPr lang="tr-TR" dirty="0"/>
              <a:t> üzerinde yeni bir </a:t>
            </a:r>
            <a:r>
              <a:rPr lang="tr-TR" dirty="0" err="1"/>
              <a:t>merge</a:t>
            </a:r>
            <a:r>
              <a:rPr lang="tr-TR" dirty="0"/>
              <a:t> </a:t>
            </a:r>
            <a:r>
              <a:rPr lang="tr-TR" dirty="0" err="1"/>
              <a:t>commit</a:t>
            </a:r>
            <a:r>
              <a:rPr lang="tr-TR" dirty="0"/>
              <a:t> oluşturmaz.</a:t>
            </a:r>
          </a:p>
        </p:txBody>
      </p:sp>
    </p:spTree>
    <p:extLst>
      <p:ext uri="{BB962C8B-B14F-4D97-AF65-F5344CB8AC3E}">
        <p14:creationId xmlns:p14="http://schemas.microsoft.com/office/powerpoint/2010/main" val="3987521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E0EC-884C-475A-90C7-01BD8CB26651}"/>
              </a:ext>
            </a:extLst>
          </p:cNvPr>
          <p:cNvSpPr>
            <a:spLocks noGrp="1"/>
          </p:cNvSpPr>
          <p:nvPr>
            <p:ph type="title"/>
          </p:nvPr>
        </p:nvSpPr>
        <p:spPr/>
        <p:txBody>
          <a:bodyPr/>
          <a:lstStyle/>
          <a:p>
            <a:r>
              <a:rPr lang="tr-TR" dirty="0"/>
              <a:t>HTTP Nedir?</a:t>
            </a:r>
          </a:p>
        </p:txBody>
      </p:sp>
      <p:sp>
        <p:nvSpPr>
          <p:cNvPr id="3" name="Content Placeholder 2">
            <a:extLst>
              <a:ext uri="{FF2B5EF4-FFF2-40B4-BE49-F238E27FC236}">
                <a16:creationId xmlns:a16="http://schemas.microsoft.com/office/drawing/2014/main" id="{CB7036D2-8837-488C-AA90-F9CDBACA101E}"/>
              </a:ext>
            </a:extLst>
          </p:cNvPr>
          <p:cNvSpPr>
            <a:spLocks noGrp="1"/>
          </p:cNvSpPr>
          <p:nvPr>
            <p:ph idx="1"/>
          </p:nvPr>
        </p:nvSpPr>
        <p:spPr/>
        <p:txBody>
          <a:bodyPr/>
          <a:lstStyle/>
          <a:p>
            <a:r>
              <a:rPr lang="tr-TR" dirty="0"/>
              <a:t>HTTP yani “</a:t>
            </a:r>
            <a:r>
              <a:rPr lang="tr-TR" dirty="0" err="1"/>
              <a:t>Hyper</a:t>
            </a:r>
            <a:r>
              <a:rPr lang="tr-TR" dirty="0"/>
              <a:t> </a:t>
            </a:r>
            <a:r>
              <a:rPr lang="tr-TR" dirty="0" err="1"/>
              <a:t>Text</a:t>
            </a:r>
            <a:r>
              <a:rPr lang="tr-TR" dirty="0"/>
              <a:t> Transfer Protocol”, web sayfalarının ağ üzerinden kullanıcıya ne şekilde aktarılacağını gösteren, ortak kullanıma açık bir iletişim protokolüdür. Aynı zamanda HTTP, istemci rolündeki bilgisayar ile sunucu arasındaki alışverişin kurallarını belirler.</a:t>
            </a:r>
          </a:p>
        </p:txBody>
      </p:sp>
    </p:spTree>
    <p:extLst>
      <p:ext uri="{BB962C8B-B14F-4D97-AF65-F5344CB8AC3E}">
        <p14:creationId xmlns:p14="http://schemas.microsoft.com/office/powerpoint/2010/main" val="7539254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8E33-0ACE-48DC-A89A-18C77F59C6C8}"/>
              </a:ext>
            </a:extLst>
          </p:cNvPr>
          <p:cNvSpPr>
            <a:spLocks noGrp="1"/>
          </p:cNvSpPr>
          <p:nvPr>
            <p:ph type="title"/>
          </p:nvPr>
        </p:nvSpPr>
        <p:spPr/>
        <p:txBody>
          <a:bodyPr/>
          <a:lstStyle/>
          <a:p>
            <a:r>
              <a:rPr lang="tr-TR" dirty="0"/>
              <a:t>html - </a:t>
            </a:r>
            <a:r>
              <a:rPr lang="tr-TR" dirty="0" err="1"/>
              <a:t>xhtml</a:t>
            </a:r>
            <a:r>
              <a:rPr lang="tr-TR" dirty="0"/>
              <a:t> (Mehmet)</a:t>
            </a:r>
          </a:p>
        </p:txBody>
      </p:sp>
      <p:sp>
        <p:nvSpPr>
          <p:cNvPr id="3" name="Content Placeholder 2">
            <a:extLst>
              <a:ext uri="{FF2B5EF4-FFF2-40B4-BE49-F238E27FC236}">
                <a16:creationId xmlns:a16="http://schemas.microsoft.com/office/drawing/2014/main" id="{9D0EA5C6-AF63-4DBF-AB04-3D945CC34108}"/>
              </a:ext>
            </a:extLst>
          </p:cNvPr>
          <p:cNvSpPr>
            <a:spLocks noGrp="1"/>
          </p:cNvSpPr>
          <p:nvPr>
            <p:ph idx="1"/>
          </p:nvPr>
        </p:nvSpPr>
        <p:spPr/>
        <p:txBody>
          <a:bodyPr/>
          <a:lstStyle/>
          <a:p>
            <a:r>
              <a:rPr lang="tr-TR" dirty="0"/>
              <a:t>HTML, tabletler ve telefonlar gibi mobil cihazlar için daha uygunken,</a:t>
            </a:r>
          </a:p>
          <a:p>
            <a:r>
              <a:rPr lang="tr-TR" dirty="0"/>
              <a:t>XHTML bilgisayar ekranları için  uygundur.</a:t>
            </a:r>
          </a:p>
          <a:p>
            <a:r>
              <a:rPr lang="tr-TR" dirty="0"/>
              <a:t>HTML, </a:t>
            </a:r>
            <a:r>
              <a:rPr lang="tr-TR" dirty="0" err="1"/>
              <a:t>SGML'nin</a:t>
            </a:r>
            <a:r>
              <a:rPr lang="tr-TR" dirty="0"/>
              <a:t> bir uygulaması.</a:t>
            </a:r>
          </a:p>
          <a:p>
            <a:r>
              <a:rPr lang="tr-TR" dirty="0"/>
              <a:t>XHTML XML uygulaması.</a:t>
            </a:r>
          </a:p>
          <a:p>
            <a:r>
              <a:rPr lang="tr-TR" dirty="0"/>
              <a:t>HTML, Boş / açık etiketlere sahip olabilir.</a:t>
            </a:r>
          </a:p>
          <a:p>
            <a:r>
              <a:rPr lang="tr-TR" dirty="0"/>
              <a:t>XHTML Kapatılmamış tüm etiketler kapatılmalıdır</a:t>
            </a:r>
          </a:p>
          <a:p>
            <a:r>
              <a:rPr lang="tr-TR" dirty="0"/>
              <a:t>HTML, Elemanın yapıları üzerinde katı bir kural yoktur.</a:t>
            </a:r>
          </a:p>
        </p:txBody>
      </p:sp>
    </p:spTree>
    <p:extLst>
      <p:ext uri="{BB962C8B-B14F-4D97-AF65-F5344CB8AC3E}">
        <p14:creationId xmlns:p14="http://schemas.microsoft.com/office/powerpoint/2010/main" val="31111455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253C-0881-4EA0-A283-86E88972F0F1}"/>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541D7FD7-25E5-41E8-8693-DDEC30A5E151}"/>
              </a:ext>
            </a:extLst>
          </p:cNvPr>
          <p:cNvSpPr>
            <a:spLocks noGrp="1"/>
          </p:cNvSpPr>
          <p:nvPr>
            <p:ph idx="1"/>
          </p:nvPr>
        </p:nvSpPr>
        <p:spPr/>
        <p:txBody>
          <a:bodyPr/>
          <a:lstStyle/>
          <a:p>
            <a:r>
              <a:rPr lang="tr-TR" dirty="0"/>
              <a:t>XHTML Elemanların yapısı takip edilmelidir </a:t>
            </a:r>
          </a:p>
          <a:p>
            <a:r>
              <a:rPr lang="tr-TR" dirty="0"/>
              <a:t>HTML, Büyük / küçük harfe duyarsız: Etiketler ve nitelikler tercihe göre büyük veya küçük harf olabilir.</a:t>
            </a:r>
          </a:p>
          <a:p>
            <a:r>
              <a:rPr lang="tr-TR" dirty="0"/>
              <a:t>XHTML Büyük / küçük harfe duyarlı: Etiketler ve öznitelikler küçük harf olmalıdır.</a:t>
            </a:r>
          </a:p>
          <a:p>
            <a:r>
              <a:rPr lang="tr-TR" dirty="0"/>
              <a:t>HTML, Tüm içerik body elementinin altına yerleştirilebilir.</a:t>
            </a:r>
          </a:p>
          <a:p>
            <a:r>
              <a:rPr lang="tr-TR" dirty="0"/>
              <a:t>XHTML Tüm içerik bloklar halinde yerleştirilmelidir, (p) gövde elemanının altındadır.</a:t>
            </a:r>
          </a:p>
        </p:txBody>
      </p:sp>
    </p:spTree>
    <p:extLst>
      <p:ext uri="{BB962C8B-B14F-4D97-AF65-F5344CB8AC3E}">
        <p14:creationId xmlns:p14="http://schemas.microsoft.com/office/powerpoint/2010/main" val="20341223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FA2DB-5F1E-4E5F-ACC9-61E7E0D0D3D7}"/>
              </a:ext>
            </a:extLst>
          </p:cNvPr>
          <p:cNvSpPr>
            <a:spLocks noGrp="1"/>
          </p:cNvSpPr>
          <p:nvPr>
            <p:ph type="title"/>
          </p:nvPr>
        </p:nvSpPr>
        <p:spPr/>
        <p:txBody>
          <a:bodyPr/>
          <a:lstStyle/>
          <a:p>
            <a:r>
              <a:rPr lang="tr-TR" dirty="0" err="1"/>
              <a:t>Merge</a:t>
            </a:r>
            <a:r>
              <a:rPr lang="tr-TR" dirty="0"/>
              <a:t>- </a:t>
            </a:r>
            <a:r>
              <a:rPr lang="tr-TR" dirty="0" err="1"/>
              <a:t>Rebase</a:t>
            </a:r>
            <a:r>
              <a:rPr lang="tr-TR" dirty="0"/>
              <a:t> (Şeyda)</a:t>
            </a:r>
          </a:p>
        </p:txBody>
      </p:sp>
      <p:sp>
        <p:nvSpPr>
          <p:cNvPr id="3" name="Content Placeholder 2">
            <a:extLst>
              <a:ext uri="{FF2B5EF4-FFF2-40B4-BE49-F238E27FC236}">
                <a16:creationId xmlns:a16="http://schemas.microsoft.com/office/drawing/2014/main" id="{C61B0B3E-C78C-4EB0-9C4C-49BA01FF7DB2}"/>
              </a:ext>
            </a:extLst>
          </p:cNvPr>
          <p:cNvSpPr>
            <a:spLocks noGrp="1"/>
          </p:cNvSpPr>
          <p:nvPr>
            <p:ph idx="1"/>
          </p:nvPr>
        </p:nvSpPr>
        <p:spPr/>
        <p:txBody>
          <a:bodyPr/>
          <a:lstStyle/>
          <a:p>
            <a:r>
              <a:rPr lang="tr-TR" dirty="0"/>
              <a:t>Benzer işlevleri yerine getirmek için kullanılır. Her iki komut da bir daldaki değişiklikleri başka bir dala birleştirmek için kullanılır. Ancak bu iki komut arasında proje tarihçesinin oluşturulması ile ilgili ciddi bir farklılık vardır.</a:t>
            </a:r>
          </a:p>
          <a:p>
            <a:r>
              <a:rPr lang="tr-TR" dirty="0"/>
              <a:t>Bazı durumlarda </a:t>
            </a:r>
            <a:r>
              <a:rPr lang="tr-TR" dirty="0" err="1"/>
              <a:t>branch'lerden</a:t>
            </a:r>
            <a:r>
              <a:rPr lang="tr-TR" dirty="0"/>
              <a:t> bir tanesinde herhangi bir değişiklik yapılmamış ve bu </a:t>
            </a:r>
            <a:r>
              <a:rPr lang="tr-TR" dirty="0" err="1"/>
              <a:t>branch'in</a:t>
            </a:r>
            <a:r>
              <a:rPr lang="tr-TR" dirty="0"/>
              <a:t> ortak </a:t>
            </a:r>
            <a:r>
              <a:rPr lang="tr-TR" dirty="0" err="1"/>
              <a:t>commit'i</a:t>
            </a:r>
            <a:r>
              <a:rPr lang="tr-TR" dirty="0"/>
              <a:t> ve son </a:t>
            </a:r>
            <a:r>
              <a:rPr lang="tr-TR" dirty="0" err="1"/>
              <a:t>commit'i</a:t>
            </a:r>
            <a:r>
              <a:rPr lang="tr-TR" dirty="0"/>
              <a:t> aynı ise bu durumda </a:t>
            </a:r>
            <a:r>
              <a:rPr lang="tr-TR" dirty="0" err="1"/>
              <a:t>merge</a:t>
            </a:r>
            <a:r>
              <a:rPr lang="tr-TR" dirty="0"/>
              <a:t> işlemi çok basitleşir ve git diğer </a:t>
            </a:r>
            <a:r>
              <a:rPr lang="tr-TR" dirty="0" err="1"/>
              <a:t>branch'in</a:t>
            </a:r>
            <a:r>
              <a:rPr lang="tr-TR" dirty="0"/>
              <a:t> tüm </a:t>
            </a:r>
            <a:r>
              <a:rPr lang="tr-TR" dirty="0" err="1"/>
              <a:t>commit'lerini</a:t>
            </a:r>
            <a:r>
              <a:rPr lang="tr-TR" dirty="0"/>
              <a:t> ortak </a:t>
            </a:r>
            <a:r>
              <a:rPr lang="tr-TR" dirty="0" err="1"/>
              <a:t>commit'in</a:t>
            </a:r>
            <a:r>
              <a:rPr lang="tr-TR" dirty="0"/>
              <a:t> </a:t>
            </a:r>
          </a:p>
          <a:p>
            <a:r>
              <a:rPr lang="tr-TR" dirty="0"/>
              <a:t>üzerine ekleyerek </a:t>
            </a:r>
            <a:r>
              <a:rPr lang="tr-TR" dirty="0" err="1"/>
              <a:t>merge</a:t>
            </a:r>
            <a:r>
              <a:rPr lang="tr-TR" dirty="0"/>
              <a:t> işlemini yapar.</a:t>
            </a:r>
          </a:p>
          <a:p>
            <a:endParaRPr lang="tr-TR" dirty="0"/>
          </a:p>
        </p:txBody>
      </p:sp>
    </p:spTree>
    <p:extLst>
      <p:ext uri="{BB962C8B-B14F-4D97-AF65-F5344CB8AC3E}">
        <p14:creationId xmlns:p14="http://schemas.microsoft.com/office/powerpoint/2010/main" val="1336821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ED51-740B-494D-A992-0DBAC347E71B}"/>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76CB8DC9-18B3-4151-A724-9E1C20D69D1D}"/>
              </a:ext>
            </a:extLst>
          </p:cNvPr>
          <p:cNvSpPr>
            <a:spLocks noGrp="1"/>
          </p:cNvSpPr>
          <p:nvPr>
            <p:ph idx="1"/>
          </p:nvPr>
        </p:nvSpPr>
        <p:spPr/>
        <p:txBody>
          <a:bodyPr>
            <a:normAutofit/>
          </a:bodyPr>
          <a:lstStyle/>
          <a:p>
            <a:r>
              <a:rPr lang="tr-TR" dirty="0"/>
              <a:t>Bu özel duruma Git terminolojisinde "</a:t>
            </a:r>
            <a:r>
              <a:rPr lang="tr-TR" dirty="0" err="1"/>
              <a:t>Fast-Forward</a:t>
            </a:r>
            <a:r>
              <a:rPr lang="tr-TR" dirty="0"/>
              <a:t> </a:t>
            </a:r>
            <a:r>
              <a:rPr lang="tr-TR" dirty="0" err="1"/>
              <a:t>Merge</a:t>
            </a:r>
            <a:r>
              <a:rPr lang="tr-TR" dirty="0"/>
              <a:t>" denir ve her iki </a:t>
            </a:r>
            <a:r>
              <a:rPr lang="tr-TR" dirty="0" err="1"/>
              <a:t>branch'in</a:t>
            </a:r>
            <a:r>
              <a:rPr lang="tr-TR" dirty="0"/>
              <a:t> tarihçesi de ortak oluyor.</a:t>
            </a:r>
          </a:p>
          <a:p>
            <a:r>
              <a:rPr lang="tr-TR" dirty="0"/>
              <a:t>Normalde </a:t>
            </a:r>
            <a:r>
              <a:rPr lang="tr-TR" dirty="0" err="1"/>
              <a:t>merge</a:t>
            </a:r>
            <a:r>
              <a:rPr lang="tr-TR" dirty="0"/>
              <a:t> komutu ile A dalındaki değişiklikler B dalı ile birleştirildiğinde B dalının </a:t>
            </a:r>
            <a:r>
              <a:rPr lang="tr-TR" dirty="0" err="1"/>
              <a:t>commit</a:t>
            </a:r>
            <a:r>
              <a:rPr lang="tr-TR" dirty="0"/>
              <a:t> tarihçesinde </a:t>
            </a:r>
            <a:r>
              <a:rPr lang="tr-TR" dirty="0" err="1"/>
              <a:t>merge</a:t>
            </a:r>
            <a:r>
              <a:rPr lang="tr-TR" dirty="0"/>
              <a:t> işleminden kaynaklanan ve </a:t>
            </a:r>
            <a:r>
              <a:rPr lang="tr-TR" dirty="0" err="1"/>
              <a:t>merge</a:t>
            </a:r>
            <a:r>
              <a:rPr lang="tr-TR" dirty="0"/>
              <a:t> </a:t>
            </a:r>
            <a:r>
              <a:rPr lang="tr-TR" dirty="0" err="1"/>
              <a:t>commit</a:t>
            </a:r>
            <a:r>
              <a:rPr lang="tr-TR" dirty="0"/>
              <a:t> adı verilen otomatik oluşturulmuş bir </a:t>
            </a:r>
            <a:r>
              <a:rPr lang="tr-TR" dirty="0" err="1"/>
              <a:t>commit</a:t>
            </a:r>
            <a:r>
              <a:rPr lang="tr-TR" dirty="0"/>
              <a:t> yer alır. Bu </a:t>
            </a:r>
            <a:r>
              <a:rPr lang="tr-TR" dirty="0" err="1"/>
              <a:t>commit</a:t>
            </a:r>
            <a:r>
              <a:rPr lang="tr-TR" dirty="0"/>
              <a:t> A ve B dallarının tarihçelerini birbiri ile </a:t>
            </a:r>
            <a:r>
              <a:rPr lang="tr-TR" dirty="0" err="1"/>
              <a:t>ilişkilendirir.Rebase</a:t>
            </a:r>
            <a:r>
              <a:rPr lang="tr-TR" dirty="0"/>
              <a:t> komutu kullandığımızda ise ile A dalındaki her bir </a:t>
            </a:r>
            <a:r>
              <a:rPr lang="tr-TR" dirty="0" err="1"/>
              <a:t>commit</a:t>
            </a:r>
            <a:r>
              <a:rPr lang="tr-TR" dirty="0"/>
              <a:t> B dalına sanki </a:t>
            </a:r>
            <a:r>
              <a:rPr lang="tr-TR" dirty="0" err="1"/>
              <a:t>commit</a:t>
            </a:r>
            <a:r>
              <a:rPr lang="tr-TR" dirty="0"/>
              <a:t> işlemi B dalında yapılmış gibi yeniden yazılır. Bu sayede B dalının </a:t>
            </a:r>
            <a:r>
              <a:rPr lang="tr-TR" dirty="0" err="1"/>
              <a:t>commit</a:t>
            </a:r>
            <a:r>
              <a:rPr lang="tr-TR" dirty="0"/>
              <a:t> tarihçesi sanki tüm değişiklikler bu dalda olmuş gibi düz ve kesintisiz görünür.</a:t>
            </a:r>
          </a:p>
          <a:p>
            <a:endParaRPr lang="tr-TR" dirty="0"/>
          </a:p>
        </p:txBody>
      </p:sp>
    </p:spTree>
    <p:extLst>
      <p:ext uri="{BB962C8B-B14F-4D97-AF65-F5344CB8AC3E}">
        <p14:creationId xmlns:p14="http://schemas.microsoft.com/office/powerpoint/2010/main" val="5524103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02E2-7690-4647-A74E-EA042221935D}"/>
              </a:ext>
            </a:extLst>
          </p:cNvPr>
          <p:cNvSpPr>
            <a:spLocks noGrp="1"/>
          </p:cNvSpPr>
          <p:nvPr>
            <p:ph type="title"/>
          </p:nvPr>
        </p:nvSpPr>
        <p:spPr/>
        <p:txBody>
          <a:bodyPr/>
          <a:lstStyle/>
          <a:p>
            <a:r>
              <a:rPr lang="tr-TR" dirty="0"/>
              <a:t>ASCII UNICODE  (Ali Furkan)</a:t>
            </a:r>
          </a:p>
        </p:txBody>
      </p:sp>
      <p:sp>
        <p:nvSpPr>
          <p:cNvPr id="3" name="Content Placeholder 2">
            <a:extLst>
              <a:ext uri="{FF2B5EF4-FFF2-40B4-BE49-F238E27FC236}">
                <a16:creationId xmlns:a16="http://schemas.microsoft.com/office/drawing/2014/main" id="{DDA3BB37-60BC-4717-BCC5-3586490D0844}"/>
              </a:ext>
            </a:extLst>
          </p:cNvPr>
          <p:cNvSpPr>
            <a:spLocks noGrp="1"/>
          </p:cNvSpPr>
          <p:nvPr>
            <p:ph idx="1"/>
          </p:nvPr>
        </p:nvSpPr>
        <p:spPr/>
        <p:txBody>
          <a:bodyPr/>
          <a:lstStyle/>
          <a:p>
            <a:r>
              <a:rPr lang="tr-TR" dirty="0"/>
              <a:t>ASCII Kodu Nedir?</a:t>
            </a:r>
          </a:p>
          <a:p>
            <a:r>
              <a:rPr lang="tr-TR" dirty="0"/>
              <a:t>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a:t>
            </a:r>
          </a:p>
          <a:p>
            <a:r>
              <a:rPr lang="tr-TR" dirty="0" err="1"/>
              <a:t>Ascii</a:t>
            </a:r>
            <a:r>
              <a:rPr lang="tr-TR" dirty="0"/>
              <a:t> </a:t>
            </a:r>
            <a:r>
              <a:rPr lang="tr-TR" dirty="0" err="1"/>
              <a:t>İngilizce’de</a:t>
            </a:r>
            <a:r>
              <a:rPr lang="tr-TR" dirty="0"/>
              <a:t> kullanılan Latin alfabesi üzerine ANSI tarafından 1963 yılında kurulmuş bir karakter kodlamasıdır</a:t>
            </a:r>
          </a:p>
          <a:p>
            <a:endParaRPr lang="tr-TR" dirty="0"/>
          </a:p>
        </p:txBody>
      </p:sp>
    </p:spTree>
    <p:extLst>
      <p:ext uri="{BB962C8B-B14F-4D97-AF65-F5344CB8AC3E}">
        <p14:creationId xmlns:p14="http://schemas.microsoft.com/office/powerpoint/2010/main" val="34577275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982E-773C-4E21-8B03-B10871D5BA80}"/>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50B615E8-EC71-49D6-A075-8B67332A4DAC}"/>
              </a:ext>
            </a:extLst>
          </p:cNvPr>
          <p:cNvSpPr>
            <a:spLocks noGrp="1"/>
          </p:cNvSpPr>
          <p:nvPr>
            <p:ph idx="1"/>
          </p:nvPr>
        </p:nvSpPr>
        <p:spPr/>
        <p:txBody>
          <a:bodyPr>
            <a:normAutofit fontScale="62500" lnSpcReduction="20000"/>
          </a:bodyPr>
          <a:lstStyle/>
          <a:p>
            <a:r>
              <a:rPr lang="tr-TR" dirty="0"/>
              <a:t>Unicode Nedir?</a:t>
            </a:r>
          </a:p>
          <a:p>
            <a:r>
              <a:rPr lang="tr-TR" dirty="0"/>
              <a:t>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p>
          <a:p>
            <a:r>
              <a:rPr lang="tr-TR" dirty="0"/>
              <a:t>Her karakter için benzersiz bir numara kullanılarak platformlar arası karmaşalara çözüm getirildi. Unicode kullanıldığı sürece hangi platformu kullandığınızı hangi cihaz, yazılım veya dili kullandığınız fark etmiyor.</a:t>
            </a:r>
          </a:p>
          <a:p>
            <a:r>
              <a:rPr lang="tr-TR" dirty="0"/>
              <a:t> Bugün Unicode kodlaması artık her yerde kullanılıyor. Tüm işletim sistemleri, arama motorları, internet tarayıcıları, bilgisayarlar ve hatta akıllı telefonlar bile Unicode karakter kodlaması üzerinden çalışıyor</a:t>
            </a:r>
          </a:p>
          <a:p>
            <a:r>
              <a:rPr lang="tr-TR" dirty="0"/>
              <a:t>UTF, Unicode Dönüşüm Birimi anlamına gelir.</a:t>
            </a:r>
          </a:p>
          <a:p>
            <a:pPr marL="0" indent="0">
              <a:buNone/>
            </a:pPr>
            <a:r>
              <a:rPr lang="tr-TR" dirty="0"/>
              <a:t>	UTF-8: İngilizce karakterleri kodlamak için (8bit)</a:t>
            </a:r>
          </a:p>
          <a:p>
            <a:pPr marL="0" indent="0">
              <a:buNone/>
            </a:pPr>
            <a:r>
              <a:rPr lang="tr-TR" dirty="0"/>
              <a:t>	UTF-16: En çok kullanılan karakterleri kodlamak için iki bayt (16 bit) kullanır</a:t>
            </a:r>
          </a:p>
          <a:p>
            <a:pPr marL="0" indent="0">
              <a:buNone/>
            </a:pPr>
            <a:r>
              <a:rPr lang="tr-TR" dirty="0"/>
              <a:t>	UTF-32: 16 bitlik bir sayının tüm karakterleri temsil etmek için yetmediği karakterleri kodlamak için dört bayt (32 bit) kullanır.</a:t>
            </a:r>
          </a:p>
          <a:p>
            <a:endParaRPr lang="tr-TR" dirty="0"/>
          </a:p>
        </p:txBody>
      </p:sp>
    </p:spTree>
    <p:extLst>
      <p:ext uri="{BB962C8B-B14F-4D97-AF65-F5344CB8AC3E}">
        <p14:creationId xmlns:p14="http://schemas.microsoft.com/office/powerpoint/2010/main" val="42443597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ADDD1-BD23-42A7-A4A8-8E555DE66F25}"/>
              </a:ext>
            </a:extLst>
          </p:cNvPr>
          <p:cNvSpPr>
            <a:spLocks noGrp="1"/>
          </p:cNvSpPr>
          <p:nvPr>
            <p:ph type="title"/>
          </p:nvPr>
        </p:nvSpPr>
        <p:spPr/>
        <p:txBody>
          <a:bodyPr/>
          <a:lstStyle/>
          <a:p>
            <a:r>
              <a:rPr lang="tr-TR" dirty="0" err="1"/>
              <a:t>Fast</a:t>
            </a:r>
            <a:r>
              <a:rPr lang="tr-TR" dirty="0"/>
              <a:t> </a:t>
            </a:r>
            <a:r>
              <a:rPr lang="tr-TR" dirty="0" err="1"/>
              <a:t>Forward</a:t>
            </a:r>
            <a:r>
              <a:rPr lang="tr-TR" dirty="0"/>
              <a:t> - </a:t>
            </a:r>
            <a:r>
              <a:rPr lang="tr-TR" dirty="0" err="1"/>
              <a:t>nofastforward</a:t>
            </a:r>
            <a:r>
              <a:rPr lang="tr-TR" dirty="0"/>
              <a:t> (Kadir)</a:t>
            </a:r>
          </a:p>
        </p:txBody>
      </p:sp>
      <p:sp>
        <p:nvSpPr>
          <p:cNvPr id="3" name="Content Placeholder 2">
            <a:extLst>
              <a:ext uri="{FF2B5EF4-FFF2-40B4-BE49-F238E27FC236}">
                <a16:creationId xmlns:a16="http://schemas.microsoft.com/office/drawing/2014/main" id="{278120E9-A46C-4B77-B8E6-8490736C4298}"/>
              </a:ext>
            </a:extLst>
          </p:cNvPr>
          <p:cNvSpPr>
            <a:spLocks noGrp="1"/>
          </p:cNvSpPr>
          <p:nvPr>
            <p:ph idx="1"/>
          </p:nvPr>
        </p:nvSpPr>
        <p:spPr/>
        <p:txBody>
          <a:bodyPr>
            <a:normAutofit fontScale="77500" lnSpcReduction="20000"/>
          </a:bodyPr>
          <a:lstStyle/>
          <a:p>
            <a:r>
              <a:rPr lang="tr-TR" dirty="0" err="1"/>
              <a:t>Default</a:t>
            </a:r>
            <a:r>
              <a:rPr lang="tr-TR" dirty="0"/>
              <a:t> olarak </a:t>
            </a:r>
            <a:r>
              <a:rPr lang="tr-TR" dirty="0" err="1"/>
              <a:t>merge</a:t>
            </a:r>
            <a:r>
              <a:rPr lang="tr-TR" dirty="0"/>
              <a:t> işlemi </a:t>
            </a:r>
            <a:r>
              <a:rPr lang="tr-TR" dirty="0" err="1"/>
              <a:t>fast</a:t>
            </a:r>
            <a:r>
              <a:rPr lang="tr-TR" dirty="0"/>
              <a:t> </a:t>
            </a:r>
            <a:r>
              <a:rPr lang="tr-TR" dirty="0" err="1"/>
              <a:t>forward</a:t>
            </a:r>
            <a:r>
              <a:rPr lang="tr-TR" dirty="0"/>
              <a:t> olarak çalışır. Main </a:t>
            </a:r>
            <a:r>
              <a:rPr lang="tr-TR" dirty="0" err="1"/>
              <a:t>branch'inde</a:t>
            </a:r>
            <a:r>
              <a:rPr lang="tr-TR" dirty="0"/>
              <a:t> herhangi bir değişiklik </a:t>
            </a:r>
          </a:p>
          <a:p>
            <a:r>
              <a:rPr lang="tr-TR" dirty="0"/>
              <a:t>olmadıysa </a:t>
            </a:r>
            <a:r>
              <a:rPr lang="tr-TR" dirty="0" err="1"/>
              <a:t>merge</a:t>
            </a:r>
            <a:r>
              <a:rPr lang="tr-TR" dirty="0"/>
              <a:t> edilecek </a:t>
            </a:r>
            <a:r>
              <a:rPr lang="tr-TR" dirty="0" err="1"/>
              <a:t>branch</a:t>
            </a:r>
            <a:r>
              <a:rPr lang="tr-TR" dirty="0"/>
              <a:t> </a:t>
            </a:r>
            <a:r>
              <a:rPr lang="tr-TR" dirty="0" err="1"/>
              <a:t>fast</a:t>
            </a:r>
            <a:r>
              <a:rPr lang="tr-TR" dirty="0"/>
              <a:t> </a:t>
            </a:r>
            <a:r>
              <a:rPr lang="tr-TR" dirty="0" err="1"/>
              <a:t>forward</a:t>
            </a:r>
            <a:r>
              <a:rPr lang="tr-TR" dirty="0"/>
              <a:t> olarak </a:t>
            </a:r>
            <a:r>
              <a:rPr lang="tr-TR" dirty="0" err="1"/>
              <a:t>merge</a:t>
            </a:r>
            <a:r>
              <a:rPr lang="tr-TR" dirty="0"/>
              <a:t> edilir. Main hattının son </a:t>
            </a:r>
            <a:r>
              <a:rPr lang="tr-TR" dirty="0" err="1"/>
              <a:t>commit</a:t>
            </a:r>
            <a:r>
              <a:rPr lang="tr-TR" dirty="0"/>
              <a:t> </a:t>
            </a:r>
            <a:r>
              <a:rPr lang="tr-TR" dirty="0" err="1"/>
              <a:t>hash'i</a:t>
            </a:r>
            <a:r>
              <a:rPr lang="tr-TR" dirty="0"/>
              <a:t> olarak, </a:t>
            </a:r>
          </a:p>
          <a:p>
            <a:r>
              <a:rPr lang="tr-TR" dirty="0" err="1"/>
              <a:t>merge</a:t>
            </a:r>
            <a:r>
              <a:rPr lang="tr-TR" dirty="0"/>
              <a:t> edilen </a:t>
            </a:r>
            <a:r>
              <a:rPr lang="tr-TR" dirty="0" err="1"/>
              <a:t>branch'in</a:t>
            </a:r>
            <a:r>
              <a:rPr lang="tr-TR" dirty="0"/>
              <a:t> </a:t>
            </a:r>
            <a:r>
              <a:rPr lang="tr-TR" dirty="0" err="1"/>
              <a:t>hash'ini</a:t>
            </a:r>
            <a:r>
              <a:rPr lang="tr-TR" dirty="0"/>
              <a:t> alır. Eğer main </a:t>
            </a:r>
            <a:r>
              <a:rPr lang="tr-TR" dirty="0" err="1"/>
              <a:t>branch'inde</a:t>
            </a:r>
            <a:r>
              <a:rPr lang="tr-TR" dirty="0"/>
              <a:t> bir değişiklik var ise </a:t>
            </a:r>
            <a:r>
              <a:rPr lang="tr-TR" dirty="0" err="1"/>
              <a:t>merge</a:t>
            </a:r>
            <a:r>
              <a:rPr lang="tr-TR" dirty="0"/>
              <a:t> işlemi </a:t>
            </a:r>
            <a:r>
              <a:rPr lang="tr-TR" dirty="0" err="1"/>
              <a:t>fast</a:t>
            </a:r>
            <a:r>
              <a:rPr lang="tr-TR" dirty="0"/>
              <a:t> </a:t>
            </a:r>
            <a:r>
              <a:rPr lang="tr-TR" dirty="0" err="1"/>
              <a:t>forward</a:t>
            </a:r>
            <a:endParaRPr lang="tr-TR" dirty="0"/>
          </a:p>
          <a:p>
            <a:r>
              <a:rPr lang="tr-TR" dirty="0"/>
              <a:t>olmaz ve bizden hangi değişikleri kaydedeceğimize dair taahhüt bekler.</a:t>
            </a:r>
          </a:p>
          <a:p>
            <a:endParaRPr lang="tr-TR" dirty="0"/>
          </a:p>
          <a:p>
            <a:r>
              <a:rPr lang="tr-TR" dirty="0" err="1"/>
              <a:t>Fast</a:t>
            </a:r>
            <a:r>
              <a:rPr lang="tr-TR" dirty="0"/>
              <a:t> </a:t>
            </a:r>
            <a:r>
              <a:rPr lang="tr-TR" dirty="0" err="1"/>
              <a:t>Forward</a:t>
            </a:r>
            <a:r>
              <a:rPr lang="tr-TR" dirty="0"/>
              <a:t> sonrasında değişiklikler sanki </a:t>
            </a:r>
            <a:r>
              <a:rPr lang="tr-TR" dirty="0" err="1"/>
              <a:t>master</a:t>
            </a:r>
            <a:r>
              <a:rPr lang="tr-TR" dirty="0"/>
              <a:t> </a:t>
            </a:r>
            <a:r>
              <a:rPr lang="tr-TR" dirty="0" err="1"/>
              <a:t>branch'inde</a:t>
            </a:r>
            <a:r>
              <a:rPr lang="tr-TR" dirty="0"/>
              <a:t> yapılmış gibi bir </a:t>
            </a:r>
            <a:r>
              <a:rPr lang="tr-TR" dirty="0" err="1"/>
              <a:t>history</a:t>
            </a:r>
            <a:r>
              <a:rPr lang="tr-TR" dirty="0"/>
              <a:t> oluşur.</a:t>
            </a:r>
          </a:p>
          <a:p>
            <a:r>
              <a:rPr lang="tr-TR" dirty="0"/>
              <a:t>Bu </a:t>
            </a:r>
            <a:r>
              <a:rPr lang="tr-TR" dirty="0" err="1"/>
              <a:t>history'i</a:t>
            </a:r>
            <a:r>
              <a:rPr lang="tr-TR" dirty="0"/>
              <a:t> daha anlaşılır tutmak için </a:t>
            </a:r>
            <a:r>
              <a:rPr lang="tr-TR" dirty="0" err="1"/>
              <a:t>merge</a:t>
            </a:r>
            <a:r>
              <a:rPr lang="tr-TR" dirty="0"/>
              <a:t> işlemi sırasında </a:t>
            </a:r>
            <a:r>
              <a:rPr lang="tr-TR" dirty="0" err="1"/>
              <a:t>git'e</a:t>
            </a:r>
            <a:r>
              <a:rPr lang="tr-TR" dirty="0"/>
              <a:t> "--</a:t>
            </a:r>
            <a:r>
              <a:rPr lang="tr-TR" dirty="0" err="1"/>
              <a:t>no-ff</a:t>
            </a:r>
            <a:r>
              <a:rPr lang="tr-TR" dirty="0"/>
              <a:t>" opsiyonu ile gidilir.</a:t>
            </a:r>
          </a:p>
          <a:p>
            <a:r>
              <a:rPr lang="tr-TR" dirty="0"/>
              <a:t>Bu </a:t>
            </a:r>
            <a:r>
              <a:rPr lang="tr-TR" dirty="0" err="1"/>
              <a:t>git'in</a:t>
            </a:r>
            <a:r>
              <a:rPr lang="tr-TR" dirty="0"/>
              <a:t> </a:t>
            </a:r>
            <a:r>
              <a:rPr lang="tr-TR" dirty="0" err="1"/>
              <a:t>fast-forward</a:t>
            </a:r>
            <a:r>
              <a:rPr lang="tr-TR" dirty="0"/>
              <a:t> yapmamasını ve yeni bir </a:t>
            </a:r>
            <a:r>
              <a:rPr lang="tr-TR" dirty="0" err="1"/>
              <a:t>merge</a:t>
            </a:r>
            <a:r>
              <a:rPr lang="tr-TR" dirty="0"/>
              <a:t> </a:t>
            </a:r>
            <a:r>
              <a:rPr lang="tr-TR" dirty="0" err="1"/>
              <a:t>commit</a:t>
            </a:r>
            <a:r>
              <a:rPr lang="tr-TR" dirty="0"/>
              <a:t> ile ilerlemesini sağlar.</a:t>
            </a:r>
          </a:p>
        </p:txBody>
      </p:sp>
    </p:spTree>
    <p:extLst>
      <p:ext uri="{BB962C8B-B14F-4D97-AF65-F5344CB8AC3E}">
        <p14:creationId xmlns:p14="http://schemas.microsoft.com/office/powerpoint/2010/main" val="34309472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0B85-DB68-4858-AF44-C1BD44914F13}"/>
              </a:ext>
            </a:extLst>
          </p:cNvPr>
          <p:cNvSpPr>
            <a:spLocks noGrp="1"/>
          </p:cNvSpPr>
          <p:nvPr>
            <p:ph type="title"/>
          </p:nvPr>
        </p:nvSpPr>
        <p:spPr/>
        <p:txBody>
          <a:bodyPr/>
          <a:lstStyle/>
          <a:p>
            <a:r>
              <a:rPr lang="tr-TR" dirty="0"/>
              <a:t>SDK-JDK arasındaki fark (Kubilay)</a:t>
            </a:r>
          </a:p>
        </p:txBody>
      </p:sp>
      <p:sp>
        <p:nvSpPr>
          <p:cNvPr id="3" name="Content Placeholder 2">
            <a:extLst>
              <a:ext uri="{FF2B5EF4-FFF2-40B4-BE49-F238E27FC236}">
                <a16:creationId xmlns:a16="http://schemas.microsoft.com/office/drawing/2014/main" id="{73BB616E-0E81-410F-8BF9-7FCC668E9D2C}"/>
              </a:ext>
            </a:extLst>
          </p:cNvPr>
          <p:cNvSpPr>
            <a:spLocks noGrp="1"/>
          </p:cNvSpPr>
          <p:nvPr>
            <p:ph idx="1"/>
          </p:nvPr>
        </p:nvSpPr>
        <p:spPr/>
        <p:txBody>
          <a:bodyPr>
            <a:normAutofit fontScale="77500" lnSpcReduction="20000"/>
          </a:bodyPr>
          <a:lstStyle/>
          <a:p>
            <a:r>
              <a:rPr lang="tr-TR" dirty="0"/>
              <a:t>SDK Nedir?</a:t>
            </a:r>
          </a:p>
          <a:p>
            <a:r>
              <a:rPr lang="tr-TR" dirty="0"/>
              <a:t>SDK (Software Development Kit), yazılım geliştirme kiti anlamına gelir ve bir uygulama veya program oluşturmak için dünya çapında kullanılan bir dizi yazılım aracı olarak tanımlanır. Bir uygulama geliştirmek için çeşitli platformlar vardır ve her forumun kendi </a:t>
            </a:r>
            <a:r>
              <a:rPr lang="tr-TR" dirty="0" err="1"/>
              <a:t>SDK'sı</a:t>
            </a:r>
            <a:r>
              <a:rPr lang="tr-TR" dirty="0"/>
              <a:t> vardır. </a:t>
            </a:r>
          </a:p>
          <a:p>
            <a:r>
              <a:rPr lang="tr-TR" dirty="0"/>
              <a:t>Örneğin, Java platformunda bir uygulamasının geliştirilmesi, bir Java Geliştirme Kiti (JDK) gerektirir. </a:t>
            </a:r>
            <a:r>
              <a:rPr lang="tr-TR" dirty="0" err="1"/>
              <a:t>iOS</a:t>
            </a:r>
            <a:r>
              <a:rPr lang="tr-TR" dirty="0"/>
              <a:t> uygulamaları için </a:t>
            </a:r>
            <a:r>
              <a:rPr lang="tr-TR" dirty="0" err="1"/>
              <a:t>iOS</a:t>
            </a:r>
            <a:r>
              <a:rPr lang="tr-TR" dirty="0"/>
              <a:t> </a:t>
            </a:r>
            <a:r>
              <a:rPr lang="tr-TR" dirty="0" err="1"/>
              <a:t>SDK'sı</a:t>
            </a:r>
            <a:r>
              <a:rPr lang="tr-TR" dirty="0"/>
              <a:t> gereklidir. Evrensel Windows Platformu için .NET Framework SDK </a:t>
            </a:r>
            <a:r>
              <a:rPr lang="tr-TR" dirty="0" err="1"/>
              <a:t>kullanılabililir</a:t>
            </a:r>
            <a:r>
              <a:rPr lang="tr-TR" dirty="0"/>
              <a:t>.</a:t>
            </a:r>
          </a:p>
          <a:p>
            <a:r>
              <a:rPr lang="tr-TR" dirty="0"/>
              <a:t>JDK Nedir?</a:t>
            </a:r>
          </a:p>
          <a:p>
            <a:r>
              <a:rPr lang="tr-TR" dirty="0"/>
              <a:t>JDK (Java Development Kit): Java geliştirme kiti anlamına gelir. JDK, Java'da bir program yazmak için bir yazılım geliştirme kiti olarak tanımlanabilir. Java tarafından kullanılan 3 temel teknoloji paketinden biridir JDK. Bunlar; JVM(Java Virtual Machine), JRE (Java Runtime Environment) ve JDK. JDK, Java tabanlı yazılım geliştirmeye yardımcı olan bir dizi geliştirme aracından oluşur. Çeşitli sürümleri vardır, ancak en yaygın kullanılan sürüm Java 8'dir.</a:t>
            </a:r>
          </a:p>
          <a:p>
            <a:endParaRPr lang="tr-TR" dirty="0"/>
          </a:p>
          <a:p>
            <a:endParaRPr lang="tr-TR" dirty="0"/>
          </a:p>
          <a:p>
            <a:endParaRPr lang="tr-TR" dirty="0"/>
          </a:p>
        </p:txBody>
      </p:sp>
    </p:spTree>
    <p:extLst>
      <p:ext uri="{BB962C8B-B14F-4D97-AF65-F5344CB8AC3E}">
        <p14:creationId xmlns:p14="http://schemas.microsoft.com/office/powerpoint/2010/main" val="42388663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D9DE6-9B6F-4DAE-A647-BBB032C4F793}"/>
              </a:ext>
            </a:extLst>
          </p:cNvPr>
          <p:cNvSpPr>
            <a:spLocks noGrp="1"/>
          </p:cNvSpPr>
          <p:nvPr>
            <p:ph type="title"/>
          </p:nvPr>
        </p:nvSpPr>
        <p:spPr/>
        <p:txBody>
          <a:bodyPr/>
          <a:lstStyle/>
          <a:p>
            <a:r>
              <a:rPr lang="tr-TR" dirty="0"/>
              <a:t>Libraries - Framework (Tuğba)</a:t>
            </a:r>
          </a:p>
        </p:txBody>
      </p:sp>
      <p:sp>
        <p:nvSpPr>
          <p:cNvPr id="3" name="Content Placeholder 2">
            <a:extLst>
              <a:ext uri="{FF2B5EF4-FFF2-40B4-BE49-F238E27FC236}">
                <a16:creationId xmlns:a16="http://schemas.microsoft.com/office/drawing/2014/main" id="{6F4D1F20-417D-4F22-A91D-4E031CDFFE4B}"/>
              </a:ext>
            </a:extLst>
          </p:cNvPr>
          <p:cNvSpPr>
            <a:spLocks noGrp="1"/>
          </p:cNvSpPr>
          <p:nvPr>
            <p:ph idx="1"/>
          </p:nvPr>
        </p:nvSpPr>
        <p:spPr/>
        <p:txBody>
          <a:bodyPr>
            <a:normAutofit fontScale="85000" lnSpcReduction="20000"/>
          </a:bodyPr>
          <a:lstStyle/>
          <a:p>
            <a:r>
              <a:rPr lang="tr-TR" dirty="0"/>
              <a:t>Library: Geliştiriciler tarafından yazılan ve herhangi bir yerde yeniden kullanılabilen bir kod parçasıdır. Bir kütüphaneden bir sınıfı ya da bir işlevi istediğimiz zaman nerede kullanacağımıza biz karar veririz. Uygulama akışından siz sorumlusunuz.</a:t>
            </a:r>
          </a:p>
          <a:p>
            <a:r>
              <a:rPr lang="tr-TR" dirty="0"/>
              <a:t>Örneğin: Bir JS kütüphanesi olan </a:t>
            </a:r>
            <a:r>
              <a:rPr lang="tr-TR" dirty="0" err="1"/>
              <a:t>JQuery</a:t>
            </a:r>
            <a:endParaRPr lang="tr-TR" dirty="0"/>
          </a:p>
          <a:p>
            <a:r>
              <a:rPr lang="tr-TR" dirty="0"/>
              <a:t>Framework: Bir programlama dilini </a:t>
            </a:r>
            <a:r>
              <a:rPr lang="tr-TR" dirty="0" err="1"/>
              <a:t>base</a:t>
            </a:r>
            <a:r>
              <a:rPr lang="tr-TR" dirty="0"/>
              <a:t> alarak geliştirilen, belirli platformlar için uygulamalar oluşturan yazılım. </a:t>
            </a:r>
            <a:r>
              <a:rPr lang="tr-TR" dirty="0" err="1"/>
              <a:t>Frameworklerde</a:t>
            </a:r>
            <a:r>
              <a:rPr lang="tr-TR" dirty="0"/>
              <a:t> bir yazılım mimarisi bulunmaktadır ve içerisinden bir fonksiyonu ya da bir </a:t>
            </a:r>
          </a:p>
          <a:p>
            <a:r>
              <a:rPr lang="tr-TR" dirty="0"/>
              <a:t>Framework: Bir programlama dilini </a:t>
            </a:r>
            <a:r>
              <a:rPr lang="tr-TR" dirty="0" err="1"/>
              <a:t>base</a:t>
            </a:r>
            <a:r>
              <a:rPr lang="tr-TR" dirty="0"/>
              <a:t> alarak geliştirilen, belirli platformlar için uygulamalar oluşturan yazılım. </a:t>
            </a:r>
            <a:r>
              <a:rPr lang="tr-TR" dirty="0" err="1"/>
              <a:t>Frameworklerde</a:t>
            </a:r>
            <a:r>
              <a:rPr lang="tr-TR" dirty="0"/>
              <a:t> bir yazılım mimarisi bulunmaktadır ve içerisinden bir fonksiyonu ya da bir metodu kullanırken uymanız gereken standartlar vardır. Framework akıştan sorumludur. </a:t>
            </a:r>
          </a:p>
          <a:p>
            <a:r>
              <a:rPr lang="tr-TR" dirty="0"/>
              <a:t>Örneğin: Spring Framework Java için geliştirilmiş, açık kaynak olan bir uygulama geliştirme </a:t>
            </a:r>
            <a:r>
              <a:rPr lang="tr-TR" dirty="0" err="1"/>
              <a:t>framework'üdür</a:t>
            </a:r>
            <a:r>
              <a:rPr lang="tr-TR" dirty="0"/>
              <a:t>.</a:t>
            </a:r>
          </a:p>
          <a:p>
            <a:endParaRPr lang="tr-TR" dirty="0"/>
          </a:p>
        </p:txBody>
      </p:sp>
    </p:spTree>
    <p:extLst>
      <p:ext uri="{BB962C8B-B14F-4D97-AF65-F5344CB8AC3E}">
        <p14:creationId xmlns:p14="http://schemas.microsoft.com/office/powerpoint/2010/main" val="37625550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89BC-4D56-417E-B335-0BECBF89AE63}"/>
              </a:ext>
            </a:extLst>
          </p:cNvPr>
          <p:cNvSpPr>
            <a:spLocks noGrp="1"/>
          </p:cNvSpPr>
          <p:nvPr>
            <p:ph type="title"/>
          </p:nvPr>
        </p:nvSpPr>
        <p:spPr/>
        <p:txBody>
          <a:bodyPr/>
          <a:lstStyle/>
          <a:p>
            <a:r>
              <a:rPr lang="tr-TR" dirty="0"/>
              <a:t>Compiler - </a:t>
            </a:r>
            <a:r>
              <a:rPr lang="tr-TR" dirty="0" err="1"/>
              <a:t>Syntax</a:t>
            </a:r>
            <a:r>
              <a:rPr lang="tr-TR" dirty="0"/>
              <a:t> - Runtime </a:t>
            </a:r>
            <a:r>
              <a:rPr lang="tr-TR" dirty="0" err="1"/>
              <a:t>Error</a:t>
            </a:r>
            <a:r>
              <a:rPr lang="tr-TR" dirty="0"/>
              <a:t>  (Doğuş)</a:t>
            </a:r>
          </a:p>
        </p:txBody>
      </p:sp>
      <p:sp>
        <p:nvSpPr>
          <p:cNvPr id="3" name="Content Placeholder 2">
            <a:extLst>
              <a:ext uri="{FF2B5EF4-FFF2-40B4-BE49-F238E27FC236}">
                <a16:creationId xmlns:a16="http://schemas.microsoft.com/office/drawing/2014/main" id="{6EF72F16-18EF-45DA-82E6-114276D1FD51}"/>
              </a:ext>
            </a:extLst>
          </p:cNvPr>
          <p:cNvSpPr>
            <a:spLocks noGrp="1"/>
          </p:cNvSpPr>
          <p:nvPr>
            <p:ph idx="1"/>
          </p:nvPr>
        </p:nvSpPr>
        <p:spPr/>
        <p:txBody>
          <a:bodyPr>
            <a:normAutofit fontScale="70000" lnSpcReduction="20000"/>
          </a:bodyPr>
          <a:lstStyle/>
          <a:p>
            <a:r>
              <a:rPr lang="tr-TR" dirty="0"/>
              <a:t>Runtime </a:t>
            </a:r>
            <a:r>
              <a:rPr lang="tr-TR" dirty="0" err="1"/>
              <a:t>error</a:t>
            </a:r>
            <a:r>
              <a:rPr lang="tr-TR" dirty="0"/>
              <a:t> : 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a:p>
            <a:endParaRPr lang="tr-TR" dirty="0"/>
          </a:p>
          <a:p>
            <a:r>
              <a:rPr lang="tr-TR" dirty="0" err="1"/>
              <a:t>Syntax</a:t>
            </a:r>
            <a:r>
              <a:rPr lang="tr-TR" dirty="0"/>
              <a:t> </a:t>
            </a:r>
            <a:r>
              <a:rPr lang="tr-TR" dirty="0" err="1"/>
              <a:t>error</a:t>
            </a:r>
            <a:r>
              <a:rPr lang="tr-TR" dirty="0"/>
              <a:t> : </a:t>
            </a:r>
            <a:r>
              <a:rPr lang="tr-TR" dirty="0" err="1"/>
              <a:t>Syntax</a:t>
            </a:r>
            <a:r>
              <a:rPr lang="tr-TR" dirty="0"/>
              <a:t> hatası, bizim kod yazarken uymamız gereken kurallara uymadığımız zaman karşımıza çıkar. Buna örnek vermek gerekirse, </a:t>
            </a:r>
            <a:r>
              <a:rPr lang="tr-TR" dirty="0" err="1"/>
              <a:t>string</a:t>
            </a:r>
            <a:r>
              <a:rPr lang="tr-TR" dirty="0"/>
              <a:t> veri tiplerinin tırnak içinde yazılması gerekir. İşte bu noktada eğer, biz bu tırnaklardan birini koymayı unutursak burada bir yazım hatası yani </a:t>
            </a:r>
            <a:r>
              <a:rPr lang="tr-TR" dirty="0" err="1"/>
              <a:t>syntax</a:t>
            </a:r>
            <a:r>
              <a:rPr lang="tr-TR" dirty="0"/>
              <a:t> hatası yapmış oluruz.  </a:t>
            </a:r>
            <a:r>
              <a:rPr lang="tr-TR" dirty="0" err="1"/>
              <a:t>Syntax</a:t>
            </a:r>
            <a:r>
              <a:rPr lang="tr-TR" dirty="0"/>
              <a:t> hatasında Editor, biz hatalı kod satırından çıkar çıkmaz, kodu çalıştırmadan bir hata penceresi açar ve bize hatalı olduğumuzu gösterir.</a:t>
            </a:r>
          </a:p>
          <a:p>
            <a:endParaRPr lang="tr-TR" dirty="0"/>
          </a:p>
          <a:p>
            <a:r>
              <a:rPr lang="tr-TR" dirty="0" err="1"/>
              <a:t>Compile</a:t>
            </a:r>
            <a:r>
              <a:rPr lang="tr-TR" dirty="0"/>
              <a:t> </a:t>
            </a:r>
            <a:r>
              <a:rPr lang="tr-TR" dirty="0" err="1"/>
              <a:t>error</a:t>
            </a:r>
            <a:r>
              <a:rPr lang="tr-TR" dirty="0"/>
              <a:t> : </a:t>
            </a:r>
            <a:r>
              <a:rPr lang="tr-TR" dirty="0" err="1"/>
              <a:t>Compile</a:t>
            </a:r>
            <a:r>
              <a:rPr lang="tr-TR" dirty="0"/>
              <a:t> hatası, </a:t>
            </a:r>
            <a:r>
              <a:rPr lang="tr-TR" dirty="0" err="1"/>
              <a:t>syntax</a:t>
            </a:r>
            <a:r>
              <a:rPr lang="tr-TR" dirty="0"/>
              <a:t> hatasından farklı olarak, kodu çalıştırdıktan sonra farkına varabileceğiniz bir hatadır. Genellikle yanlış veya eksik yazılmış bir kelime sebep verir. </a:t>
            </a:r>
            <a:r>
              <a:rPr lang="tr-TR" dirty="0" err="1"/>
              <a:t>Range</a:t>
            </a:r>
            <a:r>
              <a:rPr lang="tr-TR" dirty="0"/>
              <a:t> yerine </a:t>
            </a:r>
            <a:r>
              <a:rPr lang="tr-TR" dirty="0" err="1"/>
              <a:t>Rang</a:t>
            </a:r>
            <a:r>
              <a:rPr lang="tr-TR" dirty="0"/>
              <a:t> gibi yada farklı harfe basma gibi küçük yanlışlıklar bu hatayı tetikler. </a:t>
            </a:r>
          </a:p>
          <a:p>
            <a:endParaRPr lang="tr-TR" dirty="0"/>
          </a:p>
          <a:p>
            <a:endParaRPr lang="tr-TR" dirty="0"/>
          </a:p>
        </p:txBody>
      </p:sp>
    </p:spTree>
    <p:extLst>
      <p:ext uri="{BB962C8B-B14F-4D97-AF65-F5344CB8AC3E}">
        <p14:creationId xmlns:p14="http://schemas.microsoft.com/office/powerpoint/2010/main" val="1974221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56078-4110-47F7-BBAB-112F981BA9B4}"/>
              </a:ext>
            </a:extLst>
          </p:cNvPr>
          <p:cNvSpPr>
            <a:spLocks noGrp="1"/>
          </p:cNvSpPr>
          <p:nvPr>
            <p:ph idx="1"/>
          </p:nvPr>
        </p:nvSpPr>
        <p:spPr/>
        <p:txBody>
          <a:bodyPr/>
          <a:lstStyle/>
          <a:p>
            <a:r>
              <a:rPr lang="tr-TR" dirty="0" err="1"/>
              <a:t>HTTP’nin</a:t>
            </a:r>
            <a:r>
              <a:rPr lang="tr-TR" dirty="0"/>
              <a:t> sürümleri:  HTTP / 0.9, HTTP / 1.0, HTTP / 1.1 HTTP / 2.0 ve HTTP / 3.0’dır. En yaygın olarak kullanılan sürüm HTTP / 1.1’dir. Gelecekte HTTP / 2.0 daha yaygın kullanılacaktır.</a:t>
            </a:r>
          </a:p>
          <a:p>
            <a:endParaRPr lang="tr-TR" dirty="0"/>
          </a:p>
        </p:txBody>
      </p:sp>
      <p:pic>
        <p:nvPicPr>
          <p:cNvPr id="4" name="Picture 3">
            <a:extLst>
              <a:ext uri="{FF2B5EF4-FFF2-40B4-BE49-F238E27FC236}">
                <a16:creationId xmlns:a16="http://schemas.microsoft.com/office/drawing/2014/main" id="{57FB81D6-D15B-4F70-AD27-A1EF610180F8}"/>
              </a:ext>
            </a:extLst>
          </p:cNvPr>
          <p:cNvPicPr>
            <a:picLocks noChangeAspect="1"/>
          </p:cNvPicPr>
          <p:nvPr/>
        </p:nvPicPr>
        <p:blipFill>
          <a:blip r:embed="rId2"/>
          <a:stretch>
            <a:fillRect/>
          </a:stretch>
        </p:blipFill>
        <p:spPr>
          <a:xfrm>
            <a:off x="2461981" y="3198735"/>
            <a:ext cx="7143750" cy="2857500"/>
          </a:xfrm>
          <a:prstGeom prst="rect">
            <a:avLst/>
          </a:prstGeom>
        </p:spPr>
      </p:pic>
    </p:spTree>
    <p:extLst>
      <p:ext uri="{BB962C8B-B14F-4D97-AF65-F5344CB8AC3E}">
        <p14:creationId xmlns:p14="http://schemas.microsoft.com/office/powerpoint/2010/main" val="13464582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D88FD-7A7E-4C44-A9DA-BFC864BDDA8A}"/>
              </a:ext>
            </a:extLst>
          </p:cNvPr>
          <p:cNvSpPr>
            <a:spLocks noGrp="1"/>
          </p:cNvSpPr>
          <p:nvPr>
            <p:ph type="title"/>
          </p:nvPr>
        </p:nvSpPr>
        <p:spPr/>
        <p:txBody>
          <a:bodyPr/>
          <a:lstStyle/>
          <a:p>
            <a:r>
              <a:rPr lang="tr-TR" dirty="0"/>
              <a:t>Compiler- </a:t>
            </a:r>
            <a:r>
              <a:rPr lang="tr-TR" dirty="0" err="1"/>
              <a:t>interpreter</a:t>
            </a:r>
            <a:r>
              <a:rPr lang="tr-TR" dirty="0"/>
              <a:t> ?</a:t>
            </a:r>
            <a:r>
              <a:rPr lang="it-IT" dirty="0"/>
              <a:t> (Burakcan)</a:t>
            </a:r>
            <a:endParaRPr lang="tr-TR" dirty="0"/>
          </a:p>
        </p:txBody>
      </p:sp>
      <p:sp>
        <p:nvSpPr>
          <p:cNvPr id="3" name="Content Placeholder 2">
            <a:extLst>
              <a:ext uri="{FF2B5EF4-FFF2-40B4-BE49-F238E27FC236}">
                <a16:creationId xmlns:a16="http://schemas.microsoft.com/office/drawing/2014/main" id="{E84DAAF7-BA40-4702-AA29-FC8F52B7A73C}"/>
              </a:ext>
            </a:extLst>
          </p:cNvPr>
          <p:cNvSpPr>
            <a:spLocks noGrp="1"/>
          </p:cNvSpPr>
          <p:nvPr>
            <p:ph idx="1"/>
          </p:nvPr>
        </p:nvSpPr>
        <p:spPr/>
        <p:txBody>
          <a:bodyPr>
            <a:normAutofit fontScale="62500" lnSpcReduction="20000"/>
          </a:bodyPr>
          <a:lstStyle/>
          <a:p>
            <a:r>
              <a:rPr lang="tr-TR" dirty="0"/>
              <a:t> •	Compiler(Derleyici): Geliştiricilerin herhangi bir programlama dilini kullanarak yazdığı kaynak kodu bilgisayarın anlayabileceği makine diline yani 0 ve 1’lere çeviren aracı yazılımdır.</a:t>
            </a:r>
          </a:p>
          <a:p>
            <a:r>
              <a:rPr lang="tr-TR" dirty="0"/>
              <a:t>•	 Derleyici sayesinde geliştiriciler farklı programlama dillerini kullanarak aynı işlevi yerine getiren yazılımlar üretebilirler. Üstelik </a:t>
            </a:r>
            <a:r>
              <a:rPr lang="tr-TR" dirty="0" err="1"/>
              <a:t>Compiler’ların</a:t>
            </a:r>
            <a:r>
              <a:rPr lang="tr-TR" dirty="0"/>
              <a:t> varlığı, çok fazla programlama dilinin olmasına ve geliştiricilerin alternatif dillerle çalışmasına yardımcı olmaktadır.</a:t>
            </a:r>
          </a:p>
          <a:p>
            <a:r>
              <a:rPr lang="tr-TR" dirty="0"/>
              <a:t>•	Interpreter(Yorumlayıcı): Yüksek se</a:t>
            </a:r>
          </a:p>
          <a:p>
            <a:r>
              <a:rPr lang="tr-TR" dirty="0"/>
              <a:t>•	Interpreter(Yorumlayıcı): Yüksek seviyeli programlama dili ile yazılmış bir </a:t>
            </a:r>
            <a:r>
              <a:rPr lang="tr-TR" dirty="0" err="1"/>
              <a:t>progamı</a:t>
            </a:r>
            <a:r>
              <a:rPr lang="tr-TR" dirty="0"/>
              <a:t> adım adım makine diline çeviren ve makine dilindeki talimatları çalıştıran programdır.</a:t>
            </a:r>
          </a:p>
          <a:p>
            <a:r>
              <a:rPr lang="tr-TR" dirty="0"/>
              <a:t>•	Interpreter bütün programın çalıştırılabilir bir kodunu üretmek yerine, programın adımlarını tek tek makine diline çevirir ve hemen çalıştırır. Program tekrar çalıştırılmak istenirse </a:t>
            </a:r>
            <a:r>
              <a:rPr lang="tr-TR" dirty="0" err="1"/>
              <a:t>interpreter</a:t>
            </a:r>
            <a:r>
              <a:rPr lang="tr-TR" dirty="0"/>
              <a:t> kaynak kod üzerinde yine aynı yolu izler.</a:t>
            </a:r>
          </a:p>
          <a:p>
            <a:r>
              <a:rPr lang="tr-TR" dirty="0"/>
              <a:t>•	</a:t>
            </a:r>
            <a:r>
              <a:rPr lang="tr-TR" dirty="0" err="1"/>
              <a:t>JavaScript</a:t>
            </a:r>
            <a:r>
              <a:rPr lang="tr-TR" dirty="0"/>
              <a:t> Interpreter(Yorumlayıcı) bir dildir.  </a:t>
            </a:r>
            <a:r>
              <a:rPr lang="tr-TR" dirty="0" err="1"/>
              <a:t>JavaScript’in</a:t>
            </a:r>
            <a:r>
              <a:rPr lang="tr-TR" dirty="0"/>
              <a:t> </a:t>
            </a:r>
            <a:r>
              <a:rPr lang="tr-TR" dirty="0" err="1"/>
              <a:t>compiler</a:t>
            </a:r>
            <a:r>
              <a:rPr lang="tr-TR" dirty="0"/>
              <a:t> adımı yoktur. Bunun yerine, tarayıcıdaki bir </a:t>
            </a:r>
            <a:r>
              <a:rPr lang="tr-TR" dirty="0" err="1"/>
              <a:t>interpreter</a:t>
            </a:r>
            <a:r>
              <a:rPr lang="tr-TR" dirty="0"/>
              <a:t>(yorumlayıcı) </a:t>
            </a:r>
            <a:r>
              <a:rPr lang="tr-TR" dirty="0" err="1"/>
              <a:t>JavaScript</a:t>
            </a:r>
            <a:r>
              <a:rPr lang="tr-TR" dirty="0"/>
              <a:t> kodunu okur, her satırı yorumlar ve çalıştırır. Daha modern tarayıcılar, </a:t>
            </a:r>
            <a:r>
              <a:rPr lang="tr-TR" dirty="0" err="1"/>
              <a:t>JavaScript’i</a:t>
            </a:r>
            <a:r>
              <a:rPr lang="tr-TR" dirty="0"/>
              <a:t> tam çalışmak üzereyken yürütülebilir bayt koduna derleyen </a:t>
            </a:r>
            <a:r>
              <a:rPr lang="tr-TR" dirty="0" err="1"/>
              <a:t>Just</a:t>
            </a:r>
            <a:r>
              <a:rPr lang="tr-TR" dirty="0"/>
              <a:t>-</a:t>
            </a:r>
            <a:r>
              <a:rPr lang="tr-TR" dirty="0" err="1"/>
              <a:t>In</a:t>
            </a:r>
            <a:r>
              <a:rPr lang="tr-TR" dirty="0"/>
              <a:t>-Time(JIT) derlemesi olarak bilinen teknoloji kullanır.</a:t>
            </a:r>
          </a:p>
          <a:p>
            <a:r>
              <a:rPr lang="tr-TR" dirty="0"/>
              <a:t>•	</a:t>
            </a:r>
            <a:r>
              <a:rPr lang="tr-TR" dirty="0" err="1"/>
              <a:t>Just</a:t>
            </a:r>
            <a:r>
              <a:rPr lang="tr-TR" dirty="0"/>
              <a:t>-</a:t>
            </a:r>
            <a:r>
              <a:rPr lang="tr-TR" dirty="0" err="1"/>
              <a:t>In</a:t>
            </a:r>
            <a:r>
              <a:rPr lang="tr-TR" dirty="0"/>
              <a:t>-time(JIT):</a:t>
            </a:r>
            <a:r>
              <a:rPr lang="tr-TR" dirty="0" err="1"/>
              <a:t>Just</a:t>
            </a:r>
            <a:r>
              <a:rPr lang="tr-TR" dirty="0"/>
              <a:t>-</a:t>
            </a:r>
            <a:r>
              <a:rPr lang="tr-TR" dirty="0" err="1"/>
              <a:t>In</a:t>
            </a:r>
            <a:r>
              <a:rPr lang="tr-TR" dirty="0"/>
              <a:t>-Time veya JIT, derleme, </a:t>
            </a:r>
            <a:r>
              <a:rPr lang="tr-TR" dirty="0" err="1"/>
              <a:t>JavaScript</a:t>
            </a:r>
            <a:r>
              <a:rPr lang="tr-TR" dirty="0"/>
              <a:t>, C# ve Java gibi diller için çalışma zamanı yorumlayıcıları tarafından, C++ gibi önceden derlenmiş ikili diller tarafından sunulan yerel performansa yaklaşık yürütme hızları sağlamak için kullanılan bir tekniktir.</a:t>
            </a:r>
          </a:p>
          <a:p>
            <a:pPr marL="0" indent="0">
              <a:buNone/>
            </a:pPr>
            <a:endParaRPr lang="tr-TR" dirty="0"/>
          </a:p>
        </p:txBody>
      </p:sp>
    </p:spTree>
    <p:extLst>
      <p:ext uri="{BB962C8B-B14F-4D97-AF65-F5344CB8AC3E}">
        <p14:creationId xmlns:p14="http://schemas.microsoft.com/office/powerpoint/2010/main" val="13131794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0729-F3DA-446F-8346-B1BA7A2461A8}"/>
              </a:ext>
            </a:extLst>
          </p:cNvPr>
          <p:cNvSpPr>
            <a:spLocks noGrp="1"/>
          </p:cNvSpPr>
          <p:nvPr>
            <p:ph type="title"/>
          </p:nvPr>
        </p:nvSpPr>
        <p:spPr/>
        <p:txBody>
          <a:bodyPr>
            <a:normAutofit fontScale="90000"/>
          </a:bodyPr>
          <a:lstStyle/>
          <a:p>
            <a:r>
              <a:rPr lang="tr-TR" dirty="0"/>
              <a:t>Senkron nedir ? Asenkron nedir ? aralarındaki fark ? </a:t>
            </a:r>
            <a:r>
              <a:rPr lang="tr-TR" dirty="0" err="1"/>
              <a:t>JavaScript</a:t>
            </a:r>
            <a:r>
              <a:rPr lang="tr-TR" dirty="0"/>
              <a:t> senkron mu ? asenkron ?   (Barış)</a:t>
            </a:r>
          </a:p>
        </p:txBody>
      </p:sp>
      <p:sp>
        <p:nvSpPr>
          <p:cNvPr id="3" name="Content Placeholder 2">
            <a:extLst>
              <a:ext uri="{FF2B5EF4-FFF2-40B4-BE49-F238E27FC236}">
                <a16:creationId xmlns:a16="http://schemas.microsoft.com/office/drawing/2014/main" id="{1D5A3E17-FA2B-422F-ABDC-D7A6047D858F}"/>
              </a:ext>
            </a:extLst>
          </p:cNvPr>
          <p:cNvSpPr>
            <a:spLocks noGrp="1"/>
          </p:cNvSpPr>
          <p:nvPr>
            <p:ph idx="1"/>
          </p:nvPr>
        </p:nvSpPr>
        <p:spPr/>
        <p:txBody>
          <a:bodyPr>
            <a:normAutofit fontScale="70000" lnSpcReduction="20000"/>
          </a:bodyPr>
          <a:lstStyle/>
          <a:p>
            <a:pPr marL="0" indent="0">
              <a:buNone/>
            </a:pPr>
            <a:endParaRPr lang="tr-TR" dirty="0"/>
          </a:p>
          <a:p>
            <a:r>
              <a:rPr lang="tr-TR" dirty="0"/>
              <a:t>Senkronun kelime anlamı eş zamanlı olmasına rağmen programlama dilinde her bir işin sıra ile yapılmasına denir. Yani bir </a:t>
            </a:r>
            <a:r>
              <a:rPr lang="tr-TR" dirty="0" err="1"/>
              <a:t>process</a:t>
            </a:r>
            <a:r>
              <a:rPr lang="tr-TR" dirty="0"/>
              <a:t> bitmeden diğerine geçilmemesi. Programlama dillerinin genelinde yazdığımız kodlar yukarıdan aşağıya okunarak çalıştırılır. Yani senkron olarak çalışır.</a:t>
            </a:r>
          </a:p>
          <a:p>
            <a:r>
              <a:rPr lang="tr-TR" dirty="0"/>
              <a:t>Asenkron Programla: Kelime anlamı başlama ve bitiş zamanları ayrı olan, aynı zamanda olmayan demek olan kelimedir. Diğer adı da eşzamanızdır. </a:t>
            </a:r>
          </a:p>
          <a:p>
            <a:r>
              <a:rPr lang="tr-TR" dirty="0"/>
              <a:t>Senkron programlama ise programın senkron bir şekilde değil de öncelik verdiğimiz işlemlerin daha önce yapılmasını sağlayan ya da sağladığımız programlamadır. </a:t>
            </a:r>
          </a:p>
          <a:p>
            <a:r>
              <a:rPr lang="tr-TR" dirty="0"/>
              <a:t>Senkron programlamada kodların yukarıdan aşağıya çalışmasını her zaman istemeyebiliriz. Mesela bir fonksiyonu son sırada yazarız ama ilk olarak o fonksiyonun çalışmasını isteyebiliriz. Burada Asenkron programlama devreye giriyor.</a:t>
            </a:r>
          </a:p>
          <a:p>
            <a:r>
              <a:rPr lang="tr-TR" dirty="0" err="1"/>
              <a:t>Javascript</a:t>
            </a:r>
            <a:r>
              <a:rPr lang="tr-TR" dirty="0"/>
              <a:t> </a:t>
            </a:r>
            <a:r>
              <a:rPr lang="tr-TR" dirty="0" err="1"/>
              <a:t>single-thread</a:t>
            </a:r>
            <a:r>
              <a:rPr lang="tr-TR" dirty="0"/>
              <a:t> çalıştırma yaptığı için çalıştırdığı </a:t>
            </a:r>
            <a:r>
              <a:rPr lang="tr-TR" dirty="0" err="1"/>
              <a:t>eventleri</a:t>
            </a:r>
            <a:r>
              <a:rPr lang="tr-TR" dirty="0"/>
              <a:t> ve </a:t>
            </a:r>
            <a:r>
              <a:rPr lang="tr-TR" dirty="0" err="1"/>
              <a:t>callback</a:t>
            </a:r>
            <a:r>
              <a:rPr lang="tr-TR" dirty="0"/>
              <a:t> </a:t>
            </a:r>
            <a:r>
              <a:rPr lang="tr-TR" dirty="0" err="1"/>
              <a:t>leri</a:t>
            </a:r>
            <a:r>
              <a:rPr lang="tr-TR" dirty="0"/>
              <a:t> sıraya sokarak hepsini tek bir </a:t>
            </a:r>
            <a:r>
              <a:rPr lang="tr-TR" dirty="0" err="1"/>
              <a:t>thread</a:t>
            </a:r>
            <a:r>
              <a:rPr lang="tr-TR" dirty="0"/>
              <a:t> ile işler. Bahsedilen </a:t>
            </a:r>
            <a:r>
              <a:rPr lang="tr-TR" dirty="0" err="1"/>
              <a:t>Event’lerin</a:t>
            </a:r>
            <a:r>
              <a:rPr lang="tr-TR" dirty="0"/>
              <a:t> ve </a:t>
            </a:r>
            <a:r>
              <a:rPr lang="tr-TR" dirty="0" err="1"/>
              <a:t>Callback’lerin</a:t>
            </a:r>
            <a:r>
              <a:rPr lang="tr-TR" dirty="0"/>
              <a:t> sırada tutulduğu yapı, basit bir kuyruk (Queue) mekanizmasıdır. </a:t>
            </a:r>
            <a:r>
              <a:rPr lang="tr-TR" dirty="0" err="1"/>
              <a:t>Thread’in</a:t>
            </a:r>
            <a:r>
              <a:rPr lang="tr-TR" dirty="0"/>
              <a:t> her defasında kuyruktaki ilk </a:t>
            </a:r>
            <a:r>
              <a:rPr lang="tr-TR" dirty="0" err="1"/>
              <a:t>Event’i</a:t>
            </a:r>
            <a:r>
              <a:rPr lang="tr-TR" dirty="0"/>
              <a:t> işleyip yeni bir </a:t>
            </a:r>
            <a:r>
              <a:rPr lang="tr-TR" dirty="0" err="1"/>
              <a:t>Event</a:t>
            </a:r>
            <a:r>
              <a:rPr lang="tr-TR" dirty="0"/>
              <a:t> alması da </a:t>
            </a:r>
            <a:r>
              <a:rPr lang="tr-TR" dirty="0" err="1"/>
              <a:t>Event</a:t>
            </a:r>
            <a:r>
              <a:rPr lang="tr-TR" dirty="0"/>
              <a:t> </a:t>
            </a:r>
            <a:r>
              <a:rPr lang="tr-TR" dirty="0" err="1"/>
              <a:t>Loop</a:t>
            </a:r>
            <a:r>
              <a:rPr lang="tr-TR" dirty="0"/>
              <a:t> olarak adlandırılır. </a:t>
            </a:r>
            <a:r>
              <a:rPr lang="tr-TR" dirty="0" err="1"/>
              <a:t>Javascript</a:t>
            </a:r>
            <a:r>
              <a:rPr lang="tr-TR" dirty="0"/>
              <a:t> Run-</a:t>
            </a:r>
            <a:r>
              <a:rPr lang="tr-TR" dirty="0" err="1"/>
              <a:t>to</a:t>
            </a:r>
            <a:r>
              <a:rPr lang="tr-TR" dirty="0"/>
              <a:t>-</a:t>
            </a:r>
            <a:r>
              <a:rPr lang="tr-TR" dirty="0" err="1"/>
              <a:t>Completion</a:t>
            </a:r>
            <a:r>
              <a:rPr lang="tr-TR" dirty="0"/>
              <a:t> adı verilen, elindeki işi tamamlamadan başka bir işe geçmeyen bir mekanizmaya sahiptir.</a:t>
            </a:r>
          </a:p>
          <a:p>
            <a:endParaRPr lang="tr-TR" dirty="0"/>
          </a:p>
        </p:txBody>
      </p:sp>
    </p:spTree>
    <p:extLst>
      <p:ext uri="{BB962C8B-B14F-4D97-AF65-F5344CB8AC3E}">
        <p14:creationId xmlns:p14="http://schemas.microsoft.com/office/powerpoint/2010/main" val="33131875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0062-4C0E-4529-9632-3C74B5A6C78D}"/>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A6806F22-8ECB-462D-B889-E50261A584D1}"/>
              </a:ext>
            </a:extLst>
          </p:cNvPr>
          <p:cNvSpPr>
            <a:spLocks noGrp="1"/>
          </p:cNvSpPr>
          <p:nvPr>
            <p:ph idx="1"/>
          </p:nvPr>
        </p:nvSpPr>
        <p:spPr/>
        <p:txBody>
          <a:bodyPr/>
          <a:lstStyle/>
          <a:p>
            <a:r>
              <a:rPr lang="tr-TR" dirty="0"/>
              <a:t>Java       ==&gt; </a:t>
            </a:r>
            <a:r>
              <a:rPr lang="tr-TR" dirty="0" err="1"/>
              <a:t>MultiThread</a:t>
            </a:r>
            <a:r>
              <a:rPr lang="tr-TR" dirty="0"/>
              <a:t> </a:t>
            </a:r>
          </a:p>
          <a:p>
            <a:r>
              <a:rPr lang="tr-TR" dirty="0"/>
              <a:t>C#         ==&gt; </a:t>
            </a:r>
            <a:r>
              <a:rPr lang="tr-TR" dirty="0" err="1"/>
              <a:t>MultiThread</a:t>
            </a:r>
            <a:r>
              <a:rPr lang="tr-TR" dirty="0"/>
              <a:t> </a:t>
            </a:r>
          </a:p>
          <a:p>
            <a:r>
              <a:rPr lang="tr-TR" dirty="0" err="1"/>
              <a:t>JavaScript</a:t>
            </a:r>
            <a:r>
              <a:rPr lang="tr-TR" dirty="0"/>
              <a:t> ==&gt; </a:t>
            </a:r>
            <a:r>
              <a:rPr lang="tr-TR" dirty="0" err="1"/>
              <a:t>SingleThread</a:t>
            </a:r>
            <a:r>
              <a:rPr lang="tr-TR" dirty="0"/>
              <a:t> (</a:t>
            </a:r>
            <a:r>
              <a:rPr lang="tr-TR" dirty="0" err="1"/>
              <a:t>setTimeout</a:t>
            </a:r>
            <a:r>
              <a:rPr lang="tr-TR" dirty="0"/>
              <a:t>(), </a:t>
            </a:r>
            <a:r>
              <a:rPr lang="tr-TR" dirty="0" err="1"/>
              <a:t>callBack,promise,Asgnawait</a:t>
            </a:r>
            <a:r>
              <a:rPr lang="tr-TR" dirty="0"/>
              <a:t>)</a:t>
            </a:r>
          </a:p>
          <a:p>
            <a:endParaRPr lang="tr-TR" dirty="0"/>
          </a:p>
        </p:txBody>
      </p:sp>
    </p:spTree>
    <p:extLst>
      <p:ext uri="{BB962C8B-B14F-4D97-AF65-F5344CB8AC3E}">
        <p14:creationId xmlns:p14="http://schemas.microsoft.com/office/powerpoint/2010/main" val="5651955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CA15-58D8-4774-8A81-0781BC39CE6C}"/>
              </a:ext>
            </a:extLst>
          </p:cNvPr>
          <p:cNvSpPr>
            <a:spLocks noGrp="1"/>
          </p:cNvSpPr>
          <p:nvPr>
            <p:ph type="title"/>
          </p:nvPr>
        </p:nvSpPr>
        <p:spPr/>
        <p:txBody>
          <a:bodyPr/>
          <a:lstStyle/>
          <a:p>
            <a:r>
              <a:rPr lang="tr-TR" dirty="0"/>
              <a:t>Git CVCS -DVCS nedir aralarındaki farklar nelerdir ?  (Mustafa)</a:t>
            </a:r>
          </a:p>
        </p:txBody>
      </p:sp>
      <p:sp>
        <p:nvSpPr>
          <p:cNvPr id="3" name="Content Placeholder 2">
            <a:extLst>
              <a:ext uri="{FF2B5EF4-FFF2-40B4-BE49-F238E27FC236}">
                <a16:creationId xmlns:a16="http://schemas.microsoft.com/office/drawing/2014/main" id="{F60F68DF-1C4E-4843-8F83-E1CE8867E0A0}"/>
              </a:ext>
            </a:extLst>
          </p:cNvPr>
          <p:cNvSpPr>
            <a:spLocks noGrp="1"/>
          </p:cNvSpPr>
          <p:nvPr>
            <p:ph idx="1"/>
          </p:nvPr>
        </p:nvSpPr>
        <p:spPr/>
        <p:txBody>
          <a:bodyPr>
            <a:normAutofit fontScale="55000" lnSpcReduction="20000"/>
          </a:bodyPr>
          <a:lstStyle/>
          <a:p>
            <a:r>
              <a:rPr lang="tr-TR" dirty="0"/>
              <a:t>AMAÇLARINI SÖYLEYİM:</a:t>
            </a:r>
          </a:p>
          <a:p>
            <a:r>
              <a:rPr lang="tr-TR" dirty="0"/>
              <a:t>1)Geliştiricilerin, kod değişikliklerini takip etmelerini sağlar.</a:t>
            </a:r>
          </a:p>
          <a:p>
            <a:r>
              <a:rPr lang="tr-TR" dirty="0"/>
              <a:t>2)Geliştiricilerin, kod değişiklik geçmişini görmelerini sağlar.</a:t>
            </a:r>
          </a:p>
          <a:p>
            <a:r>
              <a:rPr lang="tr-TR" dirty="0"/>
              <a:t>3)Geliştiricilerin, aynı kod dosyalarında aynı anda çalışmasına izin verir.</a:t>
            </a:r>
          </a:p>
          <a:p>
            <a:r>
              <a:rPr lang="tr-TR" dirty="0"/>
              <a:t>4)Geliştiricilerin, kodlarını dallanma yoluyla ayırmalarına izin verir.</a:t>
            </a:r>
          </a:p>
          <a:p>
            <a:r>
              <a:rPr lang="tr-TR" dirty="0"/>
              <a:t>5)Farklı dallardan yani </a:t>
            </a:r>
            <a:r>
              <a:rPr lang="tr-TR" dirty="0" err="1"/>
              <a:t>branch'lerden</a:t>
            </a:r>
            <a:r>
              <a:rPr lang="tr-TR" dirty="0"/>
              <a:t> kodları birleştirir.</a:t>
            </a:r>
          </a:p>
          <a:p>
            <a:r>
              <a:rPr lang="tr-TR" dirty="0"/>
              <a:t>6)Geliştiricilerin, çakışmalarını gösterir ve bunları çözmelerine izin verir.</a:t>
            </a:r>
          </a:p>
          <a:p>
            <a:r>
              <a:rPr lang="tr-TR" dirty="0"/>
              <a:t>7)Geliştiricilerin, değişikliklerini önceki bir duruma döndürmelerine izin verir.</a:t>
            </a:r>
          </a:p>
          <a:p>
            <a:r>
              <a:rPr lang="tr-TR" dirty="0"/>
              <a:t>Dağıtık Sürüm Kontrol </a:t>
            </a:r>
            <a:r>
              <a:rPr lang="tr-TR" dirty="0" err="1"/>
              <a:t>Sistemleri:kullanıcılar</a:t>
            </a:r>
            <a:r>
              <a:rPr lang="tr-TR" dirty="0"/>
              <a:t> dosyaların yalnızca en son bellek kopyalarını almakla kalmaz, </a:t>
            </a:r>
          </a:p>
          <a:p>
            <a:r>
              <a:rPr lang="tr-TR" dirty="0"/>
              <a:t>yazılım havuzunu (</a:t>
            </a:r>
            <a:r>
              <a:rPr lang="tr-TR" dirty="0" err="1"/>
              <a:t>repository</a:t>
            </a:r>
            <a:r>
              <a:rPr lang="tr-TR" dirty="0"/>
              <a:t>) bütünüyle kopyalarlar. Git, </a:t>
            </a:r>
            <a:r>
              <a:rPr lang="tr-TR" dirty="0" err="1"/>
              <a:t>Mercurial</a:t>
            </a:r>
            <a:r>
              <a:rPr lang="tr-TR" dirty="0"/>
              <a:t>, </a:t>
            </a:r>
            <a:r>
              <a:rPr lang="tr-TR" dirty="0" err="1"/>
              <a:t>Bazaar</a:t>
            </a:r>
            <a:r>
              <a:rPr lang="tr-TR" dirty="0"/>
              <a:t> ve </a:t>
            </a:r>
            <a:r>
              <a:rPr lang="tr-TR" dirty="0" err="1"/>
              <a:t>Darcs</a:t>
            </a:r>
            <a:r>
              <a:rPr lang="tr-TR" dirty="0"/>
              <a:t> gibi örnekleri dağıtık sistemlere örnektir.</a:t>
            </a:r>
          </a:p>
          <a:p>
            <a:r>
              <a:rPr lang="tr-TR" dirty="0"/>
              <a:t>Dağıtık sistemlerde üzerinde ortak çalışma </a:t>
            </a:r>
            <a:r>
              <a:rPr lang="tr-TR" dirty="0" err="1"/>
              <a:t>yütürülen</a:t>
            </a:r>
            <a:r>
              <a:rPr lang="tr-TR" dirty="0"/>
              <a:t> sunuculardan biri çökerse istemcilerden birinin yazılım havuzu </a:t>
            </a:r>
          </a:p>
          <a:p>
            <a:r>
              <a:rPr lang="tr-TR" dirty="0"/>
              <a:t>sunucuya geri yüklenerek sistem kurtarılabilmektedir. Her seçip alma (</a:t>
            </a:r>
            <a:r>
              <a:rPr lang="tr-TR" dirty="0" err="1"/>
              <a:t>check</a:t>
            </a:r>
            <a:r>
              <a:rPr lang="tr-TR" dirty="0"/>
              <a:t> </a:t>
            </a:r>
            <a:r>
              <a:rPr lang="tr-TR" dirty="0" err="1"/>
              <a:t>out</a:t>
            </a:r>
            <a:r>
              <a:rPr lang="tr-TR" dirty="0"/>
              <a:t>) işlemi esasında bütün verinin yedeklenmesiyle sonuçlanır.</a:t>
            </a:r>
          </a:p>
          <a:p>
            <a:r>
              <a:rPr lang="tr-TR" dirty="0"/>
              <a:t>Dağıtık sistemlerin (DVCS) merkezi sistemlere (CVCS) kıyasla sundukları avantajları ve dezavantajları şu şekilde listeleyebiliriz11.</a:t>
            </a:r>
          </a:p>
        </p:txBody>
      </p:sp>
    </p:spTree>
    <p:extLst>
      <p:ext uri="{BB962C8B-B14F-4D97-AF65-F5344CB8AC3E}">
        <p14:creationId xmlns:p14="http://schemas.microsoft.com/office/powerpoint/2010/main" val="25890002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FB751-8736-44E3-99D9-BF3C6F0CEC1D}"/>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9FC061E0-581E-4B93-9198-AAF18F1B890C}"/>
              </a:ext>
            </a:extLst>
          </p:cNvPr>
          <p:cNvSpPr>
            <a:spLocks noGrp="1"/>
          </p:cNvSpPr>
          <p:nvPr>
            <p:ph idx="1"/>
          </p:nvPr>
        </p:nvSpPr>
        <p:spPr/>
        <p:txBody>
          <a:bodyPr>
            <a:normAutofit fontScale="62500" lnSpcReduction="20000"/>
          </a:bodyPr>
          <a:lstStyle/>
          <a:p>
            <a:r>
              <a:rPr lang="tr-TR" dirty="0"/>
              <a:t>Network bağlantısı </a:t>
            </a:r>
            <a:r>
              <a:rPr lang="tr-TR" dirty="0" err="1"/>
              <a:t>olmasada</a:t>
            </a:r>
            <a:r>
              <a:rPr lang="tr-TR" dirty="0"/>
              <a:t> kullanıcılar ilgili repo üzerinde çalışabilirler,</a:t>
            </a:r>
          </a:p>
          <a:p>
            <a:r>
              <a:rPr lang="tr-TR" dirty="0"/>
              <a:t>dağıtık sistemler ortak işlemleri daha hızlı işler, çünkü merkezi bir sunucuyla iletişim kurmaya gerek yoktur. </a:t>
            </a:r>
          </a:p>
          <a:p>
            <a:r>
              <a:rPr lang="tr-TR" dirty="0"/>
              <a:t> dağıtık sistemler bu iletişime değişikliklerin diğer ortaklarla paylaşılacağı zaman ihtiyaç duyar.</a:t>
            </a:r>
          </a:p>
          <a:p>
            <a:r>
              <a:rPr lang="tr-TR" dirty="0"/>
              <a:t>Özel çalışma alanları oluşturmak mümkündür.</a:t>
            </a:r>
          </a:p>
          <a:p>
            <a:r>
              <a:rPr lang="tr-TR" dirty="0"/>
              <a:t>Böylece, kullanıcılar paylaşmak istemedikleri taslaklardaki değişiklikleri de kullanabilirler.</a:t>
            </a:r>
          </a:p>
          <a:p>
            <a:r>
              <a:rPr lang="tr-TR" dirty="0"/>
              <a:t>Üzerinde çalışılan kopyalar aynı zamanda uzak yedek (</a:t>
            </a:r>
            <a:r>
              <a:rPr lang="tr-TR" dirty="0" err="1"/>
              <a:t>remote</a:t>
            </a:r>
            <a:r>
              <a:rPr lang="tr-TR" dirty="0"/>
              <a:t> </a:t>
            </a:r>
            <a:r>
              <a:rPr lang="tr-TR" dirty="0" err="1"/>
              <a:t>backup</a:t>
            </a:r>
            <a:r>
              <a:rPr lang="tr-TR" dirty="0"/>
              <a:t>) görevi görürler. </a:t>
            </a:r>
          </a:p>
          <a:p>
            <a:r>
              <a:rPr lang="tr-TR" dirty="0"/>
              <a:t>Bu sayede herhangi bir donanım hatasından (kırılma noktası gibi) etkilenmezler.</a:t>
            </a:r>
          </a:p>
          <a:p>
            <a:r>
              <a:rPr lang="tr-TR" dirty="0"/>
              <a:t>Farklı geliştirme modelleri (</a:t>
            </a:r>
            <a:r>
              <a:rPr lang="tr-TR" dirty="0" err="1"/>
              <a:t>development</a:t>
            </a:r>
            <a:r>
              <a:rPr lang="tr-TR" dirty="0"/>
              <a:t> </a:t>
            </a:r>
            <a:r>
              <a:rPr lang="tr-TR" dirty="0" err="1"/>
              <a:t>branches</a:t>
            </a:r>
            <a:r>
              <a:rPr lang="tr-TR" dirty="0"/>
              <a:t>, </a:t>
            </a:r>
            <a:r>
              <a:rPr lang="tr-TR" dirty="0" err="1"/>
              <a:t>commander</a:t>
            </a:r>
            <a:r>
              <a:rPr lang="tr-TR" dirty="0"/>
              <a:t>/</a:t>
            </a:r>
            <a:r>
              <a:rPr lang="tr-TR" dirty="0" err="1"/>
              <a:t>kieutenant</a:t>
            </a:r>
            <a:r>
              <a:rPr lang="tr-TR" dirty="0"/>
              <a:t> model gibi) </a:t>
            </a:r>
            <a:r>
              <a:rPr lang="tr-TR" dirty="0" err="1"/>
              <a:t>kullanılanibilir</a:t>
            </a:r>
            <a:r>
              <a:rPr lang="tr-TR" dirty="0"/>
              <a:t>.</a:t>
            </a:r>
          </a:p>
          <a:p>
            <a:r>
              <a:rPr lang="tr-TR" dirty="0"/>
              <a:t>Projenin </a:t>
            </a:r>
            <a:r>
              <a:rPr lang="tr-TR" dirty="0" err="1"/>
              <a:t>release</a:t>
            </a:r>
            <a:r>
              <a:rPr lang="tr-TR" dirty="0"/>
              <a:t> </a:t>
            </a:r>
            <a:r>
              <a:rPr lang="tr-TR" dirty="0" err="1"/>
              <a:t>version’unun</a:t>
            </a:r>
            <a:r>
              <a:rPr lang="tr-TR" dirty="0"/>
              <a:t> kontrolü merkezi olarak gerçekleştirilebilir.</a:t>
            </a:r>
          </a:p>
          <a:p>
            <a:r>
              <a:rPr lang="tr-TR" dirty="0"/>
              <a:t>FOSS (</a:t>
            </a:r>
            <a:r>
              <a:rPr lang="tr-TR" dirty="0" err="1"/>
              <a:t>Free</a:t>
            </a:r>
            <a:r>
              <a:rPr lang="tr-TR" dirty="0"/>
              <a:t> </a:t>
            </a:r>
            <a:r>
              <a:rPr lang="tr-TR" dirty="0" err="1"/>
              <a:t>and</a:t>
            </a:r>
            <a:r>
              <a:rPr lang="tr-TR" dirty="0"/>
              <a:t> Open-</a:t>
            </a:r>
            <a:r>
              <a:rPr lang="tr-TR" dirty="0" err="1"/>
              <a:t>source</a:t>
            </a:r>
            <a:r>
              <a:rPr lang="tr-TR" dirty="0"/>
              <a:t> Software / Özgür ve Açık Kaynaklı Yazılım) yazılım projelerinde, </a:t>
            </a:r>
          </a:p>
          <a:p>
            <a:r>
              <a:rPr lang="tr-TR" dirty="0"/>
              <a:t>liderlik çatışmaları veya tasarımdaki anlaşmazlıklar nedeniyle durdurulmuş bir proje kolaylıkla çatallanarak (</a:t>
            </a:r>
            <a:r>
              <a:rPr lang="tr-TR" dirty="0" err="1"/>
              <a:t>fork</a:t>
            </a:r>
            <a:r>
              <a:rPr lang="tr-TR" dirty="0"/>
              <a:t>) sürdürülebilir.</a:t>
            </a:r>
          </a:p>
        </p:txBody>
      </p:sp>
    </p:spTree>
    <p:extLst>
      <p:ext uri="{BB962C8B-B14F-4D97-AF65-F5344CB8AC3E}">
        <p14:creationId xmlns:p14="http://schemas.microsoft.com/office/powerpoint/2010/main" val="10819835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3F944-8C94-4D97-9957-B22D16750E95}"/>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951B998B-8944-4215-AE6F-6D4E5F610CC2}"/>
              </a:ext>
            </a:extLst>
          </p:cNvPr>
          <p:cNvSpPr>
            <a:spLocks noGrp="1"/>
          </p:cNvSpPr>
          <p:nvPr>
            <p:ph idx="1"/>
          </p:nvPr>
        </p:nvSpPr>
        <p:spPr/>
        <p:txBody>
          <a:bodyPr>
            <a:normAutofit fontScale="77500" lnSpcReduction="20000"/>
          </a:bodyPr>
          <a:lstStyle/>
          <a:p>
            <a:r>
              <a:rPr lang="tr-TR" dirty="0"/>
              <a:t>Versiyon Kontrol Sistemi (VCS): revizyon kontrol veya kaynak kontrol</a:t>
            </a:r>
          </a:p>
          <a:p>
            <a:r>
              <a:rPr lang="tr-TR" dirty="0"/>
              <a:t>diye de geçip, değişiklik yönetim sistemi anlamına gelmektedir.  </a:t>
            </a:r>
          </a:p>
          <a:p>
            <a:r>
              <a:rPr lang="tr-TR" dirty="0"/>
              <a:t>Bir ya da daha fazla dosya üzerinde yapılan değişiklikleri</a:t>
            </a:r>
          </a:p>
          <a:p>
            <a:r>
              <a:rPr lang="tr-TR" dirty="0"/>
              <a:t>kaydeden ve daha sonra belirli bir sürüme geri dönebilmenizi sağlayan bir sistemdir.</a:t>
            </a:r>
          </a:p>
          <a:p>
            <a:r>
              <a:rPr lang="tr-TR" dirty="0"/>
              <a:t>versiyon kontrol sistemi, dosyaların ya da bütün projenin geçmişteki belirli bir sürümüne erişmenizi, </a:t>
            </a:r>
          </a:p>
          <a:p>
            <a:r>
              <a:rPr lang="tr-TR" dirty="0"/>
              <a:t>zaman içinde yapılan değişiklikleri karşılaştırmanızı, soruna neden olan şeyde en son kimin değişiklik yaptığını, </a:t>
            </a:r>
          </a:p>
          <a:p>
            <a:r>
              <a:rPr lang="tr-TR" dirty="0"/>
              <a:t>belirli bir hatayı kimin, ne zaman sisteme dahil ettiğini ve</a:t>
            </a:r>
          </a:p>
          <a:p>
            <a:r>
              <a:rPr lang="tr-TR" dirty="0"/>
              <a:t>başka pek çok şeyi görebilmenizi sağlar. Öte yandan, bir hata yaptığınızda ya da bazı dosyaları yanlışlıkla</a:t>
            </a:r>
          </a:p>
          <a:p>
            <a:r>
              <a:rPr lang="tr-TR" dirty="0"/>
              <a:t>sildiğinizde durumu kolayca telâfi etmenize yardımcı olur. </a:t>
            </a:r>
          </a:p>
        </p:txBody>
      </p:sp>
    </p:spTree>
    <p:extLst>
      <p:ext uri="{BB962C8B-B14F-4D97-AF65-F5344CB8AC3E}">
        <p14:creationId xmlns:p14="http://schemas.microsoft.com/office/powerpoint/2010/main" val="35100167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D440-7D2A-4253-8F56-F6D54DEF589E}"/>
              </a:ext>
            </a:extLst>
          </p:cNvPr>
          <p:cNvSpPr>
            <a:spLocks noGrp="1"/>
          </p:cNvSpPr>
          <p:nvPr>
            <p:ph type="title"/>
          </p:nvPr>
        </p:nvSpPr>
        <p:spPr/>
        <p:txBody>
          <a:bodyPr/>
          <a:lstStyle/>
          <a:p>
            <a:r>
              <a:rPr lang="en-US" dirty="0"/>
              <a:t>Stack Memory - Heap Memory </a:t>
            </a:r>
            <a:r>
              <a:rPr lang="en-US" dirty="0" err="1"/>
              <a:t>nedir</a:t>
            </a:r>
            <a:r>
              <a:rPr lang="en-US" dirty="0"/>
              <a:t>? </a:t>
            </a:r>
            <a:r>
              <a:rPr lang="en-US" dirty="0" err="1"/>
              <a:t>aralarındaki</a:t>
            </a:r>
            <a:r>
              <a:rPr lang="en-US" dirty="0"/>
              <a:t> Fark  (</a:t>
            </a:r>
            <a:r>
              <a:rPr lang="en-US" dirty="0" err="1"/>
              <a:t>Furkan</a:t>
            </a:r>
            <a:r>
              <a:rPr lang="en-US" dirty="0"/>
              <a:t>)</a:t>
            </a:r>
            <a:endParaRPr lang="tr-TR" dirty="0"/>
          </a:p>
        </p:txBody>
      </p:sp>
      <p:sp>
        <p:nvSpPr>
          <p:cNvPr id="3" name="Content Placeholder 2">
            <a:extLst>
              <a:ext uri="{FF2B5EF4-FFF2-40B4-BE49-F238E27FC236}">
                <a16:creationId xmlns:a16="http://schemas.microsoft.com/office/drawing/2014/main" id="{776557FC-F205-4FE4-9EDD-F355B05CE920}"/>
              </a:ext>
            </a:extLst>
          </p:cNvPr>
          <p:cNvSpPr>
            <a:spLocks noGrp="1"/>
          </p:cNvSpPr>
          <p:nvPr>
            <p:ph idx="1"/>
          </p:nvPr>
        </p:nvSpPr>
        <p:spPr/>
        <p:txBody>
          <a:bodyPr>
            <a:normAutofit fontScale="77500" lnSpcReduction="20000"/>
          </a:bodyPr>
          <a:lstStyle/>
          <a:p>
            <a:r>
              <a:rPr lang="tr-TR" dirty="0" err="1"/>
              <a:t>Stack</a:t>
            </a:r>
            <a:r>
              <a:rPr lang="tr-TR" dirty="0"/>
              <a:t> = </a:t>
            </a:r>
            <a:r>
              <a:rPr lang="tr-TR" dirty="0" err="1"/>
              <a:t>Primitive</a:t>
            </a:r>
            <a:r>
              <a:rPr lang="tr-TR" dirty="0"/>
              <a:t> (</a:t>
            </a:r>
            <a:r>
              <a:rPr lang="tr-TR" dirty="0" err="1"/>
              <a:t>int</a:t>
            </a:r>
            <a:r>
              <a:rPr lang="tr-TR" dirty="0"/>
              <a:t>)     , Hafıza uzayı belli</a:t>
            </a:r>
          </a:p>
          <a:p>
            <a:r>
              <a:rPr lang="tr-TR" dirty="0" err="1"/>
              <a:t>Heap</a:t>
            </a:r>
            <a:r>
              <a:rPr lang="tr-TR" dirty="0"/>
              <a:t>  = </a:t>
            </a:r>
            <a:r>
              <a:rPr lang="tr-TR" dirty="0" err="1"/>
              <a:t>Wrapper</a:t>
            </a:r>
            <a:r>
              <a:rPr lang="tr-TR" dirty="0"/>
              <a:t>   (</a:t>
            </a:r>
            <a:r>
              <a:rPr lang="tr-TR" dirty="0" err="1"/>
              <a:t>Integer</a:t>
            </a:r>
            <a:r>
              <a:rPr lang="tr-TR" dirty="0"/>
              <a:t>) , Hafıza uzayı belli değilse (</a:t>
            </a:r>
            <a:r>
              <a:rPr lang="tr-TR" dirty="0" err="1"/>
              <a:t>collection</a:t>
            </a:r>
            <a:r>
              <a:rPr lang="tr-TR" dirty="0"/>
              <a:t>)</a:t>
            </a:r>
          </a:p>
          <a:p>
            <a:endParaRPr lang="tr-TR" dirty="0"/>
          </a:p>
          <a:p>
            <a:r>
              <a:rPr lang="tr-TR" dirty="0" err="1"/>
              <a:t>Stack</a:t>
            </a:r>
            <a:r>
              <a:rPr lang="tr-TR" dirty="0"/>
              <a:t> ve </a:t>
            </a:r>
            <a:r>
              <a:rPr lang="tr-TR" dirty="0" err="1"/>
              <a:t>Heap</a:t>
            </a:r>
            <a:r>
              <a:rPr lang="tr-TR" dirty="0"/>
              <a:t> bellekte (</a:t>
            </a:r>
            <a:r>
              <a:rPr lang="tr-TR" dirty="0" err="1"/>
              <a:t>RAM’de</a:t>
            </a:r>
            <a:r>
              <a:rPr lang="tr-TR" dirty="0"/>
              <a:t>) bulunan mantıksal yapılardır . Değer tip (</a:t>
            </a:r>
            <a:r>
              <a:rPr lang="tr-TR" dirty="0" err="1"/>
              <a:t>value</a:t>
            </a:r>
            <a:r>
              <a:rPr lang="tr-TR" dirty="0"/>
              <a:t> </a:t>
            </a:r>
            <a:r>
              <a:rPr lang="tr-TR" dirty="0" err="1"/>
              <a:t>type</a:t>
            </a:r>
            <a:r>
              <a:rPr lang="tr-TR" dirty="0"/>
              <a:t>) dediğimiz </a:t>
            </a:r>
            <a:r>
              <a:rPr lang="tr-TR" dirty="0" err="1"/>
              <a:t>int</a:t>
            </a:r>
            <a:r>
              <a:rPr lang="tr-TR" dirty="0"/>
              <a:t>, </a:t>
            </a:r>
            <a:r>
              <a:rPr lang="tr-TR" dirty="0" err="1"/>
              <a:t>short</a:t>
            </a:r>
            <a:r>
              <a:rPr lang="tr-TR" dirty="0"/>
              <a:t>, </a:t>
            </a:r>
            <a:r>
              <a:rPr lang="tr-TR" dirty="0" err="1"/>
              <a:t>byte</a:t>
            </a:r>
            <a:r>
              <a:rPr lang="tr-TR" dirty="0"/>
              <a:t>, </a:t>
            </a:r>
            <a:r>
              <a:rPr lang="tr-TR" dirty="0" err="1"/>
              <a:t>long</a:t>
            </a:r>
            <a:r>
              <a:rPr lang="tr-TR" dirty="0"/>
              <a:t>, </a:t>
            </a:r>
            <a:r>
              <a:rPr lang="tr-TR" dirty="0" err="1"/>
              <a:t>decimal</a:t>
            </a:r>
            <a:r>
              <a:rPr lang="tr-TR" dirty="0"/>
              <a:t>, </a:t>
            </a:r>
            <a:r>
              <a:rPr lang="tr-TR" dirty="0" err="1"/>
              <a:t>double</a:t>
            </a:r>
            <a:r>
              <a:rPr lang="tr-TR" dirty="0"/>
              <a:t>, </a:t>
            </a:r>
            <a:r>
              <a:rPr lang="tr-TR" dirty="0" err="1"/>
              <a:t>float</a:t>
            </a:r>
            <a:r>
              <a:rPr lang="tr-TR" dirty="0"/>
              <a:t> gibi tipler </a:t>
            </a:r>
            <a:r>
              <a:rPr lang="tr-TR" dirty="0" err="1"/>
              <a:t>stackte</a:t>
            </a:r>
            <a:r>
              <a:rPr lang="tr-TR" dirty="0"/>
              <a:t> tutulur. </a:t>
            </a:r>
            <a:r>
              <a:rPr lang="tr-TR" dirty="0" err="1"/>
              <a:t>Stackte</a:t>
            </a:r>
            <a:r>
              <a:rPr lang="tr-TR" dirty="0"/>
              <a:t> veriler üst üste (LIFO– </a:t>
            </a:r>
            <a:r>
              <a:rPr lang="tr-TR" dirty="0" err="1"/>
              <a:t>Last</a:t>
            </a:r>
            <a:r>
              <a:rPr lang="tr-TR" dirty="0"/>
              <a:t> in First </a:t>
            </a:r>
            <a:r>
              <a:rPr lang="tr-TR" dirty="0" err="1"/>
              <a:t>out</a:t>
            </a:r>
            <a:r>
              <a:rPr lang="tr-TR" dirty="0"/>
              <a:t>) mantığında dizilir ve sırası gelmeden aradaki bir değer ile işlem yapılamaz. Class </a:t>
            </a:r>
            <a:r>
              <a:rPr lang="tr-TR" dirty="0" err="1"/>
              <a:t>type</a:t>
            </a:r>
            <a:r>
              <a:rPr lang="tr-TR" dirty="0"/>
              <a:t> (Sınıf tipi) değişkenler referans tiplerdir referans ettikleri model (referans) </a:t>
            </a:r>
            <a:r>
              <a:rPr lang="tr-TR" dirty="0" err="1"/>
              <a:t>stackte</a:t>
            </a:r>
            <a:r>
              <a:rPr lang="tr-TR" dirty="0"/>
              <a:t> değerleri ise </a:t>
            </a:r>
            <a:r>
              <a:rPr lang="tr-TR" dirty="0" err="1"/>
              <a:t>heapde</a:t>
            </a:r>
            <a:r>
              <a:rPr lang="tr-TR" dirty="0"/>
              <a:t> saklanır.</a:t>
            </a:r>
          </a:p>
          <a:p>
            <a:r>
              <a:rPr lang="tr-TR" dirty="0" err="1"/>
              <a:t>int</a:t>
            </a:r>
            <a:r>
              <a:rPr lang="tr-TR" dirty="0"/>
              <a:t> a=5</a:t>
            </a:r>
          </a:p>
          <a:p>
            <a:r>
              <a:rPr lang="tr-TR" dirty="0" err="1"/>
              <a:t>int</a:t>
            </a:r>
            <a:r>
              <a:rPr lang="tr-TR" dirty="0"/>
              <a:t> b=a</a:t>
            </a:r>
          </a:p>
          <a:p>
            <a:r>
              <a:rPr lang="tr-TR" dirty="0"/>
              <a:t>// a ve b 5'e </a:t>
            </a:r>
            <a:r>
              <a:rPr lang="tr-TR" dirty="0" err="1"/>
              <a:t>esit</a:t>
            </a:r>
            <a:endParaRPr lang="tr-TR" dirty="0"/>
          </a:p>
          <a:p>
            <a:r>
              <a:rPr lang="tr-TR" dirty="0" err="1"/>
              <a:t>int</a:t>
            </a:r>
            <a:r>
              <a:rPr lang="tr-TR" dirty="0"/>
              <a:t> a=2</a:t>
            </a:r>
          </a:p>
          <a:p>
            <a:r>
              <a:rPr lang="tr-TR" dirty="0"/>
              <a:t>// a=2 b=5</a:t>
            </a:r>
          </a:p>
        </p:txBody>
      </p:sp>
    </p:spTree>
    <p:extLst>
      <p:ext uri="{BB962C8B-B14F-4D97-AF65-F5344CB8AC3E}">
        <p14:creationId xmlns:p14="http://schemas.microsoft.com/office/powerpoint/2010/main" val="19769072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C9C22-A5A9-45FD-A732-65EAC1FED731}"/>
              </a:ext>
            </a:extLst>
          </p:cNvPr>
          <p:cNvSpPr>
            <a:spLocks noGrp="1"/>
          </p:cNvSpPr>
          <p:nvPr>
            <p:ph type="title"/>
          </p:nvPr>
        </p:nvSpPr>
        <p:spPr/>
        <p:txBody>
          <a:bodyPr/>
          <a:lstStyle/>
          <a:p>
            <a:r>
              <a:rPr lang="tr-TR" dirty="0" err="1"/>
              <a:t>callbackfunction</a:t>
            </a:r>
            <a:endParaRPr lang="tr-TR" dirty="0"/>
          </a:p>
        </p:txBody>
      </p:sp>
      <p:sp>
        <p:nvSpPr>
          <p:cNvPr id="3" name="Content Placeholder 2">
            <a:extLst>
              <a:ext uri="{FF2B5EF4-FFF2-40B4-BE49-F238E27FC236}">
                <a16:creationId xmlns:a16="http://schemas.microsoft.com/office/drawing/2014/main" id="{5E55F9DC-1DE3-47D4-8B26-8020ED6A0B60}"/>
              </a:ext>
            </a:extLst>
          </p:cNvPr>
          <p:cNvSpPr>
            <a:spLocks noGrp="1"/>
          </p:cNvSpPr>
          <p:nvPr>
            <p:ph idx="1"/>
          </p:nvPr>
        </p:nvSpPr>
        <p:spPr>
          <a:xfrm>
            <a:off x="838200" y="1825625"/>
            <a:ext cx="10515600" cy="4351338"/>
          </a:xfrm>
        </p:spPr>
        <p:txBody>
          <a:bodyPr/>
          <a:lstStyle/>
          <a:p>
            <a:r>
              <a:rPr lang="tr-TR" dirty="0"/>
              <a:t>Bir geri çağırma fonksiyonu, bir fonksiyonda başka bir fonksiyonu çağırma işlemidir. Geri çağırma fonksiyonu, ikinci fonksiyonun içinde çağrılır. Asenkrondur. Buna küçük bir örnek vermek gerekirse adım adım üye olma işlemi gerçekleştirirken bir sonraki adıma geçmek için bulunduğun sayfadaki gerekli bilgileri girmen lazım. Böylelikle step </a:t>
            </a:r>
            <a:r>
              <a:rPr lang="tr-TR" dirty="0" err="1"/>
              <a:t>by</a:t>
            </a:r>
            <a:r>
              <a:rPr lang="tr-TR" dirty="0"/>
              <a:t> step mantığıyla ilerler.</a:t>
            </a:r>
          </a:p>
          <a:p>
            <a:r>
              <a:rPr lang="tr-TR" dirty="0"/>
              <a:t>Basit bir örnek:</a:t>
            </a:r>
          </a:p>
          <a:p>
            <a:endParaRPr lang="tr-TR" dirty="0"/>
          </a:p>
        </p:txBody>
      </p:sp>
      <p:pic>
        <p:nvPicPr>
          <p:cNvPr id="6" name="Picture 5">
            <a:extLst>
              <a:ext uri="{FF2B5EF4-FFF2-40B4-BE49-F238E27FC236}">
                <a16:creationId xmlns:a16="http://schemas.microsoft.com/office/drawing/2014/main" id="{1193B4DF-6292-4B06-8318-FDD7087FC60C}"/>
              </a:ext>
            </a:extLst>
          </p:cNvPr>
          <p:cNvPicPr>
            <a:picLocks noChangeAspect="1"/>
          </p:cNvPicPr>
          <p:nvPr/>
        </p:nvPicPr>
        <p:blipFill>
          <a:blip r:embed="rId2"/>
          <a:stretch>
            <a:fillRect/>
          </a:stretch>
        </p:blipFill>
        <p:spPr>
          <a:xfrm>
            <a:off x="3622088" y="4292062"/>
            <a:ext cx="3293617" cy="1884901"/>
          </a:xfrm>
          <a:prstGeom prst="rect">
            <a:avLst/>
          </a:prstGeom>
        </p:spPr>
      </p:pic>
    </p:spTree>
    <p:extLst>
      <p:ext uri="{BB962C8B-B14F-4D97-AF65-F5344CB8AC3E}">
        <p14:creationId xmlns:p14="http://schemas.microsoft.com/office/powerpoint/2010/main" val="17126611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0CD0B-932A-44CE-A013-76C3A9995E9B}"/>
              </a:ext>
            </a:extLst>
          </p:cNvPr>
          <p:cNvSpPr>
            <a:spLocks noGrp="1"/>
          </p:cNvSpPr>
          <p:nvPr>
            <p:ph type="title"/>
          </p:nvPr>
        </p:nvSpPr>
        <p:spPr/>
        <p:txBody>
          <a:bodyPr/>
          <a:lstStyle/>
          <a:p>
            <a:r>
              <a:rPr lang="tr-TR" dirty="0"/>
              <a:t>Obje Nedir?</a:t>
            </a:r>
          </a:p>
        </p:txBody>
      </p:sp>
      <p:sp>
        <p:nvSpPr>
          <p:cNvPr id="3" name="Content Placeholder 2">
            <a:extLst>
              <a:ext uri="{FF2B5EF4-FFF2-40B4-BE49-F238E27FC236}">
                <a16:creationId xmlns:a16="http://schemas.microsoft.com/office/drawing/2014/main" id="{1D57A938-571A-4543-80B1-BDDBB99FC832}"/>
              </a:ext>
            </a:extLst>
          </p:cNvPr>
          <p:cNvSpPr>
            <a:spLocks noGrp="1"/>
          </p:cNvSpPr>
          <p:nvPr>
            <p:ph idx="1"/>
          </p:nvPr>
        </p:nvSpPr>
        <p:spPr/>
        <p:txBody>
          <a:bodyPr/>
          <a:lstStyle/>
          <a:p>
            <a:r>
              <a:rPr lang="tr-TR" dirty="0"/>
              <a:t>Obje {...} işareti ile yaratılabilir. Objenin kendine has özellikleri mevcuttur. Bir özellik </a:t>
            </a:r>
            <a:r>
              <a:rPr lang="tr-TR" dirty="0" err="1"/>
              <a:t>anahtar:değer</a:t>
            </a:r>
            <a:r>
              <a:rPr lang="tr-TR" dirty="0"/>
              <a:t> ikilisinden oluşur. </a:t>
            </a:r>
            <a:r>
              <a:rPr lang="tr-TR" dirty="0" err="1"/>
              <a:t>key</a:t>
            </a:r>
            <a:r>
              <a:rPr lang="tr-TR" dirty="0"/>
              <a:t>( anahtar) genelde karakter dizisi olur ve “özellik ismi” olarak adlandırılır. Değer ise herhangi bir tip olabilir.</a:t>
            </a:r>
          </a:p>
          <a:p>
            <a:r>
              <a:rPr lang="tr-TR" dirty="0"/>
              <a:t>Obje bir dolap gibi düşünülebilir. Bu dolabın içindeki her klasörün bir ismi var ve bu isme göre içinde değerler mevcut. Bu </a:t>
            </a:r>
            <a:r>
              <a:rPr lang="tr-TR" dirty="0" err="1"/>
              <a:t>key</a:t>
            </a:r>
            <a:r>
              <a:rPr lang="tr-TR" dirty="0"/>
              <a:t>(anahtar) değerine göre dosyayı bulmak, eklemek ve silmek daha kolay olacaktır.</a:t>
            </a:r>
          </a:p>
          <a:p>
            <a:endParaRPr lang="tr-TR" dirty="0"/>
          </a:p>
          <a:p>
            <a:endParaRPr lang="tr-TR" dirty="0"/>
          </a:p>
        </p:txBody>
      </p:sp>
    </p:spTree>
    <p:extLst>
      <p:ext uri="{BB962C8B-B14F-4D97-AF65-F5344CB8AC3E}">
        <p14:creationId xmlns:p14="http://schemas.microsoft.com/office/powerpoint/2010/main" val="22239281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BEB3-63DB-47FD-965C-76F3B6BCFB01}"/>
              </a:ext>
            </a:extLst>
          </p:cNvPr>
          <p:cNvSpPr>
            <a:spLocks noGrp="1"/>
          </p:cNvSpPr>
          <p:nvPr>
            <p:ph type="title"/>
          </p:nvPr>
        </p:nvSpPr>
        <p:spPr/>
        <p:txBody>
          <a:bodyPr/>
          <a:lstStyle/>
          <a:p>
            <a:r>
              <a:rPr lang="tr-TR" b="1" dirty="0"/>
              <a:t>Dizi Nedir?</a:t>
            </a:r>
            <a:endParaRPr lang="tr-TR" dirty="0"/>
          </a:p>
        </p:txBody>
      </p:sp>
      <p:sp>
        <p:nvSpPr>
          <p:cNvPr id="3" name="Content Placeholder 2">
            <a:extLst>
              <a:ext uri="{FF2B5EF4-FFF2-40B4-BE49-F238E27FC236}">
                <a16:creationId xmlns:a16="http://schemas.microsoft.com/office/drawing/2014/main" id="{6CA50F61-6204-4543-92A4-D60C24B904CE}"/>
              </a:ext>
            </a:extLst>
          </p:cNvPr>
          <p:cNvSpPr>
            <a:spLocks noGrp="1"/>
          </p:cNvSpPr>
          <p:nvPr>
            <p:ph idx="1"/>
          </p:nvPr>
        </p:nvSpPr>
        <p:spPr/>
        <p:txBody>
          <a:bodyPr>
            <a:normAutofit/>
          </a:bodyPr>
          <a:lstStyle/>
          <a:p>
            <a:r>
              <a:rPr lang="tr-TR" dirty="0"/>
              <a:t>Objeler değerlerin anahtarlı bir şekilde koleksiyon halinde tutulmasını sağlar.</a:t>
            </a:r>
          </a:p>
          <a:p>
            <a:r>
              <a:rPr lang="tr-TR" dirty="0"/>
              <a:t>Fakat bazı durumlarda sıralı koleksiyon tutmak gerekebilir, 1., 2. ve 3. elemente </a:t>
            </a:r>
            <a:r>
              <a:rPr lang="tr-TR" dirty="0" err="1"/>
              <a:t>ihtiyac</a:t>
            </a:r>
            <a:r>
              <a:rPr lang="tr-TR" dirty="0"/>
              <a:t> olabilir. Örneğin kullanıcıların, ürünlerin, HTML elementlerinin liste halinde tutulmasını istediğinizde;</a:t>
            </a:r>
          </a:p>
          <a:p>
            <a:r>
              <a:rPr lang="tr-TR" dirty="0"/>
              <a:t>Obje kullanmak mantıklı değildir, çünkü elemanların sırasını tutmaz bu objeler. Var olanların “arasına” yeni bir özellik girilemez. Objeler böyle kullanımlara uygun değildir.</a:t>
            </a:r>
          </a:p>
          <a:p>
            <a:r>
              <a:rPr lang="tr-TR" dirty="0"/>
              <a:t>Bunun için özel bir veri yapısı vardır. </a:t>
            </a:r>
            <a:r>
              <a:rPr lang="tr-TR" dirty="0" err="1"/>
              <a:t>Array</a:t>
            </a:r>
            <a:r>
              <a:rPr lang="tr-TR" dirty="0"/>
              <a:t> sıralı koleksiyonları tutar.</a:t>
            </a:r>
          </a:p>
        </p:txBody>
      </p:sp>
    </p:spTree>
    <p:extLst>
      <p:ext uri="{BB962C8B-B14F-4D97-AF65-F5344CB8AC3E}">
        <p14:creationId xmlns:p14="http://schemas.microsoft.com/office/powerpoint/2010/main" val="2777426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BEC3C3-CEDE-4A04-AE20-48C6D535CF32}"/>
              </a:ext>
            </a:extLst>
          </p:cNvPr>
          <p:cNvSpPr>
            <a:spLocks noGrp="1"/>
          </p:cNvSpPr>
          <p:nvPr>
            <p:ph idx="1"/>
          </p:nvPr>
        </p:nvSpPr>
        <p:spPr/>
        <p:txBody>
          <a:bodyPr/>
          <a:lstStyle/>
          <a:p>
            <a:r>
              <a:rPr lang="tr-TR" dirty="0"/>
              <a:t>Temel olarak HTTP, World </a:t>
            </a:r>
            <a:r>
              <a:rPr lang="tr-TR" dirty="0" err="1"/>
              <a:t>Wide</a:t>
            </a:r>
            <a:r>
              <a:rPr lang="tr-TR" dirty="0"/>
              <a:t> </a:t>
            </a:r>
            <a:r>
              <a:rPr lang="tr-TR" dirty="0" err="1"/>
              <a:t>Web’de</a:t>
            </a:r>
            <a:r>
              <a:rPr lang="tr-TR" dirty="0"/>
              <a:t> veri (HTML dosyaları, görüntü dosyaları, sorgu sonuçları, vb.) sunmak için kullanılan TCP / IP tabanlı bir iletişim protokolüdür. Varsayılan bağlantı noktası TCP 80 portudur, ancak diğer bağlantı noktalarını da kullanılabilir. Bilgisayarların birbirleriyle iletişim kurması için standart bir yol sağlar. HTTP belirtimi, istemcilerin istek verilerinin nasıl oluşturulacağını ve sunucuya nasıl gönderileceğini ve sunucuların bu isteklere nasıl yanıt vereceğini belirtir.</a:t>
            </a:r>
          </a:p>
        </p:txBody>
      </p:sp>
    </p:spTree>
    <p:extLst>
      <p:ext uri="{BB962C8B-B14F-4D97-AF65-F5344CB8AC3E}">
        <p14:creationId xmlns:p14="http://schemas.microsoft.com/office/powerpoint/2010/main" val="21520996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8B85-E4BF-45F9-9EF3-B1B70A3ED45F}"/>
              </a:ext>
            </a:extLst>
          </p:cNvPr>
          <p:cNvSpPr>
            <a:spLocks noGrp="1"/>
          </p:cNvSpPr>
          <p:nvPr>
            <p:ph type="title"/>
          </p:nvPr>
        </p:nvSpPr>
        <p:spPr/>
        <p:txBody>
          <a:bodyPr/>
          <a:lstStyle/>
          <a:p>
            <a:r>
              <a:rPr lang="tr-TR" dirty="0"/>
              <a:t>[{}] – {[]} Arasındaki Fark Nedir?</a:t>
            </a:r>
          </a:p>
        </p:txBody>
      </p:sp>
      <p:sp>
        <p:nvSpPr>
          <p:cNvPr id="3" name="Content Placeholder 2">
            <a:extLst>
              <a:ext uri="{FF2B5EF4-FFF2-40B4-BE49-F238E27FC236}">
                <a16:creationId xmlns:a16="http://schemas.microsoft.com/office/drawing/2014/main" id="{FD71B5A9-5CEA-41D1-AA60-3107AFD5AAD8}"/>
              </a:ext>
            </a:extLst>
          </p:cNvPr>
          <p:cNvSpPr>
            <a:spLocks noGrp="1"/>
          </p:cNvSpPr>
          <p:nvPr>
            <p:ph idx="1"/>
          </p:nvPr>
        </p:nvSpPr>
        <p:spPr/>
        <p:txBody>
          <a:bodyPr/>
          <a:lstStyle/>
          <a:p>
            <a:r>
              <a:rPr lang="tr-TR" dirty="0"/>
              <a:t>{} -&gt; Obje tanımlamak için kullanılır.</a:t>
            </a:r>
          </a:p>
          <a:p>
            <a:r>
              <a:rPr lang="tr-TR" dirty="0"/>
              <a:t>[] -&gt; Dizi tanımlamak için kullanılır.</a:t>
            </a:r>
          </a:p>
          <a:p>
            <a:r>
              <a:rPr lang="tr-TR" dirty="0"/>
              <a:t>Bazı durumlarda iç içe obje veya dizi oluşturmak mümkün. Aynı şekilde dizi içerisinde obje, obje içerisinde dizi de oluşturulabilir.</a:t>
            </a:r>
          </a:p>
          <a:p>
            <a:r>
              <a:rPr lang="tr-TR" dirty="0"/>
              <a:t>Aşağıdaki resimde de göründüğü gibi obje içerisinde teknolojiler adında bir dizi tanımlanmıştır.</a:t>
            </a:r>
          </a:p>
        </p:txBody>
      </p:sp>
      <p:pic>
        <p:nvPicPr>
          <p:cNvPr id="4" name="Picture 3">
            <a:extLst>
              <a:ext uri="{FF2B5EF4-FFF2-40B4-BE49-F238E27FC236}">
                <a16:creationId xmlns:a16="http://schemas.microsoft.com/office/drawing/2014/main" id="{D4DD1B90-E950-4B8A-89CA-2C2BE1FB7D72}"/>
              </a:ext>
            </a:extLst>
          </p:cNvPr>
          <p:cNvPicPr>
            <a:picLocks noChangeAspect="1"/>
          </p:cNvPicPr>
          <p:nvPr/>
        </p:nvPicPr>
        <p:blipFill>
          <a:blip r:embed="rId2"/>
          <a:stretch>
            <a:fillRect/>
          </a:stretch>
        </p:blipFill>
        <p:spPr>
          <a:xfrm>
            <a:off x="1126539" y="4624310"/>
            <a:ext cx="4381500" cy="1971675"/>
          </a:xfrm>
          <a:prstGeom prst="rect">
            <a:avLst/>
          </a:prstGeom>
        </p:spPr>
      </p:pic>
      <p:pic>
        <p:nvPicPr>
          <p:cNvPr id="5" name="Picture 4">
            <a:extLst>
              <a:ext uri="{FF2B5EF4-FFF2-40B4-BE49-F238E27FC236}">
                <a16:creationId xmlns:a16="http://schemas.microsoft.com/office/drawing/2014/main" id="{665C175B-ED3F-43EF-AAFD-62D6463334A6}"/>
              </a:ext>
            </a:extLst>
          </p:cNvPr>
          <p:cNvPicPr>
            <a:picLocks noChangeAspect="1"/>
          </p:cNvPicPr>
          <p:nvPr/>
        </p:nvPicPr>
        <p:blipFill>
          <a:blip r:embed="rId3"/>
          <a:stretch>
            <a:fillRect/>
          </a:stretch>
        </p:blipFill>
        <p:spPr>
          <a:xfrm>
            <a:off x="6096000" y="5321300"/>
            <a:ext cx="4371975" cy="1171575"/>
          </a:xfrm>
          <a:prstGeom prst="rect">
            <a:avLst/>
          </a:prstGeom>
        </p:spPr>
      </p:pic>
    </p:spTree>
    <p:extLst>
      <p:ext uri="{BB962C8B-B14F-4D97-AF65-F5344CB8AC3E}">
        <p14:creationId xmlns:p14="http://schemas.microsoft.com/office/powerpoint/2010/main" val="36687290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EE76FF-BCF5-44DC-9697-75EED9B24AF8}"/>
              </a:ext>
            </a:extLst>
          </p:cNvPr>
          <p:cNvSpPr>
            <a:spLocks noGrp="1"/>
          </p:cNvSpPr>
          <p:nvPr>
            <p:ph idx="1"/>
          </p:nvPr>
        </p:nvSpPr>
        <p:spPr/>
        <p:txBody>
          <a:bodyPr/>
          <a:lstStyle/>
          <a:p>
            <a:r>
              <a:rPr lang="tr-TR" dirty="0"/>
              <a:t>Obje içerisindeki dizilere ulaşabiliyoruz. Tek tek yazdırmakta mümkün ayrıca </a:t>
            </a:r>
            <a:r>
              <a:rPr lang="tr-TR" dirty="0" err="1"/>
              <a:t>index’leri</a:t>
            </a:r>
            <a:r>
              <a:rPr lang="tr-TR" dirty="0"/>
              <a:t> sayesinde istenilen veriyi de yazdırabiliyoruz.</a:t>
            </a:r>
          </a:p>
          <a:p>
            <a:endParaRPr lang="tr-TR" dirty="0"/>
          </a:p>
          <a:p>
            <a:endParaRPr lang="tr-TR" dirty="0"/>
          </a:p>
        </p:txBody>
      </p:sp>
      <p:pic>
        <p:nvPicPr>
          <p:cNvPr id="5" name="Picture 4">
            <a:extLst>
              <a:ext uri="{FF2B5EF4-FFF2-40B4-BE49-F238E27FC236}">
                <a16:creationId xmlns:a16="http://schemas.microsoft.com/office/drawing/2014/main" id="{C0E1530F-B4A4-4E3F-A31E-546F7041872E}"/>
              </a:ext>
            </a:extLst>
          </p:cNvPr>
          <p:cNvPicPr>
            <a:picLocks noChangeAspect="1"/>
          </p:cNvPicPr>
          <p:nvPr/>
        </p:nvPicPr>
        <p:blipFill>
          <a:blip r:embed="rId2"/>
          <a:stretch>
            <a:fillRect/>
          </a:stretch>
        </p:blipFill>
        <p:spPr>
          <a:xfrm>
            <a:off x="1186556" y="3061363"/>
            <a:ext cx="4705350" cy="2066925"/>
          </a:xfrm>
          <a:prstGeom prst="rect">
            <a:avLst/>
          </a:prstGeom>
        </p:spPr>
      </p:pic>
      <p:sp>
        <p:nvSpPr>
          <p:cNvPr id="6" name="Rectangle 5">
            <a:extLst>
              <a:ext uri="{FF2B5EF4-FFF2-40B4-BE49-F238E27FC236}">
                <a16:creationId xmlns:a16="http://schemas.microsoft.com/office/drawing/2014/main" id="{DA2F6E7F-1096-4B7D-A15B-0AEA13088A61}"/>
              </a:ext>
            </a:extLst>
          </p:cNvPr>
          <p:cNvSpPr/>
          <p:nvPr/>
        </p:nvSpPr>
        <p:spPr>
          <a:xfrm>
            <a:off x="1186556" y="5283293"/>
            <a:ext cx="3673891" cy="369332"/>
          </a:xfrm>
          <a:prstGeom prst="rect">
            <a:avLst/>
          </a:prstGeom>
        </p:spPr>
        <p:txBody>
          <a:bodyPr wrap="none">
            <a:spAutoFit/>
          </a:bodyPr>
          <a:lstStyle/>
          <a:p>
            <a:r>
              <a:rPr lang="tr-TR" dirty="0" err="1"/>
              <a:t>Output</a:t>
            </a:r>
            <a:r>
              <a:rPr lang="tr-TR" dirty="0"/>
              <a:t>: Teknolojiler : Java SQL Spring</a:t>
            </a:r>
          </a:p>
        </p:txBody>
      </p:sp>
      <p:sp>
        <p:nvSpPr>
          <p:cNvPr id="7" name="Title 1">
            <a:extLst>
              <a:ext uri="{FF2B5EF4-FFF2-40B4-BE49-F238E27FC236}">
                <a16:creationId xmlns:a16="http://schemas.microsoft.com/office/drawing/2014/main" id="{7C0E13FC-B40B-4F81-A3BF-0D3E9E47F9AE}"/>
              </a:ext>
            </a:extLst>
          </p:cNvPr>
          <p:cNvSpPr>
            <a:spLocks noGrp="1"/>
          </p:cNvSpPr>
          <p:nvPr>
            <p:ph type="title"/>
          </p:nvPr>
        </p:nvSpPr>
        <p:spPr>
          <a:xfrm>
            <a:off x="838200" y="365125"/>
            <a:ext cx="10515600" cy="1325563"/>
          </a:xfrm>
        </p:spPr>
        <p:txBody>
          <a:bodyPr/>
          <a:lstStyle/>
          <a:p>
            <a:r>
              <a:rPr lang="tr-TR" dirty="0"/>
              <a:t>{[]} -&gt; Örnek Kullanımı</a:t>
            </a:r>
          </a:p>
        </p:txBody>
      </p:sp>
    </p:spTree>
    <p:extLst>
      <p:ext uri="{BB962C8B-B14F-4D97-AF65-F5344CB8AC3E}">
        <p14:creationId xmlns:p14="http://schemas.microsoft.com/office/powerpoint/2010/main" val="12923352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79EA-4566-4CB1-A775-8F9CD49E9832}"/>
              </a:ext>
            </a:extLst>
          </p:cNvPr>
          <p:cNvSpPr>
            <a:spLocks noGrp="1"/>
          </p:cNvSpPr>
          <p:nvPr>
            <p:ph idx="1"/>
          </p:nvPr>
        </p:nvSpPr>
        <p:spPr/>
        <p:txBody>
          <a:bodyPr/>
          <a:lstStyle/>
          <a:p>
            <a:r>
              <a:rPr lang="tr-TR" dirty="0"/>
              <a:t>Dizi içerisinde birden fazla obje tanımlanabilir. Bu objelere bulunduğu dizinin </a:t>
            </a:r>
            <a:r>
              <a:rPr lang="tr-TR" dirty="0" err="1"/>
              <a:t>index’leri</a:t>
            </a:r>
            <a:r>
              <a:rPr lang="tr-TR" dirty="0"/>
              <a:t> sayesinde ulaşabiliyoruz.</a:t>
            </a:r>
          </a:p>
          <a:p>
            <a:endParaRPr lang="tr-TR" dirty="0"/>
          </a:p>
          <a:p>
            <a:endParaRPr lang="tr-TR" dirty="0"/>
          </a:p>
        </p:txBody>
      </p:sp>
      <p:pic>
        <p:nvPicPr>
          <p:cNvPr id="4" name="Picture 3">
            <a:extLst>
              <a:ext uri="{FF2B5EF4-FFF2-40B4-BE49-F238E27FC236}">
                <a16:creationId xmlns:a16="http://schemas.microsoft.com/office/drawing/2014/main" id="{EA162194-5FCE-4BEF-971B-E0F9F486EDC8}"/>
              </a:ext>
            </a:extLst>
          </p:cNvPr>
          <p:cNvPicPr>
            <a:picLocks noChangeAspect="1"/>
          </p:cNvPicPr>
          <p:nvPr/>
        </p:nvPicPr>
        <p:blipFill>
          <a:blip r:embed="rId2"/>
          <a:stretch>
            <a:fillRect/>
          </a:stretch>
        </p:blipFill>
        <p:spPr>
          <a:xfrm>
            <a:off x="1197144" y="3429000"/>
            <a:ext cx="4524375" cy="1876425"/>
          </a:xfrm>
          <a:prstGeom prst="rect">
            <a:avLst/>
          </a:prstGeom>
        </p:spPr>
      </p:pic>
      <p:pic>
        <p:nvPicPr>
          <p:cNvPr id="5" name="Picture 4">
            <a:extLst>
              <a:ext uri="{FF2B5EF4-FFF2-40B4-BE49-F238E27FC236}">
                <a16:creationId xmlns:a16="http://schemas.microsoft.com/office/drawing/2014/main" id="{802104FA-02BF-49BD-AF8D-0CE8446381B2}"/>
              </a:ext>
            </a:extLst>
          </p:cNvPr>
          <p:cNvPicPr>
            <a:picLocks noChangeAspect="1"/>
          </p:cNvPicPr>
          <p:nvPr/>
        </p:nvPicPr>
        <p:blipFill>
          <a:blip r:embed="rId3"/>
          <a:stretch>
            <a:fillRect/>
          </a:stretch>
        </p:blipFill>
        <p:spPr>
          <a:xfrm>
            <a:off x="6361081" y="4276725"/>
            <a:ext cx="4086225" cy="1028700"/>
          </a:xfrm>
          <a:prstGeom prst="rect">
            <a:avLst/>
          </a:prstGeom>
        </p:spPr>
      </p:pic>
      <p:sp>
        <p:nvSpPr>
          <p:cNvPr id="6" name="Title 1">
            <a:extLst>
              <a:ext uri="{FF2B5EF4-FFF2-40B4-BE49-F238E27FC236}">
                <a16:creationId xmlns:a16="http://schemas.microsoft.com/office/drawing/2014/main" id="{BD7D0726-F365-4F3C-A048-E8C853C5CD56}"/>
              </a:ext>
            </a:extLst>
          </p:cNvPr>
          <p:cNvSpPr>
            <a:spLocks noGrp="1"/>
          </p:cNvSpPr>
          <p:nvPr>
            <p:ph type="title"/>
          </p:nvPr>
        </p:nvSpPr>
        <p:spPr>
          <a:xfrm>
            <a:off x="838200" y="365125"/>
            <a:ext cx="10515600" cy="1325563"/>
          </a:xfrm>
        </p:spPr>
        <p:txBody>
          <a:bodyPr/>
          <a:lstStyle/>
          <a:p>
            <a:r>
              <a:rPr lang="tr-TR" dirty="0"/>
              <a:t>[{}] -&gt; Örnek Kullanımı</a:t>
            </a:r>
          </a:p>
        </p:txBody>
      </p:sp>
    </p:spTree>
    <p:extLst>
      <p:ext uri="{BB962C8B-B14F-4D97-AF65-F5344CB8AC3E}">
        <p14:creationId xmlns:p14="http://schemas.microsoft.com/office/powerpoint/2010/main" val="4908124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3B1853-17BE-48FB-8144-E6CB6172A77C}"/>
              </a:ext>
            </a:extLst>
          </p:cNvPr>
          <p:cNvSpPr>
            <a:spLocks noGrp="1"/>
          </p:cNvSpPr>
          <p:nvPr>
            <p:ph idx="1"/>
          </p:nvPr>
        </p:nvSpPr>
        <p:spPr/>
        <p:txBody>
          <a:bodyPr/>
          <a:lstStyle/>
          <a:p>
            <a:r>
              <a:rPr lang="tr-TR" dirty="0"/>
              <a:t>Dizinin içerisinde bulunan objelerin her birinin elemanlarına da ulaşmamız mümkün. Sonuç olarak dizilerin içerisinde obje tanımlanabilir ve objelerin içerisinde dizi tanımlanabilir. Bunlara erişim </a:t>
            </a:r>
            <a:r>
              <a:rPr lang="tr-TR" dirty="0" err="1"/>
              <a:t>erişim</a:t>
            </a:r>
            <a:r>
              <a:rPr lang="tr-TR" dirty="0"/>
              <a:t> yöntemleri farklılık gösterebiliyor.</a:t>
            </a:r>
          </a:p>
          <a:p>
            <a:endParaRPr lang="tr-TR" dirty="0"/>
          </a:p>
        </p:txBody>
      </p:sp>
      <p:pic>
        <p:nvPicPr>
          <p:cNvPr id="4" name="Picture 3">
            <a:extLst>
              <a:ext uri="{FF2B5EF4-FFF2-40B4-BE49-F238E27FC236}">
                <a16:creationId xmlns:a16="http://schemas.microsoft.com/office/drawing/2014/main" id="{EB4871B4-B165-47E4-8F19-FAFCAECDA24E}"/>
              </a:ext>
            </a:extLst>
          </p:cNvPr>
          <p:cNvPicPr>
            <a:picLocks noChangeAspect="1"/>
          </p:cNvPicPr>
          <p:nvPr/>
        </p:nvPicPr>
        <p:blipFill>
          <a:blip r:embed="rId2"/>
          <a:stretch>
            <a:fillRect/>
          </a:stretch>
        </p:blipFill>
        <p:spPr>
          <a:xfrm>
            <a:off x="1154234" y="4001294"/>
            <a:ext cx="4219575" cy="666750"/>
          </a:xfrm>
          <a:prstGeom prst="rect">
            <a:avLst/>
          </a:prstGeom>
        </p:spPr>
      </p:pic>
      <p:pic>
        <p:nvPicPr>
          <p:cNvPr id="5" name="Picture 4">
            <a:extLst>
              <a:ext uri="{FF2B5EF4-FFF2-40B4-BE49-F238E27FC236}">
                <a16:creationId xmlns:a16="http://schemas.microsoft.com/office/drawing/2014/main" id="{83687550-22BB-4906-B3E1-133FFA693C1E}"/>
              </a:ext>
            </a:extLst>
          </p:cNvPr>
          <p:cNvPicPr>
            <a:picLocks noChangeAspect="1"/>
          </p:cNvPicPr>
          <p:nvPr/>
        </p:nvPicPr>
        <p:blipFill>
          <a:blip r:embed="rId3"/>
          <a:stretch>
            <a:fillRect/>
          </a:stretch>
        </p:blipFill>
        <p:spPr>
          <a:xfrm>
            <a:off x="1154234" y="5102578"/>
            <a:ext cx="3781546" cy="392699"/>
          </a:xfrm>
          <a:prstGeom prst="rect">
            <a:avLst/>
          </a:prstGeom>
        </p:spPr>
      </p:pic>
      <p:sp>
        <p:nvSpPr>
          <p:cNvPr id="6" name="Title 1">
            <a:extLst>
              <a:ext uri="{FF2B5EF4-FFF2-40B4-BE49-F238E27FC236}">
                <a16:creationId xmlns:a16="http://schemas.microsoft.com/office/drawing/2014/main" id="{39CA5C1B-182E-48B7-85A1-EFA6F28DDFF4}"/>
              </a:ext>
            </a:extLst>
          </p:cNvPr>
          <p:cNvSpPr>
            <a:spLocks noGrp="1"/>
          </p:cNvSpPr>
          <p:nvPr>
            <p:ph type="title"/>
          </p:nvPr>
        </p:nvSpPr>
        <p:spPr>
          <a:xfrm>
            <a:off x="838200" y="365125"/>
            <a:ext cx="10515600" cy="1325563"/>
          </a:xfrm>
        </p:spPr>
        <p:txBody>
          <a:bodyPr/>
          <a:lstStyle/>
          <a:p>
            <a:r>
              <a:rPr lang="tr-TR" dirty="0"/>
              <a:t>[{}] -&gt; Örnek Kullanımı</a:t>
            </a:r>
          </a:p>
        </p:txBody>
      </p:sp>
    </p:spTree>
    <p:extLst>
      <p:ext uri="{BB962C8B-B14F-4D97-AF65-F5344CB8AC3E}">
        <p14:creationId xmlns:p14="http://schemas.microsoft.com/office/powerpoint/2010/main" val="4203883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F567-2ADB-4C3F-9E00-AC1D6F84E0E6}"/>
              </a:ext>
            </a:extLst>
          </p:cNvPr>
          <p:cNvSpPr>
            <a:spLocks noGrp="1"/>
          </p:cNvSpPr>
          <p:nvPr>
            <p:ph type="title"/>
          </p:nvPr>
        </p:nvSpPr>
        <p:spPr/>
        <p:txBody>
          <a:bodyPr>
            <a:normAutofit/>
          </a:bodyPr>
          <a:lstStyle/>
          <a:p>
            <a:r>
              <a:rPr lang="tr-TR" dirty="0"/>
              <a:t>Http ve </a:t>
            </a:r>
            <a:r>
              <a:rPr lang="tr-TR" dirty="0" err="1"/>
              <a:t>Https</a:t>
            </a:r>
            <a:r>
              <a:rPr lang="tr-TR" dirty="0"/>
              <a:t> arasındaki farklar nelerdir?</a:t>
            </a:r>
          </a:p>
        </p:txBody>
      </p:sp>
      <p:sp>
        <p:nvSpPr>
          <p:cNvPr id="3" name="Content Placeholder 2">
            <a:extLst>
              <a:ext uri="{FF2B5EF4-FFF2-40B4-BE49-F238E27FC236}">
                <a16:creationId xmlns:a16="http://schemas.microsoft.com/office/drawing/2014/main" id="{2DC55A5B-E29A-4992-8D3D-C28B86E9C7D5}"/>
              </a:ext>
            </a:extLst>
          </p:cNvPr>
          <p:cNvSpPr>
            <a:spLocks noGrp="1"/>
          </p:cNvSpPr>
          <p:nvPr>
            <p:ph idx="1"/>
          </p:nvPr>
        </p:nvSpPr>
        <p:spPr/>
        <p:txBody>
          <a:bodyPr/>
          <a:lstStyle/>
          <a:p>
            <a:r>
              <a:rPr lang="tr-TR" dirty="0"/>
              <a:t>HTTPS yani </a:t>
            </a:r>
            <a:r>
              <a:rPr lang="tr-TR" dirty="0" err="1"/>
              <a:t>Hypertext</a:t>
            </a:r>
            <a:r>
              <a:rPr lang="tr-TR" dirty="0"/>
              <a:t> Transfer Protocol </a:t>
            </a:r>
            <a:r>
              <a:rPr lang="tr-TR" dirty="0" err="1"/>
              <a:t>Secure</a:t>
            </a:r>
            <a:r>
              <a:rPr lang="tr-TR" dirty="0"/>
              <a:t>, güvenli </a:t>
            </a:r>
            <a:r>
              <a:rPr lang="tr-TR" dirty="0" err="1"/>
              <a:t>hiper</a:t>
            </a:r>
            <a:r>
              <a:rPr lang="tr-TR" dirty="0"/>
              <a:t> metin transferi anlamına gelir. İkisi birbirine karıştırılmamalıdır. Güvenli veri aktarımı http ile belli bir oranda gerçekleştirilir. HTTPS ise bu güvenlik düzeyinin artırılmış biçimidir. HTTPS bağlantısı için önce SSL sertifikası alınır. Bu sertifikayı Google sağlar. Belli bir ücret karşılığında alınır. Ardından HTTPS bağlantısı da yine Google tarafından verilir.</a:t>
            </a:r>
          </a:p>
          <a:p>
            <a:endParaRPr lang="tr-TR" dirty="0"/>
          </a:p>
        </p:txBody>
      </p:sp>
      <p:pic>
        <p:nvPicPr>
          <p:cNvPr id="4" name="Picture 3">
            <a:extLst>
              <a:ext uri="{FF2B5EF4-FFF2-40B4-BE49-F238E27FC236}">
                <a16:creationId xmlns:a16="http://schemas.microsoft.com/office/drawing/2014/main" id="{BF42E28A-D68A-44A9-9EC2-90D1F421EBCD}"/>
              </a:ext>
            </a:extLst>
          </p:cNvPr>
          <p:cNvPicPr>
            <a:picLocks noChangeAspect="1"/>
          </p:cNvPicPr>
          <p:nvPr/>
        </p:nvPicPr>
        <p:blipFill>
          <a:blip r:embed="rId2"/>
          <a:stretch>
            <a:fillRect/>
          </a:stretch>
        </p:blipFill>
        <p:spPr>
          <a:xfrm>
            <a:off x="2938507" y="4247348"/>
            <a:ext cx="5717221" cy="2064552"/>
          </a:xfrm>
          <a:prstGeom prst="rect">
            <a:avLst/>
          </a:prstGeom>
        </p:spPr>
      </p:pic>
    </p:spTree>
    <p:extLst>
      <p:ext uri="{BB962C8B-B14F-4D97-AF65-F5344CB8AC3E}">
        <p14:creationId xmlns:p14="http://schemas.microsoft.com/office/powerpoint/2010/main" val="2915295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TotalTime>
  <Words>5951</Words>
  <Application>Microsoft Office PowerPoint</Application>
  <PresentationFormat>Widescreen</PresentationFormat>
  <Paragraphs>385</Paragraphs>
  <Slides>83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83</vt:i4>
      </vt:variant>
    </vt:vector>
  </HeadingPairs>
  <TitlesOfParts>
    <vt:vector size="87" baseType="lpstr">
      <vt:lpstr>Arial</vt:lpstr>
      <vt:lpstr>Calibri</vt:lpstr>
      <vt:lpstr>Calibri Light</vt:lpstr>
      <vt:lpstr>Office Theme</vt:lpstr>
      <vt:lpstr>Tolga Güreli Atmosware – Patika Bootcamp</vt:lpstr>
      <vt:lpstr>URL Nedir?</vt:lpstr>
      <vt:lpstr>URL Bölümleri Nelerden Oluşur?</vt:lpstr>
      <vt:lpstr>URI Nedir?</vt:lpstr>
      <vt:lpstr>URI ve URL Arasındaki Farklar Neler?</vt:lpstr>
      <vt:lpstr>HTTP Nedir?</vt:lpstr>
      <vt:lpstr>PowerPoint Presentation</vt:lpstr>
      <vt:lpstr>PowerPoint Presentation</vt:lpstr>
      <vt:lpstr>Http ve Https arasındaki farklar nelerdir?</vt:lpstr>
      <vt:lpstr>Npm nedir?</vt:lpstr>
      <vt:lpstr>Nodejs nedir?</vt:lpstr>
      <vt:lpstr>Java 8?</vt:lpstr>
      <vt:lpstr>Java 8 Gelen Özellikler</vt:lpstr>
      <vt:lpstr>Xhtml ile Html5 arasındaki farklar nelerdir? </vt:lpstr>
      <vt:lpstr>XHTML Nedir?</vt:lpstr>
      <vt:lpstr>XHTML'nin özellikleri</vt:lpstr>
      <vt:lpstr>HTML Nedir?</vt:lpstr>
      <vt:lpstr>HTML'nin başlıca özelliklerine bakalım:</vt:lpstr>
      <vt:lpstr>XHTML ve HTML arasındaki farklar nelerdir?</vt:lpstr>
      <vt:lpstr>HTML Anlamsal Taglar</vt:lpstr>
      <vt:lpstr>Anlamsal (Semantic) Elementlere Örnekler</vt:lpstr>
      <vt:lpstr>HTML Anlamsal olmayan (non-semantic) Taglar</vt:lpstr>
      <vt:lpstr>Table için Colspan Rowspan Nedir?</vt:lpstr>
      <vt:lpstr>PowerPoint Presentation</vt:lpstr>
      <vt:lpstr>CSS Display</vt:lpstr>
      <vt:lpstr>Display:None</vt:lpstr>
      <vt:lpstr>CSS Visibilty Özellikleri</vt:lpstr>
      <vt:lpstr>Display vs Visibilty</vt:lpstr>
      <vt:lpstr>pseudo class ile pseudo element nedir?</vt:lpstr>
      <vt:lpstr>Pseudo Sınıfları </vt:lpstr>
      <vt:lpstr>Dinamik Pseudo Sınıfları</vt:lpstr>
      <vt:lpstr>PowerPoint Presentation</vt:lpstr>
      <vt:lpstr>Pseudo Elementleri</vt:lpstr>
      <vt:lpstr>PowerPoint Presentation</vt:lpstr>
      <vt:lpstr>Css Group Selectors Nedir ?</vt:lpstr>
      <vt:lpstr>Bazı Örnekleri</vt:lpstr>
      <vt:lpstr>PowerPoint Presentation</vt:lpstr>
      <vt:lpstr>PowerPoint Presentation</vt:lpstr>
      <vt:lpstr>PowerPoint Presentation</vt:lpstr>
      <vt:lpstr>PowerPoint Presentation</vt:lpstr>
      <vt:lpstr>box-sizing: content-box; (default) nedir?</vt:lpstr>
      <vt:lpstr>PowerPoint Presentation</vt:lpstr>
      <vt:lpstr>Crossorigin </vt:lpstr>
      <vt:lpstr>PowerPoint Presentation</vt:lpstr>
      <vt:lpstr>Integrity </vt:lpstr>
      <vt:lpstr>SRI Nasıl Çalışır?</vt:lpstr>
      <vt:lpstr>PowerPoint Presentation</vt:lpstr>
      <vt:lpstr>Subresource Integrity’i İmplemente Etme</vt:lpstr>
      <vt:lpstr>PowerPoint Presentation</vt:lpstr>
      <vt:lpstr>Mb ve md Nedir? </vt:lpstr>
      <vt:lpstr>PowerPoint Presentation</vt:lpstr>
      <vt:lpstr>PowerPoint Presentation</vt:lpstr>
      <vt:lpstr>mb-5 mb-md-0 Kullanırsak Ne olur?</vt:lpstr>
      <vt:lpstr>Sadece mb-5 Kullanırsak Ne Olur?</vt:lpstr>
      <vt:lpstr>text-shadows nedir?</vt:lpstr>
      <vt:lpstr>List-unstyled nedir?</vt:lpstr>
      <vt:lpstr>Fast-Forward nedir?</vt:lpstr>
      <vt:lpstr>fast-forward nedir?</vt:lpstr>
      <vt:lpstr>git rebase nedir?</vt:lpstr>
      <vt:lpstr>html - xhtml (Mehmet)</vt:lpstr>
      <vt:lpstr>PowerPoint Presentation</vt:lpstr>
      <vt:lpstr>Merge- Rebase (Şeyda)</vt:lpstr>
      <vt:lpstr>PowerPoint Presentation</vt:lpstr>
      <vt:lpstr>ASCII UNICODE  (Ali Furkan)</vt:lpstr>
      <vt:lpstr>PowerPoint Presentation</vt:lpstr>
      <vt:lpstr>Fast Forward - nofastforward (Kadir)</vt:lpstr>
      <vt:lpstr>SDK-JDK arasındaki fark (Kubilay)</vt:lpstr>
      <vt:lpstr>Libraries - Framework (Tuğba)</vt:lpstr>
      <vt:lpstr>Compiler - Syntax - Runtime Error  (Doğuş)</vt:lpstr>
      <vt:lpstr>Compiler- interpreter ? (Burakcan)</vt:lpstr>
      <vt:lpstr>Senkron nedir ? Asenkron nedir ? aralarındaki fark ? JavaScript senkron mu ? asenkron ?   (Barış)</vt:lpstr>
      <vt:lpstr>PowerPoint Presentation</vt:lpstr>
      <vt:lpstr>Git CVCS -DVCS nedir aralarındaki farklar nelerdir ?  (Mustafa)</vt:lpstr>
      <vt:lpstr>PowerPoint Presentation</vt:lpstr>
      <vt:lpstr>PowerPoint Presentation</vt:lpstr>
      <vt:lpstr>Stack Memory - Heap Memory nedir? aralarındaki Fark  (Furkan)</vt:lpstr>
      <vt:lpstr>callbackfunction</vt:lpstr>
      <vt:lpstr>Obje Nedir?</vt:lpstr>
      <vt:lpstr>Dizi Nedir?</vt:lpstr>
      <vt:lpstr>[{}] – {[]} Arasındaki Fark Nedir?</vt:lpstr>
      <vt:lpstr>{[]} -&gt; Örnek Kullanımı</vt:lpstr>
      <vt:lpstr>[{}] -&gt; Örnek Kullanımı</vt:lpstr>
      <vt:lpstr>[{}] -&gt; Örnek Kullanımı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Patika Ödev 1. Hafta</dc:title>
  <dc:creator>TOLGA GURELI</dc:creator>
  <cp:lastModifiedBy>TOLGA GURELI</cp:lastModifiedBy>
  <cp:revision>47</cp:revision>
  <dcterms:created xsi:type="dcterms:W3CDTF">2022-05-23T18:55:33Z</dcterms:created>
  <dcterms:modified xsi:type="dcterms:W3CDTF">2022-06-06T14:05:37Z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864399a2-3101-48ac-a6f3-bbd3e612d836</vt:lpwstr>
  </property>
  <property fmtid="{D5CDD505-2E9C-101B-9397-08002B2CF9AE}" pid="3" name="TURKCELLCLASSIFICATION">
    <vt:lpwstr>TURKCELL DAHİLİ</vt:lpwstr>
  </property>
</Properties>
</file>