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0" r:id="rId35"/>
    <p:sldId id="293" r:id="rId36"/>
    <p:sldId id="294" r:id="rId37"/>
    <p:sldId id="295" r:id="rId38"/>
    <p:sldId id="296" r:id="rId39"/>
    <p:sldId id="297" r:id="rId40"/>
    <p:sldId id="299" r:id="rId41"/>
    <p:sldId id="298" r:id="rId42"/>
    <p:sldId id="300" r:id="rId43"/>
    <p:sldId id="301" r:id="rId44"/>
    <p:sldId id="304" r:id="rId45"/>
    <p:sldId id="302" r:id="rId46"/>
    <p:sldId id="303" r:id="rId47"/>
    <p:sldId id="305" r:id="rId48"/>
    <p:sldId id="306" r:id="rId49"/>
    <p:sldId id="307" r:id="rId50"/>
    <p:sldId id="308" r:id="rId51"/>
    <p:sldId id="309" r:id="rId52"/>
    <p:sldId id="310" r:id="rId53"/>
    <p:sldId id="316" r:id="rId54"/>
    <p:sldId id="315" r:id="rId55"/>
    <p:sldId id="317" r:id="rId56"/>
    <p:sldId id="318" r:id="rId57"/>
    <p:sldId id="319" r:id="rId58"/>
    <p:sldId id="320" r:id="rId59"/>
    <p:sldId id="321" r:id="rId60"/>
    <p:sldId id="322" r:id="rId61"/>
    <p:sldId id="313" r:id="rId62"/>
    <p:sldId id="323" r:id="rId63"/>
    <p:sldId id="324" r:id="rId64"/>
    <p:sldId id="325" r:id="rId65"/>
    <p:sldId id="326" r:id="rId66"/>
    <p:sldId id="327" r:id="rId67"/>
    <p:sldId id="328" r:id="rId68"/>
    <p:sldId id="330" r:id="rId69"/>
    <p:sldId id="331" r:id="rId70"/>
    <p:sldId id="329" r:id="rId71"/>
    <p:sldId id="332"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23.05.2022" id="{89CBB1EA-B78A-433B-A769-7EACCC4462AD}">
          <p14:sldIdLst>
            <p14:sldId id="264"/>
            <p14:sldId id="261"/>
            <p14:sldId id="257"/>
            <p14:sldId id="258"/>
            <p14:sldId id="260"/>
            <p14:sldId id="259"/>
            <p14:sldId id="262"/>
          </p14:sldIdLst>
        </p14:section>
        <p14:section name="2.ödev/24.05.2022"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 ödev/25.05.2022" id="{139EED04-08BA-4C94-AC65-AEF4516B9518}">
          <p14:sldIdLst>
            <p14:sldId id="279"/>
            <p14:sldId id="280"/>
            <p14:sldId id="281"/>
            <p14:sldId id="282"/>
            <p14:sldId id="283"/>
            <p14:sldId id="284"/>
            <p14:sldId id="285"/>
            <p14:sldId id="286"/>
            <p14:sldId id="287"/>
          </p14:sldIdLst>
        </p14:section>
        <p14:section name="4. ödev - 5. ödev/26.05.2022-27.05.2022" id="{4BA56726-B2A7-408C-9B3C-A4B6F7554816}">
          <p14:sldIdLst>
            <p14:sldId id="288"/>
            <p14:sldId id="291"/>
            <p14:sldId id="292"/>
            <p14:sldId id="290"/>
          </p14:sldIdLst>
        </p14:section>
        <p14:section name="1.ödev/30.05.2022" id="{42695D82-C7B6-43E4-B00F-09A72379D494}">
          <p14:sldIdLst>
            <p14:sldId id="293"/>
            <p14:sldId id="294"/>
            <p14:sldId id="295"/>
            <p14:sldId id="296"/>
            <p14:sldId id="297"/>
            <p14:sldId id="299"/>
            <p14:sldId id="298"/>
            <p14:sldId id="300"/>
          </p14:sldIdLst>
        </p14:section>
        <p14:section name="2.ödev/31.05.2022" id="{3003FC02-CE6A-4F78-AEBC-E0978DAC717E}">
          <p14:sldIdLst>
            <p14:sldId id="301"/>
            <p14:sldId id="304"/>
            <p14:sldId id="302"/>
            <p14:sldId id="303"/>
            <p14:sldId id="305"/>
          </p14:sldIdLst>
        </p14:section>
        <p14:section name="3.ödev/01.06.2022" id="{613503EB-30C7-4F7C-980B-CF64F4075D53}">
          <p14:sldIdLst>
            <p14:sldId id="306"/>
            <p14:sldId id="307"/>
            <p14:sldId id="308"/>
            <p14:sldId id="309"/>
          </p14:sldIdLst>
        </p14:section>
        <p14:section name="4.ödev/02.06.2022" id="{E01B4345-A0C8-4B77-BF65-9C20160D5D79}">
          <p14:sldIdLst>
            <p14:sldId id="310"/>
            <p14:sldId id="316"/>
            <p14:sldId id="315"/>
            <p14:sldId id="317"/>
            <p14:sldId id="318"/>
            <p14:sldId id="319"/>
            <p14:sldId id="320"/>
            <p14:sldId id="321"/>
            <p14:sldId id="322"/>
            <p14:sldId id="313"/>
          </p14:sldIdLst>
        </p14:section>
        <p14:section name="5.ödev/03.06.2022" id="{C7A5C4A7-C6EB-4C2D-8516-A29D5DFF88F3}">
          <p14:sldIdLst>
            <p14:sldId id="323"/>
            <p14:sldId id="324"/>
            <p14:sldId id="325"/>
          </p14:sldIdLst>
        </p14:section>
        <p14:section name="1.ödev/06.06.2022" id="{5DCDD4CA-704E-43F2-B126-1BAF1B4F5415}">
          <p14:sldIdLst>
            <p14:sldId id="326"/>
            <p14:sldId id="327"/>
            <p14:sldId id="328"/>
            <p14:sldId id="330"/>
            <p14:sldId id="331"/>
            <p14:sldId id="329"/>
            <p14:sldId id="3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6.06.2022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6.06.2022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6.06.2022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6.06.2022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6.06.2022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6.06.2022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a:t>
            </a:r>
            <a:r>
              <a:rPr lang="tr-TR"/>
              <a:t> ve &lt;p&gt; aynı seviyede olacak,</a:t>
            </a:r>
            <a:r>
              <a:rPr lang="en-US"/>
              <a:t> &lt;</a:t>
            </a:r>
            <a:r>
              <a:rPr lang="tr-TR"/>
              <a:t>d</a:t>
            </a:r>
            <a:r>
              <a:rPr lang="en-US"/>
              <a:t>iv&gt;</a:t>
            </a:r>
            <a:r>
              <a:rPr lang="tr-TR"/>
              <a:t> </a:t>
            </a:r>
            <a:r>
              <a:rPr lang="en-US"/>
              <a:t>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ile &lt;p&gt; aynı seviyede gelen &lt;p&gt; ögelerini seçer.</a:t>
            </a:r>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23C1-AF03-4A91-8F61-6314A5186CF2}"/>
              </a:ext>
            </a:extLst>
          </p:cNvPr>
          <p:cNvSpPr>
            <a:spLocks noGrp="1"/>
          </p:cNvSpPr>
          <p:nvPr>
            <p:ph type="title"/>
          </p:nvPr>
        </p:nvSpPr>
        <p:spPr>
          <a:xfrm>
            <a:off x="1454239" y="1438183"/>
            <a:ext cx="8643154" cy="2205897"/>
          </a:xfrm>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cdn, integrity ve crossorigin </a:t>
            </a:r>
            <a:br>
              <a:rPr lang="tr-TR" cap="none">
                <a:latin typeface="Arial" panose="020B0604020202020204" pitchFamily="34" charset="0"/>
                <a:cs typeface="Arial" panose="020B0604020202020204" pitchFamily="34" charset="0"/>
              </a:rPr>
            </a:br>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p>
        </p:txBody>
      </p:sp>
      <p:sp>
        <p:nvSpPr>
          <p:cNvPr id="5" name="Text Placeholder 4">
            <a:extLst>
              <a:ext uri="{FF2B5EF4-FFF2-40B4-BE49-F238E27FC236}">
                <a16:creationId xmlns:a16="http://schemas.microsoft.com/office/drawing/2014/main" id="{34586F03-787A-4F2A-BA90-1DA7F346DFFE}"/>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perşembe ödev (26.05.2022)</a:t>
            </a:r>
          </a:p>
          <a:p>
            <a:r>
              <a:rPr lang="tr-TR" b="1"/>
              <a:t>Hazırlayan:  </a:t>
            </a:r>
            <a:r>
              <a:rPr lang="tr-TR"/>
              <a:t>Tuba ARĞIN</a:t>
            </a:r>
          </a:p>
          <a:p>
            <a:endParaRPr lang="tr-TR"/>
          </a:p>
        </p:txBody>
      </p:sp>
    </p:spTree>
    <p:extLst>
      <p:ext uri="{BB962C8B-B14F-4D97-AF65-F5344CB8AC3E}">
        <p14:creationId xmlns:p14="http://schemas.microsoft.com/office/powerpoint/2010/main" val="22673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559-C526-4475-81DB-18D607B46907}"/>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 </a:t>
            </a:r>
            <a:br>
              <a:rPr lang="tr-TR" b="1"/>
            </a:br>
            <a:endParaRPr lang="tr-TR"/>
          </a:p>
        </p:txBody>
      </p:sp>
      <p:sp>
        <p:nvSpPr>
          <p:cNvPr id="3" name="Content Placeholder 2">
            <a:extLst>
              <a:ext uri="{FF2B5EF4-FFF2-40B4-BE49-F238E27FC236}">
                <a16:creationId xmlns:a16="http://schemas.microsoft.com/office/drawing/2014/main" id="{FCB97CAA-EA6B-4A91-93F1-A34280DE83E2}"/>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İntegrity: </a:t>
            </a:r>
            <a:r>
              <a:rPr lang="tr-TR">
                <a:latin typeface="Arial" panose="020B0604020202020204" pitchFamily="34" charset="0"/>
                <a:cs typeface="Arial" panose="020B0604020202020204" pitchFamily="34" charset="0"/>
              </a:rPr>
              <a:t>özniteliğini kullanmanın ana noktası, ağ güvenliğini artırmaktır. Mesele şu ki, kullanıcılar CDN sunucularından birine dayalı bir web sitesine tarayıcı üzerinden ilk kez bağlanırken, yüklenen verilerin kaynağının kötü amaçlı olup olmadığını doğrulayamıyorlar.</a:t>
            </a:r>
          </a:p>
          <a:p>
            <a:r>
              <a:rPr lang="tr-TR">
                <a:latin typeface="Arial" panose="020B0604020202020204" pitchFamily="34" charset="0"/>
                <a:cs typeface="Arial" panose="020B0604020202020204" pitchFamily="34" charset="0"/>
              </a:rPr>
              <a:t>Teknik olarak, integrity özelliği tam da bu konuda yardımcı olur, veri kaynağının doğru şekilde doğrulanmasını sağlar. Yani sadece tarayıcının doğru kaynak dosyadaki sayıları CDN sunucusunda bulunan kaynak dosyanın talep ettiği miktarlarla doğrulamasını sağlar.</a:t>
            </a:r>
          </a:p>
          <a:p>
            <a:r>
              <a:rPr lang="tr-TR">
                <a:latin typeface="Arial" panose="020B0604020202020204" pitchFamily="34" charset="0"/>
                <a:cs typeface="Arial" panose="020B0604020202020204" pitchFamily="34" charset="0"/>
              </a:rPr>
              <a:t>Biraz daha derine inersek, bu kaynağın belirlenmiş şifreli karma değeri ve tarayıcıda önceden tanımlanmış bir değere uygunluğunun kontrol edilmesi durumunda, kod yürütülür ve kullanıcı isteği başarıyla işlenir.</a:t>
            </a:r>
          </a:p>
          <a:p>
            <a:r>
              <a:rPr lang="tr-TR">
                <a:latin typeface="Arial" panose="020B0604020202020204" pitchFamily="34" charset="0"/>
                <a:cs typeface="Arial" panose="020B0604020202020204" pitchFamily="34" charset="0"/>
              </a:rPr>
              <a:t>Böylece, son kullanıcı, ağ dolandırıcılarının kaynağın yerini almadığından emin olur; bu, CDN sunucularında hacklenen veri kaynakları söz konusu olduğunda çok alakalı bir yazılım önlemidir.</a:t>
            </a:r>
          </a:p>
          <a:p>
            <a:r>
              <a:rPr lang="tr-TR">
                <a:latin typeface="Arial" panose="020B0604020202020204" pitchFamily="34" charset="0"/>
                <a:cs typeface="Arial" panose="020B0604020202020204" pitchFamily="34" charset="0"/>
              </a:rPr>
              <a:t>Bu özniteliğe sahip bir geliştirici olarak, sunucu tarafında veri kaynaklarının bütünlüğünü kontrol etmek için birçok fırsat elde edersiniz. Ancak, web tarayıcılarının bazı eski sürümlerinin bunu desteklemediğini ve veri kaynağı her değiştiğinde ayarlanması gerektiğini unutmamak önemlidir.</a:t>
            </a:r>
          </a:p>
          <a:p>
            <a:endParaRPr lang="tr-TR"/>
          </a:p>
        </p:txBody>
      </p:sp>
    </p:spTree>
    <p:extLst>
      <p:ext uri="{BB962C8B-B14F-4D97-AF65-F5344CB8AC3E}">
        <p14:creationId xmlns:p14="http://schemas.microsoft.com/office/powerpoint/2010/main" val="334905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F83E-A255-44E5-A023-1C46C4FDFB2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a:t>
            </a:r>
            <a:br>
              <a:rPr lang="tr-TR" b="1"/>
            </a:br>
            <a:endParaRPr lang="tr-TR"/>
          </a:p>
        </p:txBody>
      </p:sp>
      <p:sp>
        <p:nvSpPr>
          <p:cNvPr id="3" name="Content Placeholder 2">
            <a:extLst>
              <a:ext uri="{FF2B5EF4-FFF2-40B4-BE49-F238E27FC236}">
                <a16:creationId xmlns:a16="http://schemas.microsoft.com/office/drawing/2014/main" id="{5A6C5BF0-B30D-4E0B-8C6F-A5DD3DFD8D84}"/>
              </a:ext>
            </a:extLst>
          </p:cNvPr>
          <p:cNvSpPr>
            <a:spLocks noGrp="1"/>
          </p:cNvSpPr>
          <p:nvPr>
            <p:ph idx="1"/>
          </p:nvPr>
        </p:nvSpPr>
        <p:spPr/>
        <p:txBody>
          <a:bodyPr>
            <a:normAutofit fontScale="85000" lnSpcReduction="20000"/>
          </a:bodyPr>
          <a:lstStyle/>
          <a:p>
            <a:pPr marL="0" indent="0">
              <a:buNone/>
            </a:pPr>
            <a:r>
              <a:rPr lang="tr-TR"/>
              <a:t> </a:t>
            </a:r>
            <a:r>
              <a:rPr lang="tr-TR" b="1"/>
              <a:t>CDN: (</a:t>
            </a:r>
            <a:r>
              <a:rPr lang="tr-TR"/>
              <a:t>Delivery Network Content/İçerik Dağıtım Ağı) Bir web sitesine erişmek isteyen kullanıcıları, coğrafi olarak kendilerine en yakın yerde konumlanmış sunuculara yönlendiren ve bu sunucular üzerinden hizmet almalarını sağlayan bir sunucu ağı sistemidir. </a:t>
            </a:r>
          </a:p>
          <a:p>
            <a:r>
              <a:rPr lang="tr-TR" sz="1900" b="1">
                <a:latin typeface="Arial" panose="020B0604020202020204" pitchFamily="34" charset="0"/>
                <a:cs typeface="Arial" panose="020B0604020202020204" pitchFamily="34" charset="0"/>
              </a:rPr>
              <a:t>Crossorigin: </a:t>
            </a:r>
            <a:r>
              <a:rPr lang="tr-TR" sz="1900">
                <a:latin typeface="Arial" panose="020B0604020202020204" pitchFamily="34" charset="0"/>
                <a:cs typeface="Arial" panose="020B0604020202020204" pitchFamily="34" charset="0"/>
              </a:rPr>
              <a:t>Geliştiricilerin CDN performans oranlarını optimize etmesine yardımcı olurken aynı zamanda web sitesi kodunu kötü amaçlı komut dosyalarından korur.</a:t>
            </a:r>
          </a:p>
          <a:p>
            <a:r>
              <a:rPr lang="tr-TR" sz="1900">
                <a:latin typeface="Arial" panose="020B0604020202020204" pitchFamily="34" charset="0"/>
                <a:cs typeface="Arial" panose="020B0604020202020204" pitchFamily="34" charset="0"/>
              </a:rPr>
              <a:t>Özellikle, Crossorigin, çerezleri indirmeden veya kimlik doğrulama prosedürünü gerçekleştirmeden sitenin program kodunu anonim modda indirir. Bu şekilde, ağ dolandırıcılarının adresleri kolayca değiştirebileceği belirli bir CDN sunucusuna siteyi ilk yüklediğinizde kullanıcı verilerinin sızmasını önler.</a:t>
            </a:r>
          </a:p>
          <a:p>
            <a:r>
              <a:rPr lang="tr-TR" sz="1900">
                <a:latin typeface="Arial" panose="020B0604020202020204" pitchFamily="34" charset="0"/>
                <a:cs typeface="Arial" panose="020B0604020202020204" pitchFamily="34" charset="0"/>
              </a:rPr>
              <a:t>Özniteliğin iki ek parametresi vardır: indirilebilir öğeye yönelik isteklerin çerez gerektirmeyeceğini belirleyen anonim ve kullanıcı kimlik doğrulaması sırasında güvenli veri aktarımına izin veren use-credentials .</a:t>
            </a:r>
          </a:p>
          <a:p>
            <a:endParaRPr lang="tr-TR"/>
          </a:p>
          <a:p>
            <a:endParaRPr lang="tr-TR"/>
          </a:p>
        </p:txBody>
      </p:sp>
    </p:spTree>
    <p:extLst>
      <p:ext uri="{BB962C8B-B14F-4D97-AF65-F5344CB8AC3E}">
        <p14:creationId xmlns:p14="http://schemas.microsoft.com/office/powerpoint/2010/main" val="60671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4E6-8F19-4AAC-96B1-82C216242CE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endParaRPr lang="tr-TR"/>
          </a:p>
        </p:txBody>
      </p:sp>
      <p:pic>
        <p:nvPicPr>
          <p:cNvPr id="5" name="Content Placeholder 4">
            <a:extLst>
              <a:ext uri="{FF2B5EF4-FFF2-40B4-BE49-F238E27FC236}">
                <a16:creationId xmlns:a16="http://schemas.microsoft.com/office/drawing/2014/main" id="{71E62457-DBE8-4111-BEE3-4B4A0C6E0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50" y="2016125"/>
            <a:ext cx="6652625" cy="3449638"/>
          </a:xfrm>
        </p:spPr>
      </p:pic>
    </p:spTree>
    <p:extLst>
      <p:ext uri="{BB962C8B-B14F-4D97-AF65-F5344CB8AC3E}">
        <p14:creationId xmlns:p14="http://schemas.microsoft.com/office/powerpoint/2010/main" val="3187098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74AC0-84E6-4273-83CB-6D1FBF161085}"/>
              </a:ext>
            </a:extLst>
          </p:cNvPr>
          <p:cNvSpPr>
            <a:spLocks noGrp="1"/>
          </p:cNvSpPr>
          <p:nvPr>
            <p:ph type="title"/>
          </p:nvPr>
        </p:nvSpPr>
        <p:spPr/>
        <p:txBody>
          <a:bodyPr>
            <a:normAutofit/>
          </a:bodyPr>
          <a:lstStyle/>
          <a:p>
            <a:r>
              <a:rPr lang="tr-TR" sz="2800" b="1" cap="none">
                <a:latin typeface="Arial" panose="020B0604020202020204" pitchFamily="34" charset="0"/>
                <a:cs typeface="Arial" panose="020B0604020202020204" pitchFamily="34" charset="0"/>
              </a:rPr>
              <a:t>1-</a:t>
            </a:r>
            <a:r>
              <a:rPr lang="tr-TR" sz="2800" cap="none">
                <a:latin typeface="Arial" panose="020B0604020202020204" pitchFamily="34" charset="0"/>
                <a:cs typeface="Arial" panose="020B0604020202020204" pitchFamily="34" charset="0"/>
              </a:rPr>
              <a:t> mb-md-0</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2-</a:t>
            </a:r>
            <a:r>
              <a:rPr lang="tr-TR" sz="2800" cap="none">
                <a:latin typeface="Arial" panose="020B0604020202020204" pitchFamily="34" charset="0"/>
                <a:cs typeface="Arial" panose="020B0604020202020204" pitchFamily="34" charset="0"/>
              </a:rPr>
              <a:t> list-unstyled nedir?</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3-</a:t>
            </a:r>
            <a:r>
              <a:rPr lang="tr-TR" sz="2800" cap="none">
                <a:latin typeface="Arial" panose="020B0604020202020204" pitchFamily="34" charset="0"/>
                <a:cs typeface="Arial" panose="020B0604020202020204" pitchFamily="34" charset="0"/>
              </a:rPr>
              <a:t> text-shadow</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4-</a:t>
            </a:r>
            <a:r>
              <a:rPr lang="tr-TR" sz="2800" cap="none">
                <a:latin typeface="Arial" panose="020B0604020202020204" pitchFamily="34" charset="0"/>
                <a:cs typeface="Arial" panose="020B0604020202020204" pitchFamily="34" charset="0"/>
              </a:rPr>
              <a:t> </a:t>
            </a:r>
            <a:r>
              <a:rPr lang="tr-TR" sz="2800" cap="none"/>
              <a:t>git rebase-fast forwarding merge </a:t>
            </a:r>
            <a:r>
              <a:rPr lang="tr-TR" sz="2800" cap="none">
                <a:latin typeface="Arial" panose="020B0604020202020204" pitchFamily="34" charset="0"/>
                <a:cs typeface="Arial" panose="020B0604020202020204" pitchFamily="34" charset="0"/>
              </a:rPr>
              <a:t>farkları nelerdir?</a:t>
            </a:r>
          </a:p>
        </p:txBody>
      </p:sp>
      <p:sp>
        <p:nvSpPr>
          <p:cNvPr id="5" name="Text Placeholder 4">
            <a:extLst>
              <a:ext uri="{FF2B5EF4-FFF2-40B4-BE49-F238E27FC236}">
                <a16:creationId xmlns:a16="http://schemas.microsoft.com/office/drawing/2014/main" id="{D4E8F999-85B9-49CE-A29C-60C12E266500}"/>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pazartesi ödev (30.05.2022)</a:t>
            </a:r>
          </a:p>
          <a:p>
            <a:r>
              <a:rPr lang="tr-TR" b="1"/>
              <a:t>Hazırlayan:  </a:t>
            </a:r>
            <a:r>
              <a:rPr lang="tr-TR"/>
              <a:t>Tuba ARĞIN</a:t>
            </a:r>
          </a:p>
          <a:p>
            <a:endParaRPr lang="tr-TR"/>
          </a:p>
        </p:txBody>
      </p:sp>
    </p:spTree>
    <p:extLst>
      <p:ext uri="{BB962C8B-B14F-4D97-AF65-F5344CB8AC3E}">
        <p14:creationId xmlns:p14="http://schemas.microsoft.com/office/powerpoint/2010/main" val="271023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4462-18F2-4F91-A757-A538B8863B9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mb-md-0</a:t>
            </a:r>
            <a:endParaRPr lang="tr-TR"/>
          </a:p>
        </p:txBody>
      </p:sp>
      <p:sp>
        <p:nvSpPr>
          <p:cNvPr id="3" name="Content Placeholder 2">
            <a:extLst>
              <a:ext uri="{FF2B5EF4-FFF2-40B4-BE49-F238E27FC236}">
                <a16:creationId xmlns:a16="http://schemas.microsoft.com/office/drawing/2014/main" id="{74648387-A707-4A1A-A62F-73571E9DA93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Mb-0</a:t>
            </a:r>
            <a:r>
              <a:rPr lang="tr-TR">
                <a:latin typeface="Arial" panose="020B0604020202020204" pitchFamily="34" charset="0"/>
                <a:cs typeface="Arial" panose="020B0604020202020204" pitchFamily="34" charset="0"/>
                <a:sym typeface="Wingdings" panose="05000000000000000000" pitchFamily="2" charset="2"/>
              </a:rPr>
              <a:t>margin-bottom:0;</a:t>
            </a:r>
          </a:p>
          <a:p>
            <a:r>
              <a:rPr lang="tr-TR">
                <a:latin typeface="Arial" panose="020B0604020202020204" pitchFamily="34" charset="0"/>
                <a:cs typeface="Arial" panose="020B0604020202020204" pitchFamily="34" charset="0"/>
                <a:sym typeface="Wingdings" panose="05000000000000000000" pitchFamily="2" charset="2"/>
              </a:rPr>
              <a:t>Md Medium-device</a:t>
            </a:r>
          </a:p>
          <a:p>
            <a:r>
              <a:rPr lang="tr-TR">
                <a:latin typeface="Arial" panose="020B0604020202020204" pitchFamily="34" charset="0"/>
                <a:cs typeface="Arial" panose="020B0604020202020204" pitchFamily="34" charset="0"/>
              </a:rPr>
              <a:t>Ekran genişliğinin medium olduğunda margin-bottom’un 0 olduğunu ifade etmektedir.</a:t>
            </a:r>
          </a:p>
          <a:p>
            <a:endParaRPr lang="tr-TR"/>
          </a:p>
        </p:txBody>
      </p:sp>
    </p:spTree>
    <p:extLst>
      <p:ext uri="{BB962C8B-B14F-4D97-AF65-F5344CB8AC3E}">
        <p14:creationId xmlns:p14="http://schemas.microsoft.com/office/powerpoint/2010/main" val="121645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7772-FBF2-4551-B136-6CCA322886B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List-unstyled Nedir?</a:t>
            </a:r>
            <a:endParaRPr lang="tr-TR"/>
          </a:p>
        </p:txBody>
      </p:sp>
      <p:sp>
        <p:nvSpPr>
          <p:cNvPr id="3" name="Content Placeholder 2">
            <a:extLst>
              <a:ext uri="{FF2B5EF4-FFF2-40B4-BE49-F238E27FC236}">
                <a16:creationId xmlns:a16="http://schemas.microsoft.com/office/drawing/2014/main" id="{DE4D7F0B-82D9-4FED-8D68-85A1C7FD7BDC}"/>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Herhangi bir madde işareti veya sayı olmadan görüntülenmesi durumu.</a:t>
            </a:r>
          </a:p>
        </p:txBody>
      </p:sp>
      <p:pic>
        <p:nvPicPr>
          <p:cNvPr id="9" name="Content Placeholder 8">
            <a:extLst>
              <a:ext uri="{FF2B5EF4-FFF2-40B4-BE49-F238E27FC236}">
                <a16:creationId xmlns:a16="http://schemas.microsoft.com/office/drawing/2014/main" id="{622F344F-EA5E-4869-ADF4-F1DA1FFE1746}"/>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145631" y="2560484"/>
            <a:ext cx="5900738" cy="2698750"/>
          </a:xfrm>
        </p:spPr>
      </p:pic>
    </p:spTree>
    <p:extLst>
      <p:ext uri="{BB962C8B-B14F-4D97-AF65-F5344CB8AC3E}">
        <p14:creationId xmlns:p14="http://schemas.microsoft.com/office/powerpoint/2010/main" val="381979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05F-0BF8-457F-A7F3-70B2F181CFA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a:t>
            </a:r>
            <a:r>
              <a:rPr lang="tr-TR" cap="none">
                <a:latin typeface="Arial" panose="020B0604020202020204" pitchFamily="34" charset="0"/>
                <a:cs typeface="Arial" panose="020B0604020202020204" pitchFamily="34" charset="0"/>
              </a:rPr>
              <a:t> text-shadow</a:t>
            </a:r>
            <a:endParaRPr lang="tr-TR"/>
          </a:p>
        </p:txBody>
      </p:sp>
      <p:pic>
        <p:nvPicPr>
          <p:cNvPr id="5" name="Content Placeholder 4">
            <a:extLst>
              <a:ext uri="{FF2B5EF4-FFF2-40B4-BE49-F238E27FC236}">
                <a16:creationId xmlns:a16="http://schemas.microsoft.com/office/drawing/2014/main" id="{176D4198-A16D-4E05-88DE-E27E2B2DF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479" y="3247878"/>
            <a:ext cx="9604375" cy="2273559"/>
          </a:xfrm>
        </p:spPr>
      </p:pic>
      <p:sp>
        <p:nvSpPr>
          <p:cNvPr id="6" name="Rectangle 5">
            <a:extLst>
              <a:ext uri="{FF2B5EF4-FFF2-40B4-BE49-F238E27FC236}">
                <a16:creationId xmlns:a16="http://schemas.microsoft.com/office/drawing/2014/main" id="{3237E1BB-1F67-411C-92DA-DA45E7DA0993}"/>
              </a:ext>
            </a:extLst>
          </p:cNvPr>
          <p:cNvSpPr/>
          <p:nvPr/>
        </p:nvSpPr>
        <p:spPr>
          <a:xfrm>
            <a:off x="1451579" y="2007447"/>
            <a:ext cx="9446608" cy="923330"/>
          </a:xfrm>
          <a:prstGeom prst="rect">
            <a:avLst/>
          </a:prstGeom>
        </p:spPr>
        <p:txBody>
          <a:bodyPr wrap="square">
            <a:spAutoFit/>
          </a:bodyPr>
          <a:lstStyle/>
          <a:p>
            <a:r>
              <a:rPr lang="tr-TR">
                <a:latin typeface="Arial" panose="020B0604020202020204" pitchFamily="34" charset="0"/>
                <a:cs typeface="Arial" panose="020B0604020202020204" pitchFamily="34" charset="0"/>
              </a:rPr>
              <a:t>Bu özellik bir element içindeki metne bir veya daha fazla gölge vermek için kullanılır. Aldığı değerler belli sıralaması vardır.</a:t>
            </a:r>
          </a:p>
          <a:p>
            <a:r>
              <a:rPr lang="tr-TR">
                <a:latin typeface="Arial" panose="020B0604020202020204" pitchFamily="34" charset="0"/>
                <a:cs typeface="Arial" panose="020B0604020202020204" pitchFamily="34" charset="0"/>
              </a:rPr>
              <a:t>Text-shadow: 1px 2px #FF0000 </a:t>
            </a:r>
            <a:r>
              <a:rPr lang="tr-TR">
                <a:latin typeface="Arial" panose="020B0604020202020204" pitchFamily="34" charset="0"/>
                <a:cs typeface="Arial" panose="020B0604020202020204" pitchFamily="34" charset="0"/>
                <a:sym typeface="Wingdings" panose="05000000000000000000" pitchFamily="2" charset="2"/>
              </a:rPr>
              <a:t></a:t>
            </a:r>
            <a:r>
              <a:rPr lang="tr-TR">
                <a:latin typeface="Arial" panose="020B0604020202020204" pitchFamily="34" charset="0"/>
                <a:cs typeface="Arial" panose="020B0604020202020204" pitchFamily="34" charset="0"/>
              </a:rPr>
              <a:t>Yatay gölge(1px) dikey gölge(3px) color(#FF0000 )</a:t>
            </a:r>
          </a:p>
        </p:txBody>
      </p:sp>
    </p:spTree>
    <p:extLst>
      <p:ext uri="{BB962C8B-B14F-4D97-AF65-F5344CB8AC3E}">
        <p14:creationId xmlns:p14="http://schemas.microsoft.com/office/powerpoint/2010/main" val="2355653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7EF8-158D-4FEA-AE11-E61B88BC283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Git Rebase-Fast Forwarding Merge Farkları Nelerdir?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2B4992-E347-465D-859E-9B503A4475DB}"/>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Fast-Forward Merge: </a:t>
            </a:r>
            <a:r>
              <a:rPr lang="tr-TR">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Fast-Forward Merging denir.</a:t>
            </a:r>
          </a:p>
          <a:p>
            <a:r>
              <a:rPr lang="tr-TR" b="1">
                <a:latin typeface="Arial" panose="020B0604020202020204" pitchFamily="34" charset="0"/>
                <a:cs typeface="Arial" panose="020B0604020202020204" pitchFamily="34" charset="0"/>
              </a:rPr>
              <a:t>Rebase: </a:t>
            </a:r>
            <a:r>
              <a:rPr lang="tr-TR">
                <a:latin typeface="Arial" panose="020B0604020202020204" pitchFamily="34" charset="0"/>
                <a:cs typeface="Arial" panose="020B0604020202020204" pitchFamily="34" charset="0"/>
              </a:rPr>
              <a:t>Modelini kullanırken, çalışan dalınız her zaman master üzerine yeniden temellendirilir. Sadece rebase tamamlandıktan sonra o dalı dalla birleştirirsiniz.</a:t>
            </a:r>
          </a:p>
          <a:p>
            <a:endParaRPr lang="tr-TR"/>
          </a:p>
        </p:txBody>
      </p:sp>
    </p:spTree>
    <p:extLst>
      <p:ext uri="{BB962C8B-B14F-4D97-AF65-F5344CB8AC3E}">
        <p14:creationId xmlns:p14="http://schemas.microsoft.com/office/powerpoint/2010/main" val="172143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A904-18D7-4927-BD77-B319C812F03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Nedir?</a:t>
            </a:r>
            <a:br>
              <a:rPr lang="tr-TR" b="1"/>
            </a:br>
            <a:endParaRPr lang="tr-TR"/>
          </a:p>
        </p:txBody>
      </p:sp>
      <p:sp>
        <p:nvSpPr>
          <p:cNvPr id="3" name="Content Placeholder 2">
            <a:extLst>
              <a:ext uri="{FF2B5EF4-FFF2-40B4-BE49-F238E27FC236}">
                <a16:creationId xmlns:a16="http://schemas.microsoft.com/office/drawing/2014/main" id="{C4B41850-A062-4F1F-889F-AE6DE239B883}"/>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Git Rebase: </a:t>
            </a:r>
            <a:r>
              <a:rPr lang="tr-TR" sz="1800">
                <a:latin typeface="Arial" panose="020B0604020202020204" pitchFamily="34" charset="0"/>
                <a:cs typeface="Arial" panose="020B0604020202020204" pitchFamily="34" charset="0"/>
              </a:rPr>
              <a:t>başka bir dalı şu anda çalıştığınız dalla tümleştirmek için kullanılan birleştirme işlemine başka bir alternatiftir, ancak doğrusal bir taahhüt geçmişi tutar. Git rebase'in amacı bir şubeyi bir konumdan diğerine taşımaktır. Taahhütler değişmez olduğundan, taşınamazlar, bu nedenle aynı değişiklik kümeleri ve meta verilerle yeni taahhütler yapılmasını gerektirir. Bir rebase, bir dizi taahhüdün ne zaman ve nerede geliştirildiği fikrini temelden değiştirir, bu da geliştirme tarihinin bazı yönlerinin kaybolmasına neden olur. Bu, geliştirmenin başlangıçta dayandığı orijinal taahhüdün değiştirileceği anlamına gelir. Tarihi yeniden yazarak ana daldaki tüm yeni taahhütleri etkili bir şekilde birleştirir. Sonuç olarak, orijinal şubedeki her taahhüt için yeni taahhütler yaratır.</a:t>
            </a:r>
          </a:p>
          <a:p>
            <a:endParaRPr lang="tr-TR"/>
          </a:p>
          <a:p>
            <a:endParaRPr lang="tr-TR"/>
          </a:p>
        </p:txBody>
      </p:sp>
    </p:spTree>
    <p:extLst>
      <p:ext uri="{BB962C8B-B14F-4D97-AF65-F5344CB8AC3E}">
        <p14:creationId xmlns:p14="http://schemas.microsoft.com/office/powerpoint/2010/main" val="179602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537E-6787-4BE3-BF3A-06382DF6B18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Merge Nedir?</a:t>
            </a:r>
            <a:br>
              <a:rPr lang="tr-TR" b="1" cap="none">
                <a:latin typeface="Arial" panose="020B0604020202020204" pitchFamily="34" charset="0"/>
                <a:cs typeface="Arial" panose="020B0604020202020204" pitchFamily="34" charset="0"/>
              </a:rPr>
            </a:b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7891A2-F631-470C-A107-CDFA58D42679}"/>
              </a:ext>
            </a:extLst>
          </p:cNvPr>
          <p:cNvSpPr>
            <a:spLocks noGrp="1"/>
          </p:cNvSpPr>
          <p:nvPr>
            <p:ph idx="1"/>
          </p:nvPr>
        </p:nvSpPr>
        <p:spPr/>
        <p:txBody>
          <a:bodyPr>
            <a:normAutofit/>
          </a:bodyPr>
          <a:lstStyle/>
          <a:p>
            <a:r>
              <a:rPr lang="tr-TR" sz="1800" b="1"/>
              <a:t>Git Merge:</a:t>
            </a:r>
            <a:r>
              <a:rPr lang="tr-TR" sz="1800" b="1">
                <a:latin typeface="Arial" panose="020B0604020202020204" pitchFamily="34" charset="0"/>
                <a:cs typeface="Arial" panose="020B0604020202020204" pitchFamily="34" charset="0"/>
              </a:rPr>
              <a:t> </a:t>
            </a:r>
            <a:r>
              <a:rPr lang="tr-TR" sz="1800">
                <a:latin typeface="Arial" panose="020B0604020202020204" pitchFamily="34" charset="0"/>
                <a:cs typeface="Arial" panose="020B0604020202020204" pitchFamily="34" charset="0"/>
              </a:rPr>
              <a:t>İki veya daha fazla tamamlama geçmişi dalını birleştiren bir komuttur. Birleştirme genellikle yalnızca iki dalı birleştirir, ancak Git aynı anda üç, dört veya daha fazla dalı birleştirmeyi destekler. Git merge Git pull tarafından bir koldan diğerine veya başka bir havuzdaki değişiklikleri bir araya getirmek için kullanılır. Birleştirme tek bir havuzda gerçekleşmelidir, yani birleştirilmesi gereken tüm dallar aynı depoda bulunmalıdır. Birleştirme durumları genellikle ortak kodu güncellemeye çalışan iki veya daha fazla kullanıcıdan kaynaklanır. En yaygın olarak, bir kullanıcı bir şubeyi yerel bir ortamda kendi yerel havuzundaki başka bir dalla birleştirir. Git merge özel olarak bir kaynak dalın içeriğini bir hedef dalla bütünleştirir. Hedef dal değiştirilirken, kaynak dal kalır.</a:t>
            </a:r>
          </a:p>
          <a:p>
            <a:endParaRPr lang="tr-TR"/>
          </a:p>
        </p:txBody>
      </p:sp>
    </p:spTree>
    <p:extLst>
      <p:ext uri="{BB962C8B-B14F-4D97-AF65-F5344CB8AC3E}">
        <p14:creationId xmlns:p14="http://schemas.microsoft.com/office/powerpoint/2010/main" val="2214119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9F6F-0069-4DE3-B44E-887750751105}"/>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Ve Merge'in Temelleri</a:t>
            </a:r>
            <a:br>
              <a:rPr lang="tr-TR" b="1"/>
            </a:br>
            <a:endParaRPr lang="tr-TR"/>
          </a:p>
        </p:txBody>
      </p:sp>
      <p:sp>
        <p:nvSpPr>
          <p:cNvPr id="3" name="Content Placeholder 2">
            <a:extLst>
              <a:ext uri="{FF2B5EF4-FFF2-40B4-BE49-F238E27FC236}">
                <a16:creationId xmlns:a16="http://schemas.microsoft.com/office/drawing/2014/main" id="{86656609-5C69-41D2-8BD5-912A3F2D34DD}"/>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 ne kadar, hem birleştirme hem de yeniden pazarlama Git'teki değişiklikleri entegre etmenin en yaygın yollarıdır ve aynı amaca hizmet ederler - birden çok dalı bir araya getirmek - fark, nasıl başardıklarında yatmaktadır. Git birleştirme, bir kaynak dalın içeriğini bir hedef dalla birleştirirken, her taahhüt geçmişinin soyunu korurken, Git rebase ana daldaki tüm yeni taahhütleri, kaynak daldaki her bir taahhüt için yeni taahhütler oluşturarak yeniden yazarak birleştirir.</a:t>
            </a:r>
          </a:p>
          <a:p>
            <a:endParaRPr lang="tr-TR"/>
          </a:p>
        </p:txBody>
      </p:sp>
    </p:spTree>
    <p:extLst>
      <p:ext uri="{BB962C8B-B14F-4D97-AF65-F5344CB8AC3E}">
        <p14:creationId xmlns:p14="http://schemas.microsoft.com/office/powerpoint/2010/main" val="156689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BB096-BCA2-48F8-ACBF-664B218F3AAE}"/>
              </a:ext>
            </a:extLst>
          </p:cNvPr>
          <p:cNvSpPr>
            <a:spLocks noGrp="1"/>
          </p:cNvSpPr>
          <p:nvPr>
            <p:ph type="ctrTitle"/>
          </p:nvPr>
        </p:nvSpPr>
        <p:spPr>
          <a:xfrm>
            <a:off x="2417779" y="802298"/>
            <a:ext cx="8637073" cy="2541431"/>
          </a:xfrm>
        </p:spPr>
        <p:txBody>
          <a:bodyPr>
            <a:normAutofit/>
          </a:bodyPr>
          <a:lstStyle/>
          <a:p>
            <a:r>
              <a:rPr lang="tr-TR" sz="3200" b="1" cap="none">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Library ile Framework Arasındaki Fark?</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a:t>
            </a:r>
            <a:r>
              <a:rPr lang="tr-TR" sz="3200">
                <a:latin typeface="Arial" panose="020B0604020202020204" pitchFamily="34" charset="0"/>
                <a:cs typeface="Arial" panose="020B0604020202020204" pitchFamily="34" charset="0"/>
              </a:rPr>
              <a:t>JDK – sdk </a:t>
            </a:r>
            <a:r>
              <a:rPr lang="tr-TR" sz="3200" cap="none">
                <a:latin typeface="Arial" panose="020B0604020202020204" pitchFamily="34" charset="0"/>
                <a:cs typeface="Arial" panose="020B0604020202020204" pitchFamily="34" charset="0"/>
              </a:rPr>
              <a:t>Farkı</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3-</a:t>
            </a:r>
            <a:r>
              <a:rPr lang="tr-TR" sz="3200" cap="none">
                <a:latin typeface="Arial" panose="020B0604020202020204" pitchFamily="34" charset="0"/>
                <a:cs typeface="Arial" panose="020B0604020202020204" pitchFamily="34" charset="0"/>
              </a:rPr>
              <a:t> Fast-Forward No-Fast-Forward</a:t>
            </a:r>
            <a:endParaRPr lang="tr-TR" sz="32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D6ABDC8E-6038-4680-AD4B-C596A0DE5133}"/>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salı ödev </a:t>
            </a:r>
            <a:r>
              <a:rPr lang="tr-TR">
                <a:latin typeface="Arial" panose="020B0604020202020204" pitchFamily="34" charset="0"/>
                <a:cs typeface="Arial" panose="020B0604020202020204" pitchFamily="34" charset="0"/>
              </a:rPr>
              <a:t>(31.05.2022)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90057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A46-1F5A-40F0-93CC-A34E4C260169}"/>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br>
              <a:rPr lang="tr-TR"/>
            </a:br>
            <a:endParaRPr lang="tr-TR"/>
          </a:p>
        </p:txBody>
      </p:sp>
      <p:sp>
        <p:nvSpPr>
          <p:cNvPr id="3" name="Content Placeholder 2">
            <a:extLst>
              <a:ext uri="{FF2B5EF4-FFF2-40B4-BE49-F238E27FC236}">
                <a16:creationId xmlns:a16="http://schemas.microsoft.com/office/drawing/2014/main" id="{9E2C5E36-E1F7-4928-A9E5-270D06CCBB03}"/>
              </a:ext>
            </a:extLst>
          </p:cNvPr>
          <p:cNvSpPr>
            <a:spLocks noGrp="1"/>
          </p:cNvSpPr>
          <p:nvPr>
            <p:ph idx="1"/>
          </p:nvPr>
        </p:nvSpPr>
        <p:spPr/>
        <p:txBody>
          <a:bodyPr>
            <a:normAutofit fontScale="70000" lnSpcReduction="20000"/>
          </a:bodyPr>
          <a:lstStyle/>
          <a:p>
            <a:r>
              <a:rPr lang="tr-TR" sz="2600" b="1">
                <a:latin typeface="Arial" panose="020B0604020202020204" pitchFamily="34" charset="0"/>
                <a:cs typeface="Arial" panose="020B0604020202020204" pitchFamily="34" charset="0"/>
              </a:rPr>
              <a:t>Library:</a:t>
            </a:r>
            <a:r>
              <a:rPr lang="tr-TR" sz="2600">
                <a:latin typeface="Arial" panose="020B0604020202020204" pitchFamily="34" charset="0"/>
                <a:cs typeface="Arial" panose="020B0604020202020204" pitchFamily="34" charset="0"/>
              </a:rPr>
              <a:t>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Bir JS kütüphanesi olan Jquery.</a:t>
            </a:r>
          </a:p>
          <a:p>
            <a:r>
              <a:rPr lang="tr-TR" sz="2600" b="1">
                <a:latin typeface="Arial" panose="020B0604020202020204" pitchFamily="34" charset="0"/>
                <a:cs typeface="Arial" panose="020B0604020202020204" pitchFamily="34" charset="0"/>
              </a:rPr>
              <a:t>Framework: </a:t>
            </a:r>
            <a:r>
              <a:rPr lang="tr-TR" sz="2600">
                <a:latin typeface="Arial" panose="020B0604020202020204" pitchFamily="34" charset="0"/>
                <a:cs typeface="Arial" panose="020B0604020202020204" pitchFamily="34" charset="0"/>
              </a:rPr>
              <a:t>Bir programlama dilini base alarak geliştirilen, belirli platformlar için uygulamalar oluşturan yazılım</a:t>
            </a:r>
            <a:r>
              <a:rPr lang="tr-TR" sz="2600" b="1">
                <a:latin typeface="Arial" panose="020B0604020202020204" pitchFamily="34" charset="0"/>
                <a:cs typeface="Arial" panose="020B0604020202020204" pitchFamily="34" charset="0"/>
              </a:rPr>
              <a:t>.</a:t>
            </a:r>
            <a:r>
              <a:rPr lang="tr-TR" sz="2600">
                <a:latin typeface="Arial" panose="020B0604020202020204" pitchFamily="34" charset="0"/>
                <a:cs typeface="Arial" panose="020B0604020202020204" pitchFamily="34" charset="0"/>
              </a:rPr>
              <a:t> Frameworklerde bir yazılım mimarisi bulunmaktadır ve içerisinden bir fonksiyonu ya da bir metodu kullanırken uymanız gereken standartlar vardır. Framework akıştan sorumludur. </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Spring Framework Java için geliştirilmiş, açık kaynak olan bir uygulama geliştirme framework'üdür.</a:t>
            </a:r>
          </a:p>
          <a:p>
            <a:endParaRPr lang="tr-TR"/>
          </a:p>
          <a:p>
            <a:endParaRPr lang="tr-TR"/>
          </a:p>
        </p:txBody>
      </p:sp>
    </p:spTree>
    <p:extLst>
      <p:ext uri="{BB962C8B-B14F-4D97-AF65-F5344CB8AC3E}">
        <p14:creationId xmlns:p14="http://schemas.microsoft.com/office/powerpoint/2010/main" val="999461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81AD-4608-48DC-B675-5AA1C330E08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endParaRPr lang="tr-TR"/>
          </a:p>
        </p:txBody>
      </p:sp>
      <p:sp>
        <p:nvSpPr>
          <p:cNvPr id="3" name="Content Placeholder 2">
            <a:extLst>
              <a:ext uri="{FF2B5EF4-FFF2-40B4-BE49-F238E27FC236}">
                <a16:creationId xmlns:a16="http://schemas.microsoft.com/office/drawing/2014/main" id="{4CFBEE4F-1251-4E22-B5A8-C0BF9C239F8E}"/>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İki arasındaki temel teknik fark, kodun nasıl çağrıldığıdır. Library kullanırken, library size bazı özellikler vererek kullanmanızı sağlar, bu şekilde almış olduğunuzu kodu kendi sisteminize uygularken size kodu nerede ve ne zaman kullanacağınıza karışmaz. Framework ise Library'in tersine kullanacağız özelliğe göre kodu nerede ve ne zaman kullanacağınız söyler, kullanacağız bu işlev, eğer Framework standartlarının belirtildiği gibi kullanılmaz ise kullanım dışı kalır. Library daha esnektir, framework yapı ve standartlara bağlıdır.</a:t>
            </a:r>
          </a:p>
          <a:p>
            <a:r>
              <a:rPr lang="tr-TR">
                <a:latin typeface="Arial" panose="020B0604020202020204" pitchFamily="34" charset="0"/>
                <a:cs typeface="Arial" panose="020B0604020202020204" pitchFamily="34" charset="0"/>
              </a:rPr>
              <a:t>Kütüphane, evinizi sıfırdan inşa etmek gibidir, evinizi istediğiniz gibi yapma seçeneğiniz var, istediğiniz mimari ile odalarınızı istediğiniz gibi düzenleyebilirsiniz.</a:t>
            </a:r>
          </a:p>
          <a:p>
            <a:r>
              <a:rPr lang="tr-TR">
                <a:latin typeface="Arial" panose="020B0604020202020204" pitchFamily="34" charset="0"/>
                <a:cs typeface="Arial" panose="020B0604020202020204" pitchFamily="34" charset="0"/>
              </a:rPr>
              <a:t>Öte yandan, Framework yeni bir ev satın almak gibidir, bina sorunları ile uğraşmanıza gerek kalmaz, ancak ev zaten inşa edildiğinden odalarınızı nasıl düzenleyeceğinizi seçemezsiniz.</a:t>
            </a:r>
          </a:p>
          <a:p>
            <a:endParaRPr lang="tr-TR"/>
          </a:p>
        </p:txBody>
      </p:sp>
    </p:spTree>
    <p:extLst>
      <p:ext uri="{BB962C8B-B14F-4D97-AF65-F5344CB8AC3E}">
        <p14:creationId xmlns:p14="http://schemas.microsoft.com/office/powerpoint/2010/main" val="2559929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BD14-9505-4E4D-B457-1697667074F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JDK – sdk </a:t>
            </a:r>
            <a:r>
              <a:rPr lang="tr-TR" cap="none">
                <a:latin typeface="Arial" panose="020B0604020202020204" pitchFamily="34" charset="0"/>
                <a:cs typeface="Arial" panose="020B0604020202020204" pitchFamily="34" charset="0"/>
              </a:rPr>
              <a:t>Farkı</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535A60-8267-4D06-80EE-810FFAC3C8CD}"/>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SDK(Software Development Kit/ YazılımGeliştirme Kiti): B</a:t>
            </a:r>
            <a:r>
              <a:rPr lang="tr-TR">
                <a:latin typeface="Arial" panose="020B0604020202020204" pitchFamily="34" charset="0"/>
                <a:cs typeface="Arial" panose="020B0604020202020204" pitchFamily="34" charset="0"/>
              </a:rPr>
              <a:t>elirli yazılım paketleri veya platformları için uygulamaların oluşturulmasına izin veren bir dizi geliştirme aracıdır; </a:t>
            </a:r>
          </a:p>
          <a:p>
            <a:r>
              <a:rPr lang="tr-TR" b="1">
                <a:latin typeface="Arial" panose="020B0604020202020204" pitchFamily="34" charset="0"/>
                <a:cs typeface="Arial" panose="020B0604020202020204" pitchFamily="34" charset="0"/>
              </a:rPr>
              <a:t>JDK (Java Development Kit/ Java Geliştirme Kiti): </a:t>
            </a:r>
            <a:r>
              <a:rPr lang="tr-TR">
                <a:latin typeface="Arial" panose="020B0604020202020204" pitchFamily="34" charset="0"/>
                <a:cs typeface="Arial" panose="020B0604020202020204" pitchFamily="34" charset="0"/>
              </a:rPr>
              <a:t>Java tabanlı uygulamaları geliştirmek için kullanabileceğiniz bir yazılım paketidir. En yaygın kullanılan SDK'dır ve SDK'nın Java programlarını yazmaktan ve çalıştırmaktan sorumlu bir uzantısıdır.</a:t>
            </a:r>
          </a:p>
          <a:p>
            <a:r>
              <a:rPr lang="tr-TR">
                <a:latin typeface="Arial" panose="020B0604020202020204" pitchFamily="34" charset="0"/>
                <a:cs typeface="Arial" panose="020B0604020202020204" pitchFamily="34" charset="0"/>
              </a:rPr>
              <a:t>Bir SDK, örnek kod ve teknik notlar veya diğer destekleyici belgeleri içeren genel olarak yazılım geliştirme kitidir. JDK, bir dizi programlama aracı olan bileşenler içeren Java özelinde yazılım geliştirme kitidir. </a:t>
            </a:r>
          </a:p>
          <a:p>
            <a:endParaRPr lang="tr-TR"/>
          </a:p>
        </p:txBody>
      </p:sp>
    </p:spTree>
    <p:extLst>
      <p:ext uri="{BB962C8B-B14F-4D97-AF65-F5344CB8AC3E}">
        <p14:creationId xmlns:p14="http://schemas.microsoft.com/office/powerpoint/2010/main" val="2413563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B1D4-7CAB-4C70-A91B-D6727A21094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Fast-Forward No-Fast-Forward</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095CFE-C58D-47E3-947A-8975BEB9F601}"/>
              </a:ext>
            </a:extLst>
          </p:cNvPr>
          <p:cNvSpPr>
            <a:spLocks noGrp="1"/>
          </p:cNvSpPr>
          <p:nvPr>
            <p:ph sz="half" idx="1"/>
          </p:nvPr>
        </p:nvSpPr>
        <p:spPr/>
        <p:txBody>
          <a:bodyPr>
            <a:normAutofit fontScale="85000" lnSpcReduction="10000"/>
          </a:bodyPr>
          <a:lstStyle/>
          <a:p>
            <a:r>
              <a:rPr lang="tr-TR" sz="1900" b="1">
                <a:latin typeface="Arial" panose="020B0604020202020204" pitchFamily="34" charset="0"/>
                <a:cs typeface="Arial" panose="020B0604020202020204" pitchFamily="34" charset="0"/>
              </a:rPr>
              <a:t>Fast-Forward Merge: </a:t>
            </a:r>
            <a:r>
              <a:rPr lang="tr-TR" sz="1900">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denir.</a:t>
            </a:r>
          </a:p>
          <a:p>
            <a:r>
              <a:rPr lang="tr-TR" sz="1900" b="1">
                <a:latin typeface="Arial" panose="020B0604020202020204" pitchFamily="34" charset="0"/>
                <a:cs typeface="Arial" panose="020B0604020202020204" pitchFamily="34" charset="0"/>
              </a:rPr>
              <a:t>No-Fast-Forward:</a:t>
            </a:r>
            <a:r>
              <a:rPr lang="tr-TR" sz="1900">
                <a:latin typeface="Arial" panose="020B0604020202020204" pitchFamily="34" charset="0"/>
                <a:cs typeface="Arial" panose="020B0604020202020204" pitchFamily="34" charset="0"/>
              </a:rPr>
              <a:t> Feature branch'inizden commitler olmuş ve master branch’e kodlar eklense bile önceki commitler hala diğer branch’ten atılmış olarak birleştirme seçeneği dal geçmişini korur ve bir birleştirme taahhüdü oluşturur.</a:t>
            </a:r>
          </a:p>
          <a:p>
            <a:endParaRPr lang="tr-TR"/>
          </a:p>
        </p:txBody>
      </p:sp>
      <p:pic>
        <p:nvPicPr>
          <p:cNvPr id="6" name="Content Placeholder 5">
            <a:extLst>
              <a:ext uri="{FF2B5EF4-FFF2-40B4-BE49-F238E27FC236}">
                <a16:creationId xmlns:a16="http://schemas.microsoft.com/office/drawing/2014/main" id="{59084679-5D6B-4745-93A4-146A78C916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088" y="2017713"/>
            <a:ext cx="3971849" cy="3441700"/>
          </a:xfrm>
        </p:spPr>
      </p:pic>
    </p:spTree>
    <p:extLst>
      <p:ext uri="{BB962C8B-B14F-4D97-AF65-F5344CB8AC3E}">
        <p14:creationId xmlns:p14="http://schemas.microsoft.com/office/powerpoint/2010/main" val="1555743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BD46DB-F6A7-4C66-93EC-98DB3A95C61A}"/>
              </a:ext>
            </a:extLst>
          </p:cNvPr>
          <p:cNvSpPr>
            <a:spLocks noGrp="1"/>
          </p:cNvSpPr>
          <p:nvPr>
            <p:ph type="ctrTitle"/>
          </p:nvPr>
        </p:nvSpPr>
        <p:spPr/>
        <p:txBody>
          <a:bodyPr>
            <a:normAutofit/>
          </a:bodyPr>
          <a:lstStyle/>
          <a:p>
            <a:r>
              <a:rPr lang="tr-TR" sz="3200">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Compiler - Syntax - Runtime Error </a:t>
            </a:r>
            <a:endParaRPr lang="tr-TR" sz="3200">
              <a:latin typeface="Arial" panose="020B0604020202020204" pitchFamily="34" charset="0"/>
              <a:cs typeface="Arial" panose="020B0604020202020204" pitchFamily="34" charset="0"/>
            </a:endParaRPr>
          </a:p>
        </p:txBody>
      </p:sp>
      <p:sp>
        <p:nvSpPr>
          <p:cNvPr id="6" name="Subtitle 5">
            <a:extLst>
              <a:ext uri="{FF2B5EF4-FFF2-40B4-BE49-F238E27FC236}">
                <a16:creationId xmlns:a16="http://schemas.microsoft.com/office/drawing/2014/main" id="{CAF0716F-D18E-45F7-8A8A-BE99BDBD66C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çarşamba ödev </a:t>
            </a:r>
            <a:r>
              <a:rPr lang="tr-TR">
                <a:latin typeface="Arial" panose="020B0604020202020204" pitchFamily="34" charset="0"/>
                <a:cs typeface="Arial" panose="020B0604020202020204" pitchFamily="34" charset="0"/>
              </a:rPr>
              <a:t>(01.06.2022)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00848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31EA-FDA5-4D54-9B69-DE9FE869ABF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5" name="Content Placeholder 4">
            <a:extLst>
              <a:ext uri="{FF2B5EF4-FFF2-40B4-BE49-F238E27FC236}">
                <a16:creationId xmlns:a16="http://schemas.microsoft.com/office/drawing/2014/main" id="{AE776D77-6E6E-45BF-83AB-EEB7067623D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Syntax Error (Sözdizimi Hatası): Y</a:t>
            </a:r>
            <a:r>
              <a:rPr lang="tr-TR" sz="1800">
                <a:latin typeface="Arial" panose="020B0604020202020204" pitchFamily="34" charset="0"/>
                <a:cs typeface="Arial" panose="020B0604020202020204" pitchFamily="34" charset="0"/>
              </a:rPr>
              <a:t>azılımcı tarafından kodlama yapılırken sözdiziminde (Syntax) yapılan bir hata sonucu meydana gelen programsal hatalardır. </a:t>
            </a:r>
            <a:r>
              <a:rPr lang="tr-TR" sz="1800" b="1">
                <a:latin typeface="Arial" panose="020B0604020202020204" pitchFamily="34" charset="0"/>
                <a:cs typeface="Arial" panose="020B0604020202020204" pitchFamily="34" charset="0"/>
              </a:rPr>
              <a:t> Syntax Error </a:t>
            </a:r>
            <a:r>
              <a:rPr lang="tr-TR" sz="1800">
                <a:latin typeface="Arial" panose="020B0604020202020204" pitchFamily="34" charset="0"/>
                <a:cs typeface="Arial" panose="020B0604020202020204" pitchFamily="34" charset="0"/>
              </a:rPr>
              <a:t>hatası  Compiler (Derleyici) adı verilen yazılım tarafından otomatik olarak tespit edilir ve bildirilir. Programın doğru şekilde çalışmayı sürdürebilmesi için Syntax Error’un yazılımcı tarafından düzeltilmesi gerekir.</a:t>
            </a:r>
          </a:p>
          <a:p>
            <a:r>
              <a:rPr lang="tr-TR" sz="1800">
                <a:latin typeface="Arial" panose="020B0604020202020204" pitchFamily="34" charset="0"/>
                <a:cs typeface="Arial" panose="020B0604020202020204" pitchFamily="34" charset="0"/>
              </a:rPr>
              <a:t>Syntax Error hatasının nedenini belirlemek ve sorunu çözüme ulaştırmak oldukça basittir. Syntax Error hatasıyla karşılaştığınızda, sistemin bildirdiği hata mesajı size hangi satırda hatanın meydana geldiğini söyleyecektir. Bir kod editörü yardımıyla hatalı olduğu belirtilen satıra giderek kodlanan satırdaki sözdizimi hatasını saptamaya çalışabiliriz.</a:t>
            </a:r>
          </a:p>
        </p:txBody>
      </p:sp>
    </p:spTree>
    <p:extLst>
      <p:ext uri="{BB962C8B-B14F-4D97-AF65-F5344CB8AC3E}">
        <p14:creationId xmlns:p14="http://schemas.microsoft.com/office/powerpoint/2010/main" val="313041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1863-1C8C-45D5-A22E-42EDD1F34A22}"/>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3E525FF6-0853-449B-A600-78B3CD87CBC7}"/>
              </a:ext>
            </a:extLst>
          </p:cNvPr>
          <p:cNvSpPr>
            <a:spLocks noGrp="1"/>
          </p:cNvSpPr>
          <p:nvPr>
            <p:ph idx="1"/>
          </p:nvPr>
        </p:nvSpPr>
        <p:spPr/>
        <p:txBody>
          <a:bodyPr>
            <a:normAutofit/>
          </a:bodyPr>
          <a:lstStyle/>
          <a:p>
            <a:r>
              <a:rPr lang="tr-TR" sz="1700" b="1">
                <a:latin typeface="Arial" panose="020B0604020202020204" pitchFamily="34" charset="0"/>
                <a:cs typeface="Arial" panose="020B0604020202020204" pitchFamily="34" charset="0"/>
              </a:rPr>
              <a:t>Compiler (Derleyici Hatası): </a:t>
            </a:r>
            <a:r>
              <a:rPr lang="tr-TR" sz="1700">
                <a:latin typeface="Arial" panose="020B0604020202020204" pitchFamily="34" charset="0"/>
                <a:cs typeface="Arial" panose="020B0604020202020204" pitchFamily="34" charset="0"/>
              </a:rPr>
              <a:t>Syntax hatasından farklı olarak, kodu çalıştırdıktan sonra farkına varabileceğiniz bir hatadır. Genellikle yanlış veya eksik yazılmış bir kelime sebep verir. Range yerine Rang gibi ya da farklı harfe basma gibi küçük yanlışlıklar bu hatayı tetikler.</a:t>
            </a:r>
          </a:p>
          <a:p>
            <a:pPr marL="0" indent="0">
              <a:buNone/>
            </a:pPr>
            <a:r>
              <a:rPr lang="tr-TR" sz="1700" b="1">
                <a:latin typeface="Arial" panose="020B0604020202020204" pitchFamily="34" charset="0"/>
                <a:cs typeface="Arial" panose="020B0604020202020204" pitchFamily="34" charset="0"/>
              </a:rPr>
              <a:t>Bazı yaygın derleme hataları</a:t>
            </a:r>
            <a:endParaRPr lang="tr-TR" sz="1700">
              <a:latin typeface="Arial" panose="020B0604020202020204" pitchFamily="34" charset="0"/>
              <a:cs typeface="Arial" panose="020B0604020202020204" pitchFamily="34" charset="0"/>
            </a:endParaRPr>
          </a:p>
          <a:p>
            <a:r>
              <a:rPr lang="tr-TR" sz="1700">
                <a:latin typeface="Arial" panose="020B0604020202020204" pitchFamily="34" charset="0"/>
                <a:cs typeface="Arial" panose="020B0604020202020204" pitchFamily="34" charset="0"/>
              </a:rPr>
              <a:t>Eksik veya fazladan noktalı virgül</a:t>
            </a:r>
          </a:p>
          <a:p>
            <a:r>
              <a:rPr lang="tr-TR" sz="1700">
                <a:latin typeface="Arial" panose="020B0604020202020204" pitchFamily="34" charset="0"/>
                <a:cs typeface="Arial" panose="020B0604020202020204" pitchFamily="34" charset="0"/>
              </a:rPr>
              <a:t>Sözdizimi hatası, yanlış sayıda argüman, </a:t>
            </a:r>
          </a:p>
          <a:p>
            <a:r>
              <a:rPr lang="tr-TR" sz="1700">
                <a:latin typeface="Arial" panose="020B0604020202020204" pitchFamily="34" charset="0"/>
                <a:cs typeface="Arial" panose="020B0604020202020204" pitchFamily="34" charset="0"/>
              </a:rPr>
              <a:t>Tip hatası, Bildirilmemiş değişken</a:t>
            </a:r>
          </a:p>
          <a:p>
            <a:r>
              <a:rPr lang="tr-TR" sz="1700">
                <a:latin typeface="Arial" panose="020B0604020202020204" pitchFamily="34" charset="0"/>
                <a:cs typeface="Arial" panose="020B0604020202020204" pitchFamily="34" charset="0"/>
              </a:rPr>
              <a:t>Değer döndürme hatası vs.</a:t>
            </a:r>
          </a:p>
          <a:p>
            <a:endParaRPr lang="tr-T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707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0E0-10C3-4C0C-A0CD-6B1CFF47E6E1}"/>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4ED5649E-A7E5-44BC-B440-F4C2E4E2090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Runtime Error (Çalışma zamanı Hatası)</a:t>
            </a:r>
            <a:r>
              <a:rPr lang="tr-TR" sz="1800">
                <a:latin typeface="Arial" panose="020B0604020202020204" pitchFamily="34" charset="0"/>
                <a:cs typeface="Arial" panose="020B0604020202020204" pitchFamily="34" charset="0"/>
              </a:rPr>
              <a:t>: 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p:txBody>
      </p:sp>
    </p:spTree>
    <p:extLst>
      <p:ext uri="{BB962C8B-B14F-4D97-AF65-F5344CB8AC3E}">
        <p14:creationId xmlns:p14="http://schemas.microsoft.com/office/powerpoint/2010/main" val="2521920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D6B87C-A74D-4E8D-8457-046B52624DF1}"/>
              </a:ext>
            </a:extLst>
          </p:cNvPr>
          <p:cNvSpPr>
            <a:spLocks noGrp="1"/>
          </p:cNvSpPr>
          <p:nvPr>
            <p:ph type="ctrTitle"/>
          </p:nvPr>
        </p:nvSpPr>
        <p:spPr/>
        <p:txBody>
          <a:bodyPr>
            <a:normAutofit/>
          </a:bodyPr>
          <a:lstStyle/>
          <a:p>
            <a:r>
              <a:rPr lang="tr-TR" sz="2000" b="1">
                <a:latin typeface="Arial" panose="020B0604020202020204" pitchFamily="34" charset="0"/>
                <a:cs typeface="Arial" panose="020B0604020202020204" pitchFamily="34" charset="0"/>
              </a:rPr>
              <a:t>1-</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Stack Memory - Heap Memory Nedir? Aralarındaki Fark</a:t>
            </a:r>
            <a:r>
              <a:rPr lang="tr-TR" sz="2000" cap="none">
                <a:latin typeface="Arial" panose="020B0604020202020204" pitchFamily="34" charset="0"/>
                <a:cs typeface="Arial" panose="020B0604020202020204" pitchFamily="34" charset="0"/>
              </a:rPr>
              <a:t> Nedir?</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2-</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Git</a:t>
            </a:r>
            <a:r>
              <a:rPr lang="tr-TR" sz="2000">
                <a:latin typeface="Arial" panose="020B0604020202020204" pitchFamily="34" charset="0"/>
                <a:cs typeface="Arial" panose="020B0604020202020204" pitchFamily="34" charset="0"/>
              </a:rPr>
              <a:t> CVCS -DVCS </a:t>
            </a:r>
            <a:r>
              <a:rPr lang="tr-TR" sz="2000" cap="none">
                <a:latin typeface="Arial" panose="020B0604020202020204" pitchFamily="34" charset="0"/>
                <a:cs typeface="Arial" panose="020B0604020202020204" pitchFamily="34" charset="0"/>
              </a:rPr>
              <a:t>Nedir Aralarındaki Farklar Nelerdir?</a:t>
            </a:r>
            <a:br>
              <a:rPr lang="tr-TR" sz="2000" cap="none">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3-</a:t>
            </a:r>
            <a:r>
              <a:rPr lang="tr-TR" sz="2000">
                <a:latin typeface="Arial" panose="020B0604020202020204" pitchFamily="34" charset="0"/>
                <a:cs typeface="Arial" panose="020B0604020202020204" pitchFamily="34" charset="0"/>
              </a:rPr>
              <a:t> S</a:t>
            </a:r>
            <a:r>
              <a:rPr lang="tr-TR" sz="2000" cap="none">
                <a:latin typeface="Arial" panose="020B0604020202020204" pitchFamily="34" charset="0"/>
                <a:cs typeface="Arial" panose="020B0604020202020204" pitchFamily="34" charset="0"/>
              </a:rPr>
              <a:t>enkron Nedir? Asenkron Nedir? Aralarındaki Fark? JavaScript Senkron mu? Asenkron ? </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4-</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Compiler- Interpreter</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JavaScript Compiler mi Interpreter mı</a:t>
            </a:r>
            <a:r>
              <a:rPr lang="tr-TR" sz="2000">
                <a:latin typeface="Arial" panose="020B0604020202020204" pitchFamily="34" charset="0"/>
                <a:cs typeface="Arial" panose="020B0604020202020204" pitchFamily="34" charset="0"/>
              </a:rPr>
              <a:t>?</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5-</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For </a:t>
            </a:r>
            <a:r>
              <a:rPr lang="tr-TR" sz="2000" cap="none">
                <a:latin typeface="Arial" panose="020B0604020202020204" pitchFamily="34" charset="0"/>
                <a:cs typeface="Arial" panose="020B0604020202020204" pitchFamily="34" charset="0"/>
              </a:rPr>
              <a:t>i</a:t>
            </a:r>
            <a:r>
              <a:rPr lang="en-US" sz="2000" cap="none">
                <a:latin typeface="Arial" panose="020B0604020202020204" pitchFamily="34" charset="0"/>
                <a:cs typeface="Arial" panose="020B0604020202020204" pitchFamily="34" charset="0"/>
              </a:rPr>
              <a:t>le While Arasındaki Fark</a:t>
            </a:r>
            <a:r>
              <a:rPr lang="en-US" sz="2000">
                <a:latin typeface="Arial" panose="020B0604020202020204" pitchFamily="34" charset="0"/>
                <a:cs typeface="Arial" panose="020B0604020202020204" pitchFamily="34" charset="0"/>
              </a:rPr>
              <a:t>? </a:t>
            </a:r>
            <a:endParaRPr lang="tr-TR" sz="20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52FE6497-5C9E-460E-9994-1C627491F69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perşembe ödev </a:t>
            </a:r>
            <a:r>
              <a:rPr lang="tr-TR">
                <a:latin typeface="Arial" panose="020B0604020202020204" pitchFamily="34" charset="0"/>
                <a:cs typeface="Arial" panose="020B0604020202020204" pitchFamily="34" charset="0"/>
              </a:rPr>
              <a:t>(02.06.2022)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584812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3D3E-280A-4166-A2FF-7BC7A46D678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a:t>
            </a:r>
            <a:r>
              <a:rPr lang="en-US" cap="none">
                <a:latin typeface="Arial" panose="020B0604020202020204" pitchFamily="34" charset="0"/>
                <a:cs typeface="Arial" panose="020B0604020202020204" pitchFamily="34" charset="0"/>
              </a:rPr>
              <a:t> Stack Memory - Heap Memory Nedir? Aralarındaki Fark</a:t>
            </a:r>
            <a:r>
              <a:rPr lang="tr-TR" cap="none">
                <a:latin typeface="Arial" panose="020B0604020202020204" pitchFamily="34" charset="0"/>
                <a:cs typeface="Arial" panose="020B0604020202020204" pitchFamily="34" charset="0"/>
              </a:rPr>
              <a:t> Nedir?</a:t>
            </a:r>
            <a:endParaRPr lang="tr-TR"/>
          </a:p>
        </p:txBody>
      </p:sp>
      <p:sp>
        <p:nvSpPr>
          <p:cNvPr id="3" name="Content Placeholder 2">
            <a:extLst>
              <a:ext uri="{FF2B5EF4-FFF2-40B4-BE49-F238E27FC236}">
                <a16:creationId xmlns:a16="http://schemas.microsoft.com/office/drawing/2014/main" id="{DD86AE81-2725-4B69-A5F4-1A41F6D7B672}"/>
              </a:ext>
            </a:extLst>
          </p:cNvPr>
          <p:cNvSpPr>
            <a:spLocks noGrp="1"/>
          </p:cNvSpPr>
          <p:nvPr>
            <p:ph idx="1"/>
          </p:nvPr>
        </p:nvSpPr>
        <p:spPr/>
        <p:txBody>
          <a:bodyPr>
            <a:normAutofit fontScale="85000" lnSpcReduction="10000"/>
          </a:bodyPr>
          <a:lstStyle/>
          <a:p>
            <a:r>
              <a:rPr lang="tr-TR" b="1">
                <a:latin typeface="Arial" panose="020B0604020202020204" pitchFamily="34" charset="0"/>
                <a:cs typeface="Arial" panose="020B0604020202020204" pitchFamily="34" charset="0"/>
              </a:rPr>
              <a:t>Stack Memory (Yığın Hafıza Bölgesi): </a:t>
            </a:r>
            <a:r>
              <a:rPr lang="tr-TR">
                <a:latin typeface="Arial" panose="020B0604020202020204" pitchFamily="34" charset="0"/>
                <a:cs typeface="Arial" panose="020B0604020202020204" pitchFamily="34" charset="0"/>
              </a:rPr>
              <a:t>Geçici değerlerin saklandığı bir hafıza alanıdır. İşlemcilerin register bilgilerinin tutulduğu yerdir. Burada programınızla ilgili bilgiler (örneğin; lokal değişkenler, referans değişkenler vs) yer almaktadır. Bu memory, geliştirici tarafından değil, compiler tarafından yönetilir. Stack’teki bilgiler kodunuzun derleme aşamasında, direkt bellek içine yerleştirildiği için erişimi oldukça hızlıdır.</a:t>
            </a:r>
          </a:p>
          <a:p>
            <a:r>
              <a:rPr lang="tr-TR" b="1">
                <a:latin typeface="Arial" panose="020B0604020202020204" pitchFamily="34" charset="0"/>
                <a:cs typeface="Arial" panose="020B0604020202020204" pitchFamily="34" charset="0"/>
              </a:rPr>
              <a:t>Heap Memory:</a:t>
            </a:r>
            <a:r>
              <a:rPr lang="tr-TR">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geliştiriciler tarafından kontrol edilir. Karmaşık programlar oluştururken, genellikle büyük bir bellek alanına ihtiyaç duyarız. Bu durumda Heap Memory kullanırız. Heap üzerinde allocate ettiğimiz bellek operasyonuna “dynamic memory allocation” adı verilir.</a:t>
            </a:r>
          </a:p>
        </p:txBody>
      </p:sp>
    </p:spTree>
    <p:extLst>
      <p:ext uri="{BB962C8B-B14F-4D97-AF65-F5344CB8AC3E}">
        <p14:creationId xmlns:p14="http://schemas.microsoft.com/office/powerpoint/2010/main" val="2603376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F2C1-C5C8-4781-B4E9-A3D722EBFE7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Stack ve Heap Arasındaki Farklar Nelerdir?</a:t>
            </a:r>
            <a:br>
              <a:rPr lang="tr-TR" b="1"/>
            </a:br>
            <a:endParaRPr lang="tr-TR"/>
          </a:p>
        </p:txBody>
      </p:sp>
      <p:sp>
        <p:nvSpPr>
          <p:cNvPr id="3" name="Content Placeholder 2">
            <a:extLst>
              <a:ext uri="{FF2B5EF4-FFF2-40B4-BE49-F238E27FC236}">
                <a16:creationId xmlns:a16="http://schemas.microsoft.com/office/drawing/2014/main" id="{BBD56334-7BBF-4005-BBD1-21DA49263587}"/>
              </a:ext>
            </a:extLst>
          </p:cNvPr>
          <p:cNvSpPr>
            <a:spLocks noGrp="1"/>
          </p:cNvSpPr>
          <p:nvPr>
            <p:ph idx="1"/>
          </p:nvPr>
        </p:nvSpPr>
        <p:spPr/>
        <p:txBody>
          <a:bodyPr>
            <a:normAutofit fontScale="62500" lnSpcReduction="20000"/>
          </a:bodyPr>
          <a:lstStyle/>
          <a:p>
            <a:pPr fontAlgn="base"/>
            <a:r>
              <a:rPr lang="tr-TR">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 Başka bir fark ise stackteki veri hemen silinirken heapdeki veri Garbage Collector algoritmasına bağlıdır.</a:t>
            </a:r>
          </a:p>
          <a:p>
            <a:pPr fontAlgn="base"/>
            <a:r>
              <a:rPr lang="tr-TR">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pPr fontAlgn="base"/>
            <a:r>
              <a:rPr lang="tr-TR">
                <a:latin typeface="Arial" panose="020B0604020202020204" pitchFamily="34" charset="0"/>
                <a:cs typeface="Arial" panose="020B0604020202020204" pitchFamily="34" charset="0"/>
              </a:rPr>
              <a:t>Kullanacağınız yerin boyutunu tam olarak biliyorsanız Stack, ihtiyacınız olan boyutu tam olarak bilmiyorsanız Heap kullanımı daha mantıklı bir tercih olacaktır.</a:t>
            </a:r>
          </a:p>
          <a:p>
            <a:endParaRPr lang="tr-TR"/>
          </a:p>
        </p:txBody>
      </p:sp>
    </p:spTree>
    <p:extLst>
      <p:ext uri="{BB962C8B-B14F-4D97-AF65-F5344CB8AC3E}">
        <p14:creationId xmlns:p14="http://schemas.microsoft.com/office/powerpoint/2010/main" val="2155450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B62F-BBE5-4458-9090-0F5FEC2E365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 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Git</a:t>
            </a:r>
            <a:r>
              <a:rPr lang="tr-TR">
                <a:latin typeface="Arial" panose="020B0604020202020204" pitchFamily="34" charset="0"/>
                <a:cs typeface="Arial" panose="020B0604020202020204" pitchFamily="34" charset="0"/>
              </a:rPr>
              <a:t> CVCS -DVCS </a:t>
            </a:r>
            <a:r>
              <a:rPr lang="tr-TR" cap="none">
                <a:latin typeface="Arial" panose="020B0604020202020204" pitchFamily="34" charset="0"/>
                <a:cs typeface="Arial" panose="020B0604020202020204" pitchFamily="34" charset="0"/>
              </a:rPr>
              <a:t>Nedir Aralarındaki Farklar Nelerdir?</a:t>
            </a:r>
            <a:endParaRPr lang="tr-TR"/>
          </a:p>
        </p:txBody>
      </p:sp>
      <p:sp>
        <p:nvSpPr>
          <p:cNvPr id="4" name="Content Placeholder 3">
            <a:extLst>
              <a:ext uri="{FF2B5EF4-FFF2-40B4-BE49-F238E27FC236}">
                <a16:creationId xmlns:a16="http://schemas.microsoft.com/office/drawing/2014/main" id="{61EEA704-5046-4075-84D1-BB496AE5CA19}"/>
              </a:ext>
            </a:extLst>
          </p:cNvPr>
          <p:cNvSpPr>
            <a:spLocks noGrp="1"/>
          </p:cNvSpPr>
          <p:nvPr>
            <p:ph idx="1"/>
          </p:nvPr>
        </p:nvSpPr>
        <p:spPr/>
        <p:txBody>
          <a:bodyPr>
            <a:normAutofit fontScale="85000" lnSpcReduction="10000"/>
          </a:bodyPr>
          <a:lstStyle/>
          <a:p>
            <a:r>
              <a:rPr lang="tr-TR" sz="2500" b="1">
                <a:latin typeface="Arial" panose="020B0604020202020204" pitchFamily="34" charset="0"/>
                <a:cs typeface="Arial" panose="020B0604020202020204" pitchFamily="34" charset="0"/>
              </a:rPr>
              <a:t>Versiyon/Sürüm Kontrol Sistemi (VCS/Version Control System):</a:t>
            </a:r>
            <a:r>
              <a:rPr lang="tr-TR" sz="2500">
                <a:latin typeface="Arial" panose="020B0604020202020204" pitchFamily="34" charset="0"/>
                <a:cs typeface="Arial" panose="020B0604020202020204" pitchFamily="34" charset="0"/>
              </a:rPr>
              <a:t> Öncelikle, versiyon ifadesinin dosyaların kayıt altına alınmış herhangi bir andaki halleri olduğunun altını çizelim. Versiyon veya sürüm kontrolü (aynı zamanda revizyon kontrolü ya da kaynak kontrolü) ise, bir ya da daha fazla dosya üzerinde (metin dosyaları olabileceği gibi görseller, metin ve medya dosyaları, çalıştırılabilir uygulamalar ve dahası) yapılan değişikliklerin (düzenleme, silme, ekleme, isim değiştirme, kopyalama vb.) kayıt ve takip edilmesini ve gerekli bir durumda da belirli işlem noktalarına (versiyonlar/sürümler) geri dönülebilmesini mümkün kılan bir sistemdir.</a:t>
            </a:r>
            <a:endParaRPr lang="tr-TR" sz="2500" b="1">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254608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C32F-71B7-4A03-A7E0-F34F3D4F86F7}"/>
              </a:ext>
            </a:extLst>
          </p:cNvPr>
          <p:cNvSpPr>
            <a:spLocks noGrp="1"/>
          </p:cNvSpPr>
          <p:nvPr>
            <p:ph type="title"/>
          </p:nvPr>
        </p:nvSpPr>
        <p:spPr/>
        <p:txBody>
          <a:bodyPr>
            <a:normAutofit fontScale="90000"/>
          </a:bodyPr>
          <a:lstStyle/>
          <a:p>
            <a:r>
              <a:rPr lang="tr-TR" b="1" cap="none">
                <a:latin typeface="Arial" panose="020B0604020202020204" pitchFamily="34" charset="0"/>
                <a:cs typeface="Arial" panose="020B0604020202020204" pitchFamily="34" charset="0"/>
              </a:rPr>
              <a:t>Dağıtık Sürüm Kontrol Sistemleri (Distributed Version Control Systems)</a:t>
            </a:r>
            <a:br>
              <a:rPr lang="tr-TR" b="1"/>
            </a:br>
            <a:endParaRPr lang="tr-TR"/>
          </a:p>
        </p:txBody>
      </p:sp>
      <p:sp>
        <p:nvSpPr>
          <p:cNvPr id="3" name="Content Placeholder 2">
            <a:extLst>
              <a:ext uri="{FF2B5EF4-FFF2-40B4-BE49-F238E27FC236}">
                <a16:creationId xmlns:a16="http://schemas.microsoft.com/office/drawing/2014/main" id="{19A0596A-10D8-4840-8748-EACCC21B80D1}"/>
              </a:ext>
            </a:extLst>
          </p:cNvPr>
          <p:cNvSpPr>
            <a:spLocks noGrp="1"/>
          </p:cNvSpPr>
          <p:nvPr>
            <p:ph sz="half" idx="1"/>
          </p:nvPr>
        </p:nvSpPr>
        <p:spPr>
          <a:xfrm>
            <a:off x="1447330" y="2010878"/>
            <a:ext cx="4749283" cy="3910528"/>
          </a:xfrm>
        </p:spPr>
        <p:txBody>
          <a:bodyPr>
            <a:normAutofit fontScale="77500" lnSpcReduction="20000"/>
          </a:bodyPr>
          <a:lstStyle/>
          <a:p>
            <a:r>
              <a:rPr lang="tr-TR" sz="1800" b="1">
                <a:latin typeface="Arial" panose="020B0604020202020204" pitchFamily="34" charset="0"/>
                <a:cs typeface="Arial" panose="020B0604020202020204" pitchFamily="34" charset="0"/>
              </a:rPr>
              <a:t>Dağıtık Sürüm Kontrol Sistemleri (Distributed Version Control Systems/DVCS):</a:t>
            </a:r>
            <a:r>
              <a:rPr lang="tr-TR" sz="1800">
                <a:latin typeface="Arial" panose="020B0604020202020204" pitchFamily="34" charset="0"/>
                <a:cs typeface="Arial" panose="020B0604020202020204" pitchFamily="34" charset="0"/>
              </a:rPr>
              <a:t> İstemciler (kullanıcılar) dosyaların yalnızca en son bellek kopyalarını almakla kalmaz, yazılım havuzunu (repository) bütünüyle kopyalarlar. Git, Mercurial, Bazaar ve Darcs gibi örnekleri dağıtık sistemlere örnek olarak ele alabiliriz. Dağıtık sistemlerde üzerinde ortak çalışma yütürülen sunuculardan biri çökerse istemcilerden birinin yazılım havuzu sunucuya geri yüklenerek sistem kurtarılabilmektedir. Her seçip alma (check out)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p>
          <a:p>
            <a:endParaRPr lang="tr-TR"/>
          </a:p>
        </p:txBody>
      </p:sp>
      <p:pic>
        <p:nvPicPr>
          <p:cNvPr id="6" name="Content Placeholder 5">
            <a:extLst>
              <a:ext uri="{FF2B5EF4-FFF2-40B4-BE49-F238E27FC236}">
                <a16:creationId xmlns:a16="http://schemas.microsoft.com/office/drawing/2014/main" id="{8B31A4CC-4EA0-4C06-82C7-CD8F1EF263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246385"/>
            <a:ext cx="4645025" cy="2977580"/>
          </a:xfrm>
        </p:spPr>
      </p:pic>
    </p:spTree>
    <p:extLst>
      <p:ext uri="{BB962C8B-B14F-4D97-AF65-F5344CB8AC3E}">
        <p14:creationId xmlns:p14="http://schemas.microsoft.com/office/powerpoint/2010/main" val="3662246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581-0662-47F5-A809-23766B5DB7A2}"/>
              </a:ext>
            </a:extLst>
          </p:cNvPr>
          <p:cNvSpPr>
            <a:spLocks noGrp="1"/>
          </p:cNvSpPr>
          <p:nvPr>
            <p:ph type="title"/>
          </p:nvPr>
        </p:nvSpPr>
        <p:spPr/>
        <p:txBody>
          <a:bodyPr>
            <a:normAutofit fontScale="90000"/>
          </a:bodyPr>
          <a:lstStyle/>
          <a:p>
            <a:r>
              <a:rPr lang="tr-TR" sz="2800" cap="none">
                <a:latin typeface="Arial" panose="020B0604020202020204" pitchFamily="34" charset="0"/>
                <a:cs typeface="Arial" panose="020B0604020202020204" pitchFamily="34" charset="0"/>
              </a:rPr>
              <a:t>Sistemlerin (DVCS) Merkezi Sistemlere (CVCS) Kıyasla Sundukları Avantajları Ve Dezavantajları Şu Şekilde Listeleyebiliriz:</a:t>
            </a:r>
            <a:br>
              <a:rPr lang="tr-TR">
                <a:latin typeface="Arial" panose="020B0604020202020204" pitchFamily="34" charset="0"/>
                <a:cs typeface="Arial" panose="020B0604020202020204" pitchFamily="34" charset="0"/>
              </a:rPr>
            </a:br>
            <a:br>
              <a:rPr lang="tr-TR" b="1"/>
            </a:br>
            <a:endParaRPr lang="tr-TR"/>
          </a:p>
        </p:txBody>
      </p:sp>
      <p:sp>
        <p:nvSpPr>
          <p:cNvPr id="3" name="Content Placeholder 2">
            <a:extLst>
              <a:ext uri="{FF2B5EF4-FFF2-40B4-BE49-F238E27FC236}">
                <a16:creationId xmlns:a16="http://schemas.microsoft.com/office/drawing/2014/main" id="{75BB73A3-8A63-400B-9837-1A644A0A36F3}"/>
              </a:ext>
            </a:extLst>
          </p:cNvPr>
          <p:cNvSpPr>
            <a:spLocks noGrp="1"/>
          </p:cNvSpPr>
          <p:nvPr>
            <p:ph idx="1"/>
          </p:nvPr>
        </p:nvSpPr>
        <p:spPr>
          <a:xfrm>
            <a:off x="559293" y="2015732"/>
            <a:ext cx="11292396" cy="3808019"/>
          </a:xfrm>
        </p:spPr>
        <p:txBody>
          <a:bodyPr>
            <a:normAutofit fontScale="32500" lnSpcReduction="20000"/>
          </a:bodyPr>
          <a:lstStyle/>
          <a:p>
            <a:r>
              <a:rPr lang="tr-TR" sz="3400">
                <a:latin typeface="Arial" panose="020B0604020202020204" pitchFamily="34" charset="0"/>
                <a:cs typeface="Arial" panose="020B0604020202020204" pitchFamily="34" charset="0"/>
              </a:rPr>
              <a:t>Network bağlantısı olmasada kullanıcılar ilgili repo üzerinde çalışabilirler.</a:t>
            </a:r>
          </a:p>
          <a:p>
            <a:r>
              <a:rPr lang="tr-TR" sz="3400">
                <a:latin typeface="Arial" panose="020B0604020202020204" pitchFamily="34" charset="0"/>
                <a:cs typeface="Arial" panose="020B0604020202020204" pitchFamily="34" charset="0"/>
              </a:rPr>
              <a:t>DVCS ortak işlemleri (commits, işlem geçmişinin görüntülenmesi ve değişikliklerin geri alınması gibi) daha hızlı işler, çünkü merkezi bir sunucuyla iletişim kurmaya gerek yoktur. DVCS bu iletişime değişikliklerin diğer ortaklarla (peer) paylaşılacağı zaman ihtiyaç duyar.</a:t>
            </a:r>
          </a:p>
          <a:p>
            <a:r>
              <a:rPr lang="tr-TR" sz="3400">
                <a:latin typeface="Arial" panose="020B0604020202020204" pitchFamily="34" charset="0"/>
                <a:cs typeface="Arial" panose="020B0604020202020204" pitchFamily="34" charset="0"/>
              </a:rPr>
              <a:t>Özel (private) çalışma alanları oluşturmak mümkündür. Böylece, kullanıcılar paylaşmak istemedikleri taslaklardaki (draft) değişiklikleri de kullanabilirler.</a:t>
            </a:r>
          </a:p>
          <a:p>
            <a:r>
              <a:rPr lang="tr-TR" sz="3400">
                <a:latin typeface="Arial" panose="020B0604020202020204" pitchFamily="34" charset="0"/>
                <a:cs typeface="Arial" panose="020B0604020202020204" pitchFamily="34" charset="0"/>
              </a:rPr>
              <a:t>Üzerinde çalışılan kopyalar aynı zamanda uzak yedek (remote backup) görevi görürler. Bu sayede herhangi bir donanım hatasından (kırılma noktası gibi) etkilenmezler.</a:t>
            </a:r>
          </a:p>
          <a:p>
            <a:r>
              <a:rPr lang="tr-TR" sz="3400">
                <a:latin typeface="Arial" panose="020B0604020202020204" pitchFamily="34" charset="0"/>
                <a:cs typeface="Arial" panose="020B0604020202020204" pitchFamily="34" charset="0"/>
              </a:rPr>
              <a:t>Farklı geliştirme modelleri (development branches, commander/kieutenant model gibi) kullanılanibilir.</a:t>
            </a:r>
          </a:p>
          <a:p>
            <a:r>
              <a:rPr lang="tr-TR" sz="3400">
                <a:latin typeface="Arial" panose="020B0604020202020204" pitchFamily="34" charset="0"/>
                <a:cs typeface="Arial" panose="020B0604020202020204" pitchFamily="34" charset="0"/>
              </a:rPr>
              <a:t>Projenin release version’unun kontrolü merkezi olarak gerçekleştirilebilir.</a:t>
            </a:r>
          </a:p>
          <a:p>
            <a:r>
              <a:rPr lang="tr-TR" sz="3400">
                <a:latin typeface="Arial" panose="020B0604020202020204" pitchFamily="34" charset="0"/>
                <a:cs typeface="Arial" panose="020B0604020202020204" pitchFamily="34" charset="0"/>
              </a:rPr>
              <a:t>FOSS (Free and Open-source Software / Özgür ve Açık Kaynaklı Yazılım) yazılım projelerinde, liderlik çatışmaları veya tasarımdaki anlaşmazlıklar nedeniyle durdurulmuş bir proje kolaylıkla çatallanarak (fork) sürdürülebilir.</a:t>
            </a:r>
          </a:p>
          <a:p>
            <a:r>
              <a:rPr lang="tr-TR" sz="3400">
                <a:latin typeface="Arial" panose="020B0604020202020204" pitchFamily="34" charset="0"/>
                <a:cs typeface="Arial" panose="020B0604020202020204" pitchFamily="34" charset="0"/>
              </a:rPr>
              <a:t>Elbette her şey toz pembe değil. Dağıtık sistemlerin sundukları avantajların yanı sıra bazı dezavantajları da mevcut.</a:t>
            </a:r>
          </a:p>
          <a:p>
            <a:r>
              <a:rPr lang="tr-TR" sz="3400">
                <a:latin typeface="Arial" panose="020B0604020202020204" pitchFamily="34" charset="0"/>
                <a:cs typeface="Arial" panose="020B0604020202020204" pitchFamily="34" charset="0"/>
              </a:rPr>
              <a:t>Bir repo’nun checkout edilmesi merkezi sistemlere göre daha yavaştır, çünkü tüm dallar (branch) ve revizyon geçmişi varsayılan olarak yerel makineye kopyalanır.</a:t>
            </a:r>
          </a:p>
          <a:p>
            <a:r>
              <a:rPr lang="tr-TR" sz="3400">
                <a:latin typeface="Arial" panose="020B0604020202020204" pitchFamily="34" charset="0"/>
                <a:cs typeface="Arial" panose="020B0604020202020204" pitchFamily="34" charset="0"/>
              </a:rPr>
              <a:t>Dağıtık sistemlerin, çoğu merkezi sistemin önemli bir parçası olan ve grafik dökümanlar, kompleks binary dosyaları, XML paketleri (ofis dokümanları, PowerBI dosyaları vb.) gibi birleştirilemeyen dosyalar (non-mergeable binary files) için kullanılabilen kilitleme mekanizmalarına (locking mechanism) sahip olmaması önemli bir eksikliktir.</a:t>
            </a:r>
          </a:p>
          <a:p>
            <a:r>
              <a:rPr lang="tr-TR" sz="3400">
                <a:latin typeface="Arial" panose="020B0604020202020204" pitchFamily="34" charset="0"/>
                <a:cs typeface="Arial" panose="020B0604020202020204" pitchFamily="34" charset="0"/>
              </a:rPr>
              <a:t>Kod tabanı geçmişinin tamamının tam bir kopyası olması demek aynı zamanda her kullanıcı için ek depolama alanı demektir.</a:t>
            </a:r>
          </a:p>
          <a:p>
            <a:endParaRPr lang="tr-TR"/>
          </a:p>
        </p:txBody>
      </p:sp>
    </p:spTree>
    <p:extLst>
      <p:ext uri="{BB962C8B-B14F-4D97-AF65-F5344CB8AC3E}">
        <p14:creationId xmlns:p14="http://schemas.microsoft.com/office/powerpoint/2010/main" val="3111361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3A54-7EFD-48F2-9680-132B2BBF774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3-</a:t>
            </a:r>
            <a:r>
              <a:rPr lang="tr-TR">
                <a:latin typeface="Arial" panose="020B0604020202020204" pitchFamily="34" charset="0"/>
                <a:cs typeface="Arial" panose="020B0604020202020204" pitchFamily="34" charset="0"/>
              </a:rPr>
              <a:t> S</a:t>
            </a:r>
            <a:r>
              <a:rPr lang="tr-TR" cap="none">
                <a:latin typeface="Arial" panose="020B0604020202020204" pitchFamily="34" charset="0"/>
                <a:cs typeface="Arial" panose="020B0604020202020204" pitchFamily="34" charset="0"/>
              </a:rPr>
              <a:t>enkron Nedir? Asenkron Nedir? Aralarındaki Fark? JavaScript Senkron mu? Asenkron ?</a:t>
            </a:r>
            <a:endParaRPr lang="tr-TR"/>
          </a:p>
        </p:txBody>
      </p:sp>
      <p:sp>
        <p:nvSpPr>
          <p:cNvPr id="3" name="Content Placeholder 2">
            <a:extLst>
              <a:ext uri="{FF2B5EF4-FFF2-40B4-BE49-F238E27FC236}">
                <a16:creationId xmlns:a16="http://schemas.microsoft.com/office/drawing/2014/main" id="{40844A3C-6FFE-49AE-B02D-43DC649884D7}"/>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Senkron: </a:t>
            </a:r>
            <a:r>
              <a:rPr lang="tr-TR" sz="1600">
                <a:latin typeface="Arial" panose="020B0604020202020204" pitchFamily="34" charset="0"/>
                <a:cs typeface="Arial" panose="020B0604020202020204" pitchFamily="34" charset="0"/>
              </a:rPr>
              <a:t>Kodlar yukarıdan aşağıya doğru sırayla işlenir ve bir satırdaki işlem bitmeden diğer satıra geçilmez. </a:t>
            </a:r>
          </a:p>
          <a:p>
            <a:r>
              <a:rPr lang="tr-TR" sz="1600" b="1">
                <a:latin typeface="Arial" panose="020B0604020202020204" pitchFamily="34" charset="0"/>
                <a:cs typeface="Arial" panose="020B0604020202020204" pitchFamily="34" charset="0"/>
              </a:rPr>
              <a:t>Asenkron: </a:t>
            </a:r>
            <a:r>
              <a:rPr lang="tr-TR" sz="1600">
                <a:latin typeface="Arial" panose="020B0604020202020204" pitchFamily="34" charset="0"/>
                <a:cs typeface="Arial" panose="020B0604020202020204" pitchFamily="34" charset="0"/>
              </a:rPr>
              <a:t>Uzun zaman alan veya farklı görevdeki işlemler aynı anda gerçekleştirilir.</a:t>
            </a:r>
          </a:p>
          <a:p>
            <a:r>
              <a:rPr lang="tr-TR" sz="1600">
                <a:latin typeface="Arial" panose="020B0604020202020204" pitchFamily="34" charset="0"/>
                <a:cs typeface="Arial" panose="020B0604020202020204" pitchFamily="34" charset="0"/>
              </a:rPr>
              <a:t>JavaScript single-thread ve asenkron yapıda çalışan bir programlama dilir. Aslında bu konu uzun uzun anlatılması gereken bir konu fakat kısaca şu şekilde açıklama yapalım. Javascript single-thread çalıştırma yaptığı için çalıştırdığı eventleri ve callback leri sıraya sokarak hepsini tek bir thread ile işler. Bahsedilen Event’lerin ve Callback’lerin sırada tutulduğu yapı, basit bir kuyruk (Queue) mekanizmasıdır. Thread’in her defasında kuyruktaki ilk Event’i işleyip yeni bir Event alması da Event Loop olarak adlandırılır. JavaScript Run-to-Completion adı verilen, elindeki işi tamamlamadan başka bir işe geçmeyen bir mekanizmaya sahiptir.</a:t>
            </a:r>
          </a:p>
        </p:txBody>
      </p:sp>
    </p:spTree>
    <p:extLst>
      <p:ext uri="{BB962C8B-B14F-4D97-AF65-F5344CB8AC3E}">
        <p14:creationId xmlns:p14="http://schemas.microsoft.com/office/powerpoint/2010/main" val="3026636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0E48-3855-4AE6-B04B-D0AE54F5F1F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4-</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Compiler- Interpreter</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C6E0C44C-7771-4862-95F8-836C5E0DC10B}"/>
              </a:ext>
            </a:extLst>
          </p:cNvPr>
          <p:cNvSpPr>
            <a:spLocks noGrp="1"/>
          </p:cNvSpPr>
          <p:nvPr>
            <p:ph idx="1"/>
          </p:nvPr>
        </p:nvSpPr>
        <p:spPr/>
        <p:txBody>
          <a:bodyPr>
            <a:normAutofit fontScale="92500" lnSpcReduction="20000"/>
          </a:bodyPr>
          <a:lstStyle/>
          <a:p>
            <a:r>
              <a:rPr lang="tr-TR" b="1">
                <a:latin typeface="Arial" panose="020B0604020202020204" pitchFamily="34" charset="0"/>
                <a:cs typeface="Arial" panose="020B0604020202020204" pitchFamily="34" charset="0"/>
              </a:rPr>
              <a:t>Compiler(Derleyici):</a:t>
            </a:r>
            <a:r>
              <a:rPr lang="tr-TR" b="1" i="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r>
              <a:rPr lang="tr-TR" b="1">
                <a:latin typeface="Arial" panose="020B0604020202020204" pitchFamily="34" charset="0"/>
                <a:cs typeface="Arial" panose="020B0604020202020204" pitchFamily="34" charset="0"/>
              </a:rPr>
              <a:t>İnterpreter(Yorumlayıcı):</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p:txBody>
      </p:sp>
    </p:spTree>
    <p:extLst>
      <p:ext uri="{BB962C8B-B14F-4D97-AF65-F5344CB8AC3E}">
        <p14:creationId xmlns:p14="http://schemas.microsoft.com/office/powerpoint/2010/main" val="326908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1B9930-04B6-4195-9D15-FC0275397F4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6A7618BE-4BAC-43ED-AC9A-F14DAC26302B}"/>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11" name="Content Placeholder 10">
            <a:extLst>
              <a:ext uri="{FF2B5EF4-FFF2-40B4-BE49-F238E27FC236}">
                <a16:creationId xmlns:a16="http://schemas.microsoft.com/office/drawing/2014/main" id="{223E27A7-8E84-4259-877F-864A31CC17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577484"/>
            <a:ext cx="4645025" cy="2315381"/>
          </a:xfrm>
        </p:spPr>
      </p:pic>
    </p:spTree>
    <p:extLst>
      <p:ext uri="{BB962C8B-B14F-4D97-AF65-F5344CB8AC3E}">
        <p14:creationId xmlns:p14="http://schemas.microsoft.com/office/powerpoint/2010/main" val="1393193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3F79-8982-482B-B456-0AC1EA9D4F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a:t>
            </a:r>
            <a:r>
              <a:rPr lang="tr-TR" cap="none">
                <a:latin typeface="Arial" panose="020B0604020202020204" pitchFamily="34" charset="0"/>
                <a:cs typeface="Arial" panose="020B0604020202020204" pitchFamily="34" charset="0"/>
              </a:rPr>
              <a:t> </a:t>
            </a:r>
            <a:r>
              <a:rPr lang="en-US" cap="none">
                <a:latin typeface="Arial" panose="020B0604020202020204" pitchFamily="34" charset="0"/>
                <a:cs typeface="Arial" panose="020B0604020202020204" pitchFamily="34" charset="0"/>
              </a:rPr>
              <a:t>For </a:t>
            </a:r>
            <a:r>
              <a:rPr lang="tr-TR" cap="none">
                <a:latin typeface="Arial" panose="020B0604020202020204" pitchFamily="34" charset="0"/>
                <a:cs typeface="Arial" panose="020B0604020202020204" pitchFamily="34" charset="0"/>
              </a:rPr>
              <a:t>i</a:t>
            </a:r>
            <a:r>
              <a:rPr lang="en-US" cap="none">
                <a:latin typeface="Arial" panose="020B0604020202020204" pitchFamily="34" charset="0"/>
                <a:cs typeface="Arial" panose="020B0604020202020204" pitchFamily="34" charset="0"/>
              </a:rPr>
              <a:t>le While Arasındaki Fark</a:t>
            </a:r>
            <a:r>
              <a:rPr lang="en-US">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97EFD693-C935-485D-AF24-36EADE9FD799}"/>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Hem for hem de while, giriş blokları kod bloklarını belirli sayıda tekrar tekrar yürütmek için kullanılırken, işlevsellik bakımından farklılık gösterirler. For döngüsü, bellek tüketimi ve hız açısından while döngüsüne oldukça benzer. Bununla birlikte, döngünün kaç kez tekrarlanması gerektiğini tam olarak bildiğinizde for döngüsü tercih edilir.  Aksine, döngü yineleme sayısı tam olarak bilinmediğinde uygundur, yani döngü kaç kez tekrarlanması gerektiğini bilmezsiniz.</a:t>
            </a:r>
          </a:p>
          <a:p>
            <a:r>
              <a:rPr lang="tr-TR">
                <a:latin typeface="Arial" panose="020B0604020202020204" pitchFamily="34" charset="0"/>
                <a:cs typeface="Arial" panose="020B0604020202020204" pitchFamily="34" charset="0"/>
              </a:rPr>
              <a:t>Her iki giriş kontrol döngüsü de oldukça benzer ve temel olarak aynı amaca hizmet ederken, bir for döngüsünün anatomisi bir while döngüsünden biraz farklıdır. While döngüsü, for döngüsünde olduğu gibi yerleşik döngü denetim değişkenine sahip değildir; bunun yerine, bir ifadenin for döngüsünde belirtilen test ifadesine benzer şekilde belirtilmesi gerekir.. Ancak while döngüsü ile, koşulu true veya false değerine göre değerlendirmek için ifade belirtilir. Döngünün aksine, döngünün kaç kez yürütüleceği hakkında hiçbir fikrimiz olmadığında döngü kullanılır.</a:t>
            </a:r>
          </a:p>
        </p:txBody>
      </p:sp>
    </p:spTree>
    <p:extLst>
      <p:ext uri="{BB962C8B-B14F-4D97-AF65-F5344CB8AC3E}">
        <p14:creationId xmlns:p14="http://schemas.microsoft.com/office/powerpoint/2010/main" val="3250729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135D4-DC5D-4D0D-B3BB-EA1B44FFD9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Callback Function</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var dizi[]; dizi2=new array();</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0781158A-04BA-465C-ACCF-3347A375B101}"/>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cuma ödev (03.06.2022)</a:t>
            </a:r>
          </a:p>
          <a:p>
            <a:r>
              <a:rPr lang="tr-TR" b="1"/>
              <a:t>Hazırlayan:  </a:t>
            </a:r>
            <a:r>
              <a:rPr lang="tr-TR"/>
              <a:t>Tuba ARĞIN</a:t>
            </a:r>
          </a:p>
          <a:p>
            <a:endParaRPr lang="tr-TR"/>
          </a:p>
        </p:txBody>
      </p:sp>
    </p:spTree>
    <p:extLst>
      <p:ext uri="{BB962C8B-B14F-4D97-AF65-F5344CB8AC3E}">
        <p14:creationId xmlns:p14="http://schemas.microsoft.com/office/powerpoint/2010/main" val="3603664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19DB-9093-4536-B2DB-4A11E74C8610}"/>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Callback Function</a:t>
            </a:r>
            <a:endParaRPr lang="tr-TR"/>
          </a:p>
        </p:txBody>
      </p:sp>
      <p:sp>
        <p:nvSpPr>
          <p:cNvPr id="3" name="Content Placeholder 2">
            <a:extLst>
              <a:ext uri="{FF2B5EF4-FFF2-40B4-BE49-F238E27FC236}">
                <a16:creationId xmlns:a16="http://schemas.microsoft.com/office/drawing/2014/main" id="{33A8FCD1-C9EB-460F-9E80-DD7DACA170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Callback Function: </a:t>
            </a:r>
            <a:r>
              <a:rPr lang="tr-TR">
                <a:latin typeface="Arial" panose="020B0604020202020204" pitchFamily="34" charset="0"/>
                <a:cs typeface="Arial" panose="020B0604020202020204" pitchFamily="34" charset="0"/>
              </a:rPr>
              <a:t>Başka bir işleve argüman olarak iletilen ve daha sonra bir tür rutini veya eylemi tamamlamak için dış işlevin içinde çağrılan bir işlevdir.</a:t>
            </a:r>
          </a:p>
        </p:txBody>
      </p:sp>
      <p:pic>
        <p:nvPicPr>
          <p:cNvPr id="6" name="Content Placeholder 5">
            <a:extLst>
              <a:ext uri="{FF2B5EF4-FFF2-40B4-BE49-F238E27FC236}">
                <a16:creationId xmlns:a16="http://schemas.microsoft.com/office/drawing/2014/main" id="{ADD9DDE4-7C8F-4378-B350-D0B6DDF6A5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69479"/>
            <a:ext cx="4645025" cy="3338168"/>
          </a:xfrm>
        </p:spPr>
      </p:pic>
    </p:spTree>
    <p:extLst>
      <p:ext uri="{BB962C8B-B14F-4D97-AF65-F5344CB8AC3E}">
        <p14:creationId xmlns:p14="http://schemas.microsoft.com/office/powerpoint/2010/main" val="35982846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834B-3644-4011-9BB3-44C8CA62933E}"/>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var dizi[]; dizi2=new array();</a:t>
            </a:r>
            <a:endParaRPr lang="tr-TR"/>
          </a:p>
        </p:txBody>
      </p:sp>
      <p:sp>
        <p:nvSpPr>
          <p:cNvPr id="3" name="Content Placeholder 2">
            <a:extLst>
              <a:ext uri="{FF2B5EF4-FFF2-40B4-BE49-F238E27FC236}">
                <a16:creationId xmlns:a16="http://schemas.microsoft.com/office/drawing/2014/main" id="{F9E98B2C-849B-449E-BBA1-0EF3E511674D}"/>
              </a:ext>
            </a:extLst>
          </p:cNvPr>
          <p:cNvSpPr>
            <a:spLocks noGrp="1"/>
          </p:cNvSpPr>
          <p:nvPr>
            <p:ph idx="1"/>
          </p:nvPr>
        </p:nvSpPr>
        <p:spPr/>
        <p:txBody>
          <a:bodyPr/>
          <a:lstStyle/>
          <a:p>
            <a:pPr marL="0" indent="0">
              <a:buNone/>
            </a:pPr>
            <a:r>
              <a:rPr lang="tr-TR" b="1">
                <a:latin typeface="Arial" panose="020B0604020202020204" pitchFamily="34" charset="0"/>
                <a:cs typeface="Arial" panose="020B0604020202020204" pitchFamily="34" charset="0"/>
              </a:rPr>
              <a:t>Dizi oluşturma</a:t>
            </a:r>
          </a:p>
          <a:p>
            <a:r>
              <a:rPr lang="tr-TR">
                <a:latin typeface="Arial" panose="020B0604020202020204" pitchFamily="34" charset="0"/>
                <a:cs typeface="Arial" panose="020B0604020202020204" pitchFamily="34" charset="0"/>
              </a:rPr>
              <a:t>JavaScript dizi oluşturmak için köşeli parantez kullanabiliriz.</a:t>
            </a:r>
          </a:p>
          <a:p>
            <a:r>
              <a:rPr lang="tr-TR">
                <a:latin typeface="Arial" panose="020B0604020202020204" pitchFamily="34" charset="0"/>
                <a:cs typeface="Arial" panose="020B0604020202020204" pitchFamily="34" charset="0"/>
              </a:rPr>
              <a:t>var dizi=[]; </a:t>
            </a:r>
          </a:p>
          <a:p>
            <a:r>
              <a:rPr lang="tr-TR">
                <a:latin typeface="Arial" panose="020B0604020202020204" pitchFamily="34" charset="0"/>
                <a:cs typeface="Arial" panose="020B0604020202020204" pitchFamily="34" charset="0"/>
              </a:rPr>
              <a:t>Dizi oluşturmak için </a:t>
            </a:r>
            <a:r>
              <a:rPr lang="tr-TR" b="1">
                <a:latin typeface="Arial" panose="020B0604020202020204" pitchFamily="34" charset="0"/>
                <a:cs typeface="Arial" panose="020B0604020202020204" pitchFamily="34" charset="0"/>
              </a:rPr>
              <a:t>new Array()</a:t>
            </a:r>
            <a:r>
              <a:rPr lang="tr-TR">
                <a:latin typeface="Arial" panose="020B0604020202020204" pitchFamily="34" charset="0"/>
                <a:cs typeface="Arial" panose="020B0604020202020204" pitchFamily="34" charset="0"/>
              </a:rPr>
              <a:t> anahtar kelimesini kullanabiliriz.</a:t>
            </a:r>
          </a:p>
          <a:p>
            <a:r>
              <a:rPr lang="tr-TR">
                <a:latin typeface="Arial" panose="020B0604020202020204" pitchFamily="34" charset="0"/>
                <a:cs typeface="Arial" panose="020B0604020202020204" pitchFamily="34" charset="0"/>
              </a:rPr>
              <a:t>var dizi2=new Array(); </a:t>
            </a:r>
          </a:p>
          <a:p>
            <a:r>
              <a:rPr lang="tr-TR">
                <a:latin typeface="Arial" panose="020B0604020202020204" pitchFamily="34" charset="0"/>
                <a:cs typeface="Arial" panose="020B0604020202020204" pitchFamily="34" charset="0"/>
              </a:rPr>
              <a:t>Okunabilirlik ve hız açısından ilk dizi oluşturma yöntemi daha iyidir.</a:t>
            </a:r>
          </a:p>
          <a:p>
            <a:endParaRPr lang="tr-TR"/>
          </a:p>
        </p:txBody>
      </p:sp>
    </p:spTree>
    <p:extLst>
      <p:ext uri="{BB962C8B-B14F-4D97-AF65-F5344CB8AC3E}">
        <p14:creationId xmlns:p14="http://schemas.microsoft.com/office/powerpoint/2010/main" val="38723318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8EF5F2-7784-4F1F-A011-DDCA746403D1}"/>
              </a:ext>
            </a:extLst>
          </p:cNvPr>
          <p:cNvSpPr>
            <a:spLocks noGrp="1"/>
          </p:cNvSpPr>
          <p:nvPr>
            <p:ph type="title"/>
          </p:nvPr>
        </p:nvSpPr>
        <p:spPr/>
        <p:txBody>
          <a:bodyPr>
            <a:normAutofit fontScale="90000"/>
          </a:bodyPr>
          <a:lstStyle/>
          <a:p>
            <a:r>
              <a:rPr lang="tr-TR" cap="none">
                <a:latin typeface="Arial" panose="020B0604020202020204" pitchFamily="34" charset="0"/>
                <a:cs typeface="Arial" panose="020B0604020202020204" pitchFamily="34" charset="0"/>
              </a:rPr>
              <a:t>1- tostring() join() concat()?</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2- Regex Yapısı</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3- splice() slice()</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4- {[]} [{}] bu ikisi aynı mı?</a:t>
            </a:r>
          </a:p>
        </p:txBody>
      </p:sp>
      <p:sp>
        <p:nvSpPr>
          <p:cNvPr id="5" name="Text Placeholder 4">
            <a:extLst>
              <a:ext uri="{FF2B5EF4-FFF2-40B4-BE49-F238E27FC236}">
                <a16:creationId xmlns:a16="http://schemas.microsoft.com/office/drawing/2014/main" id="{8285F612-E48F-4241-A0C4-B357180CB65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pazartesi ödev (06.06.2022)</a:t>
            </a:r>
          </a:p>
          <a:p>
            <a:r>
              <a:rPr lang="tr-TR" b="1"/>
              <a:t>Hazırlayan:  </a:t>
            </a:r>
            <a:r>
              <a:rPr lang="tr-TR"/>
              <a:t>Tuba ARĞIN</a:t>
            </a:r>
          </a:p>
          <a:p>
            <a:endParaRPr lang="tr-TR"/>
          </a:p>
        </p:txBody>
      </p:sp>
    </p:spTree>
    <p:extLst>
      <p:ext uri="{BB962C8B-B14F-4D97-AF65-F5344CB8AC3E}">
        <p14:creationId xmlns:p14="http://schemas.microsoft.com/office/powerpoint/2010/main" val="3720450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8CB3-D204-4107-BF19-AF799F92671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tostring() join() concat()?</a:t>
            </a:r>
            <a:endParaRPr lang="tr-TR"/>
          </a:p>
        </p:txBody>
      </p:sp>
      <p:sp>
        <p:nvSpPr>
          <p:cNvPr id="3" name="Content Placeholder 2">
            <a:extLst>
              <a:ext uri="{FF2B5EF4-FFF2-40B4-BE49-F238E27FC236}">
                <a16:creationId xmlns:a16="http://schemas.microsoft.com/office/drawing/2014/main" id="{76F927A8-024D-4E78-B089-1C97FD7FE339}"/>
              </a:ext>
            </a:extLst>
          </p:cNvPr>
          <p:cNvSpPr>
            <a:spLocks noGrp="1"/>
          </p:cNvSpPr>
          <p:nvPr>
            <p:ph idx="1"/>
          </p:nvPr>
        </p:nvSpPr>
        <p:spPr/>
        <p:txBody>
          <a:bodyPr/>
          <a:lstStyle/>
          <a:p>
            <a:pPr marL="0" indent="0">
              <a:buNone/>
            </a:pPr>
            <a:r>
              <a:rPr lang="tr-TR">
                <a:latin typeface="Arial" panose="020B0604020202020204" pitchFamily="34" charset="0"/>
                <a:cs typeface="Arial" panose="020B0604020202020204" pitchFamily="34" charset="0"/>
              </a:rPr>
              <a:t>Join()</a:t>
            </a:r>
            <a:r>
              <a:rPr lang="tr-TR">
                <a:latin typeface="Arial" panose="020B0604020202020204" pitchFamily="34" charset="0"/>
                <a:cs typeface="Arial" panose="020B0604020202020204" pitchFamily="34" charset="0"/>
                <a:sym typeface="Wingdings" panose="05000000000000000000" pitchFamily="2" charset="2"/>
              </a:rPr>
              <a:t> Bir diziyi string olarak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Concat() İki veya daha fazla diziyi birleştirir.</a:t>
            </a:r>
          </a:p>
          <a:p>
            <a:r>
              <a:rPr lang="tr-TR">
                <a:latin typeface="Arial" panose="020B0604020202020204" pitchFamily="34" charset="0"/>
                <a:cs typeface="Arial" panose="020B0604020202020204" pitchFamily="34" charset="0"/>
                <a:sym typeface="Wingdings" panose="05000000000000000000" pitchFamily="2" charset="2"/>
              </a:rPr>
              <a:t>Birleştirilmiş dizileri içeren yeni bir dizi döndürür ve mevcut dizileri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toString() Virgülle ayrılmış dizi değerlerine sahip bir string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endParaRPr lang="tr-TR"/>
          </a:p>
        </p:txBody>
      </p:sp>
    </p:spTree>
    <p:extLst>
      <p:ext uri="{BB962C8B-B14F-4D97-AF65-F5344CB8AC3E}">
        <p14:creationId xmlns:p14="http://schemas.microsoft.com/office/powerpoint/2010/main" val="1383349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8981-9677-4E75-B139-DBE042C944AD}"/>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Regex Yapısı</a:t>
            </a:r>
            <a:endParaRPr lang="tr-TR"/>
          </a:p>
        </p:txBody>
      </p:sp>
      <p:sp>
        <p:nvSpPr>
          <p:cNvPr id="3" name="Content Placeholder 2">
            <a:extLst>
              <a:ext uri="{FF2B5EF4-FFF2-40B4-BE49-F238E27FC236}">
                <a16:creationId xmlns:a16="http://schemas.microsoft.com/office/drawing/2014/main" id="{52218FE4-B768-432A-99FC-CA69EE2BF6DE}"/>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Regular Expressions(düzenli ifadeler):</a:t>
            </a:r>
            <a:r>
              <a:rPr lang="tr-TR">
                <a:latin typeface="Arial" panose="020B0604020202020204" pitchFamily="34" charset="0"/>
                <a:cs typeface="Arial" panose="020B0604020202020204" pitchFamily="34" charset="0"/>
              </a:rPr>
              <a:t> Bütün modern programlama dillerinde kullanabilirsiniz. Herhangi bir metni eşleştirmenize, bulmanıza ya da yönetmenize yardımcı olacak desenler yaratmanıza izin veren birçok karakter ve sembollerin bir araya gelmesiyle oluşan metin dizesidir. </a:t>
            </a:r>
          </a:p>
          <a:p>
            <a:r>
              <a:rPr lang="tr-TR">
                <a:latin typeface="Arial" panose="020B0604020202020204" pitchFamily="34" charset="0"/>
                <a:cs typeface="Arial" panose="020B0604020202020204" pitchFamily="34" charset="0"/>
              </a:rPr>
              <a:t>Normal ifadeler, dizelerdeki karakter kombinasyonlarını eşleştirmek için kullanılan kalıplardır. JavaScript'te normal ifadeler de nesnelerdir. </a:t>
            </a:r>
          </a:p>
          <a:p>
            <a:r>
              <a:rPr lang="tr-TR">
                <a:latin typeface="Arial" panose="020B0604020202020204" pitchFamily="34" charset="0"/>
                <a:cs typeface="Arial" panose="020B0604020202020204" pitchFamily="34" charset="0"/>
              </a:rPr>
              <a:t>Bu kalıplar exec() ve test() yöntemleriyle RegExp ve match(), matchAll(), replace(), replaceAll(), search() ve split() yöntemleriyle birlikte kullanılır.</a:t>
            </a:r>
            <a:endParaRPr lang="tr-TR"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416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E4CF-5B0B-4B93-82DB-79399094F03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Regular Expression Oluşturma</a:t>
            </a:r>
          </a:p>
        </p:txBody>
      </p:sp>
      <p:sp>
        <p:nvSpPr>
          <p:cNvPr id="3" name="Content Placeholder 2">
            <a:extLst>
              <a:ext uri="{FF2B5EF4-FFF2-40B4-BE49-F238E27FC236}">
                <a16:creationId xmlns:a16="http://schemas.microsoft.com/office/drawing/2014/main" id="{F23FF498-B5CA-474F-BDBF-3A3617684DB2}"/>
              </a:ext>
            </a:extLst>
          </p:cNvPr>
          <p:cNvSpPr>
            <a:spLocks noGrp="1"/>
          </p:cNvSpPr>
          <p:nvPr>
            <p:ph idx="1"/>
          </p:nvPr>
        </p:nvSpPr>
        <p:spPr/>
        <p:txBody>
          <a:bodyPr>
            <a:normAutofit fontScale="85000" lnSpcReduction="10000"/>
          </a:bodyPr>
          <a:lstStyle/>
          <a:p>
            <a:pPr marL="0" indent="0">
              <a:buNone/>
            </a:pPr>
            <a:r>
              <a:rPr lang="tr-TR">
                <a:latin typeface="Arial" panose="020B0604020202020204" pitchFamily="34" charset="0"/>
                <a:cs typeface="Arial" panose="020B0604020202020204" pitchFamily="34" charset="0"/>
              </a:rPr>
              <a:t>İki yoldan biriyle regular expression oluşturulur:</a:t>
            </a:r>
          </a:p>
          <a:p>
            <a:r>
              <a:rPr lang="tr-TR">
                <a:latin typeface="Arial" panose="020B0604020202020204" pitchFamily="34" charset="0"/>
                <a:cs typeface="Arial" panose="020B0604020202020204" pitchFamily="34" charset="0"/>
              </a:rPr>
              <a:t>Eğik çizgiler arasına alınmış bir kalıptan oluşan bir düzenli ifade değişmezi aşağıdaki gibi kullanılır:</a:t>
            </a:r>
          </a:p>
          <a:p>
            <a:r>
              <a:rPr lang="tr-TR">
                <a:latin typeface="Arial" panose="020B0604020202020204" pitchFamily="34" charset="0"/>
                <a:cs typeface="Arial" panose="020B0604020202020204" pitchFamily="34" charset="0"/>
              </a:rPr>
              <a:t>const re= /ab+c/;</a:t>
            </a:r>
          </a:p>
          <a:p>
            <a:pPr marL="0" indent="0">
              <a:buNone/>
            </a:pPr>
            <a:r>
              <a:rPr lang="tr-TR">
                <a:latin typeface="Arial" panose="020B0604020202020204" pitchFamily="34" charset="0"/>
                <a:cs typeface="Arial" panose="020B0604020202020204" pitchFamily="34" charset="0"/>
              </a:rPr>
              <a:t>Normal ifade değişmezleri, komut dosyası yüklendiğinde normal ifadenin derlenmesini sağlar. </a:t>
            </a:r>
          </a:p>
          <a:p>
            <a:pPr marL="0" indent="0">
              <a:buNone/>
            </a:pPr>
            <a:r>
              <a:rPr lang="tr-TR">
                <a:latin typeface="Arial" panose="020B0604020202020204" pitchFamily="34" charset="0"/>
                <a:cs typeface="Arial" panose="020B0604020202020204" pitchFamily="34" charset="0"/>
              </a:rPr>
              <a:t>Normal ifade sabit kalırsa, bunu kullanmak performansı artırabilir. /ab+c/;</a:t>
            </a:r>
          </a:p>
          <a:p>
            <a:r>
              <a:rPr lang="tr-TR">
                <a:latin typeface="Arial" panose="020B0604020202020204" pitchFamily="34" charset="0"/>
                <a:cs typeface="Arial" panose="020B0604020202020204" pitchFamily="34" charset="0"/>
              </a:rPr>
              <a:t>RegExp veya nesnenin yapıcı işlevini aşağıdaki gibi çağırmak:</a:t>
            </a:r>
          </a:p>
          <a:p>
            <a:r>
              <a:rPr lang="tr-TR">
                <a:latin typeface="Arial" panose="020B0604020202020204" pitchFamily="34" charset="0"/>
                <a:cs typeface="Arial" panose="020B0604020202020204" pitchFamily="34" charset="0"/>
              </a:rPr>
              <a:t>const re=new RegExp(‘ab+c’);</a:t>
            </a:r>
          </a:p>
        </p:txBody>
      </p:sp>
    </p:spTree>
    <p:extLst>
      <p:ext uri="{BB962C8B-B14F-4D97-AF65-F5344CB8AC3E}">
        <p14:creationId xmlns:p14="http://schemas.microsoft.com/office/powerpoint/2010/main" val="3443372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CA84-12CD-445F-A08E-F3B98BDEB0A8}"/>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DF0F4B5A-6DA6-4712-9C9A-BD83C1B99473}"/>
              </a:ext>
            </a:extLst>
          </p:cNvPr>
          <p:cNvSpPr>
            <a:spLocks noGrp="1"/>
          </p:cNvSpPr>
          <p:nvPr>
            <p:ph sz="half"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splice(): </a:t>
            </a:r>
            <a:r>
              <a:rPr lang="tr-TR" sz="2300">
                <a:latin typeface="Arial" panose="020B0604020202020204" pitchFamily="34" charset="0"/>
                <a:cs typeface="Arial" panose="020B0604020202020204" pitchFamily="34" charset="0"/>
              </a:rPr>
              <a:t>Metotunun en önemli ve unutulmaması gereken özelliği .slice()’ tan farklı olarak orijinal arrayi değiştirmesidir. .splice() metotu ile bir array’ e hem ekleme hem de silme işlemi yapılabilir fakat ben .slice() metotu ile karşılaştırdığım için sadece silme işleminden bahsedeceğim.</a:t>
            </a:r>
          </a:p>
          <a:p>
            <a:r>
              <a:rPr lang="tr-TR" sz="2300">
                <a:latin typeface="Arial" panose="020B0604020202020204" pitchFamily="34" charset="0"/>
                <a:cs typeface="Arial" panose="020B0604020202020204" pitchFamily="34" charset="0"/>
              </a:rPr>
              <a:t>.splice() metotu sonuç olarak yeni bir array döndürür ve iki parametre alır. Bunlardan birincisi başlangıç indeksi iken ikinci indeks silinecek eleman sayısını gösterir. Eğer parametre olarak tek bir sayı verilirse bu, o indeksten sonraki bütün elemanları silerek yeni bir array oluştur demektir. Eğer başlangıç indeksi pozitif bir sayıysa dizinin başından, eğer negatif bir sayıysa dizinin sonundan silmeye başlar.</a:t>
            </a:r>
          </a:p>
          <a:p>
            <a:endParaRPr lang="tr-TR"/>
          </a:p>
        </p:txBody>
      </p:sp>
      <p:pic>
        <p:nvPicPr>
          <p:cNvPr id="9" name="Content Placeholder 8">
            <a:extLst>
              <a:ext uri="{FF2B5EF4-FFF2-40B4-BE49-F238E27FC236}">
                <a16:creationId xmlns:a16="http://schemas.microsoft.com/office/drawing/2014/main" id="{12784E3F-7698-494C-A8AA-8BF834009A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4987" y="2017713"/>
            <a:ext cx="3522051" cy="3441700"/>
          </a:xfrm>
        </p:spPr>
      </p:pic>
    </p:spTree>
    <p:extLst>
      <p:ext uri="{BB962C8B-B14F-4D97-AF65-F5344CB8AC3E}">
        <p14:creationId xmlns:p14="http://schemas.microsoft.com/office/powerpoint/2010/main" val="351302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9C19-8AA7-470F-8336-F986E5C3730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FDD7CD1F-E53E-423B-B712-B6DFC820A04D}"/>
              </a:ext>
            </a:extLst>
          </p:cNvPr>
          <p:cNvSpPr>
            <a:spLocks noGrp="1"/>
          </p:cNvSpPr>
          <p:nvPr>
            <p:ph sz="half" idx="1"/>
          </p:nvPr>
        </p:nvSpPr>
        <p:spPr/>
        <p:txBody>
          <a:bodyPr>
            <a:normAutofit fontScale="85000" lnSpcReduction="20000"/>
          </a:bodyPr>
          <a:lstStyle/>
          <a:p>
            <a:r>
              <a:rPr lang="tr-TR" b="1">
                <a:latin typeface="Arial" panose="020B0604020202020204" pitchFamily="34" charset="0"/>
                <a:cs typeface="Arial" panose="020B0604020202020204" pitchFamily="34" charset="0"/>
              </a:rPr>
              <a:t>slice():</a:t>
            </a:r>
            <a:r>
              <a:rPr lang="tr-TR">
                <a:latin typeface="Arial" panose="020B0604020202020204" pitchFamily="34" charset="0"/>
                <a:cs typeface="Arial" panose="020B0604020202020204" pitchFamily="34" charset="0"/>
              </a:rPr>
              <a:t> metotu parametre olarak başlangıç ve bitiş indeksi olmak üzere iki parametre alır. Başlangıç indeksinden başlayarak bitiş indeksine kadar olan bütün elemanları siler ve yeni bir array oluşturur. Bitiş indeksi ise silinen elemanlara dahil değildir. Ayrıca .slice() metotu original arrayi de değiştirmez.</a:t>
            </a:r>
          </a:p>
          <a:p>
            <a:r>
              <a:rPr lang="tr-TR">
                <a:latin typeface="Arial" panose="020B0604020202020204" pitchFamily="34" charset="0"/>
                <a:cs typeface="Arial" panose="020B0604020202020204" pitchFamily="34" charset="0"/>
              </a:rPr>
              <a:t>Eğer tek bir değer parametre olarak yazılırsa bu başlangıç indeksi olarak kabul edilir ve o indeksten başlayarak dizinin geri kalanı silinir.</a:t>
            </a:r>
          </a:p>
          <a:p>
            <a:endParaRPr lang="tr-TR"/>
          </a:p>
        </p:txBody>
      </p:sp>
      <p:pic>
        <p:nvPicPr>
          <p:cNvPr id="6" name="Content Placeholder 5">
            <a:extLst>
              <a:ext uri="{FF2B5EF4-FFF2-40B4-BE49-F238E27FC236}">
                <a16:creationId xmlns:a16="http://schemas.microsoft.com/office/drawing/2014/main" id="{B66303B2-3EE4-4EA7-B59C-F2DE34584C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37084" y="2017713"/>
            <a:ext cx="3397857" cy="3441700"/>
          </a:xfrm>
        </p:spPr>
      </p:pic>
    </p:spTree>
    <p:extLst>
      <p:ext uri="{BB962C8B-B14F-4D97-AF65-F5344CB8AC3E}">
        <p14:creationId xmlns:p14="http://schemas.microsoft.com/office/powerpoint/2010/main" val="1698231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991F-D058-455E-8B36-D2B0411D05B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 [{}] bu ikisi aynı mı?</a:t>
            </a:r>
            <a:endParaRPr lang="tr-TR"/>
          </a:p>
        </p:txBody>
      </p:sp>
      <p:pic>
        <p:nvPicPr>
          <p:cNvPr id="6" name="Content Placeholder 5">
            <a:extLst>
              <a:ext uri="{FF2B5EF4-FFF2-40B4-BE49-F238E27FC236}">
                <a16:creationId xmlns:a16="http://schemas.microsoft.com/office/drawing/2014/main" id="{C69708E0-DBB0-4120-810D-AB765FD2D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495" y="2016125"/>
            <a:ext cx="6341334" cy="3449638"/>
          </a:xfrm>
        </p:spPr>
      </p:pic>
    </p:spTree>
    <p:extLst>
      <p:ext uri="{BB962C8B-B14F-4D97-AF65-F5344CB8AC3E}">
        <p14:creationId xmlns:p14="http://schemas.microsoft.com/office/powerpoint/2010/main" val="420250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1397</TotalTime>
  <Words>5371</Words>
  <Application>Microsoft Office PowerPoint</Application>
  <PresentationFormat>Widescreen</PresentationFormat>
  <Paragraphs>256</Paragraphs>
  <Slides>71</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-apple-system</vt:lpstr>
      <vt:lpstr>Arial</vt:lpstr>
      <vt:lpstr>Gill Sans MT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lpstr>1- bootstrap ==&gt; cdn, integrity ve crossorigin  2- ödev6.png/to-do list</vt:lpstr>
      <vt:lpstr>1- Bootstrap ==&gt; integrity ve crossorigin  </vt:lpstr>
      <vt:lpstr>1- Bootstrap ==&gt; integrity ve crossorigin </vt:lpstr>
      <vt:lpstr>2- ödev6.png/to-do list</vt:lpstr>
      <vt:lpstr>1- mb-md-0 2- list-unstyled nedir? 3- text-shadow 4- git rebase-fast forwarding merge farkları nelerdir?</vt:lpstr>
      <vt:lpstr>1- mb-md-0</vt:lpstr>
      <vt:lpstr>2- List-unstyled Nedir?</vt:lpstr>
      <vt:lpstr>3- text-shadow</vt:lpstr>
      <vt:lpstr>4- Git Rebase-Fast Forwarding Merge Farkları Nelerdir?</vt:lpstr>
      <vt:lpstr>Git Rebase Nedir? </vt:lpstr>
      <vt:lpstr>Git Merge Nedir? </vt:lpstr>
      <vt:lpstr>Git Rebase Ve Merge'in Temelleri </vt:lpstr>
      <vt:lpstr>1- Library ile Framework Arasındaki Fark? 2- JDK – sdk Farkı 3- Fast-Forward No-Fast-Forward</vt:lpstr>
      <vt:lpstr>1- Library ile Framework Arasındaki Fark? </vt:lpstr>
      <vt:lpstr>1- Library ile Framework Arasındaki Fark?</vt:lpstr>
      <vt:lpstr>2- JDK – sdk Farkı</vt:lpstr>
      <vt:lpstr>3- Fast-Forward No-Fast-Forward</vt:lpstr>
      <vt:lpstr>1- Compiler - Syntax - Runtime Error </vt:lpstr>
      <vt:lpstr>1- Compiler - Syntax - Runtime Error </vt:lpstr>
      <vt:lpstr>1- Compiler - Syntax - Runtime Error </vt:lpstr>
      <vt:lpstr>1- Compiler - Syntax - Runtime Error </vt:lpstr>
      <vt:lpstr>1- Stack Memory - Heap Memory Nedir? Aralarındaki Fark Nedir? 2- Git CVCS -DVCS Nedir Aralarındaki Farklar Nelerdir? 3- Senkron Nedir? Asenkron Nedir? Aralarındaki Fark? JavaScript Senkron mu? Asenkron ?  4- Compiler- Interpreter? JavaScript Compiler mi Interpreter mı? 5- For ile While Arasındaki Fark? </vt:lpstr>
      <vt:lpstr>1- Stack Memory - Heap Memory Nedir? Aralarındaki Fark Nedir?</vt:lpstr>
      <vt:lpstr>Stack ve Heap Arasındaki Farklar Nelerdir? </vt:lpstr>
      <vt:lpstr> 2- Git CVCS -DVCS Nedir Aralarındaki Farklar Nelerdir?</vt:lpstr>
      <vt:lpstr>Dağıtık Sürüm Kontrol Sistemleri (Distributed Version Control Systems) </vt:lpstr>
      <vt:lpstr>Sistemlerin (DVCS) Merkezi Sistemlere (CVCS) Kıyasla Sundukları Avantajları Ve Dezavantajları Şu Şekilde Listeleyebiliriz:  </vt:lpstr>
      <vt:lpstr>3- Senkron Nedir? Asenkron Nedir? Aralarındaki Fark? JavaScript Senkron mu? Asenkron ?</vt:lpstr>
      <vt:lpstr>4- Compiler- Interpreter? JavaScript Compiler mi Interpreter mı?</vt:lpstr>
      <vt:lpstr>Javascript Compiler mi Interpreter mı?</vt:lpstr>
      <vt:lpstr>5- For ile While Arasındaki Fark?</vt:lpstr>
      <vt:lpstr>1- Callback Function 2- var dizi[]; dizi2=new array();</vt:lpstr>
      <vt:lpstr>1- Callback Function</vt:lpstr>
      <vt:lpstr>2- var dizi[]; dizi2=new array();</vt:lpstr>
      <vt:lpstr>1- tostring() join() concat()? 2- Regex Yapısı 3- splice() slice() 4- {[]} [{}] bu ikisi aynı mı?</vt:lpstr>
      <vt:lpstr>1- tostring() join() concat()?</vt:lpstr>
      <vt:lpstr>2- Regex Yapısı</vt:lpstr>
      <vt:lpstr>Regular Expression Oluşturma</vt:lpstr>
      <vt:lpstr>3- splice() slice()</vt:lpstr>
      <vt:lpstr>3- splice() slice()</vt:lpstr>
      <vt:lpstr>4- {[]} [{}] bu ikisi aynı mı?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162</cp:revision>
  <dcterms:created xsi:type="dcterms:W3CDTF">2022-05-23T19:36:26Z</dcterms:created>
  <dcterms:modified xsi:type="dcterms:W3CDTF">2022-06-06T18:45:32Z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